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910" r:id="rId2"/>
    <p:sldId id="911" r:id="rId3"/>
    <p:sldId id="327" r:id="rId4"/>
    <p:sldId id="925" r:id="rId5"/>
    <p:sldId id="924" r:id="rId6"/>
    <p:sldId id="804" r:id="rId7"/>
    <p:sldId id="807" r:id="rId8"/>
    <p:sldId id="803" r:id="rId9"/>
    <p:sldId id="923" r:id="rId10"/>
    <p:sldId id="805" r:id="rId11"/>
    <p:sldId id="806" r:id="rId12"/>
    <p:sldId id="808" r:id="rId13"/>
    <p:sldId id="926" r:id="rId14"/>
    <p:sldId id="811" r:id="rId15"/>
    <p:sldId id="812" r:id="rId16"/>
    <p:sldId id="813" r:id="rId17"/>
    <p:sldId id="814" r:id="rId18"/>
    <p:sldId id="815" r:id="rId19"/>
    <p:sldId id="816" r:id="rId20"/>
    <p:sldId id="819" r:id="rId21"/>
    <p:sldId id="820" r:id="rId22"/>
    <p:sldId id="821" r:id="rId23"/>
    <p:sldId id="825" r:id="rId24"/>
    <p:sldId id="826" r:id="rId25"/>
    <p:sldId id="827" r:id="rId26"/>
    <p:sldId id="828" r:id="rId27"/>
    <p:sldId id="829" r:id="rId28"/>
    <p:sldId id="830" r:id="rId29"/>
    <p:sldId id="831" r:id="rId30"/>
    <p:sldId id="904" r:id="rId31"/>
    <p:sldId id="907" r:id="rId32"/>
    <p:sldId id="908" r:id="rId33"/>
    <p:sldId id="909" r:id="rId34"/>
    <p:sldId id="905" r:id="rId35"/>
    <p:sldId id="835" r:id="rId36"/>
    <p:sldId id="836" r:id="rId37"/>
    <p:sldId id="837" r:id="rId38"/>
    <p:sldId id="839" r:id="rId39"/>
    <p:sldId id="840" r:id="rId40"/>
    <p:sldId id="838" r:id="rId41"/>
    <p:sldId id="841" r:id="rId42"/>
    <p:sldId id="869" r:id="rId43"/>
    <p:sldId id="884" r:id="rId44"/>
    <p:sldId id="876" r:id="rId45"/>
    <p:sldId id="881" r:id="rId46"/>
    <p:sldId id="902" r:id="rId47"/>
    <p:sldId id="903" r:id="rId48"/>
    <p:sldId id="842" r:id="rId49"/>
    <p:sldId id="845" r:id="rId50"/>
    <p:sldId id="846" r:id="rId51"/>
    <p:sldId id="847" r:id="rId52"/>
    <p:sldId id="844" r:id="rId53"/>
    <p:sldId id="848" r:id="rId54"/>
    <p:sldId id="850" r:id="rId55"/>
    <p:sldId id="851" r:id="rId56"/>
    <p:sldId id="852" r:id="rId57"/>
    <p:sldId id="867" r:id="rId58"/>
    <p:sldId id="854" r:id="rId59"/>
    <p:sldId id="859" r:id="rId60"/>
    <p:sldId id="857" r:id="rId61"/>
    <p:sldId id="860" r:id="rId62"/>
    <p:sldId id="861" r:id="rId63"/>
    <p:sldId id="862" r:id="rId64"/>
    <p:sldId id="865" r:id="rId65"/>
    <p:sldId id="866" r:id="rId66"/>
    <p:sldId id="853" r:id="rId67"/>
    <p:sldId id="868" r:id="rId68"/>
    <p:sldId id="870" r:id="rId69"/>
    <p:sldId id="873" r:id="rId70"/>
    <p:sldId id="875" r:id="rId71"/>
    <p:sldId id="883" r:id="rId72"/>
    <p:sldId id="893" r:id="rId73"/>
    <p:sldId id="894" r:id="rId74"/>
    <p:sldId id="896" r:id="rId75"/>
    <p:sldId id="895" r:id="rId76"/>
    <p:sldId id="897" r:id="rId77"/>
    <p:sldId id="898" r:id="rId78"/>
    <p:sldId id="899" r:id="rId79"/>
    <p:sldId id="913" r:id="rId80"/>
    <p:sldId id="914" r:id="rId81"/>
    <p:sldId id="912" r:id="rId82"/>
    <p:sldId id="900" r:id="rId83"/>
    <p:sldId id="901" r:id="rId84"/>
    <p:sldId id="916" r:id="rId85"/>
    <p:sldId id="919" r:id="rId86"/>
    <p:sldId id="920" r:id="rId87"/>
    <p:sldId id="917" r:id="rId88"/>
    <p:sldId id="918" r:id="rId89"/>
    <p:sldId id="915" r:id="rId90"/>
    <p:sldId id="922" r:id="rId9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FF"/>
    <a:srgbClr val="1932D1"/>
    <a:srgbClr val="143CDA"/>
    <a:srgbClr val="0713B7"/>
    <a:srgbClr val="2A85F3"/>
    <a:srgbClr val="8DF313"/>
    <a:srgbClr val="C4FF11"/>
    <a:srgbClr val="6FD4FF"/>
    <a:srgbClr val="3366FF"/>
    <a:srgbClr val="DDD2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333" autoAdjust="0"/>
    <p:restoredTop sz="50000" autoAdjust="0"/>
  </p:normalViewPr>
  <p:slideViewPr>
    <p:cSldViewPr snapToGrid="0" snapToObjects="1">
      <p:cViewPr varScale="1">
        <p:scale>
          <a:sx n="81" d="100"/>
          <a:sy n="81" d="100"/>
        </p:scale>
        <p:origin x="192" y="1960"/>
      </p:cViewPr>
      <p:guideLst>
        <p:guide orient="horz" pos="2160"/>
        <p:guide pos="2880"/>
      </p:guideLst>
    </p:cSldViewPr>
  </p:slideViewPr>
  <p:outlineViewPr>
    <p:cViewPr>
      <p:scale>
        <a:sx n="33" d="100"/>
        <a:sy n="33" d="100"/>
      </p:scale>
      <p:origin x="0" y="17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4" Type="http://schemas.openxmlformats.org/officeDocument/2006/relationships/image" Target="../media/image6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57.emf"/><Relationship Id="rId1" Type="http://schemas.openxmlformats.org/officeDocument/2006/relationships/image" Target="../media/image61.emf"/><Relationship Id="rId6" Type="http://schemas.openxmlformats.org/officeDocument/2006/relationships/image" Target="../media/image63.emf"/><Relationship Id="rId5" Type="http://schemas.openxmlformats.org/officeDocument/2006/relationships/image" Target="../media/image40.emf"/><Relationship Id="rId4" Type="http://schemas.openxmlformats.org/officeDocument/2006/relationships/image" Target="../media/image6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4.emf"/><Relationship Id="rId1" Type="http://schemas.openxmlformats.org/officeDocument/2006/relationships/image" Target="../media/image57.emf"/><Relationship Id="rId4" Type="http://schemas.openxmlformats.org/officeDocument/2006/relationships/image" Target="../media/image63.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emf"/><Relationship Id="rId4" Type="http://schemas.openxmlformats.org/officeDocument/2006/relationships/image" Target="../media/image68.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8.emf"/><Relationship Id="rId1" Type="http://schemas.openxmlformats.org/officeDocument/2006/relationships/image" Target="../media/image67.emf"/><Relationship Id="rId4" Type="http://schemas.openxmlformats.org/officeDocument/2006/relationships/image" Target="../media/image65.e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72.emf"/><Relationship Id="rId7" Type="http://schemas.openxmlformats.org/officeDocument/2006/relationships/image" Target="../media/image76.emf"/><Relationship Id="rId2" Type="http://schemas.openxmlformats.org/officeDocument/2006/relationships/image" Target="../media/image71.emf"/><Relationship Id="rId1" Type="http://schemas.openxmlformats.org/officeDocument/2006/relationships/image" Target="../media/image70.emf"/><Relationship Id="rId6" Type="http://schemas.openxmlformats.org/officeDocument/2006/relationships/image" Target="../media/image75.emf"/><Relationship Id="rId11" Type="http://schemas.openxmlformats.org/officeDocument/2006/relationships/image" Target="../media/image80.emf"/><Relationship Id="rId5" Type="http://schemas.openxmlformats.org/officeDocument/2006/relationships/image" Target="../media/image74.emf"/><Relationship Id="rId10" Type="http://schemas.openxmlformats.org/officeDocument/2006/relationships/image" Target="../media/image79.emf"/><Relationship Id="rId4" Type="http://schemas.openxmlformats.org/officeDocument/2006/relationships/image" Target="../media/image73.emf"/><Relationship Id="rId9" Type="http://schemas.openxmlformats.org/officeDocument/2006/relationships/image" Target="../media/image78.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2.emf"/><Relationship Id="rId1" Type="http://schemas.openxmlformats.org/officeDocument/2006/relationships/image" Target="../media/image81.emf"/><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3.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2.emf"/><Relationship Id="rId1" Type="http://schemas.openxmlformats.org/officeDocument/2006/relationships/image" Target="../media/image81.emf"/><Relationship Id="rId6" Type="http://schemas.openxmlformats.org/officeDocument/2006/relationships/image" Target="../media/image91.emf"/><Relationship Id="rId5" Type="http://schemas.openxmlformats.org/officeDocument/2006/relationships/image" Target="../media/image90.emf"/><Relationship Id="rId4" Type="http://schemas.openxmlformats.org/officeDocument/2006/relationships/image" Target="../media/image83.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81.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81.e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image" Target="../media/image96.emf"/><Relationship Id="rId7" Type="http://schemas.openxmlformats.org/officeDocument/2006/relationships/image" Target="../media/image100.emf"/><Relationship Id="rId2" Type="http://schemas.openxmlformats.org/officeDocument/2006/relationships/image" Target="../media/image95.emf"/><Relationship Id="rId1" Type="http://schemas.openxmlformats.org/officeDocument/2006/relationships/image" Target="../media/image94.emf"/><Relationship Id="rId6" Type="http://schemas.openxmlformats.org/officeDocument/2006/relationships/image" Target="../media/image99.emf"/><Relationship Id="rId5" Type="http://schemas.openxmlformats.org/officeDocument/2006/relationships/image" Target="../media/image98.emf"/><Relationship Id="rId4" Type="http://schemas.openxmlformats.org/officeDocument/2006/relationships/image" Target="../media/image97.emf"/><Relationship Id="rId9" Type="http://schemas.openxmlformats.org/officeDocument/2006/relationships/image" Target="../media/image102.e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image" Target="../media/image105.emf"/><Relationship Id="rId7" Type="http://schemas.openxmlformats.org/officeDocument/2006/relationships/image" Target="../media/image109.emf"/><Relationship Id="rId2" Type="http://schemas.openxmlformats.org/officeDocument/2006/relationships/image" Target="../media/image104.emf"/><Relationship Id="rId1" Type="http://schemas.openxmlformats.org/officeDocument/2006/relationships/image" Target="../media/image103.emf"/><Relationship Id="rId6" Type="http://schemas.openxmlformats.org/officeDocument/2006/relationships/image" Target="../media/image108.emf"/><Relationship Id="rId5" Type="http://schemas.openxmlformats.org/officeDocument/2006/relationships/image" Target="../media/image107.emf"/><Relationship Id="rId4" Type="http://schemas.openxmlformats.org/officeDocument/2006/relationships/image" Target="../media/image10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111.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image" Target="../media/image63.emf"/><Relationship Id="rId5" Type="http://schemas.openxmlformats.org/officeDocument/2006/relationships/image" Target="../media/image115.emf"/><Relationship Id="rId4" Type="http://schemas.openxmlformats.org/officeDocument/2006/relationships/image" Target="../media/image114.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image" Target="../media/image63.emf"/><Relationship Id="rId4" Type="http://schemas.openxmlformats.org/officeDocument/2006/relationships/image" Target="../media/image118.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21.emf"/><Relationship Id="rId7" Type="http://schemas.openxmlformats.org/officeDocument/2006/relationships/image" Target="../media/image124.emf"/><Relationship Id="rId2" Type="http://schemas.openxmlformats.org/officeDocument/2006/relationships/image" Target="../media/image120.emf"/><Relationship Id="rId1" Type="http://schemas.openxmlformats.org/officeDocument/2006/relationships/image" Target="../media/image119.emf"/><Relationship Id="rId6" Type="http://schemas.openxmlformats.org/officeDocument/2006/relationships/image" Target="../media/image123.emf"/><Relationship Id="rId5" Type="http://schemas.openxmlformats.org/officeDocument/2006/relationships/image" Target="../media/image117.emf"/><Relationship Id="rId4" Type="http://schemas.openxmlformats.org/officeDocument/2006/relationships/image" Target="../media/image122.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120.emf"/><Relationship Id="rId1" Type="http://schemas.openxmlformats.org/officeDocument/2006/relationships/image" Target="../media/image125.emf"/><Relationship Id="rId4" Type="http://schemas.openxmlformats.org/officeDocument/2006/relationships/image" Target="../media/image126.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image" Target="../media/image121.e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134.emf"/><Relationship Id="rId3" Type="http://schemas.openxmlformats.org/officeDocument/2006/relationships/image" Target="../media/image129.emf"/><Relationship Id="rId7" Type="http://schemas.openxmlformats.org/officeDocument/2006/relationships/image" Target="../media/image133.emf"/><Relationship Id="rId2" Type="http://schemas.openxmlformats.org/officeDocument/2006/relationships/image" Target="../media/image121.emf"/><Relationship Id="rId1" Type="http://schemas.openxmlformats.org/officeDocument/2006/relationships/image" Target="../media/image120.emf"/><Relationship Id="rId6" Type="http://schemas.openxmlformats.org/officeDocument/2006/relationships/image" Target="../media/image132.emf"/><Relationship Id="rId5" Type="http://schemas.openxmlformats.org/officeDocument/2006/relationships/image" Target="../media/image131.emf"/><Relationship Id="rId10" Type="http://schemas.openxmlformats.org/officeDocument/2006/relationships/image" Target="../media/image124.emf"/><Relationship Id="rId4" Type="http://schemas.openxmlformats.org/officeDocument/2006/relationships/image" Target="../media/image130.emf"/><Relationship Id="rId9" Type="http://schemas.openxmlformats.org/officeDocument/2006/relationships/image" Target="../media/image117.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36.emf"/><Relationship Id="rId1" Type="http://schemas.openxmlformats.org/officeDocument/2006/relationships/image" Target="../media/image135.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33.emf"/><Relationship Id="rId1" Type="http://schemas.openxmlformats.org/officeDocument/2006/relationships/image" Target="../media/image129.emf"/><Relationship Id="rId4" Type="http://schemas.openxmlformats.org/officeDocument/2006/relationships/image" Target="../media/image137.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40.emf"/><Relationship Id="rId1" Type="http://schemas.openxmlformats.org/officeDocument/2006/relationships/image" Target="../media/image13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4.emf"/><Relationship Id="rId1" Type="http://schemas.openxmlformats.org/officeDocument/2006/relationships/image" Target="../media/image16.emf"/><Relationship Id="rId4" Type="http://schemas.openxmlformats.org/officeDocument/2006/relationships/image" Target="../media/image20.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42.emf"/><Relationship Id="rId1" Type="http://schemas.openxmlformats.org/officeDocument/2006/relationships/image" Target="../media/image140.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44.emf"/><Relationship Id="rId1" Type="http://schemas.openxmlformats.org/officeDocument/2006/relationships/image" Target="../media/image143.e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152.emf"/><Relationship Id="rId3" Type="http://schemas.openxmlformats.org/officeDocument/2006/relationships/image" Target="../media/image147.emf"/><Relationship Id="rId7" Type="http://schemas.openxmlformats.org/officeDocument/2006/relationships/image" Target="../media/image151.emf"/><Relationship Id="rId2" Type="http://schemas.openxmlformats.org/officeDocument/2006/relationships/image" Target="../media/image146.emf"/><Relationship Id="rId1" Type="http://schemas.openxmlformats.org/officeDocument/2006/relationships/image" Target="../media/image145.emf"/><Relationship Id="rId6" Type="http://schemas.openxmlformats.org/officeDocument/2006/relationships/image" Target="../media/image150.emf"/><Relationship Id="rId5" Type="http://schemas.openxmlformats.org/officeDocument/2006/relationships/image" Target="../media/image149.emf"/><Relationship Id="rId10" Type="http://schemas.openxmlformats.org/officeDocument/2006/relationships/image" Target="../media/image154.emf"/><Relationship Id="rId4" Type="http://schemas.openxmlformats.org/officeDocument/2006/relationships/image" Target="../media/image148.emf"/><Relationship Id="rId9" Type="http://schemas.openxmlformats.org/officeDocument/2006/relationships/image" Target="../media/image153.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57.emf"/><Relationship Id="rId2" Type="http://schemas.openxmlformats.org/officeDocument/2006/relationships/image" Target="../media/image156.emf"/><Relationship Id="rId1" Type="http://schemas.openxmlformats.org/officeDocument/2006/relationships/image" Target="../media/image155.emf"/><Relationship Id="rId4" Type="http://schemas.openxmlformats.org/officeDocument/2006/relationships/image" Target="../media/image158.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image" Target="../media/image160.emf"/><Relationship Id="rId1" Type="http://schemas.openxmlformats.org/officeDocument/2006/relationships/image" Target="../media/image159.emf"/><Relationship Id="rId6" Type="http://schemas.openxmlformats.org/officeDocument/2006/relationships/image" Target="../media/image164.emf"/><Relationship Id="rId5" Type="http://schemas.openxmlformats.org/officeDocument/2006/relationships/image" Target="../media/image163.emf"/><Relationship Id="rId4" Type="http://schemas.openxmlformats.org/officeDocument/2006/relationships/image" Target="../media/image162.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67.emf"/><Relationship Id="rId2" Type="http://schemas.openxmlformats.org/officeDocument/2006/relationships/image" Target="../media/image166.emf"/><Relationship Id="rId1" Type="http://schemas.openxmlformats.org/officeDocument/2006/relationships/image" Target="../media/image16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image" Target="../media/image170.emf"/><Relationship Id="rId1" Type="http://schemas.openxmlformats.org/officeDocument/2006/relationships/image" Target="../media/image169.emf"/><Relationship Id="rId6" Type="http://schemas.openxmlformats.org/officeDocument/2006/relationships/image" Target="../media/image174.emf"/><Relationship Id="rId5" Type="http://schemas.openxmlformats.org/officeDocument/2006/relationships/image" Target="../media/image173.emf"/><Relationship Id="rId4" Type="http://schemas.openxmlformats.org/officeDocument/2006/relationships/image" Target="../media/image172.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image" Target="../media/image176.emf"/><Relationship Id="rId1" Type="http://schemas.openxmlformats.org/officeDocument/2006/relationships/image" Target="../media/image175.emf"/><Relationship Id="rId4" Type="http://schemas.openxmlformats.org/officeDocument/2006/relationships/image" Target="../media/image177.e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image" Target="../media/image176.emf"/><Relationship Id="rId1" Type="http://schemas.openxmlformats.org/officeDocument/2006/relationships/image" Target="../media/image178.emf"/><Relationship Id="rId5" Type="http://schemas.openxmlformats.org/officeDocument/2006/relationships/image" Target="../media/image179.emf"/><Relationship Id="rId4" Type="http://schemas.openxmlformats.org/officeDocument/2006/relationships/image" Target="../media/image17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4.emf"/><Relationship Id="rId1" Type="http://schemas.openxmlformats.org/officeDocument/2006/relationships/image" Target="../media/image16.emf"/><Relationship Id="rId5" Type="http://schemas.openxmlformats.org/officeDocument/2006/relationships/image" Target="../media/image23.emf"/><Relationship Id="rId4" Type="http://schemas.openxmlformats.org/officeDocument/2006/relationships/image" Target="../media/image2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image" Target="../media/image161.emf"/><Relationship Id="rId1" Type="http://schemas.openxmlformats.org/officeDocument/2006/relationships/image" Target="../media/image176.emf"/><Relationship Id="rId5" Type="http://schemas.openxmlformats.org/officeDocument/2006/relationships/image" Target="../media/image182.emf"/><Relationship Id="rId4" Type="http://schemas.openxmlformats.org/officeDocument/2006/relationships/image" Target="../media/image181.e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177.emf"/><Relationship Id="rId3" Type="http://schemas.openxmlformats.org/officeDocument/2006/relationships/image" Target="../media/image185.emf"/><Relationship Id="rId7" Type="http://schemas.openxmlformats.org/officeDocument/2006/relationships/image" Target="../media/image161.emf"/><Relationship Id="rId2" Type="http://schemas.openxmlformats.org/officeDocument/2006/relationships/image" Target="../media/image184.emf"/><Relationship Id="rId1" Type="http://schemas.openxmlformats.org/officeDocument/2006/relationships/image" Target="../media/image183.emf"/><Relationship Id="rId6" Type="http://schemas.openxmlformats.org/officeDocument/2006/relationships/image" Target="../media/image176.emf"/><Relationship Id="rId11" Type="http://schemas.openxmlformats.org/officeDocument/2006/relationships/image" Target="../media/image190.emf"/><Relationship Id="rId5" Type="http://schemas.openxmlformats.org/officeDocument/2006/relationships/image" Target="../media/image187.emf"/><Relationship Id="rId10" Type="http://schemas.openxmlformats.org/officeDocument/2006/relationships/image" Target="../media/image189.emf"/><Relationship Id="rId4" Type="http://schemas.openxmlformats.org/officeDocument/2006/relationships/image" Target="../media/image186.emf"/><Relationship Id="rId9" Type="http://schemas.openxmlformats.org/officeDocument/2006/relationships/image" Target="../media/image188.e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93.emf"/><Relationship Id="rId2" Type="http://schemas.openxmlformats.org/officeDocument/2006/relationships/image" Target="../media/image192.emf"/><Relationship Id="rId1" Type="http://schemas.openxmlformats.org/officeDocument/2006/relationships/image" Target="../media/image191.emf"/><Relationship Id="rId5" Type="http://schemas.openxmlformats.org/officeDocument/2006/relationships/image" Target="../media/image195.emf"/><Relationship Id="rId4" Type="http://schemas.openxmlformats.org/officeDocument/2006/relationships/image" Target="../media/image194.e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94.emf"/><Relationship Id="rId2" Type="http://schemas.openxmlformats.org/officeDocument/2006/relationships/image" Target="../media/image193.emf"/><Relationship Id="rId1" Type="http://schemas.openxmlformats.org/officeDocument/2006/relationships/image" Target="../media/image192.emf"/><Relationship Id="rId5" Type="http://schemas.openxmlformats.org/officeDocument/2006/relationships/image" Target="../media/image197.emf"/><Relationship Id="rId4" Type="http://schemas.openxmlformats.org/officeDocument/2006/relationships/image" Target="../media/image196.emf"/></Relationships>
</file>

<file path=ppt/drawings/_rels/vmlDrawing55.vml.rels><?xml version="1.0" encoding="UTF-8" standalone="yes"?>
<Relationships xmlns="http://schemas.openxmlformats.org/package/2006/relationships"><Relationship Id="rId8" Type="http://schemas.openxmlformats.org/officeDocument/2006/relationships/image" Target="../media/image202.emf"/><Relationship Id="rId3" Type="http://schemas.openxmlformats.org/officeDocument/2006/relationships/image" Target="../media/image161.emf"/><Relationship Id="rId7" Type="http://schemas.openxmlformats.org/officeDocument/2006/relationships/image" Target="../media/image201.emf"/><Relationship Id="rId2" Type="http://schemas.openxmlformats.org/officeDocument/2006/relationships/image" Target="../media/image176.emf"/><Relationship Id="rId1" Type="http://schemas.openxmlformats.org/officeDocument/2006/relationships/image" Target="../media/image198.emf"/><Relationship Id="rId6" Type="http://schemas.openxmlformats.org/officeDocument/2006/relationships/image" Target="../media/image200.emf"/><Relationship Id="rId5" Type="http://schemas.openxmlformats.org/officeDocument/2006/relationships/image" Target="../media/image199.emf"/><Relationship Id="rId4" Type="http://schemas.openxmlformats.org/officeDocument/2006/relationships/image" Target="../media/image177.e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77.emf"/><Relationship Id="rId7" Type="http://schemas.openxmlformats.org/officeDocument/2006/relationships/image" Target="../media/image206.emf"/><Relationship Id="rId2" Type="http://schemas.openxmlformats.org/officeDocument/2006/relationships/image" Target="../media/image161.emf"/><Relationship Id="rId1" Type="http://schemas.openxmlformats.org/officeDocument/2006/relationships/image" Target="../media/image176.emf"/><Relationship Id="rId6" Type="http://schemas.openxmlformats.org/officeDocument/2006/relationships/image" Target="../media/image205.emf"/><Relationship Id="rId5" Type="http://schemas.openxmlformats.org/officeDocument/2006/relationships/image" Target="../media/image204.emf"/><Relationship Id="rId4" Type="http://schemas.openxmlformats.org/officeDocument/2006/relationships/image" Target="../media/image203.e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208.emf"/><Relationship Id="rId1" Type="http://schemas.openxmlformats.org/officeDocument/2006/relationships/image" Target="../media/image207.e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207.emf"/><Relationship Id="rId1" Type="http://schemas.openxmlformats.org/officeDocument/2006/relationships/image" Target="../media/image209.e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10.emf"/><Relationship Id="rId2" Type="http://schemas.openxmlformats.org/officeDocument/2006/relationships/image" Target="../media/image207.emf"/><Relationship Id="rId1" Type="http://schemas.openxmlformats.org/officeDocument/2006/relationships/image" Target="../media/image209.emf"/><Relationship Id="rId4" Type="http://schemas.openxmlformats.org/officeDocument/2006/relationships/image" Target="../media/image21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14.emf"/><Relationship Id="rId2" Type="http://schemas.openxmlformats.org/officeDocument/2006/relationships/image" Target="../media/image213.emf"/><Relationship Id="rId1" Type="http://schemas.openxmlformats.org/officeDocument/2006/relationships/image" Target="../media/image212.emf"/><Relationship Id="rId4" Type="http://schemas.openxmlformats.org/officeDocument/2006/relationships/image" Target="../media/image215.e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16.emf"/><Relationship Id="rId2" Type="http://schemas.openxmlformats.org/officeDocument/2006/relationships/image" Target="../media/image214.emf"/><Relationship Id="rId1" Type="http://schemas.openxmlformats.org/officeDocument/2006/relationships/image" Target="../media/image213.emf"/><Relationship Id="rId6" Type="http://schemas.openxmlformats.org/officeDocument/2006/relationships/image" Target="../media/image219.emf"/><Relationship Id="rId5" Type="http://schemas.openxmlformats.org/officeDocument/2006/relationships/image" Target="../media/image218.emf"/><Relationship Id="rId4" Type="http://schemas.openxmlformats.org/officeDocument/2006/relationships/image" Target="../media/image217.e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220.emf"/><Relationship Id="rId2" Type="http://schemas.openxmlformats.org/officeDocument/2006/relationships/image" Target="../media/image214.emf"/><Relationship Id="rId1" Type="http://schemas.openxmlformats.org/officeDocument/2006/relationships/image" Target="../media/image213.emf"/><Relationship Id="rId6" Type="http://schemas.openxmlformats.org/officeDocument/2006/relationships/image" Target="../media/image216.emf"/><Relationship Id="rId5" Type="http://schemas.openxmlformats.org/officeDocument/2006/relationships/image" Target="../media/image221.emf"/><Relationship Id="rId4" Type="http://schemas.openxmlformats.org/officeDocument/2006/relationships/image" Target="../media/image218.emf"/></Relationships>
</file>

<file path=ppt/drawings/_rels/vmlDrawing63.vml.rels><?xml version="1.0" encoding="UTF-8" standalone="yes"?>
<Relationships xmlns="http://schemas.openxmlformats.org/package/2006/relationships"><Relationship Id="rId8" Type="http://schemas.openxmlformats.org/officeDocument/2006/relationships/image" Target="../media/image224.emf"/><Relationship Id="rId13" Type="http://schemas.openxmlformats.org/officeDocument/2006/relationships/image" Target="../media/image229.emf"/><Relationship Id="rId3" Type="http://schemas.openxmlformats.org/officeDocument/2006/relationships/image" Target="../media/image220.emf"/><Relationship Id="rId7" Type="http://schemas.openxmlformats.org/officeDocument/2006/relationships/image" Target="../media/image223.emf"/><Relationship Id="rId12" Type="http://schemas.openxmlformats.org/officeDocument/2006/relationships/image" Target="../media/image228.emf"/><Relationship Id="rId2" Type="http://schemas.openxmlformats.org/officeDocument/2006/relationships/image" Target="../media/image214.emf"/><Relationship Id="rId1" Type="http://schemas.openxmlformats.org/officeDocument/2006/relationships/image" Target="../media/image213.emf"/><Relationship Id="rId6" Type="http://schemas.openxmlformats.org/officeDocument/2006/relationships/image" Target="../media/image222.emf"/><Relationship Id="rId11" Type="http://schemas.openxmlformats.org/officeDocument/2006/relationships/image" Target="../media/image227.emf"/><Relationship Id="rId5" Type="http://schemas.openxmlformats.org/officeDocument/2006/relationships/image" Target="../media/image221.emf"/><Relationship Id="rId10" Type="http://schemas.openxmlformats.org/officeDocument/2006/relationships/image" Target="../media/image226.emf"/><Relationship Id="rId4" Type="http://schemas.openxmlformats.org/officeDocument/2006/relationships/image" Target="../media/image218.emf"/><Relationship Id="rId9" Type="http://schemas.openxmlformats.org/officeDocument/2006/relationships/image" Target="../media/image225.e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230.emf"/><Relationship Id="rId2" Type="http://schemas.openxmlformats.org/officeDocument/2006/relationships/image" Target="../media/image214.emf"/><Relationship Id="rId1" Type="http://schemas.openxmlformats.org/officeDocument/2006/relationships/image" Target="../media/image213.emf"/><Relationship Id="rId5" Type="http://schemas.openxmlformats.org/officeDocument/2006/relationships/image" Target="../media/image232.emf"/><Relationship Id="rId4" Type="http://schemas.openxmlformats.org/officeDocument/2006/relationships/image" Target="../media/image231.e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33.emf"/><Relationship Id="rId2" Type="http://schemas.openxmlformats.org/officeDocument/2006/relationships/image" Target="../media/image214.emf"/><Relationship Id="rId1" Type="http://schemas.openxmlformats.org/officeDocument/2006/relationships/image" Target="../media/image213.emf"/><Relationship Id="rId4" Type="http://schemas.openxmlformats.org/officeDocument/2006/relationships/image" Target="../media/image234.e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236.emf"/><Relationship Id="rId1" Type="http://schemas.openxmlformats.org/officeDocument/2006/relationships/image" Target="../media/image235.e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39.emf"/><Relationship Id="rId2" Type="http://schemas.openxmlformats.org/officeDocument/2006/relationships/image" Target="../media/image238.emf"/><Relationship Id="rId1" Type="http://schemas.openxmlformats.org/officeDocument/2006/relationships/image" Target="../media/image237.emf"/><Relationship Id="rId4" Type="http://schemas.openxmlformats.org/officeDocument/2006/relationships/image" Target="../media/image240.e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39.emf"/><Relationship Id="rId2" Type="http://schemas.openxmlformats.org/officeDocument/2006/relationships/image" Target="../media/image238.emf"/><Relationship Id="rId1" Type="http://schemas.openxmlformats.org/officeDocument/2006/relationships/image" Target="../media/image237.emf"/><Relationship Id="rId5" Type="http://schemas.openxmlformats.org/officeDocument/2006/relationships/image" Target="../media/image241.emf"/><Relationship Id="rId4" Type="http://schemas.openxmlformats.org/officeDocument/2006/relationships/image" Target="../media/image240.e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239.emf"/><Relationship Id="rId7" Type="http://schemas.openxmlformats.org/officeDocument/2006/relationships/image" Target="../media/image244.emf"/><Relationship Id="rId2" Type="http://schemas.openxmlformats.org/officeDocument/2006/relationships/image" Target="../media/image238.emf"/><Relationship Id="rId1" Type="http://schemas.openxmlformats.org/officeDocument/2006/relationships/image" Target="../media/image237.emf"/><Relationship Id="rId6" Type="http://schemas.openxmlformats.org/officeDocument/2006/relationships/image" Target="../media/image243.emf"/><Relationship Id="rId5" Type="http://schemas.openxmlformats.org/officeDocument/2006/relationships/image" Target="../media/image242.emf"/><Relationship Id="rId4" Type="http://schemas.openxmlformats.org/officeDocument/2006/relationships/image" Target="../media/image24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 Id="rId4" Type="http://schemas.openxmlformats.org/officeDocument/2006/relationships/image" Target="../media/image34.e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246.emf"/><Relationship Id="rId1" Type="http://schemas.openxmlformats.org/officeDocument/2006/relationships/image" Target="../media/image245.e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248.emf"/><Relationship Id="rId1" Type="http://schemas.openxmlformats.org/officeDocument/2006/relationships/image" Target="../media/image247.e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251.emf"/><Relationship Id="rId2" Type="http://schemas.openxmlformats.org/officeDocument/2006/relationships/image" Target="../media/image250.emf"/><Relationship Id="rId1" Type="http://schemas.openxmlformats.org/officeDocument/2006/relationships/image" Target="../media/image249.emf"/><Relationship Id="rId4" Type="http://schemas.openxmlformats.org/officeDocument/2006/relationships/image" Target="../media/image252.e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255.emf"/><Relationship Id="rId2" Type="http://schemas.openxmlformats.org/officeDocument/2006/relationships/image" Target="../media/image254.emf"/><Relationship Id="rId1" Type="http://schemas.openxmlformats.org/officeDocument/2006/relationships/image" Target="../media/image253.emf"/><Relationship Id="rId4" Type="http://schemas.openxmlformats.org/officeDocument/2006/relationships/image" Target="../media/image256.e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259.emf"/><Relationship Id="rId2" Type="http://schemas.openxmlformats.org/officeDocument/2006/relationships/image" Target="../media/image258.emf"/><Relationship Id="rId1" Type="http://schemas.openxmlformats.org/officeDocument/2006/relationships/image" Target="../media/image257.emf"/><Relationship Id="rId6" Type="http://schemas.openxmlformats.org/officeDocument/2006/relationships/image" Target="../media/image262.emf"/><Relationship Id="rId5" Type="http://schemas.openxmlformats.org/officeDocument/2006/relationships/image" Target="../media/image261.emf"/><Relationship Id="rId4" Type="http://schemas.openxmlformats.org/officeDocument/2006/relationships/image" Target="../media/image260.e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251.emf"/><Relationship Id="rId2" Type="http://schemas.openxmlformats.org/officeDocument/2006/relationships/image" Target="../media/image250.emf"/><Relationship Id="rId1" Type="http://schemas.openxmlformats.org/officeDocument/2006/relationships/image" Target="../media/image249.e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251.emf"/><Relationship Id="rId2" Type="http://schemas.openxmlformats.org/officeDocument/2006/relationships/image" Target="../media/image250.emf"/><Relationship Id="rId1" Type="http://schemas.openxmlformats.org/officeDocument/2006/relationships/image" Target="../media/image249.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6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4"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3.emf"/><Relationship Id="rId1" Type="http://schemas.openxmlformats.org/officeDocument/2006/relationships/image" Target="../media/image37.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4/17/21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489777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13</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101753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14</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15</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16</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17</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18</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19</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20</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21</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26</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84358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27</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28</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29</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30</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31</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32</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33</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34</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35</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36</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6F7656C-764A-E140-BB8C-CDA84F49ECA8}" type="slidenum">
              <a:rPr lang="en-US" sz="1200"/>
              <a:pPr/>
              <a:t>6</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8B54A84E-C7F3-8C48-BCDA-FA5F1A2C7CAD}" type="slidenum">
              <a:rPr lang="en-US" sz="1200" b="0"/>
              <a:pPr/>
              <a:t>48</a:t>
            </a:fld>
            <a:endParaRPr lang="en-US" sz="1200" b="0"/>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52</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54</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55</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56</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57</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58</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59</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60</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61</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62</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63</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64</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65</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66</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67</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68</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69</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70</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71</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6F7656C-764A-E140-BB8C-CDA84F49ECA8}" type="slidenum">
              <a:rPr lang="en-US" sz="1200"/>
              <a:pPr/>
              <a:t>8</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72</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73</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74</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75</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76</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77</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78</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79</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80</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81</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F06C91F-6FDA-4F41-AD40-367ADABE0F8A}" type="slidenum">
              <a:rPr lang="en-US" sz="1200"/>
              <a:pPr/>
              <a:t>9</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spcBef>
                <a:spcPct val="0"/>
              </a:spcBef>
            </a:pPr>
            <a:endParaRPr lang="en-US" sz="2800">
              <a:latin typeface="Times" charset="0"/>
              <a:ea typeface="ＭＳ Ｐゴシック" charset="0"/>
              <a:cs typeface="ＭＳ Ｐゴシック" charset="0"/>
            </a:endParaRPr>
          </a:p>
        </p:txBody>
      </p:sp>
    </p:spTree>
    <p:extLst>
      <p:ext uri="{BB962C8B-B14F-4D97-AF65-F5344CB8AC3E}">
        <p14:creationId xmlns:p14="http://schemas.microsoft.com/office/powerpoint/2010/main" val="2427733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82</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83</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84</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85</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86</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87</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88</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F06C91F-6FDA-4F41-AD40-367ADABE0F8A}" type="slidenum">
              <a:rPr lang="en-US" sz="1200"/>
              <a:pPr/>
              <a:t>10</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11</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12</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4/17/21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0633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4/17/21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77713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4/17/21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55084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4/17/21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0176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EC245-C696-BC48-A093-09C31B30B067}" type="datetimeFigureOut">
              <a:rPr lang="en-US" smtClean="0"/>
              <a:t>4/17/21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38292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EC245-C696-BC48-A093-09C31B30B067}" type="datetimeFigureOut">
              <a:rPr lang="en-US" smtClean="0"/>
              <a:t>4/17/21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91091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EC245-C696-BC48-A093-09C31B30B067}" type="datetimeFigureOut">
              <a:rPr lang="en-US" smtClean="0"/>
              <a:t>4/17/21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7653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EC245-C696-BC48-A093-09C31B30B067}" type="datetimeFigureOut">
              <a:rPr lang="en-US" smtClean="0"/>
              <a:t>4/17/21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353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C245-C696-BC48-A093-09C31B30B067}" type="datetimeFigureOut">
              <a:rPr lang="en-US" smtClean="0"/>
              <a:t>4/17/21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89480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4/17/21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9810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4/17/21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88823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C245-C696-BC48-A093-09C31B30B067}" type="datetimeFigureOut">
              <a:rPr lang="en-US" smtClean="0"/>
              <a:t>4/17/21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D4D64-6D6A-A949-85F4-7FD739F6565F}" type="slidenum">
              <a:rPr lang="en-US" smtClean="0"/>
              <a:t>‹#›</a:t>
            </a:fld>
            <a:endParaRPr lang="en-US"/>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28.emf"/><Relationship Id="rId3" Type="http://schemas.openxmlformats.org/officeDocument/2006/relationships/notesSlide" Target="../notesSlides/notesSlide7.xml"/><Relationship Id="rId7" Type="http://schemas.openxmlformats.org/officeDocument/2006/relationships/image" Target="../media/image25.emf"/><Relationship Id="rId12" Type="http://schemas.openxmlformats.org/officeDocument/2006/relationships/oleObject" Target="../embeddings/oleObject38.bin"/><Relationship Id="rId17" Type="http://schemas.openxmlformats.org/officeDocument/2006/relationships/image" Target="../media/image30.emf"/><Relationship Id="rId2" Type="http://schemas.openxmlformats.org/officeDocument/2006/relationships/slideLayout" Target="../slideLayouts/slideLayout2.xml"/><Relationship Id="rId16" Type="http://schemas.openxmlformats.org/officeDocument/2006/relationships/oleObject" Target="../embeddings/oleObject40.bin"/><Relationship Id="rId1" Type="http://schemas.openxmlformats.org/officeDocument/2006/relationships/vmlDrawing" Target="../drawings/vmlDrawing6.vml"/><Relationship Id="rId6" Type="http://schemas.openxmlformats.org/officeDocument/2006/relationships/oleObject" Target="../embeddings/oleObject35.bin"/><Relationship Id="rId11" Type="http://schemas.openxmlformats.org/officeDocument/2006/relationships/image" Target="../media/image27.emf"/><Relationship Id="rId5" Type="http://schemas.openxmlformats.org/officeDocument/2006/relationships/image" Target="../media/image24.emf"/><Relationship Id="rId15" Type="http://schemas.openxmlformats.org/officeDocument/2006/relationships/image" Target="../media/image29.e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26.emf"/><Relationship Id="rId14" Type="http://schemas.openxmlformats.org/officeDocument/2006/relationships/oleObject" Target="../embeddings/oleObject3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8.xml"/><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2.bin"/><Relationship Id="rId11" Type="http://schemas.openxmlformats.org/officeDocument/2006/relationships/image" Target="../media/image34.emf"/><Relationship Id="rId5" Type="http://schemas.openxmlformats.org/officeDocument/2006/relationships/image" Target="../media/image31.e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33.emf"/></Relationships>
</file>

<file path=ppt/slides/_rels/slide12.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oleObject" Target="../embeddings/oleObject49.bin"/><Relationship Id="rId3" Type="http://schemas.openxmlformats.org/officeDocument/2006/relationships/notesSlide" Target="../notesSlides/notesSlide9.xml"/><Relationship Id="rId7" Type="http://schemas.openxmlformats.org/officeDocument/2006/relationships/image" Target="../media/image36.emf"/><Relationship Id="rId12"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6.bin"/><Relationship Id="rId11" Type="http://schemas.openxmlformats.org/officeDocument/2006/relationships/oleObject" Target="../embeddings/oleObject48.bin"/><Relationship Id="rId5" Type="http://schemas.openxmlformats.org/officeDocument/2006/relationships/image" Target="../media/image35.emf"/><Relationship Id="rId10" Type="http://schemas.openxmlformats.org/officeDocument/2006/relationships/image" Target="../media/image37.emf"/><Relationship Id="rId4" Type="http://schemas.openxmlformats.org/officeDocument/2006/relationships/oleObject" Target="../embeddings/oleObject45.bin"/><Relationship Id="rId9" Type="http://schemas.openxmlformats.org/officeDocument/2006/relationships/oleObject" Target="../embeddings/oleObject47.bin"/></Relationships>
</file>

<file path=ppt/slides/_rels/slide13.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oleObject" Target="../embeddings/oleObject54.bin"/><Relationship Id="rId3" Type="http://schemas.openxmlformats.org/officeDocument/2006/relationships/notesSlide" Target="../notesSlides/notesSlide10.xml"/><Relationship Id="rId7" Type="http://schemas.openxmlformats.org/officeDocument/2006/relationships/oleObject" Target="../embeddings/oleObject51.bin"/><Relationship Id="rId12" Type="http://schemas.openxmlformats.org/officeDocument/2006/relationships/image" Target="../media/image41.emf"/><Relationship Id="rId2" Type="http://schemas.openxmlformats.org/officeDocument/2006/relationships/slideLayout" Target="../slideLayouts/slideLayout2.xml"/><Relationship Id="rId16" Type="http://schemas.openxmlformats.org/officeDocument/2006/relationships/image" Target="../media/image43.emf"/><Relationship Id="rId1" Type="http://schemas.openxmlformats.org/officeDocument/2006/relationships/vmlDrawing" Target="../drawings/vmlDrawing9.vml"/><Relationship Id="rId6" Type="http://schemas.openxmlformats.org/officeDocument/2006/relationships/image" Target="../media/image37.e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40.emf"/><Relationship Id="rId4" Type="http://schemas.openxmlformats.org/officeDocument/2006/relationships/image" Target="../media/image39.emf"/><Relationship Id="rId9" Type="http://schemas.openxmlformats.org/officeDocument/2006/relationships/oleObject" Target="../embeddings/oleObject52.bin"/><Relationship Id="rId14" Type="http://schemas.openxmlformats.org/officeDocument/2006/relationships/image" Target="../media/image42.emf"/></Relationships>
</file>

<file path=ppt/slides/_rels/slide14.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notesSlide" Target="../notesSlides/notesSlide11.xml"/><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7.emf"/><Relationship Id="rId5" Type="http://schemas.openxmlformats.org/officeDocument/2006/relationships/oleObject" Target="../embeddings/oleObject56.bin"/><Relationship Id="rId10" Type="http://schemas.openxmlformats.org/officeDocument/2006/relationships/image" Target="../media/image45.emf"/><Relationship Id="rId4" Type="http://schemas.openxmlformats.org/officeDocument/2006/relationships/image" Target="../media/image39.emf"/><Relationship Id="rId9" Type="http://schemas.openxmlformats.org/officeDocument/2006/relationships/oleObject" Target="../embeddings/oleObject58.bin"/></Relationships>
</file>

<file path=ppt/slides/_rels/slide15.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notesSlide" Target="../notesSlides/notesSlide12.xml"/><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7.emf"/><Relationship Id="rId5" Type="http://schemas.openxmlformats.org/officeDocument/2006/relationships/oleObject" Target="../embeddings/oleObject59.bin"/><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13.xml"/><Relationship Id="rId7" Type="http://schemas.openxmlformats.org/officeDocument/2006/relationships/image" Target="../media/image48.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62.bin"/><Relationship Id="rId5" Type="http://schemas.openxmlformats.org/officeDocument/2006/relationships/image" Target="../media/image47.emf"/><Relationship Id="rId4" Type="http://schemas.openxmlformats.org/officeDocument/2006/relationships/oleObject" Target="../embeddings/oleObject61.bin"/><Relationship Id="rId9" Type="http://schemas.openxmlformats.org/officeDocument/2006/relationships/image" Target="../media/image49.emf"/></Relationships>
</file>

<file path=ppt/slides/_rels/slide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4.emf"/><Relationship Id="rId4" Type="http://schemas.openxmlformats.org/officeDocument/2006/relationships/oleObject" Target="../embeddings/oleObject6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4.emf"/><Relationship Id="rId4" Type="http://schemas.openxmlformats.org/officeDocument/2006/relationships/oleObject" Target="../embeddings/oleObject65.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18.xml"/><Relationship Id="rId7"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67.bin"/><Relationship Id="rId5" Type="http://schemas.openxmlformats.org/officeDocument/2006/relationships/image" Target="../media/image54.emf"/><Relationship Id="rId10" Type="http://schemas.openxmlformats.org/officeDocument/2006/relationships/image" Target="../media/image56.emf"/><Relationship Id="rId4" Type="http://schemas.openxmlformats.org/officeDocument/2006/relationships/oleObject" Target="../embeddings/oleObject66.bin"/><Relationship Id="rId9" Type="http://schemas.openxmlformats.org/officeDocument/2006/relationships/oleObject" Target="../embeddings/oleObject69.bin"/></Relationships>
</file>

<file path=ppt/slides/_rels/slide22.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8.emf"/><Relationship Id="rId5" Type="http://schemas.openxmlformats.org/officeDocument/2006/relationships/oleObject" Target="../embeddings/oleObject71.bin"/><Relationship Id="rId10" Type="http://schemas.openxmlformats.org/officeDocument/2006/relationships/image" Target="../media/image60.emf"/><Relationship Id="rId4" Type="http://schemas.openxmlformats.org/officeDocument/2006/relationships/image" Target="../media/image57.emf"/><Relationship Id="rId9" Type="http://schemas.openxmlformats.org/officeDocument/2006/relationships/oleObject" Target="../embeddings/oleObject73.bin"/></Relationships>
</file>

<file path=ppt/slides/_rels/slide23.xml.rels><?xml version="1.0" encoding="UTF-8" standalone="yes"?>
<Relationships xmlns="http://schemas.openxmlformats.org/package/2006/relationships"><Relationship Id="rId8" Type="http://schemas.openxmlformats.org/officeDocument/2006/relationships/image" Target="../media/image62.emf"/><Relationship Id="rId13" Type="http://schemas.openxmlformats.org/officeDocument/2006/relationships/oleObject" Target="../embeddings/oleObject79.bin"/><Relationship Id="rId3" Type="http://schemas.openxmlformats.org/officeDocument/2006/relationships/oleObject" Target="../embeddings/oleObject74.bin"/><Relationship Id="rId7" Type="http://schemas.openxmlformats.org/officeDocument/2006/relationships/oleObject" Target="../embeddings/oleObject76.bin"/><Relationship Id="rId12"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7.emf"/><Relationship Id="rId11" Type="http://schemas.openxmlformats.org/officeDocument/2006/relationships/oleObject" Target="../embeddings/oleObject78.bin"/><Relationship Id="rId5" Type="http://schemas.openxmlformats.org/officeDocument/2006/relationships/oleObject" Target="../embeddings/oleObject75.bin"/><Relationship Id="rId10" Type="http://schemas.openxmlformats.org/officeDocument/2006/relationships/image" Target="../media/image60.emf"/><Relationship Id="rId4" Type="http://schemas.openxmlformats.org/officeDocument/2006/relationships/image" Target="../media/image61.emf"/><Relationship Id="rId9" Type="http://schemas.openxmlformats.org/officeDocument/2006/relationships/oleObject" Target="../embeddings/oleObject77.bin"/><Relationship Id="rId14" Type="http://schemas.openxmlformats.org/officeDocument/2006/relationships/image" Target="../media/image6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7.emf"/></Relationships>
</file>

<file path=ppt/slides/_rels/slide25.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4.emf"/><Relationship Id="rId5" Type="http://schemas.openxmlformats.org/officeDocument/2006/relationships/oleObject" Target="../embeddings/oleObject82.bin"/><Relationship Id="rId10" Type="http://schemas.openxmlformats.org/officeDocument/2006/relationships/image" Target="../media/image63.emf"/><Relationship Id="rId4" Type="http://schemas.openxmlformats.org/officeDocument/2006/relationships/image" Target="../media/image57.emf"/><Relationship Id="rId9" Type="http://schemas.openxmlformats.org/officeDocument/2006/relationships/oleObject" Target="../embeddings/oleObject84.bin"/></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notesSlide" Target="../notesSlides/notesSlide20.xml"/><Relationship Id="rId7" Type="http://schemas.openxmlformats.org/officeDocument/2006/relationships/oleObject" Target="../embeddings/oleObject86.bin"/><Relationship Id="rId12" Type="http://schemas.openxmlformats.org/officeDocument/2006/relationships/image" Target="../media/image68.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5.e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67.emf"/><Relationship Id="rId4" Type="http://schemas.openxmlformats.org/officeDocument/2006/relationships/image" Target="../media/image69.emf"/><Relationship Id="rId9" Type="http://schemas.openxmlformats.org/officeDocument/2006/relationships/oleObject" Target="../embeddings/oleObject87.bin"/></Relationships>
</file>

<file path=ppt/slides/_rels/slide28.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notesSlide" Target="../notesSlides/notesSlide21.xml"/><Relationship Id="rId7" Type="http://schemas.openxmlformats.org/officeDocument/2006/relationships/oleObject" Target="../embeddings/oleObject90.bin"/><Relationship Id="rId12" Type="http://schemas.openxmlformats.org/officeDocument/2006/relationships/image" Target="../media/image65.e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7.e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66.emf"/><Relationship Id="rId4" Type="http://schemas.openxmlformats.org/officeDocument/2006/relationships/image" Target="../media/image69.emf"/><Relationship Id="rId9" Type="http://schemas.openxmlformats.org/officeDocument/2006/relationships/oleObject" Target="../embeddings/oleObject91.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74.emf"/><Relationship Id="rId18" Type="http://schemas.openxmlformats.org/officeDocument/2006/relationships/oleObject" Target="../embeddings/oleObject100.bin"/><Relationship Id="rId26" Type="http://schemas.openxmlformats.org/officeDocument/2006/relationships/oleObject" Target="../embeddings/oleObject104.bin"/><Relationship Id="rId3" Type="http://schemas.openxmlformats.org/officeDocument/2006/relationships/notesSlide" Target="../notesSlides/notesSlide22.xml"/><Relationship Id="rId21" Type="http://schemas.openxmlformats.org/officeDocument/2006/relationships/image" Target="../media/image78.emf"/><Relationship Id="rId7" Type="http://schemas.openxmlformats.org/officeDocument/2006/relationships/image" Target="../media/image71.emf"/><Relationship Id="rId12" Type="http://schemas.openxmlformats.org/officeDocument/2006/relationships/oleObject" Target="../embeddings/oleObject97.bin"/><Relationship Id="rId17" Type="http://schemas.openxmlformats.org/officeDocument/2006/relationships/image" Target="../media/image76.emf"/><Relationship Id="rId25" Type="http://schemas.openxmlformats.org/officeDocument/2006/relationships/image" Target="../media/image80.emf"/><Relationship Id="rId2" Type="http://schemas.openxmlformats.org/officeDocument/2006/relationships/slideLayout" Target="../slideLayouts/slideLayout2.xml"/><Relationship Id="rId16" Type="http://schemas.openxmlformats.org/officeDocument/2006/relationships/oleObject" Target="../embeddings/oleObject99.bin"/><Relationship Id="rId20" Type="http://schemas.openxmlformats.org/officeDocument/2006/relationships/oleObject" Target="../embeddings/oleObject101.bin"/><Relationship Id="rId1" Type="http://schemas.openxmlformats.org/officeDocument/2006/relationships/vmlDrawing" Target="../drawings/vmlDrawing22.vml"/><Relationship Id="rId6" Type="http://schemas.openxmlformats.org/officeDocument/2006/relationships/oleObject" Target="../embeddings/oleObject94.bin"/><Relationship Id="rId11" Type="http://schemas.openxmlformats.org/officeDocument/2006/relationships/image" Target="../media/image73.emf"/><Relationship Id="rId24" Type="http://schemas.openxmlformats.org/officeDocument/2006/relationships/oleObject" Target="../embeddings/oleObject103.bin"/><Relationship Id="rId5" Type="http://schemas.openxmlformats.org/officeDocument/2006/relationships/image" Target="../media/image70.emf"/><Relationship Id="rId15" Type="http://schemas.openxmlformats.org/officeDocument/2006/relationships/image" Target="../media/image75.emf"/><Relationship Id="rId23" Type="http://schemas.openxmlformats.org/officeDocument/2006/relationships/image" Target="../media/image79.emf"/><Relationship Id="rId10" Type="http://schemas.openxmlformats.org/officeDocument/2006/relationships/oleObject" Target="../embeddings/oleObject96.bin"/><Relationship Id="rId19" Type="http://schemas.openxmlformats.org/officeDocument/2006/relationships/image" Target="../media/image77.emf"/><Relationship Id="rId4" Type="http://schemas.openxmlformats.org/officeDocument/2006/relationships/oleObject" Target="../embeddings/oleObject93.bin"/><Relationship Id="rId9" Type="http://schemas.openxmlformats.org/officeDocument/2006/relationships/image" Target="../media/image72.emf"/><Relationship Id="rId14" Type="http://schemas.openxmlformats.org/officeDocument/2006/relationships/oleObject" Target="../embeddings/oleObject98.bin"/><Relationship Id="rId22" Type="http://schemas.openxmlformats.org/officeDocument/2006/relationships/oleObject" Target="../embeddings/oleObject102.bin"/><Relationship Id="rId27" Type="http://schemas.openxmlformats.org/officeDocument/2006/relationships/oleObject" Target="../embeddings/oleObject105.bin"/></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oleObject" Target="../embeddings/oleObject111.bin"/><Relationship Id="rId18" Type="http://schemas.openxmlformats.org/officeDocument/2006/relationships/oleObject" Target="../embeddings/oleObject114.bin"/><Relationship Id="rId3" Type="http://schemas.openxmlformats.org/officeDocument/2006/relationships/notesSlide" Target="../notesSlides/notesSlide23.xml"/><Relationship Id="rId7" Type="http://schemas.openxmlformats.org/officeDocument/2006/relationships/image" Target="../media/image82.emf"/><Relationship Id="rId12" Type="http://schemas.openxmlformats.org/officeDocument/2006/relationships/oleObject" Target="../embeddings/oleObject110.bin"/><Relationship Id="rId17" Type="http://schemas.openxmlformats.org/officeDocument/2006/relationships/image" Target="../media/image86.emf"/><Relationship Id="rId2" Type="http://schemas.openxmlformats.org/officeDocument/2006/relationships/slideLayout" Target="../slideLayouts/slideLayout2.xml"/><Relationship Id="rId16" Type="http://schemas.openxmlformats.org/officeDocument/2006/relationships/oleObject" Target="../embeddings/oleObject113.bin"/><Relationship Id="rId1" Type="http://schemas.openxmlformats.org/officeDocument/2006/relationships/vmlDrawing" Target="../drawings/vmlDrawing23.vml"/><Relationship Id="rId6" Type="http://schemas.openxmlformats.org/officeDocument/2006/relationships/oleObject" Target="../embeddings/oleObject107.bin"/><Relationship Id="rId11" Type="http://schemas.openxmlformats.org/officeDocument/2006/relationships/image" Target="../media/image84.emf"/><Relationship Id="rId5" Type="http://schemas.openxmlformats.org/officeDocument/2006/relationships/image" Target="../media/image81.emf"/><Relationship Id="rId15" Type="http://schemas.openxmlformats.org/officeDocument/2006/relationships/oleObject" Target="../embeddings/oleObject112.bin"/><Relationship Id="rId10" Type="http://schemas.openxmlformats.org/officeDocument/2006/relationships/oleObject" Target="../embeddings/oleObject109.bin"/><Relationship Id="rId4" Type="http://schemas.openxmlformats.org/officeDocument/2006/relationships/oleObject" Target="../embeddings/oleObject106.bin"/><Relationship Id="rId9" Type="http://schemas.openxmlformats.org/officeDocument/2006/relationships/image" Target="../media/image83.emf"/><Relationship Id="rId14" Type="http://schemas.openxmlformats.org/officeDocument/2006/relationships/image" Target="../media/image85.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17.bin"/><Relationship Id="rId13" Type="http://schemas.openxmlformats.org/officeDocument/2006/relationships/image" Target="../media/image88.emf"/><Relationship Id="rId18" Type="http://schemas.openxmlformats.org/officeDocument/2006/relationships/oleObject" Target="../embeddings/oleObject123.bin"/><Relationship Id="rId3" Type="http://schemas.openxmlformats.org/officeDocument/2006/relationships/notesSlide" Target="../notesSlides/notesSlide24.xml"/><Relationship Id="rId7" Type="http://schemas.openxmlformats.org/officeDocument/2006/relationships/image" Target="../media/image82.emf"/><Relationship Id="rId12" Type="http://schemas.openxmlformats.org/officeDocument/2006/relationships/oleObject" Target="../embeddings/oleObject119.bin"/><Relationship Id="rId17" Type="http://schemas.openxmlformats.org/officeDocument/2006/relationships/image" Target="../media/image89.emf"/><Relationship Id="rId2" Type="http://schemas.openxmlformats.org/officeDocument/2006/relationships/slideLayout" Target="../slideLayouts/slideLayout2.xml"/><Relationship Id="rId16" Type="http://schemas.openxmlformats.org/officeDocument/2006/relationships/oleObject" Target="../embeddings/oleObject122.bin"/><Relationship Id="rId1" Type="http://schemas.openxmlformats.org/officeDocument/2006/relationships/vmlDrawing" Target="../drawings/vmlDrawing24.vml"/><Relationship Id="rId6" Type="http://schemas.openxmlformats.org/officeDocument/2006/relationships/oleObject" Target="../embeddings/oleObject116.bin"/><Relationship Id="rId11" Type="http://schemas.openxmlformats.org/officeDocument/2006/relationships/image" Target="../media/image83.emf"/><Relationship Id="rId5" Type="http://schemas.openxmlformats.org/officeDocument/2006/relationships/image" Target="../media/image81.emf"/><Relationship Id="rId15" Type="http://schemas.openxmlformats.org/officeDocument/2006/relationships/oleObject" Target="../embeddings/oleObject121.bin"/><Relationship Id="rId10" Type="http://schemas.openxmlformats.org/officeDocument/2006/relationships/oleObject" Target="../embeddings/oleObject118.bin"/><Relationship Id="rId19" Type="http://schemas.openxmlformats.org/officeDocument/2006/relationships/oleObject" Target="../embeddings/oleObject124.bin"/><Relationship Id="rId4" Type="http://schemas.openxmlformats.org/officeDocument/2006/relationships/oleObject" Target="../embeddings/oleObject115.bin"/><Relationship Id="rId9" Type="http://schemas.openxmlformats.org/officeDocument/2006/relationships/image" Target="../media/image87.emf"/><Relationship Id="rId14" Type="http://schemas.openxmlformats.org/officeDocument/2006/relationships/oleObject" Target="../embeddings/oleObject120.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oleObject" Target="../embeddings/oleObject130.bin"/><Relationship Id="rId18" Type="http://schemas.openxmlformats.org/officeDocument/2006/relationships/oleObject" Target="../embeddings/oleObject133.bin"/><Relationship Id="rId3" Type="http://schemas.openxmlformats.org/officeDocument/2006/relationships/notesSlide" Target="../notesSlides/notesSlide25.xml"/><Relationship Id="rId7" Type="http://schemas.openxmlformats.org/officeDocument/2006/relationships/image" Target="../media/image82.emf"/><Relationship Id="rId12" Type="http://schemas.openxmlformats.org/officeDocument/2006/relationships/oleObject" Target="../embeddings/oleObject129.bin"/><Relationship Id="rId17" Type="http://schemas.openxmlformats.org/officeDocument/2006/relationships/oleObject" Target="../embeddings/oleObject132.bin"/><Relationship Id="rId2" Type="http://schemas.openxmlformats.org/officeDocument/2006/relationships/slideLayout" Target="../slideLayouts/slideLayout2.xml"/><Relationship Id="rId16" Type="http://schemas.openxmlformats.org/officeDocument/2006/relationships/image" Target="../media/image91.emf"/><Relationship Id="rId1" Type="http://schemas.openxmlformats.org/officeDocument/2006/relationships/vmlDrawing" Target="../drawings/vmlDrawing25.vml"/><Relationship Id="rId6" Type="http://schemas.openxmlformats.org/officeDocument/2006/relationships/oleObject" Target="../embeddings/oleObject126.bin"/><Relationship Id="rId11" Type="http://schemas.openxmlformats.org/officeDocument/2006/relationships/image" Target="../media/image83.emf"/><Relationship Id="rId5" Type="http://schemas.openxmlformats.org/officeDocument/2006/relationships/image" Target="../media/image81.emf"/><Relationship Id="rId15" Type="http://schemas.openxmlformats.org/officeDocument/2006/relationships/oleObject" Target="../embeddings/oleObject131.bin"/><Relationship Id="rId10" Type="http://schemas.openxmlformats.org/officeDocument/2006/relationships/oleObject" Target="../embeddings/oleObject128.bin"/><Relationship Id="rId4" Type="http://schemas.openxmlformats.org/officeDocument/2006/relationships/oleObject" Target="../embeddings/oleObject125.bin"/><Relationship Id="rId9" Type="http://schemas.openxmlformats.org/officeDocument/2006/relationships/image" Target="../media/image87.emf"/><Relationship Id="rId14" Type="http://schemas.openxmlformats.org/officeDocument/2006/relationships/image" Target="../media/image90.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82.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35.bin"/><Relationship Id="rId5" Type="http://schemas.openxmlformats.org/officeDocument/2006/relationships/image" Target="../media/image81.emf"/><Relationship Id="rId4" Type="http://schemas.openxmlformats.org/officeDocument/2006/relationships/oleObject" Target="../embeddings/oleObject13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82.e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37.bin"/><Relationship Id="rId5" Type="http://schemas.openxmlformats.org/officeDocument/2006/relationships/image" Target="../media/image81.emf"/><Relationship Id="rId4" Type="http://schemas.openxmlformats.org/officeDocument/2006/relationships/oleObject" Target="../embeddings/oleObject136.bin"/></Relationships>
</file>

<file path=ppt/slides/_rels/slide35.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41.bin"/><Relationship Id="rId13" Type="http://schemas.openxmlformats.org/officeDocument/2006/relationships/image" Target="../media/image98.emf"/><Relationship Id="rId18" Type="http://schemas.openxmlformats.org/officeDocument/2006/relationships/image" Target="../media/image100.emf"/><Relationship Id="rId3" Type="http://schemas.openxmlformats.org/officeDocument/2006/relationships/oleObject" Target="../embeddings/oleObject138.bin"/><Relationship Id="rId21" Type="http://schemas.openxmlformats.org/officeDocument/2006/relationships/oleObject" Target="../embeddings/oleObject148.bin"/><Relationship Id="rId7" Type="http://schemas.openxmlformats.org/officeDocument/2006/relationships/oleObject" Target="../embeddings/oleObject140.bin"/><Relationship Id="rId12" Type="http://schemas.openxmlformats.org/officeDocument/2006/relationships/oleObject" Target="../embeddings/oleObject143.bin"/><Relationship Id="rId17" Type="http://schemas.openxmlformats.org/officeDocument/2006/relationships/oleObject" Target="../embeddings/oleObject146.bin"/><Relationship Id="rId2" Type="http://schemas.openxmlformats.org/officeDocument/2006/relationships/slideLayout" Target="../slideLayouts/slideLayout2.xml"/><Relationship Id="rId16" Type="http://schemas.openxmlformats.org/officeDocument/2006/relationships/image" Target="../media/image99.emf"/><Relationship Id="rId20" Type="http://schemas.openxmlformats.org/officeDocument/2006/relationships/image" Target="../media/image101.emf"/><Relationship Id="rId1" Type="http://schemas.openxmlformats.org/officeDocument/2006/relationships/vmlDrawing" Target="../drawings/vmlDrawing28.vml"/><Relationship Id="rId6" Type="http://schemas.openxmlformats.org/officeDocument/2006/relationships/image" Target="../media/image95.emf"/><Relationship Id="rId11" Type="http://schemas.openxmlformats.org/officeDocument/2006/relationships/image" Target="../media/image97.emf"/><Relationship Id="rId5" Type="http://schemas.openxmlformats.org/officeDocument/2006/relationships/oleObject" Target="../embeddings/oleObject139.bin"/><Relationship Id="rId15" Type="http://schemas.openxmlformats.org/officeDocument/2006/relationships/oleObject" Target="../embeddings/oleObject145.bin"/><Relationship Id="rId10" Type="http://schemas.openxmlformats.org/officeDocument/2006/relationships/oleObject" Target="../embeddings/oleObject142.bin"/><Relationship Id="rId19" Type="http://schemas.openxmlformats.org/officeDocument/2006/relationships/oleObject" Target="../embeddings/oleObject147.bin"/><Relationship Id="rId4" Type="http://schemas.openxmlformats.org/officeDocument/2006/relationships/image" Target="../media/image94.emf"/><Relationship Id="rId9" Type="http://schemas.openxmlformats.org/officeDocument/2006/relationships/image" Target="../media/image96.emf"/><Relationship Id="rId14" Type="http://schemas.openxmlformats.org/officeDocument/2006/relationships/oleObject" Target="../embeddings/oleObject144.bin"/><Relationship Id="rId22" Type="http://schemas.openxmlformats.org/officeDocument/2006/relationships/image" Target="../media/image102.emf"/></Relationships>
</file>

<file path=ppt/slides/_rels/slide38.xml.rels><?xml version="1.0" encoding="UTF-8" standalone="yes"?>
<Relationships xmlns="http://schemas.openxmlformats.org/package/2006/relationships"><Relationship Id="rId8" Type="http://schemas.openxmlformats.org/officeDocument/2006/relationships/image" Target="../media/image105.emf"/><Relationship Id="rId13" Type="http://schemas.openxmlformats.org/officeDocument/2006/relationships/oleObject" Target="../embeddings/oleObject154.bin"/><Relationship Id="rId18" Type="http://schemas.openxmlformats.org/officeDocument/2006/relationships/image" Target="../media/image110.emf"/><Relationship Id="rId3" Type="http://schemas.openxmlformats.org/officeDocument/2006/relationships/oleObject" Target="../embeddings/oleObject149.bin"/><Relationship Id="rId7" Type="http://schemas.openxmlformats.org/officeDocument/2006/relationships/oleObject" Target="../embeddings/oleObject151.bin"/><Relationship Id="rId12" Type="http://schemas.openxmlformats.org/officeDocument/2006/relationships/image" Target="../media/image107.emf"/><Relationship Id="rId17" Type="http://schemas.openxmlformats.org/officeDocument/2006/relationships/oleObject" Target="../embeddings/oleObject156.bin"/><Relationship Id="rId2" Type="http://schemas.openxmlformats.org/officeDocument/2006/relationships/slideLayout" Target="../slideLayouts/slideLayout2.xml"/><Relationship Id="rId16" Type="http://schemas.openxmlformats.org/officeDocument/2006/relationships/image" Target="../media/image109.emf"/><Relationship Id="rId1" Type="http://schemas.openxmlformats.org/officeDocument/2006/relationships/vmlDrawing" Target="../drawings/vmlDrawing29.vml"/><Relationship Id="rId6" Type="http://schemas.openxmlformats.org/officeDocument/2006/relationships/image" Target="../media/image104.emf"/><Relationship Id="rId11" Type="http://schemas.openxmlformats.org/officeDocument/2006/relationships/oleObject" Target="../embeddings/oleObject153.bin"/><Relationship Id="rId5" Type="http://schemas.openxmlformats.org/officeDocument/2006/relationships/oleObject" Target="../embeddings/oleObject150.bin"/><Relationship Id="rId15" Type="http://schemas.openxmlformats.org/officeDocument/2006/relationships/oleObject" Target="../embeddings/oleObject155.bin"/><Relationship Id="rId10" Type="http://schemas.openxmlformats.org/officeDocument/2006/relationships/image" Target="../media/image106.emf"/><Relationship Id="rId4" Type="http://schemas.openxmlformats.org/officeDocument/2006/relationships/image" Target="../media/image103.emf"/><Relationship Id="rId9" Type="http://schemas.openxmlformats.org/officeDocument/2006/relationships/oleObject" Target="../embeddings/oleObject152.bin"/><Relationship Id="rId14" Type="http://schemas.openxmlformats.org/officeDocument/2006/relationships/image" Target="../media/image108.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3.emf"/><Relationship Id="rId5" Type="http://schemas.openxmlformats.org/officeDocument/2006/relationships/oleObject" Target="../embeddings/oleObject158.bin"/><Relationship Id="rId4" Type="http://schemas.openxmlformats.org/officeDocument/2006/relationships/image" Target="../media/image111.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8" Type="http://schemas.openxmlformats.org/officeDocument/2006/relationships/image" Target="../media/image113.emf"/><Relationship Id="rId3" Type="http://schemas.openxmlformats.org/officeDocument/2006/relationships/oleObject" Target="../embeddings/oleObject159.bin"/><Relationship Id="rId7" Type="http://schemas.openxmlformats.org/officeDocument/2006/relationships/oleObject" Target="../embeddings/oleObject161.bin"/><Relationship Id="rId12" Type="http://schemas.openxmlformats.org/officeDocument/2006/relationships/image" Target="../media/image115.e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12.emf"/><Relationship Id="rId11" Type="http://schemas.openxmlformats.org/officeDocument/2006/relationships/oleObject" Target="../embeddings/oleObject163.bin"/><Relationship Id="rId5" Type="http://schemas.openxmlformats.org/officeDocument/2006/relationships/oleObject" Target="../embeddings/oleObject160.bin"/><Relationship Id="rId10" Type="http://schemas.openxmlformats.org/officeDocument/2006/relationships/image" Target="../media/image114.emf"/><Relationship Id="rId4" Type="http://schemas.openxmlformats.org/officeDocument/2006/relationships/image" Target="../media/image63.emf"/><Relationship Id="rId9" Type="http://schemas.openxmlformats.org/officeDocument/2006/relationships/oleObject" Target="../embeddings/oleObject162.bin"/></Relationships>
</file>

<file path=ppt/slides/_rels/slide41.xml.rels><?xml version="1.0" encoding="UTF-8" standalone="yes"?>
<Relationships xmlns="http://schemas.openxmlformats.org/package/2006/relationships"><Relationship Id="rId8" Type="http://schemas.openxmlformats.org/officeDocument/2006/relationships/image" Target="../media/image117.emf"/><Relationship Id="rId3" Type="http://schemas.openxmlformats.org/officeDocument/2006/relationships/oleObject" Target="../embeddings/oleObject164.bin"/><Relationship Id="rId7" Type="http://schemas.openxmlformats.org/officeDocument/2006/relationships/oleObject" Target="../embeddings/oleObject166.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16.emf"/><Relationship Id="rId11" Type="http://schemas.openxmlformats.org/officeDocument/2006/relationships/image" Target="../media/image118.emf"/><Relationship Id="rId5" Type="http://schemas.openxmlformats.org/officeDocument/2006/relationships/oleObject" Target="../embeddings/oleObject165.bin"/><Relationship Id="rId10" Type="http://schemas.openxmlformats.org/officeDocument/2006/relationships/oleObject" Target="../embeddings/oleObject168.bin"/><Relationship Id="rId4" Type="http://schemas.openxmlformats.org/officeDocument/2006/relationships/image" Target="../media/image63.emf"/><Relationship Id="rId9" Type="http://schemas.openxmlformats.org/officeDocument/2006/relationships/oleObject" Target="../embeddings/oleObject167.bin"/></Relationships>
</file>

<file path=ppt/slides/_rels/slide42.xml.rels><?xml version="1.0" encoding="UTF-8" standalone="yes"?>
<Relationships xmlns="http://schemas.openxmlformats.org/package/2006/relationships"><Relationship Id="rId8" Type="http://schemas.openxmlformats.org/officeDocument/2006/relationships/image" Target="../media/image121.emf"/><Relationship Id="rId13" Type="http://schemas.openxmlformats.org/officeDocument/2006/relationships/oleObject" Target="../embeddings/oleObject174.bin"/><Relationship Id="rId3" Type="http://schemas.openxmlformats.org/officeDocument/2006/relationships/oleObject" Target="../embeddings/oleObject169.bin"/><Relationship Id="rId7" Type="http://schemas.openxmlformats.org/officeDocument/2006/relationships/oleObject" Target="../embeddings/oleObject171.bin"/><Relationship Id="rId12" Type="http://schemas.openxmlformats.org/officeDocument/2006/relationships/image" Target="../media/image117.emf"/><Relationship Id="rId17" Type="http://schemas.openxmlformats.org/officeDocument/2006/relationships/image" Target="../media/image124.emf"/><Relationship Id="rId2" Type="http://schemas.openxmlformats.org/officeDocument/2006/relationships/slideLayout" Target="../slideLayouts/slideLayout2.xml"/><Relationship Id="rId16" Type="http://schemas.openxmlformats.org/officeDocument/2006/relationships/oleObject" Target="../embeddings/oleObject176.bin"/><Relationship Id="rId1" Type="http://schemas.openxmlformats.org/officeDocument/2006/relationships/vmlDrawing" Target="../drawings/vmlDrawing33.vml"/><Relationship Id="rId6" Type="http://schemas.openxmlformats.org/officeDocument/2006/relationships/image" Target="../media/image120.emf"/><Relationship Id="rId11" Type="http://schemas.openxmlformats.org/officeDocument/2006/relationships/oleObject" Target="../embeddings/oleObject173.bin"/><Relationship Id="rId5" Type="http://schemas.openxmlformats.org/officeDocument/2006/relationships/oleObject" Target="../embeddings/oleObject170.bin"/><Relationship Id="rId15" Type="http://schemas.openxmlformats.org/officeDocument/2006/relationships/oleObject" Target="../embeddings/oleObject175.bin"/><Relationship Id="rId10" Type="http://schemas.openxmlformats.org/officeDocument/2006/relationships/image" Target="../media/image122.emf"/><Relationship Id="rId4" Type="http://schemas.openxmlformats.org/officeDocument/2006/relationships/image" Target="../media/image119.emf"/><Relationship Id="rId9" Type="http://schemas.openxmlformats.org/officeDocument/2006/relationships/oleObject" Target="../embeddings/oleObject172.bin"/><Relationship Id="rId14" Type="http://schemas.openxmlformats.org/officeDocument/2006/relationships/image" Target="../media/image123.emf"/></Relationships>
</file>

<file path=ppt/slides/_rels/slide43.xml.rels><?xml version="1.0" encoding="UTF-8" standalone="yes"?>
<Relationships xmlns="http://schemas.openxmlformats.org/package/2006/relationships"><Relationship Id="rId8" Type="http://schemas.openxmlformats.org/officeDocument/2006/relationships/image" Target="../media/image121.emf"/><Relationship Id="rId3" Type="http://schemas.openxmlformats.org/officeDocument/2006/relationships/oleObject" Target="../embeddings/oleObject177.bin"/><Relationship Id="rId7" Type="http://schemas.openxmlformats.org/officeDocument/2006/relationships/oleObject" Target="../embeddings/oleObject179.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20.emf"/><Relationship Id="rId5" Type="http://schemas.openxmlformats.org/officeDocument/2006/relationships/oleObject" Target="../embeddings/oleObject178.bin"/><Relationship Id="rId10" Type="http://schemas.openxmlformats.org/officeDocument/2006/relationships/image" Target="../media/image126.emf"/><Relationship Id="rId4" Type="http://schemas.openxmlformats.org/officeDocument/2006/relationships/image" Target="../media/image125.emf"/><Relationship Id="rId9" Type="http://schemas.openxmlformats.org/officeDocument/2006/relationships/oleObject" Target="../embeddings/oleObject180.bin"/></Relationships>
</file>

<file path=ppt/slides/_rels/slide44.xml.rels><?xml version="1.0" encoding="UTF-8" standalone="yes"?>
<Relationships xmlns="http://schemas.openxmlformats.org/package/2006/relationships"><Relationship Id="rId3" Type="http://schemas.openxmlformats.org/officeDocument/2006/relationships/image" Target="../media/image128.jpeg"/><Relationship Id="rId7" Type="http://schemas.openxmlformats.org/officeDocument/2006/relationships/image" Target="../media/image127.e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82.bin"/><Relationship Id="rId5" Type="http://schemas.openxmlformats.org/officeDocument/2006/relationships/image" Target="../media/image121.emf"/><Relationship Id="rId4" Type="http://schemas.openxmlformats.org/officeDocument/2006/relationships/oleObject" Target="../embeddings/oleObject181.bin"/></Relationships>
</file>

<file path=ppt/slides/_rels/slide45.xml.rels><?xml version="1.0" encoding="UTF-8" standalone="yes"?>
<Relationships xmlns="http://schemas.openxmlformats.org/package/2006/relationships"><Relationship Id="rId8" Type="http://schemas.openxmlformats.org/officeDocument/2006/relationships/image" Target="../media/image129.emf"/><Relationship Id="rId13" Type="http://schemas.openxmlformats.org/officeDocument/2006/relationships/oleObject" Target="../embeddings/oleObject188.bin"/><Relationship Id="rId18" Type="http://schemas.openxmlformats.org/officeDocument/2006/relationships/image" Target="../media/image134.emf"/><Relationship Id="rId3" Type="http://schemas.openxmlformats.org/officeDocument/2006/relationships/oleObject" Target="../embeddings/oleObject183.bin"/><Relationship Id="rId21" Type="http://schemas.openxmlformats.org/officeDocument/2006/relationships/oleObject" Target="../embeddings/oleObject192.bin"/><Relationship Id="rId7" Type="http://schemas.openxmlformats.org/officeDocument/2006/relationships/oleObject" Target="../embeddings/oleObject185.bin"/><Relationship Id="rId12" Type="http://schemas.openxmlformats.org/officeDocument/2006/relationships/image" Target="../media/image131.emf"/><Relationship Id="rId17" Type="http://schemas.openxmlformats.org/officeDocument/2006/relationships/oleObject" Target="../embeddings/oleObject190.bin"/><Relationship Id="rId2" Type="http://schemas.openxmlformats.org/officeDocument/2006/relationships/slideLayout" Target="../slideLayouts/slideLayout2.xml"/><Relationship Id="rId16" Type="http://schemas.openxmlformats.org/officeDocument/2006/relationships/image" Target="../media/image133.emf"/><Relationship Id="rId20" Type="http://schemas.openxmlformats.org/officeDocument/2006/relationships/image" Target="../media/image117.emf"/><Relationship Id="rId1" Type="http://schemas.openxmlformats.org/officeDocument/2006/relationships/vmlDrawing" Target="../drawings/vmlDrawing36.vml"/><Relationship Id="rId6" Type="http://schemas.openxmlformats.org/officeDocument/2006/relationships/image" Target="../media/image121.emf"/><Relationship Id="rId11" Type="http://schemas.openxmlformats.org/officeDocument/2006/relationships/oleObject" Target="../embeddings/oleObject187.bin"/><Relationship Id="rId24" Type="http://schemas.openxmlformats.org/officeDocument/2006/relationships/oleObject" Target="../embeddings/oleObject194.bin"/><Relationship Id="rId5" Type="http://schemas.openxmlformats.org/officeDocument/2006/relationships/oleObject" Target="../embeddings/oleObject184.bin"/><Relationship Id="rId15" Type="http://schemas.openxmlformats.org/officeDocument/2006/relationships/oleObject" Target="../embeddings/oleObject189.bin"/><Relationship Id="rId23" Type="http://schemas.openxmlformats.org/officeDocument/2006/relationships/oleObject" Target="../embeddings/oleObject193.bin"/><Relationship Id="rId10" Type="http://schemas.openxmlformats.org/officeDocument/2006/relationships/image" Target="../media/image130.emf"/><Relationship Id="rId19" Type="http://schemas.openxmlformats.org/officeDocument/2006/relationships/oleObject" Target="../embeddings/oleObject191.bin"/><Relationship Id="rId4" Type="http://schemas.openxmlformats.org/officeDocument/2006/relationships/image" Target="../media/image120.emf"/><Relationship Id="rId9" Type="http://schemas.openxmlformats.org/officeDocument/2006/relationships/oleObject" Target="../embeddings/oleObject186.bin"/><Relationship Id="rId14" Type="http://schemas.openxmlformats.org/officeDocument/2006/relationships/image" Target="../media/image132.emf"/><Relationship Id="rId22" Type="http://schemas.openxmlformats.org/officeDocument/2006/relationships/image" Target="../media/image124.emf"/></Relationships>
</file>

<file path=ppt/slides/_rels/slide46.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195.bin"/><Relationship Id="rId7" Type="http://schemas.openxmlformats.org/officeDocument/2006/relationships/oleObject" Target="../embeddings/oleObject197.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36.emf"/><Relationship Id="rId5" Type="http://schemas.openxmlformats.org/officeDocument/2006/relationships/oleObject" Target="../embeddings/oleObject196.bin"/><Relationship Id="rId4" Type="http://schemas.openxmlformats.org/officeDocument/2006/relationships/image" Target="../media/image135.emf"/></Relationships>
</file>

<file path=ppt/slides/_rels/slide47.xml.rels><?xml version="1.0" encoding="UTF-8" standalone="yes"?>
<Relationships xmlns="http://schemas.openxmlformats.org/package/2006/relationships"><Relationship Id="rId8" Type="http://schemas.openxmlformats.org/officeDocument/2006/relationships/image" Target="../media/image117.emf"/><Relationship Id="rId3" Type="http://schemas.openxmlformats.org/officeDocument/2006/relationships/oleObject" Target="../embeddings/oleObject198.bin"/><Relationship Id="rId7" Type="http://schemas.openxmlformats.org/officeDocument/2006/relationships/oleObject" Target="../embeddings/oleObject200.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33.emf"/><Relationship Id="rId5" Type="http://schemas.openxmlformats.org/officeDocument/2006/relationships/oleObject" Target="../embeddings/oleObject199.bin"/><Relationship Id="rId10" Type="http://schemas.openxmlformats.org/officeDocument/2006/relationships/image" Target="../media/image137.emf"/><Relationship Id="rId4" Type="http://schemas.openxmlformats.org/officeDocument/2006/relationships/image" Target="../media/image129.emf"/><Relationship Id="rId9" Type="http://schemas.openxmlformats.org/officeDocument/2006/relationships/oleObject" Target="../embeddings/oleObject201.bin"/></Relationships>
</file>

<file path=ppt/slides/_rels/slide4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youtube.com/watch?v=eObepuHvYAw" TargetMode="External"/><Relationship Id="rId4" Type="http://schemas.openxmlformats.org/officeDocument/2006/relationships/hyperlink" Target="http://en.wikipedia.org/wiki/User:DrBob"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emf"/><Relationship Id="rId18" Type="http://schemas.openxmlformats.org/officeDocument/2006/relationships/oleObject" Target="../embeddings/oleObject10.bin"/><Relationship Id="rId3" Type="http://schemas.openxmlformats.org/officeDocument/2006/relationships/notesSlide" Target="../notesSlides/notesSlide2.xml"/><Relationship Id="rId21" Type="http://schemas.openxmlformats.org/officeDocument/2006/relationships/oleObject" Target="../embeddings/oleObject12.bin"/><Relationship Id="rId7" Type="http://schemas.openxmlformats.org/officeDocument/2006/relationships/image" Target="../media/image5.emf"/><Relationship Id="rId12" Type="http://schemas.openxmlformats.org/officeDocument/2006/relationships/oleObject" Target="../embeddings/oleObject7.bin"/><Relationship Id="rId17" Type="http://schemas.openxmlformats.org/officeDocument/2006/relationships/image" Target="../media/image10.e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oleObject" Target="../embeddings/oleObject13.bin"/><Relationship Id="rId10" Type="http://schemas.openxmlformats.org/officeDocument/2006/relationships/oleObject" Target="../embeddings/oleObject6.bin"/><Relationship Id="rId19" Type="http://schemas.openxmlformats.org/officeDocument/2006/relationships/image" Target="../media/image11.emf"/><Relationship Id="rId4" Type="http://schemas.openxmlformats.org/officeDocument/2006/relationships/oleObject" Target="../embeddings/oleObject3.bin"/><Relationship Id="rId9" Type="http://schemas.openxmlformats.org/officeDocument/2006/relationships/image" Target="../media/image6.emf"/><Relationship Id="rId14" Type="http://schemas.openxmlformats.org/officeDocument/2006/relationships/oleObject" Target="../embeddings/oleObject8.bin"/><Relationship Id="rId22" Type="http://schemas.openxmlformats.org/officeDocument/2006/relationships/image" Target="../media/image12.emf"/></Relationships>
</file>

<file path=ppt/slides/_rels/slide50.xml.rels><?xml version="1.0" encoding="UTF-8" standalone="yes"?>
<Relationships xmlns="http://schemas.openxmlformats.org/package/2006/relationships"><Relationship Id="rId8" Type="http://schemas.openxmlformats.org/officeDocument/2006/relationships/image" Target="../media/image141.emf"/><Relationship Id="rId3" Type="http://schemas.openxmlformats.org/officeDocument/2006/relationships/oleObject" Target="../embeddings/oleObject202.bin"/><Relationship Id="rId7" Type="http://schemas.openxmlformats.org/officeDocument/2006/relationships/oleObject" Target="../embeddings/oleObject204.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40.emf"/><Relationship Id="rId5" Type="http://schemas.openxmlformats.org/officeDocument/2006/relationships/oleObject" Target="../embeddings/oleObject203.bin"/><Relationship Id="rId10" Type="http://schemas.openxmlformats.org/officeDocument/2006/relationships/oleObject" Target="../embeddings/oleObject206.bin"/><Relationship Id="rId4" Type="http://schemas.openxmlformats.org/officeDocument/2006/relationships/image" Target="../media/image139.emf"/><Relationship Id="rId9" Type="http://schemas.openxmlformats.org/officeDocument/2006/relationships/oleObject" Target="../embeddings/oleObject205.bin"/></Relationships>
</file>

<file path=ppt/slides/_rels/slide51.xml.rels><?xml version="1.0" encoding="UTF-8" standalone="yes"?>
<Relationships xmlns="http://schemas.openxmlformats.org/package/2006/relationships"><Relationship Id="rId8" Type="http://schemas.openxmlformats.org/officeDocument/2006/relationships/image" Target="../media/image142.emf"/><Relationship Id="rId3" Type="http://schemas.openxmlformats.org/officeDocument/2006/relationships/image" Target="../media/image128.jpeg"/><Relationship Id="rId7" Type="http://schemas.openxmlformats.org/officeDocument/2006/relationships/oleObject" Target="../embeddings/oleObject209.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208.bin"/><Relationship Id="rId11" Type="http://schemas.openxmlformats.org/officeDocument/2006/relationships/oleObject" Target="../embeddings/oleObject212.bin"/><Relationship Id="rId5" Type="http://schemas.openxmlformats.org/officeDocument/2006/relationships/image" Target="../media/image140.emf"/><Relationship Id="rId10" Type="http://schemas.openxmlformats.org/officeDocument/2006/relationships/oleObject" Target="../embeddings/oleObject211.bin"/><Relationship Id="rId4" Type="http://schemas.openxmlformats.org/officeDocument/2006/relationships/oleObject" Target="../embeddings/oleObject207.bin"/><Relationship Id="rId9" Type="http://schemas.openxmlformats.org/officeDocument/2006/relationships/oleObject" Target="../embeddings/oleObject210.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15.bin"/><Relationship Id="rId3" Type="http://schemas.openxmlformats.org/officeDocument/2006/relationships/notesSlide" Target="../notesSlides/notesSlide31.xml"/><Relationship Id="rId7" Type="http://schemas.openxmlformats.org/officeDocument/2006/relationships/image" Target="../media/image144.emf"/><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214.bin"/><Relationship Id="rId5" Type="http://schemas.openxmlformats.org/officeDocument/2006/relationships/image" Target="../media/image143.emf"/><Relationship Id="rId4" Type="http://schemas.openxmlformats.org/officeDocument/2006/relationships/oleObject" Target="../embeddings/oleObject213.bin"/><Relationship Id="rId9" Type="http://schemas.openxmlformats.org/officeDocument/2006/relationships/oleObject" Target="../embeddings/oleObject216.bin"/></Relationships>
</file>

<file path=ppt/slides/_rels/slide53.xml.rels><?xml version="1.0" encoding="UTF-8" standalone="yes"?>
<Relationships xmlns="http://schemas.openxmlformats.org/package/2006/relationships"><Relationship Id="rId8" Type="http://schemas.openxmlformats.org/officeDocument/2006/relationships/image" Target="../media/image147.emf"/><Relationship Id="rId13" Type="http://schemas.openxmlformats.org/officeDocument/2006/relationships/oleObject" Target="../embeddings/oleObject222.bin"/><Relationship Id="rId18" Type="http://schemas.openxmlformats.org/officeDocument/2006/relationships/image" Target="../media/image152.emf"/><Relationship Id="rId3" Type="http://schemas.openxmlformats.org/officeDocument/2006/relationships/oleObject" Target="../embeddings/oleObject217.bin"/><Relationship Id="rId21" Type="http://schemas.openxmlformats.org/officeDocument/2006/relationships/oleObject" Target="../embeddings/oleObject226.bin"/><Relationship Id="rId7" Type="http://schemas.openxmlformats.org/officeDocument/2006/relationships/oleObject" Target="../embeddings/oleObject219.bin"/><Relationship Id="rId12" Type="http://schemas.openxmlformats.org/officeDocument/2006/relationships/image" Target="../media/image149.emf"/><Relationship Id="rId17" Type="http://schemas.openxmlformats.org/officeDocument/2006/relationships/oleObject" Target="../embeddings/oleObject224.bin"/><Relationship Id="rId2" Type="http://schemas.openxmlformats.org/officeDocument/2006/relationships/slideLayout" Target="../slideLayouts/slideLayout2.xml"/><Relationship Id="rId16" Type="http://schemas.openxmlformats.org/officeDocument/2006/relationships/image" Target="../media/image151.emf"/><Relationship Id="rId20" Type="http://schemas.openxmlformats.org/officeDocument/2006/relationships/image" Target="../media/image153.emf"/><Relationship Id="rId1" Type="http://schemas.openxmlformats.org/officeDocument/2006/relationships/vmlDrawing" Target="../drawings/vmlDrawing42.vml"/><Relationship Id="rId6" Type="http://schemas.openxmlformats.org/officeDocument/2006/relationships/image" Target="../media/image146.emf"/><Relationship Id="rId11" Type="http://schemas.openxmlformats.org/officeDocument/2006/relationships/oleObject" Target="../embeddings/oleObject221.bin"/><Relationship Id="rId5" Type="http://schemas.openxmlformats.org/officeDocument/2006/relationships/oleObject" Target="../embeddings/oleObject218.bin"/><Relationship Id="rId15" Type="http://schemas.openxmlformats.org/officeDocument/2006/relationships/oleObject" Target="../embeddings/oleObject223.bin"/><Relationship Id="rId10" Type="http://schemas.openxmlformats.org/officeDocument/2006/relationships/image" Target="../media/image148.emf"/><Relationship Id="rId19" Type="http://schemas.openxmlformats.org/officeDocument/2006/relationships/oleObject" Target="../embeddings/oleObject225.bin"/><Relationship Id="rId4" Type="http://schemas.openxmlformats.org/officeDocument/2006/relationships/image" Target="../media/image145.emf"/><Relationship Id="rId9" Type="http://schemas.openxmlformats.org/officeDocument/2006/relationships/oleObject" Target="../embeddings/oleObject220.bin"/><Relationship Id="rId14" Type="http://schemas.openxmlformats.org/officeDocument/2006/relationships/image" Target="../media/image150.emf"/><Relationship Id="rId22" Type="http://schemas.openxmlformats.org/officeDocument/2006/relationships/image" Target="../media/image154.emf"/></Relationships>
</file>

<file path=ppt/slides/_rels/slide54.xml.rels><?xml version="1.0" encoding="UTF-8" standalone="yes"?>
<Relationships xmlns="http://schemas.openxmlformats.org/package/2006/relationships"><Relationship Id="rId8" Type="http://schemas.openxmlformats.org/officeDocument/2006/relationships/image" Target="../media/image156.emf"/><Relationship Id="rId3" Type="http://schemas.openxmlformats.org/officeDocument/2006/relationships/notesSlide" Target="../notesSlides/notesSlide32.xml"/><Relationship Id="rId7" Type="http://schemas.openxmlformats.org/officeDocument/2006/relationships/oleObject" Target="../embeddings/oleObject228.bin"/><Relationship Id="rId12" Type="http://schemas.openxmlformats.org/officeDocument/2006/relationships/image" Target="../media/image158.e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55.emf"/><Relationship Id="rId11" Type="http://schemas.openxmlformats.org/officeDocument/2006/relationships/oleObject" Target="../embeddings/oleObject230.bin"/><Relationship Id="rId5" Type="http://schemas.openxmlformats.org/officeDocument/2006/relationships/oleObject" Target="../embeddings/oleObject227.bin"/><Relationship Id="rId10" Type="http://schemas.openxmlformats.org/officeDocument/2006/relationships/image" Target="../media/image157.emf"/><Relationship Id="rId4" Type="http://schemas.openxmlformats.org/officeDocument/2006/relationships/image" Target="../media/image69.emf"/><Relationship Id="rId9" Type="http://schemas.openxmlformats.org/officeDocument/2006/relationships/oleObject" Target="../embeddings/oleObject229.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33.bin"/><Relationship Id="rId13" Type="http://schemas.openxmlformats.org/officeDocument/2006/relationships/image" Target="../media/image163.emf"/><Relationship Id="rId3" Type="http://schemas.openxmlformats.org/officeDocument/2006/relationships/notesSlide" Target="../notesSlides/notesSlide33.xml"/><Relationship Id="rId7" Type="http://schemas.openxmlformats.org/officeDocument/2006/relationships/image" Target="../media/image160.emf"/><Relationship Id="rId12" Type="http://schemas.openxmlformats.org/officeDocument/2006/relationships/oleObject" Target="../embeddings/oleObject235.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232.bin"/><Relationship Id="rId11" Type="http://schemas.openxmlformats.org/officeDocument/2006/relationships/image" Target="../media/image162.emf"/><Relationship Id="rId5" Type="http://schemas.openxmlformats.org/officeDocument/2006/relationships/image" Target="../media/image159.emf"/><Relationship Id="rId15" Type="http://schemas.openxmlformats.org/officeDocument/2006/relationships/image" Target="../media/image164.emf"/><Relationship Id="rId10" Type="http://schemas.openxmlformats.org/officeDocument/2006/relationships/oleObject" Target="../embeddings/oleObject234.bin"/><Relationship Id="rId4" Type="http://schemas.openxmlformats.org/officeDocument/2006/relationships/oleObject" Target="../embeddings/oleObject231.bin"/><Relationship Id="rId9" Type="http://schemas.openxmlformats.org/officeDocument/2006/relationships/image" Target="../media/image161.emf"/><Relationship Id="rId14" Type="http://schemas.openxmlformats.org/officeDocument/2006/relationships/oleObject" Target="../embeddings/oleObject236.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39.bin"/><Relationship Id="rId3" Type="http://schemas.openxmlformats.org/officeDocument/2006/relationships/notesSlide" Target="../notesSlides/notesSlide34.xml"/><Relationship Id="rId7" Type="http://schemas.openxmlformats.org/officeDocument/2006/relationships/image" Target="../media/image166.e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238.bin"/><Relationship Id="rId5" Type="http://schemas.openxmlformats.org/officeDocument/2006/relationships/image" Target="../media/image165.emf"/><Relationship Id="rId4" Type="http://schemas.openxmlformats.org/officeDocument/2006/relationships/oleObject" Target="../embeddings/oleObject237.bin"/><Relationship Id="rId9" Type="http://schemas.openxmlformats.org/officeDocument/2006/relationships/image" Target="../media/image167.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168.emf"/><Relationship Id="rId4" Type="http://schemas.openxmlformats.org/officeDocument/2006/relationships/oleObject" Target="../embeddings/oleObject240.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43.bin"/><Relationship Id="rId13" Type="http://schemas.openxmlformats.org/officeDocument/2006/relationships/image" Target="../media/image173.emf"/><Relationship Id="rId3" Type="http://schemas.openxmlformats.org/officeDocument/2006/relationships/notesSlide" Target="../notesSlides/notesSlide36.xml"/><Relationship Id="rId7" Type="http://schemas.openxmlformats.org/officeDocument/2006/relationships/image" Target="../media/image170.emf"/><Relationship Id="rId12" Type="http://schemas.openxmlformats.org/officeDocument/2006/relationships/oleObject" Target="../embeddings/oleObject245.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242.bin"/><Relationship Id="rId11" Type="http://schemas.openxmlformats.org/officeDocument/2006/relationships/image" Target="../media/image172.emf"/><Relationship Id="rId5" Type="http://schemas.openxmlformats.org/officeDocument/2006/relationships/image" Target="../media/image169.emf"/><Relationship Id="rId15" Type="http://schemas.openxmlformats.org/officeDocument/2006/relationships/image" Target="../media/image174.emf"/><Relationship Id="rId10" Type="http://schemas.openxmlformats.org/officeDocument/2006/relationships/oleObject" Target="../embeddings/oleObject244.bin"/><Relationship Id="rId4" Type="http://schemas.openxmlformats.org/officeDocument/2006/relationships/oleObject" Target="../embeddings/oleObject241.bin"/><Relationship Id="rId9" Type="http://schemas.openxmlformats.org/officeDocument/2006/relationships/image" Target="../media/image171.emf"/><Relationship Id="rId14" Type="http://schemas.openxmlformats.org/officeDocument/2006/relationships/oleObject" Target="../embeddings/oleObject246.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49.bin"/><Relationship Id="rId3" Type="http://schemas.openxmlformats.org/officeDocument/2006/relationships/notesSlide" Target="../notesSlides/notesSlide37.xml"/><Relationship Id="rId7" Type="http://schemas.openxmlformats.org/officeDocument/2006/relationships/image" Target="../media/image176.e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248.bin"/><Relationship Id="rId11" Type="http://schemas.openxmlformats.org/officeDocument/2006/relationships/image" Target="../media/image177.emf"/><Relationship Id="rId5" Type="http://schemas.openxmlformats.org/officeDocument/2006/relationships/image" Target="../media/image175.emf"/><Relationship Id="rId10" Type="http://schemas.openxmlformats.org/officeDocument/2006/relationships/oleObject" Target="../embeddings/oleObject250.bin"/><Relationship Id="rId4" Type="http://schemas.openxmlformats.org/officeDocument/2006/relationships/oleObject" Target="../embeddings/oleObject247.bin"/><Relationship Id="rId9" Type="http://schemas.openxmlformats.org/officeDocument/2006/relationships/image" Target="../media/image161.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7.emf"/><Relationship Id="rId3" Type="http://schemas.openxmlformats.org/officeDocument/2006/relationships/notesSlide" Target="../notesSlides/notesSlide3.xml"/><Relationship Id="rId7" Type="http://schemas.openxmlformats.org/officeDocument/2006/relationships/image" Target="../media/image14.emf"/><Relationship Id="rId12" Type="http://schemas.openxmlformats.org/officeDocument/2006/relationships/oleObject" Target="../embeddings/oleObject18.bin"/><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image" Target="../media/image16.emf"/><Relationship Id="rId5" Type="http://schemas.openxmlformats.org/officeDocument/2006/relationships/image" Target="../media/image13.emf"/><Relationship Id="rId15" Type="http://schemas.openxmlformats.org/officeDocument/2006/relationships/image" Target="../media/image18.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5.emf"/><Relationship Id="rId14" Type="http://schemas.openxmlformats.org/officeDocument/2006/relationships/oleObject" Target="../embeddings/oleObject19.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53.bin"/><Relationship Id="rId13" Type="http://schemas.openxmlformats.org/officeDocument/2006/relationships/image" Target="../media/image179.emf"/><Relationship Id="rId3" Type="http://schemas.openxmlformats.org/officeDocument/2006/relationships/notesSlide" Target="../notesSlides/notesSlide38.xml"/><Relationship Id="rId7" Type="http://schemas.openxmlformats.org/officeDocument/2006/relationships/image" Target="../media/image176.emf"/><Relationship Id="rId12" Type="http://schemas.openxmlformats.org/officeDocument/2006/relationships/oleObject" Target="../embeddings/oleObject255.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252.bin"/><Relationship Id="rId11" Type="http://schemas.openxmlformats.org/officeDocument/2006/relationships/image" Target="../media/image177.emf"/><Relationship Id="rId5" Type="http://schemas.openxmlformats.org/officeDocument/2006/relationships/image" Target="../media/image178.emf"/><Relationship Id="rId10" Type="http://schemas.openxmlformats.org/officeDocument/2006/relationships/oleObject" Target="../embeddings/oleObject254.bin"/><Relationship Id="rId4" Type="http://schemas.openxmlformats.org/officeDocument/2006/relationships/oleObject" Target="../embeddings/oleObject251.bin"/><Relationship Id="rId9" Type="http://schemas.openxmlformats.org/officeDocument/2006/relationships/image" Target="../media/image161.em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180.emf"/><Relationship Id="rId4" Type="http://schemas.openxmlformats.org/officeDocument/2006/relationships/oleObject" Target="../embeddings/oleObject256.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259.bin"/><Relationship Id="rId13" Type="http://schemas.openxmlformats.org/officeDocument/2006/relationships/image" Target="../media/image182.emf"/><Relationship Id="rId3" Type="http://schemas.openxmlformats.org/officeDocument/2006/relationships/notesSlide" Target="../notesSlides/notesSlide40.xml"/><Relationship Id="rId7" Type="http://schemas.openxmlformats.org/officeDocument/2006/relationships/image" Target="../media/image161.emf"/><Relationship Id="rId12" Type="http://schemas.openxmlformats.org/officeDocument/2006/relationships/oleObject" Target="../embeddings/oleObject261.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258.bin"/><Relationship Id="rId11" Type="http://schemas.openxmlformats.org/officeDocument/2006/relationships/image" Target="../media/image181.emf"/><Relationship Id="rId5" Type="http://schemas.openxmlformats.org/officeDocument/2006/relationships/image" Target="../media/image176.emf"/><Relationship Id="rId10" Type="http://schemas.openxmlformats.org/officeDocument/2006/relationships/oleObject" Target="../embeddings/oleObject260.bin"/><Relationship Id="rId4" Type="http://schemas.openxmlformats.org/officeDocument/2006/relationships/oleObject" Target="../embeddings/oleObject257.bin"/><Relationship Id="rId9" Type="http://schemas.openxmlformats.org/officeDocument/2006/relationships/image" Target="../media/image177.e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264.bin"/><Relationship Id="rId13" Type="http://schemas.openxmlformats.org/officeDocument/2006/relationships/image" Target="../media/image187.emf"/><Relationship Id="rId18" Type="http://schemas.openxmlformats.org/officeDocument/2006/relationships/oleObject" Target="../embeddings/oleObject269.bin"/><Relationship Id="rId26" Type="http://schemas.openxmlformats.org/officeDocument/2006/relationships/oleObject" Target="../embeddings/oleObject274.bin"/><Relationship Id="rId3" Type="http://schemas.openxmlformats.org/officeDocument/2006/relationships/notesSlide" Target="../notesSlides/notesSlide41.xml"/><Relationship Id="rId21" Type="http://schemas.openxmlformats.org/officeDocument/2006/relationships/oleObject" Target="../embeddings/oleObject271.bin"/><Relationship Id="rId7" Type="http://schemas.openxmlformats.org/officeDocument/2006/relationships/image" Target="../media/image184.emf"/><Relationship Id="rId12" Type="http://schemas.openxmlformats.org/officeDocument/2006/relationships/oleObject" Target="../embeddings/oleObject266.bin"/><Relationship Id="rId17" Type="http://schemas.openxmlformats.org/officeDocument/2006/relationships/image" Target="../media/image161.emf"/><Relationship Id="rId25" Type="http://schemas.openxmlformats.org/officeDocument/2006/relationships/image" Target="../media/image189.emf"/><Relationship Id="rId2" Type="http://schemas.openxmlformats.org/officeDocument/2006/relationships/slideLayout" Target="../slideLayouts/slideLayout2.xml"/><Relationship Id="rId16" Type="http://schemas.openxmlformats.org/officeDocument/2006/relationships/oleObject" Target="../embeddings/oleObject268.bin"/><Relationship Id="rId20" Type="http://schemas.openxmlformats.org/officeDocument/2006/relationships/oleObject" Target="../embeddings/oleObject270.bin"/><Relationship Id="rId1" Type="http://schemas.openxmlformats.org/officeDocument/2006/relationships/vmlDrawing" Target="../drawings/vmlDrawing52.vml"/><Relationship Id="rId6" Type="http://schemas.openxmlformats.org/officeDocument/2006/relationships/oleObject" Target="../embeddings/oleObject263.bin"/><Relationship Id="rId11" Type="http://schemas.openxmlformats.org/officeDocument/2006/relationships/image" Target="../media/image186.emf"/><Relationship Id="rId24" Type="http://schemas.openxmlformats.org/officeDocument/2006/relationships/oleObject" Target="../embeddings/oleObject273.bin"/><Relationship Id="rId5" Type="http://schemas.openxmlformats.org/officeDocument/2006/relationships/image" Target="../media/image183.emf"/><Relationship Id="rId15" Type="http://schemas.openxmlformats.org/officeDocument/2006/relationships/image" Target="../media/image176.emf"/><Relationship Id="rId23" Type="http://schemas.openxmlformats.org/officeDocument/2006/relationships/image" Target="../media/image188.emf"/><Relationship Id="rId10" Type="http://schemas.openxmlformats.org/officeDocument/2006/relationships/oleObject" Target="../embeddings/oleObject265.bin"/><Relationship Id="rId19" Type="http://schemas.openxmlformats.org/officeDocument/2006/relationships/image" Target="../media/image177.emf"/><Relationship Id="rId4" Type="http://schemas.openxmlformats.org/officeDocument/2006/relationships/oleObject" Target="../embeddings/oleObject262.bin"/><Relationship Id="rId9" Type="http://schemas.openxmlformats.org/officeDocument/2006/relationships/image" Target="../media/image185.emf"/><Relationship Id="rId14" Type="http://schemas.openxmlformats.org/officeDocument/2006/relationships/oleObject" Target="../embeddings/oleObject267.bin"/><Relationship Id="rId22" Type="http://schemas.openxmlformats.org/officeDocument/2006/relationships/oleObject" Target="../embeddings/oleObject272.bin"/><Relationship Id="rId27" Type="http://schemas.openxmlformats.org/officeDocument/2006/relationships/image" Target="../media/image190.e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277.bin"/><Relationship Id="rId13" Type="http://schemas.openxmlformats.org/officeDocument/2006/relationships/image" Target="../media/image195.emf"/><Relationship Id="rId3" Type="http://schemas.openxmlformats.org/officeDocument/2006/relationships/notesSlide" Target="../notesSlides/notesSlide42.xml"/><Relationship Id="rId7" Type="http://schemas.openxmlformats.org/officeDocument/2006/relationships/image" Target="../media/image192.emf"/><Relationship Id="rId12" Type="http://schemas.openxmlformats.org/officeDocument/2006/relationships/oleObject" Target="../embeddings/oleObject279.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276.bin"/><Relationship Id="rId11" Type="http://schemas.openxmlformats.org/officeDocument/2006/relationships/image" Target="../media/image194.emf"/><Relationship Id="rId5" Type="http://schemas.openxmlformats.org/officeDocument/2006/relationships/image" Target="../media/image191.emf"/><Relationship Id="rId10" Type="http://schemas.openxmlformats.org/officeDocument/2006/relationships/oleObject" Target="../embeddings/oleObject278.bin"/><Relationship Id="rId4" Type="http://schemas.openxmlformats.org/officeDocument/2006/relationships/oleObject" Target="../embeddings/oleObject275.bin"/><Relationship Id="rId9" Type="http://schemas.openxmlformats.org/officeDocument/2006/relationships/image" Target="../media/image193.e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282.bin"/><Relationship Id="rId13" Type="http://schemas.openxmlformats.org/officeDocument/2006/relationships/image" Target="../media/image197.emf"/><Relationship Id="rId3" Type="http://schemas.openxmlformats.org/officeDocument/2006/relationships/notesSlide" Target="../notesSlides/notesSlide43.xml"/><Relationship Id="rId7" Type="http://schemas.openxmlformats.org/officeDocument/2006/relationships/image" Target="../media/image193.emf"/><Relationship Id="rId12" Type="http://schemas.openxmlformats.org/officeDocument/2006/relationships/oleObject" Target="../embeddings/oleObject284.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281.bin"/><Relationship Id="rId11" Type="http://schemas.openxmlformats.org/officeDocument/2006/relationships/image" Target="../media/image196.emf"/><Relationship Id="rId5" Type="http://schemas.openxmlformats.org/officeDocument/2006/relationships/image" Target="../media/image192.emf"/><Relationship Id="rId10" Type="http://schemas.openxmlformats.org/officeDocument/2006/relationships/oleObject" Target="../embeddings/oleObject283.bin"/><Relationship Id="rId4" Type="http://schemas.openxmlformats.org/officeDocument/2006/relationships/oleObject" Target="../embeddings/oleObject280.bin"/><Relationship Id="rId9" Type="http://schemas.openxmlformats.org/officeDocument/2006/relationships/image" Target="../media/image194.e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87.bin"/><Relationship Id="rId13" Type="http://schemas.openxmlformats.org/officeDocument/2006/relationships/image" Target="../media/image199.emf"/><Relationship Id="rId18" Type="http://schemas.openxmlformats.org/officeDocument/2006/relationships/oleObject" Target="../embeddings/oleObject292.bin"/><Relationship Id="rId3" Type="http://schemas.openxmlformats.org/officeDocument/2006/relationships/notesSlide" Target="../notesSlides/notesSlide44.xml"/><Relationship Id="rId7" Type="http://schemas.openxmlformats.org/officeDocument/2006/relationships/image" Target="../media/image176.emf"/><Relationship Id="rId12" Type="http://schemas.openxmlformats.org/officeDocument/2006/relationships/oleObject" Target="../embeddings/oleObject289.bin"/><Relationship Id="rId17" Type="http://schemas.openxmlformats.org/officeDocument/2006/relationships/image" Target="../media/image201.emf"/><Relationship Id="rId2" Type="http://schemas.openxmlformats.org/officeDocument/2006/relationships/slideLayout" Target="../slideLayouts/slideLayout2.xml"/><Relationship Id="rId16" Type="http://schemas.openxmlformats.org/officeDocument/2006/relationships/oleObject" Target="../embeddings/oleObject291.bin"/><Relationship Id="rId1" Type="http://schemas.openxmlformats.org/officeDocument/2006/relationships/vmlDrawing" Target="../drawings/vmlDrawing55.vml"/><Relationship Id="rId6" Type="http://schemas.openxmlformats.org/officeDocument/2006/relationships/oleObject" Target="../embeddings/oleObject286.bin"/><Relationship Id="rId11" Type="http://schemas.openxmlformats.org/officeDocument/2006/relationships/image" Target="../media/image177.emf"/><Relationship Id="rId5" Type="http://schemas.openxmlformats.org/officeDocument/2006/relationships/image" Target="../media/image198.emf"/><Relationship Id="rId15" Type="http://schemas.openxmlformats.org/officeDocument/2006/relationships/image" Target="../media/image200.emf"/><Relationship Id="rId10" Type="http://schemas.openxmlformats.org/officeDocument/2006/relationships/oleObject" Target="../embeddings/oleObject288.bin"/><Relationship Id="rId19" Type="http://schemas.openxmlformats.org/officeDocument/2006/relationships/image" Target="../media/image202.emf"/><Relationship Id="rId4" Type="http://schemas.openxmlformats.org/officeDocument/2006/relationships/oleObject" Target="../embeddings/oleObject285.bin"/><Relationship Id="rId9" Type="http://schemas.openxmlformats.org/officeDocument/2006/relationships/image" Target="../media/image161.emf"/><Relationship Id="rId14" Type="http://schemas.openxmlformats.org/officeDocument/2006/relationships/oleObject" Target="../embeddings/oleObject290.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295.bin"/><Relationship Id="rId13" Type="http://schemas.openxmlformats.org/officeDocument/2006/relationships/image" Target="../media/image204.emf"/><Relationship Id="rId3" Type="http://schemas.openxmlformats.org/officeDocument/2006/relationships/notesSlide" Target="../notesSlides/notesSlide45.xml"/><Relationship Id="rId7" Type="http://schemas.openxmlformats.org/officeDocument/2006/relationships/image" Target="../media/image161.emf"/><Relationship Id="rId12" Type="http://schemas.openxmlformats.org/officeDocument/2006/relationships/oleObject" Target="../embeddings/oleObject297.bin"/><Relationship Id="rId17" Type="http://schemas.openxmlformats.org/officeDocument/2006/relationships/image" Target="../media/image206.emf"/><Relationship Id="rId2" Type="http://schemas.openxmlformats.org/officeDocument/2006/relationships/slideLayout" Target="../slideLayouts/slideLayout2.xml"/><Relationship Id="rId16" Type="http://schemas.openxmlformats.org/officeDocument/2006/relationships/oleObject" Target="../embeddings/oleObject299.bin"/><Relationship Id="rId1" Type="http://schemas.openxmlformats.org/officeDocument/2006/relationships/vmlDrawing" Target="../drawings/vmlDrawing56.vml"/><Relationship Id="rId6" Type="http://schemas.openxmlformats.org/officeDocument/2006/relationships/oleObject" Target="../embeddings/oleObject294.bin"/><Relationship Id="rId11" Type="http://schemas.openxmlformats.org/officeDocument/2006/relationships/image" Target="../media/image203.emf"/><Relationship Id="rId5" Type="http://schemas.openxmlformats.org/officeDocument/2006/relationships/image" Target="../media/image176.emf"/><Relationship Id="rId15" Type="http://schemas.openxmlformats.org/officeDocument/2006/relationships/image" Target="../media/image205.emf"/><Relationship Id="rId10" Type="http://schemas.openxmlformats.org/officeDocument/2006/relationships/oleObject" Target="../embeddings/oleObject296.bin"/><Relationship Id="rId4" Type="http://schemas.openxmlformats.org/officeDocument/2006/relationships/oleObject" Target="../embeddings/oleObject293.bin"/><Relationship Id="rId9" Type="http://schemas.openxmlformats.org/officeDocument/2006/relationships/image" Target="../media/image177.emf"/><Relationship Id="rId14" Type="http://schemas.openxmlformats.org/officeDocument/2006/relationships/oleObject" Target="../embeddings/oleObject298.bin"/></Relationships>
</file>

<file path=ppt/slides/_rels/slide68.xml.rels><?xml version="1.0" encoding="UTF-8" standalone="yes"?>
<Relationships xmlns="http://schemas.openxmlformats.org/package/2006/relationships"><Relationship Id="rId8" Type="http://schemas.openxmlformats.org/officeDocument/2006/relationships/image" Target="../media/image208.emf"/><Relationship Id="rId3" Type="http://schemas.openxmlformats.org/officeDocument/2006/relationships/notesSlide" Target="../notesSlides/notesSlide46.xml"/><Relationship Id="rId7" Type="http://schemas.openxmlformats.org/officeDocument/2006/relationships/oleObject" Target="../embeddings/oleObject302.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301.bin"/><Relationship Id="rId5" Type="http://schemas.openxmlformats.org/officeDocument/2006/relationships/image" Target="../media/image207.emf"/><Relationship Id="rId4" Type="http://schemas.openxmlformats.org/officeDocument/2006/relationships/oleObject" Target="../embeddings/oleObject300.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305.bin"/><Relationship Id="rId3" Type="http://schemas.openxmlformats.org/officeDocument/2006/relationships/notesSlide" Target="../notesSlides/notesSlide47.xml"/><Relationship Id="rId7" Type="http://schemas.openxmlformats.org/officeDocument/2006/relationships/image" Target="../media/image207.emf"/><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embeddings/oleObject304.bin"/><Relationship Id="rId5" Type="http://schemas.openxmlformats.org/officeDocument/2006/relationships/image" Target="../media/image209.emf"/><Relationship Id="rId4" Type="http://schemas.openxmlformats.org/officeDocument/2006/relationships/oleObject" Target="../embeddings/oleObject303.bin"/><Relationship Id="rId9" Type="http://schemas.openxmlformats.org/officeDocument/2006/relationships/oleObject" Target="../embeddings/oleObject306.bin"/></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309.bin"/><Relationship Id="rId3" Type="http://schemas.openxmlformats.org/officeDocument/2006/relationships/notesSlide" Target="../notesSlides/notesSlide48.xml"/><Relationship Id="rId7" Type="http://schemas.openxmlformats.org/officeDocument/2006/relationships/image" Target="../media/image207.emf"/><Relationship Id="rId12" Type="http://schemas.openxmlformats.org/officeDocument/2006/relationships/image" Target="../media/image211.emf"/><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oleObject" Target="../embeddings/oleObject308.bin"/><Relationship Id="rId11" Type="http://schemas.openxmlformats.org/officeDocument/2006/relationships/oleObject" Target="../embeddings/oleObject311.bin"/><Relationship Id="rId5" Type="http://schemas.openxmlformats.org/officeDocument/2006/relationships/image" Target="../media/image209.emf"/><Relationship Id="rId10" Type="http://schemas.openxmlformats.org/officeDocument/2006/relationships/image" Target="../media/image210.emf"/><Relationship Id="rId4" Type="http://schemas.openxmlformats.org/officeDocument/2006/relationships/oleObject" Target="../embeddings/oleObject307.bin"/><Relationship Id="rId9" Type="http://schemas.openxmlformats.org/officeDocument/2006/relationships/oleObject" Target="../embeddings/oleObject310.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314.bin"/><Relationship Id="rId3" Type="http://schemas.openxmlformats.org/officeDocument/2006/relationships/notesSlide" Target="../notesSlides/notesSlide49.xml"/><Relationship Id="rId7" Type="http://schemas.openxmlformats.org/officeDocument/2006/relationships/image" Target="../media/image213.e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313.bin"/><Relationship Id="rId11" Type="http://schemas.openxmlformats.org/officeDocument/2006/relationships/image" Target="../media/image215.emf"/><Relationship Id="rId5" Type="http://schemas.openxmlformats.org/officeDocument/2006/relationships/image" Target="../media/image212.emf"/><Relationship Id="rId10" Type="http://schemas.openxmlformats.org/officeDocument/2006/relationships/oleObject" Target="../embeddings/oleObject315.bin"/><Relationship Id="rId4" Type="http://schemas.openxmlformats.org/officeDocument/2006/relationships/oleObject" Target="../embeddings/oleObject312.bin"/><Relationship Id="rId9" Type="http://schemas.openxmlformats.org/officeDocument/2006/relationships/image" Target="../media/image214.e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318.bin"/><Relationship Id="rId13" Type="http://schemas.openxmlformats.org/officeDocument/2006/relationships/image" Target="../media/image217.emf"/><Relationship Id="rId3" Type="http://schemas.openxmlformats.org/officeDocument/2006/relationships/notesSlide" Target="../notesSlides/notesSlide50.xml"/><Relationship Id="rId7" Type="http://schemas.openxmlformats.org/officeDocument/2006/relationships/image" Target="../media/image214.emf"/><Relationship Id="rId12" Type="http://schemas.openxmlformats.org/officeDocument/2006/relationships/oleObject" Target="../embeddings/oleObject321.bin"/><Relationship Id="rId17" Type="http://schemas.openxmlformats.org/officeDocument/2006/relationships/image" Target="../media/image219.emf"/><Relationship Id="rId2" Type="http://schemas.openxmlformats.org/officeDocument/2006/relationships/slideLayout" Target="../slideLayouts/slideLayout2.xml"/><Relationship Id="rId16" Type="http://schemas.openxmlformats.org/officeDocument/2006/relationships/oleObject" Target="../embeddings/oleObject323.bin"/><Relationship Id="rId1" Type="http://schemas.openxmlformats.org/officeDocument/2006/relationships/vmlDrawing" Target="../drawings/vmlDrawing61.vml"/><Relationship Id="rId6" Type="http://schemas.openxmlformats.org/officeDocument/2006/relationships/oleObject" Target="../embeddings/oleObject317.bin"/><Relationship Id="rId11" Type="http://schemas.openxmlformats.org/officeDocument/2006/relationships/oleObject" Target="../embeddings/oleObject320.bin"/><Relationship Id="rId5" Type="http://schemas.openxmlformats.org/officeDocument/2006/relationships/image" Target="../media/image213.emf"/><Relationship Id="rId15" Type="http://schemas.openxmlformats.org/officeDocument/2006/relationships/image" Target="../media/image218.emf"/><Relationship Id="rId10" Type="http://schemas.openxmlformats.org/officeDocument/2006/relationships/oleObject" Target="../embeddings/oleObject319.bin"/><Relationship Id="rId4" Type="http://schemas.openxmlformats.org/officeDocument/2006/relationships/oleObject" Target="../embeddings/oleObject316.bin"/><Relationship Id="rId9" Type="http://schemas.openxmlformats.org/officeDocument/2006/relationships/image" Target="../media/image216.emf"/><Relationship Id="rId14" Type="http://schemas.openxmlformats.org/officeDocument/2006/relationships/oleObject" Target="../embeddings/oleObject322.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326.bin"/><Relationship Id="rId13" Type="http://schemas.openxmlformats.org/officeDocument/2006/relationships/image" Target="../media/image221.emf"/><Relationship Id="rId3" Type="http://schemas.openxmlformats.org/officeDocument/2006/relationships/notesSlide" Target="../notesSlides/notesSlide51.xml"/><Relationship Id="rId7" Type="http://schemas.openxmlformats.org/officeDocument/2006/relationships/image" Target="../media/image214.emf"/><Relationship Id="rId12" Type="http://schemas.openxmlformats.org/officeDocument/2006/relationships/oleObject" Target="../embeddings/oleObject328.bin"/><Relationship Id="rId17" Type="http://schemas.openxmlformats.org/officeDocument/2006/relationships/image" Target="../media/image216.emf"/><Relationship Id="rId2" Type="http://schemas.openxmlformats.org/officeDocument/2006/relationships/slideLayout" Target="../slideLayouts/slideLayout2.xml"/><Relationship Id="rId16" Type="http://schemas.openxmlformats.org/officeDocument/2006/relationships/oleObject" Target="../embeddings/oleObject331.bin"/><Relationship Id="rId1" Type="http://schemas.openxmlformats.org/officeDocument/2006/relationships/vmlDrawing" Target="../drawings/vmlDrawing62.vml"/><Relationship Id="rId6" Type="http://schemas.openxmlformats.org/officeDocument/2006/relationships/oleObject" Target="../embeddings/oleObject325.bin"/><Relationship Id="rId11" Type="http://schemas.openxmlformats.org/officeDocument/2006/relationships/image" Target="../media/image218.emf"/><Relationship Id="rId5" Type="http://schemas.openxmlformats.org/officeDocument/2006/relationships/image" Target="../media/image213.emf"/><Relationship Id="rId15" Type="http://schemas.openxmlformats.org/officeDocument/2006/relationships/oleObject" Target="../embeddings/oleObject330.bin"/><Relationship Id="rId10" Type="http://schemas.openxmlformats.org/officeDocument/2006/relationships/oleObject" Target="../embeddings/oleObject327.bin"/><Relationship Id="rId4" Type="http://schemas.openxmlformats.org/officeDocument/2006/relationships/oleObject" Target="../embeddings/oleObject324.bin"/><Relationship Id="rId9" Type="http://schemas.openxmlformats.org/officeDocument/2006/relationships/image" Target="../media/image220.emf"/><Relationship Id="rId14" Type="http://schemas.openxmlformats.org/officeDocument/2006/relationships/oleObject" Target="../embeddings/oleObject329.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334.bin"/><Relationship Id="rId13" Type="http://schemas.openxmlformats.org/officeDocument/2006/relationships/image" Target="../media/image221.emf"/><Relationship Id="rId18" Type="http://schemas.openxmlformats.org/officeDocument/2006/relationships/oleObject" Target="../embeddings/oleObject339.bin"/><Relationship Id="rId26" Type="http://schemas.openxmlformats.org/officeDocument/2006/relationships/oleObject" Target="../embeddings/oleObject343.bin"/><Relationship Id="rId3" Type="http://schemas.openxmlformats.org/officeDocument/2006/relationships/notesSlide" Target="../notesSlides/notesSlide52.xml"/><Relationship Id="rId21" Type="http://schemas.openxmlformats.org/officeDocument/2006/relationships/image" Target="../media/image225.emf"/><Relationship Id="rId7" Type="http://schemas.openxmlformats.org/officeDocument/2006/relationships/image" Target="../media/image214.emf"/><Relationship Id="rId12" Type="http://schemas.openxmlformats.org/officeDocument/2006/relationships/oleObject" Target="../embeddings/oleObject336.bin"/><Relationship Id="rId17" Type="http://schemas.openxmlformats.org/officeDocument/2006/relationships/image" Target="../media/image223.emf"/><Relationship Id="rId25" Type="http://schemas.openxmlformats.org/officeDocument/2006/relationships/image" Target="../media/image227.emf"/><Relationship Id="rId2" Type="http://schemas.openxmlformats.org/officeDocument/2006/relationships/slideLayout" Target="../slideLayouts/slideLayout2.xml"/><Relationship Id="rId16" Type="http://schemas.openxmlformats.org/officeDocument/2006/relationships/oleObject" Target="../embeddings/oleObject338.bin"/><Relationship Id="rId20" Type="http://schemas.openxmlformats.org/officeDocument/2006/relationships/oleObject" Target="../embeddings/oleObject340.bin"/><Relationship Id="rId29" Type="http://schemas.openxmlformats.org/officeDocument/2006/relationships/image" Target="../media/image229.emf"/><Relationship Id="rId1" Type="http://schemas.openxmlformats.org/officeDocument/2006/relationships/vmlDrawing" Target="../drawings/vmlDrawing63.vml"/><Relationship Id="rId6" Type="http://schemas.openxmlformats.org/officeDocument/2006/relationships/oleObject" Target="../embeddings/oleObject333.bin"/><Relationship Id="rId11" Type="http://schemas.openxmlformats.org/officeDocument/2006/relationships/image" Target="../media/image218.emf"/><Relationship Id="rId24" Type="http://schemas.openxmlformats.org/officeDocument/2006/relationships/oleObject" Target="../embeddings/oleObject342.bin"/><Relationship Id="rId5" Type="http://schemas.openxmlformats.org/officeDocument/2006/relationships/image" Target="../media/image213.emf"/><Relationship Id="rId15" Type="http://schemas.openxmlformats.org/officeDocument/2006/relationships/image" Target="../media/image222.emf"/><Relationship Id="rId23" Type="http://schemas.openxmlformats.org/officeDocument/2006/relationships/image" Target="../media/image226.emf"/><Relationship Id="rId28" Type="http://schemas.openxmlformats.org/officeDocument/2006/relationships/oleObject" Target="../embeddings/oleObject344.bin"/><Relationship Id="rId10" Type="http://schemas.openxmlformats.org/officeDocument/2006/relationships/oleObject" Target="../embeddings/oleObject335.bin"/><Relationship Id="rId19" Type="http://schemas.openxmlformats.org/officeDocument/2006/relationships/image" Target="../media/image224.emf"/><Relationship Id="rId4" Type="http://schemas.openxmlformats.org/officeDocument/2006/relationships/oleObject" Target="../embeddings/oleObject332.bin"/><Relationship Id="rId9" Type="http://schemas.openxmlformats.org/officeDocument/2006/relationships/image" Target="../media/image220.emf"/><Relationship Id="rId14" Type="http://schemas.openxmlformats.org/officeDocument/2006/relationships/oleObject" Target="../embeddings/oleObject337.bin"/><Relationship Id="rId22" Type="http://schemas.openxmlformats.org/officeDocument/2006/relationships/oleObject" Target="../embeddings/oleObject341.bin"/><Relationship Id="rId27" Type="http://schemas.openxmlformats.org/officeDocument/2006/relationships/image" Target="../media/image228.emf"/></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347.bin"/><Relationship Id="rId13" Type="http://schemas.openxmlformats.org/officeDocument/2006/relationships/image" Target="../media/image232.emf"/><Relationship Id="rId3" Type="http://schemas.openxmlformats.org/officeDocument/2006/relationships/notesSlide" Target="../notesSlides/notesSlide53.xml"/><Relationship Id="rId7" Type="http://schemas.openxmlformats.org/officeDocument/2006/relationships/image" Target="../media/image214.emf"/><Relationship Id="rId12" Type="http://schemas.openxmlformats.org/officeDocument/2006/relationships/oleObject" Target="../embeddings/oleObject349.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346.bin"/><Relationship Id="rId11" Type="http://schemas.openxmlformats.org/officeDocument/2006/relationships/image" Target="../media/image231.emf"/><Relationship Id="rId5" Type="http://schemas.openxmlformats.org/officeDocument/2006/relationships/image" Target="../media/image213.emf"/><Relationship Id="rId10" Type="http://schemas.openxmlformats.org/officeDocument/2006/relationships/oleObject" Target="../embeddings/oleObject348.bin"/><Relationship Id="rId4" Type="http://schemas.openxmlformats.org/officeDocument/2006/relationships/oleObject" Target="../embeddings/oleObject345.bin"/><Relationship Id="rId9" Type="http://schemas.openxmlformats.org/officeDocument/2006/relationships/image" Target="../media/image230.emf"/></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352.bin"/><Relationship Id="rId3" Type="http://schemas.openxmlformats.org/officeDocument/2006/relationships/notesSlide" Target="../notesSlides/notesSlide54.xml"/><Relationship Id="rId7" Type="http://schemas.openxmlformats.org/officeDocument/2006/relationships/image" Target="../media/image214.emf"/><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oleObject" Target="../embeddings/oleObject351.bin"/><Relationship Id="rId11" Type="http://schemas.openxmlformats.org/officeDocument/2006/relationships/image" Target="../media/image234.emf"/><Relationship Id="rId5" Type="http://schemas.openxmlformats.org/officeDocument/2006/relationships/image" Target="../media/image213.emf"/><Relationship Id="rId10" Type="http://schemas.openxmlformats.org/officeDocument/2006/relationships/oleObject" Target="../embeddings/oleObject353.bin"/><Relationship Id="rId4" Type="http://schemas.openxmlformats.org/officeDocument/2006/relationships/oleObject" Target="../embeddings/oleObject350.bin"/><Relationship Id="rId9" Type="http://schemas.openxmlformats.org/officeDocument/2006/relationships/image" Target="../media/image233.emf"/></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236.emf"/><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355.bin"/><Relationship Id="rId5" Type="http://schemas.openxmlformats.org/officeDocument/2006/relationships/image" Target="../media/image235.emf"/><Relationship Id="rId4" Type="http://schemas.openxmlformats.org/officeDocument/2006/relationships/oleObject" Target="../embeddings/oleObject354.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358.bin"/><Relationship Id="rId3" Type="http://schemas.openxmlformats.org/officeDocument/2006/relationships/notesSlide" Target="../notesSlides/notesSlide56.xml"/><Relationship Id="rId7" Type="http://schemas.openxmlformats.org/officeDocument/2006/relationships/image" Target="../media/image238.emf"/><Relationship Id="rId12" Type="http://schemas.openxmlformats.org/officeDocument/2006/relationships/oleObject" Target="../embeddings/oleObject360.bin"/><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oleObject" Target="../embeddings/oleObject357.bin"/><Relationship Id="rId11" Type="http://schemas.openxmlformats.org/officeDocument/2006/relationships/image" Target="../media/image240.emf"/><Relationship Id="rId5" Type="http://schemas.openxmlformats.org/officeDocument/2006/relationships/image" Target="../media/image237.emf"/><Relationship Id="rId10" Type="http://schemas.openxmlformats.org/officeDocument/2006/relationships/oleObject" Target="../embeddings/oleObject359.bin"/><Relationship Id="rId4" Type="http://schemas.openxmlformats.org/officeDocument/2006/relationships/oleObject" Target="../embeddings/oleObject356.bin"/><Relationship Id="rId9" Type="http://schemas.openxmlformats.org/officeDocument/2006/relationships/image" Target="../media/image239.e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363.bin"/><Relationship Id="rId13" Type="http://schemas.openxmlformats.org/officeDocument/2006/relationships/image" Target="../media/image241.emf"/><Relationship Id="rId3" Type="http://schemas.openxmlformats.org/officeDocument/2006/relationships/notesSlide" Target="../notesSlides/notesSlide57.xml"/><Relationship Id="rId7" Type="http://schemas.openxmlformats.org/officeDocument/2006/relationships/image" Target="../media/image238.emf"/><Relationship Id="rId12" Type="http://schemas.openxmlformats.org/officeDocument/2006/relationships/oleObject" Target="../embeddings/oleObject365.bin"/><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embeddings/oleObject362.bin"/><Relationship Id="rId11" Type="http://schemas.openxmlformats.org/officeDocument/2006/relationships/image" Target="../media/image240.emf"/><Relationship Id="rId5" Type="http://schemas.openxmlformats.org/officeDocument/2006/relationships/image" Target="../media/image237.emf"/><Relationship Id="rId10" Type="http://schemas.openxmlformats.org/officeDocument/2006/relationships/oleObject" Target="../embeddings/oleObject364.bin"/><Relationship Id="rId4" Type="http://schemas.openxmlformats.org/officeDocument/2006/relationships/oleObject" Target="../embeddings/oleObject361.bin"/><Relationship Id="rId9" Type="http://schemas.openxmlformats.org/officeDocument/2006/relationships/image" Target="../media/image239.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20.emf"/><Relationship Id="rId3" Type="http://schemas.openxmlformats.org/officeDocument/2006/relationships/notesSlide" Target="../notesSlides/notesSlide5.xml"/><Relationship Id="rId7" Type="http://schemas.openxmlformats.org/officeDocument/2006/relationships/image" Target="../media/image14.emf"/><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oleObject" Target="../embeddings/oleObject26.bin"/><Relationship Id="rId5" Type="http://schemas.openxmlformats.org/officeDocument/2006/relationships/image" Target="../media/image16.e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18.emf"/></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368.bin"/><Relationship Id="rId13" Type="http://schemas.openxmlformats.org/officeDocument/2006/relationships/image" Target="../media/image242.emf"/><Relationship Id="rId3" Type="http://schemas.openxmlformats.org/officeDocument/2006/relationships/notesSlide" Target="../notesSlides/notesSlide58.xml"/><Relationship Id="rId7" Type="http://schemas.openxmlformats.org/officeDocument/2006/relationships/image" Target="../media/image238.emf"/><Relationship Id="rId12" Type="http://schemas.openxmlformats.org/officeDocument/2006/relationships/oleObject" Target="../embeddings/oleObject370.bin"/><Relationship Id="rId17" Type="http://schemas.openxmlformats.org/officeDocument/2006/relationships/image" Target="../media/image244.emf"/><Relationship Id="rId2" Type="http://schemas.openxmlformats.org/officeDocument/2006/relationships/slideLayout" Target="../slideLayouts/slideLayout2.xml"/><Relationship Id="rId16" Type="http://schemas.openxmlformats.org/officeDocument/2006/relationships/oleObject" Target="../embeddings/oleObject372.bin"/><Relationship Id="rId1" Type="http://schemas.openxmlformats.org/officeDocument/2006/relationships/vmlDrawing" Target="../drawings/vmlDrawing69.vml"/><Relationship Id="rId6" Type="http://schemas.openxmlformats.org/officeDocument/2006/relationships/oleObject" Target="../embeddings/oleObject367.bin"/><Relationship Id="rId11" Type="http://schemas.openxmlformats.org/officeDocument/2006/relationships/image" Target="../media/image240.emf"/><Relationship Id="rId5" Type="http://schemas.openxmlformats.org/officeDocument/2006/relationships/image" Target="../media/image237.emf"/><Relationship Id="rId15" Type="http://schemas.openxmlformats.org/officeDocument/2006/relationships/image" Target="../media/image243.emf"/><Relationship Id="rId10" Type="http://schemas.openxmlformats.org/officeDocument/2006/relationships/oleObject" Target="../embeddings/oleObject369.bin"/><Relationship Id="rId4" Type="http://schemas.openxmlformats.org/officeDocument/2006/relationships/oleObject" Target="../embeddings/oleObject366.bin"/><Relationship Id="rId9" Type="http://schemas.openxmlformats.org/officeDocument/2006/relationships/image" Target="../media/image239.emf"/><Relationship Id="rId14" Type="http://schemas.openxmlformats.org/officeDocument/2006/relationships/oleObject" Target="../embeddings/oleObject371.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246.emf"/><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oleObject" Target="../embeddings/oleObject374.bin"/><Relationship Id="rId5" Type="http://schemas.openxmlformats.org/officeDocument/2006/relationships/image" Target="../media/image245.emf"/><Relationship Id="rId4" Type="http://schemas.openxmlformats.org/officeDocument/2006/relationships/oleObject" Target="../embeddings/oleObject373.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248.emf"/><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oleObject" Target="../embeddings/oleObject376.bin"/><Relationship Id="rId5" Type="http://schemas.openxmlformats.org/officeDocument/2006/relationships/image" Target="../media/image247.emf"/><Relationship Id="rId4" Type="http://schemas.openxmlformats.org/officeDocument/2006/relationships/oleObject" Target="../embeddings/oleObject375.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379.bin"/><Relationship Id="rId3" Type="http://schemas.openxmlformats.org/officeDocument/2006/relationships/notesSlide" Target="../notesSlides/notesSlide62.xml"/><Relationship Id="rId7" Type="http://schemas.openxmlformats.org/officeDocument/2006/relationships/image" Target="../media/image250.emf"/><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oleObject" Target="../embeddings/oleObject378.bin"/><Relationship Id="rId11" Type="http://schemas.openxmlformats.org/officeDocument/2006/relationships/image" Target="../media/image252.emf"/><Relationship Id="rId5" Type="http://schemas.openxmlformats.org/officeDocument/2006/relationships/image" Target="../media/image249.emf"/><Relationship Id="rId10" Type="http://schemas.openxmlformats.org/officeDocument/2006/relationships/oleObject" Target="../embeddings/oleObject380.bin"/><Relationship Id="rId4" Type="http://schemas.openxmlformats.org/officeDocument/2006/relationships/oleObject" Target="../embeddings/oleObject377.bin"/><Relationship Id="rId9" Type="http://schemas.openxmlformats.org/officeDocument/2006/relationships/image" Target="../media/image251.emf"/></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383.bin"/><Relationship Id="rId3" Type="http://schemas.openxmlformats.org/officeDocument/2006/relationships/notesSlide" Target="../notesSlides/notesSlide63.xml"/><Relationship Id="rId7" Type="http://schemas.openxmlformats.org/officeDocument/2006/relationships/image" Target="../media/image254.emf"/><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oleObject" Target="../embeddings/oleObject382.bin"/><Relationship Id="rId11" Type="http://schemas.openxmlformats.org/officeDocument/2006/relationships/image" Target="../media/image256.emf"/><Relationship Id="rId5" Type="http://schemas.openxmlformats.org/officeDocument/2006/relationships/image" Target="../media/image253.emf"/><Relationship Id="rId10" Type="http://schemas.openxmlformats.org/officeDocument/2006/relationships/oleObject" Target="../embeddings/oleObject384.bin"/><Relationship Id="rId4" Type="http://schemas.openxmlformats.org/officeDocument/2006/relationships/oleObject" Target="../embeddings/oleObject381.bin"/><Relationship Id="rId9" Type="http://schemas.openxmlformats.org/officeDocument/2006/relationships/image" Target="../media/image255.emf"/></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387.bin"/><Relationship Id="rId13" Type="http://schemas.openxmlformats.org/officeDocument/2006/relationships/image" Target="../media/image261.emf"/><Relationship Id="rId3" Type="http://schemas.openxmlformats.org/officeDocument/2006/relationships/notesSlide" Target="../notesSlides/notesSlide64.xml"/><Relationship Id="rId7" Type="http://schemas.openxmlformats.org/officeDocument/2006/relationships/image" Target="../media/image258.emf"/><Relationship Id="rId12" Type="http://schemas.openxmlformats.org/officeDocument/2006/relationships/oleObject" Target="../embeddings/oleObject389.bin"/><Relationship Id="rId2" Type="http://schemas.openxmlformats.org/officeDocument/2006/relationships/slideLayout" Target="../slideLayouts/slideLayout2.xml"/><Relationship Id="rId1" Type="http://schemas.openxmlformats.org/officeDocument/2006/relationships/vmlDrawing" Target="../drawings/vmlDrawing74.vml"/><Relationship Id="rId6" Type="http://schemas.openxmlformats.org/officeDocument/2006/relationships/oleObject" Target="../embeddings/oleObject386.bin"/><Relationship Id="rId11" Type="http://schemas.openxmlformats.org/officeDocument/2006/relationships/image" Target="../media/image260.emf"/><Relationship Id="rId5" Type="http://schemas.openxmlformats.org/officeDocument/2006/relationships/image" Target="../media/image257.emf"/><Relationship Id="rId15" Type="http://schemas.openxmlformats.org/officeDocument/2006/relationships/image" Target="../media/image262.emf"/><Relationship Id="rId10" Type="http://schemas.openxmlformats.org/officeDocument/2006/relationships/oleObject" Target="../embeddings/oleObject388.bin"/><Relationship Id="rId4" Type="http://schemas.openxmlformats.org/officeDocument/2006/relationships/oleObject" Target="../embeddings/oleObject385.bin"/><Relationship Id="rId9" Type="http://schemas.openxmlformats.org/officeDocument/2006/relationships/image" Target="../media/image259.emf"/><Relationship Id="rId14" Type="http://schemas.openxmlformats.org/officeDocument/2006/relationships/oleObject" Target="../embeddings/oleObject390.bin"/></Relationships>
</file>

<file path=ppt/slides/_rels/slide87.xml.rels><?xml version="1.0" encoding="UTF-8" standalone="yes"?>
<Relationships xmlns="http://schemas.openxmlformats.org/package/2006/relationships"><Relationship Id="rId8" Type="http://schemas.openxmlformats.org/officeDocument/2006/relationships/image" Target="../media/image250.emf"/><Relationship Id="rId13" Type="http://schemas.openxmlformats.org/officeDocument/2006/relationships/oleObject" Target="../embeddings/oleObject397.bin"/><Relationship Id="rId18" Type="http://schemas.openxmlformats.org/officeDocument/2006/relationships/oleObject" Target="../embeddings/oleObject402.bin"/><Relationship Id="rId26" Type="http://schemas.openxmlformats.org/officeDocument/2006/relationships/oleObject" Target="../embeddings/oleObject410.bin"/><Relationship Id="rId3" Type="http://schemas.openxmlformats.org/officeDocument/2006/relationships/notesSlide" Target="../notesSlides/notesSlide65.xml"/><Relationship Id="rId21" Type="http://schemas.openxmlformats.org/officeDocument/2006/relationships/oleObject" Target="../embeddings/oleObject405.bin"/><Relationship Id="rId7" Type="http://schemas.openxmlformats.org/officeDocument/2006/relationships/oleObject" Target="../embeddings/oleObject393.bin"/><Relationship Id="rId12" Type="http://schemas.openxmlformats.org/officeDocument/2006/relationships/oleObject" Target="../embeddings/oleObject396.bin"/><Relationship Id="rId17" Type="http://schemas.openxmlformats.org/officeDocument/2006/relationships/oleObject" Target="../embeddings/oleObject401.bin"/><Relationship Id="rId25" Type="http://schemas.openxmlformats.org/officeDocument/2006/relationships/oleObject" Target="../embeddings/oleObject409.bin"/><Relationship Id="rId2" Type="http://schemas.openxmlformats.org/officeDocument/2006/relationships/slideLayout" Target="../slideLayouts/slideLayout2.xml"/><Relationship Id="rId16" Type="http://schemas.openxmlformats.org/officeDocument/2006/relationships/oleObject" Target="../embeddings/oleObject400.bin"/><Relationship Id="rId20" Type="http://schemas.openxmlformats.org/officeDocument/2006/relationships/oleObject" Target="../embeddings/oleObject404.bin"/><Relationship Id="rId1" Type="http://schemas.openxmlformats.org/officeDocument/2006/relationships/vmlDrawing" Target="../drawings/vmlDrawing75.vml"/><Relationship Id="rId6" Type="http://schemas.openxmlformats.org/officeDocument/2006/relationships/oleObject" Target="../embeddings/oleObject392.bin"/><Relationship Id="rId11" Type="http://schemas.openxmlformats.org/officeDocument/2006/relationships/oleObject" Target="../embeddings/oleObject395.bin"/><Relationship Id="rId24" Type="http://schemas.openxmlformats.org/officeDocument/2006/relationships/oleObject" Target="../embeddings/oleObject408.bin"/><Relationship Id="rId5" Type="http://schemas.openxmlformats.org/officeDocument/2006/relationships/image" Target="../media/image249.emf"/><Relationship Id="rId15" Type="http://schemas.openxmlformats.org/officeDocument/2006/relationships/oleObject" Target="../embeddings/oleObject399.bin"/><Relationship Id="rId23" Type="http://schemas.openxmlformats.org/officeDocument/2006/relationships/oleObject" Target="../embeddings/oleObject407.bin"/><Relationship Id="rId10" Type="http://schemas.openxmlformats.org/officeDocument/2006/relationships/image" Target="../media/image251.emf"/><Relationship Id="rId19" Type="http://schemas.openxmlformats.org/officeDocument/2006/relationships/oleObject" Target="../embeddings/oleObject403.bin"/><Relationship Id="rId4" Type="http://schemas.openxmlformats.org/officeDocument/2006/relationships/oleObject" Target="../embeddings/oleObject391.bin"/><Relationship Id="rId9" Type="http://schemas.openxmlformats.org/officeDocument/2006/relationships/oleObject" Target="../embeddings/oleObject394.bin"/><Relationship Id="rId14" Type="http://schemas.openxmlformats.org/officeDocument/2006/relationships/oleObject" Target="../embeddings/oleObject398.bin"/><Relationship Id="rId22" Type="http://schemas.openxmlformats.org/officeDocument/2006/relationships/oleObject" Target="../embeddings/oleObject406.bin"/><Relationship Id="rId27" Type="http://schemas.openxmlformats.org/officeDocument/2006/relationships/oleObject" Target="../embeddings/oleObject411.bin"/></Relationships>
</file>

<file path=ppt/slides/_rels/slide88.xml.rels><?xml version="1.0" encoding="UTF-8" standalone="yes"?>
<Relationships xmlns="http://schemas.openxmlformats.org/package/2006/relationships"><Relationship Id="rId13" Type="http://schemas.openxmlformats.org/officeDocument/2006/relationships/oleObject" Target="../embeddings/oleObject418.bin"/><Relationship Id="rId18" Type="http://schemas.openxmlformats.org/officeDocument/2006/relationships/oleObject" Target="../embeddings/oleObject423.bin"/><Relationship Id="rId26" Type="http://schemas.openxmlformats.org/officeDocument/2006/relationships/oleObject" Target="../embeddings/oleObject431.bin"/><Relationship Id="rId3" Type="http://schemas.openxmlformats.org/officeDocument/2006/relationships/notesSlide" Target="../notesSlides/notesSlide66.xml"/><Relationship Id="rId21" Type="http://schemas.openxmlformats.org/officeDocument/2006/relationships/oleObject" Target="../embeddings/oleObject426.bin"/><Relationship Id="rId7" Type="http://schemas.openxmlformats.org/officeDocument/2006/relationships/image" Target="../media/image250.emf"/><Relationship Id="rId12" Type="http://schemas.openxmlformats.org/officeDocument/2006/relationships/oleObject" Target="../embeddings/oleObject417.bin"/><Relationship Id="rId17" Type="http://schemas.openxmlformats.org/officeDocument/2006/relationships/oleObject" Target="../embeddings/oleObject422.bin"/><Relationship Id="rId25" Type="http://schemas.openxmlformats.org/officeDocument/2006/relationships/oleObject" Target="../embeddings/oleObject430.bin"/><Relationship Id="rId33" Type="http://schemas.openxmlformats.org/officeDocument/2006/relationships/oleObject" Target="../embeddings/oleObject438.bin"/><Relationship Id="rId2" Type="http://schemas.openxmlformats.org/officeDocument/2006/relationships/slideLayout" Target="../slideLayouts/slideLayout2.xml"/><Relationship Id="rId16" Type="http://schemas.openxmlformats.org/officeDocument/2006/relationships/oleObject" Target="../embeddings/oleObject421.bin"/><Relationship Id="rId20" Type="http://schemas.openxmlformats.org/officeDocument/2006/relationships/oleObject" Target="../embeddings/oleObject425.bin"/><Relationship Id="rId29" Type="http://schemas.openxmlformats.org/officeDocument/2006/relationships/oleObject" Target="../embeddings/oleObject434.bin"/><Relationship Id="rId1" Type="http://schemas.openxmlformats.org/officeDocument/2006/relationships/vmlDrawing" Target="../drawings/vmlDrawing76.vml"/><Relationship Id="rId6" Type="http://schemas.openxmlformats.org/officeDocument/2006/relationships/oleObject" Target="../embeddings/oleObject413.bin"/><Relationship Id="rId11" Type="http://schemas.openxmlformats.org/officeDocument/2006/relationships/oleObject" Target="../embeddings/oleObject416.bin"/><Relationship Id="rId24" Type="http://schemas.openxmlformats.org/officeDocument/2006/relationships/oleObject" Target="../embeddings/oleObject429.bin"/><Relationship Id="rId32" Type="http://schemas.openxmlformats.org/officeDocument/2006/relationships/oleObject" Target="../embeddings/oleObject437.bin"/><Relationship Id="rId5" Type="http://schemas.openxmlformats.org/officeDocument/2006/relationships/image" Target="../media/image249.emf"/><Relationship Id="rId15" Type="http://schemas.openxmlformats.org/officeDocument/2006/relationships/oleObject" Target="../embeddings/oleObject420.bin"/><Relationship Id="rId23" Type="http://schemas.openxmlformats.org/officeDocument/2006/relationships/oleObject" Target="../embeddings/oleObject428.bin"/><Relationship Id="rId28" Type="http://schemas.openxmlformats.org/officeDocument/2006/relationships/oleObject" Target="../embeddings/oleObject433.bin"/><Relationship Id="rId10" Type="http://schemas.openxmlformats.org/officeDocument/2006/relationships/oleObject" Target="../embeddings/oleObject415.bin"/><Relationship Id="rId19" Type="http://schemas.openxmlformats.org/officeDocument/2006/relationships/oleObject" Target="../embeddings/oleObject424.bin"/><Relationship Id="rId31" Type="http://schemas.openxmlformats.org/officeDocument/2006/relationships/oleObject" Target="../embeddings/oleObject436.bin"/><Relationship Id="rId4" Type="http://schemas.openxmlformats.org/officeDocument/2006/relationships/oleObject" Target="../embeddings/oleObject412.bin"/><Relationship Id="rId9" Type="http://schemas.openxmlformats.org/officeDocument/2006/relationships/image" Target="../media/image251.emf"/><Relationship Id="rId14" Type="http://schemas.openxmlformats.org/officeDocument/2006/relationships/oleObject" Target="../embeddings/oleObject419.bin"/><Relationship Id="rId22" Type="http://schemas.openxmlformats.org/officeDocument/2006/relationships/oleObject" Target="../embeddings/oleObject427.bin"/><Relationship Id="rId27" Type="http://schemas.openxmlformats.org/officeDocument/2006/relationships/oleObject" Target="../embeddings/oleObject432.bin"/><Relationship Id="rId30" Type="http://schemas.openxmlformats.org/officeDocument/2006/relationships/oleObject" Target="../embeddings/oleObject435.bin"/><Relationship Id="rId8" Type="http://schemas.openxmlformats.org/officeDocument/2006/relationships/oleObject" Target="../embeddings/oleObject414.bin"/></Relationships>
</file>

<file path=ppt/slides/_rels/slide89.xml.rels><?xml version="1.0" encoding="UTF-8" standalone="yes"?>
<Relationships xmlns="http://schemas.openxmlformats.org/package/2006/relationships"><Relationship Id="rId3" Type="http://schemas.openxmlformats.org/officeDocument/2006/relationships/image" Target="../media/image264.png"/><Relationship Id="rId2" Type="http://schemas.openxmlformats.org/officeDocument/2006/relationships/image" Target="../media/image26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3.bin"/><Relationship Id="rId3" Type="http://schemas.openxmlformats.org/officeDocument/2006/relationships/notesSlide" Target="../notesSlides/notesSlide6.xml"/><Relationship Id="rId7" Type="http://schemas.openxmlformats.org/officeDocument/2006/relationships/image" Target="../media/image14.emf"/><Relationship Id="rId12"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9.bin"/><Relationship Id="rId11" Type="http://schemas.openxmlformats.org/officeDocument/2006/relationships/oleObject" Target="../embeddings/oleObject32.bin"/><Relationship Id="rId5" Type="http://schemas.openxmlformats.org/officeDocument/2006/relationships/image" Target="../media/image16.e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21.emf"/><Relationship Id="rId14" Type="http://schemas.openxmlformats.org/officeDocument/2006/relationships/image" Target="../media/image23.e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439.bin"/><Relationship Id="rId2" Type="http://schemas.openxmlformats.org/officeDocument/2006/relationships/slideLayout" Target="../slideLayouts/slideLayout1.xml"/><Relationship Id="rId1" Type="http://schemas.openxmlformats.org/officeDocument/2006/relationships/vmlDrawing" Target="../drawings/vmlDrawing77.vml"/><Relationship Id="rId4" Type="http://schemas.openxmlformats.org/officeDocument/2006/relationships/image" Target="../media/image26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8" y="799835"/>
            <a:ext cx="8754742" cy="646331"/>
          </a:xfrm>
          <a:prstGeom prst="rect">
            <a:avLst/>
          </a:prstGeom>
          <a:noFill/>
        </p:spPr>
        <p:txBody>
          <a:bodyPr wrap="square" rtlCol="0">
            <a:spAutoFit/>
          </a:bodyPr>
          <a:lstStyle/>
          <a:p>
            <a:r>
              <a:rPr lang="en-US" sz="3600" dirty="0">
                <a:solidFill>
                  <a:srgbClr val="FF0000"/>
                </a:solidFill>
                <a:latin typeface="Apple Chancery"/>
                <a:cs typeface="Apple Chancery"/>
              </a:rPr>
              <a:t>T</a:t>
            </a:r>
            <a:r>
              <a:rPr lang="en-US" sz="2800" dirty="0">
                <a:solidFill>
                  <a:srgbClr val="FF0000"/>
                </a:solidFill>
                <a:latin typeface="Apple Chancery"/>
                <a:cs typeface="Apple Chancery"/>
              </a:rPr>
              <a:t>he Island Series:</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0.)</a:t>
            </a:r>
          </a:p>
        </p:txBody>
      </p:sp>
      <p:sp>
        <p:nvSpPr>
          <p:cNvPr id="31" name="TextBox 30"/>
          <p:cNvSpPr txBox="1"/>
          <p:nvPr/>
        </p:nvSpPr>
        <p:spPr>
          <a:xfrm>
            <a:off x="516258" y="1457804"/>
            <a:ext cx="8322942" cy="4524315"/>
          </a:xfrm>
          <a:prstGeom prst="rect">
            <a:avLst/>
          </a:prstGeom>
          <a:noFill/>
        </p:spPr>
        <p:txBody>
          <a:bodyPr wrap="square" rtlCol="0">
            <a:spAutoFit/>
          </a:bodyPr>
          <a:lstStyle/>
          <a:p>
            <a:r>
              <a:rPr lang="en-US" sz="2000" dirty="0">
                <a:solidFill>
                  <a:srgbClr val="000000"/>
                </a:solidFill>
                <a:latin typeface="Times New Roman"/>
                <a:cs typeface="Times New Roman"/>
              </a:rPr>
              <a:t>You have been kidnapped by a crazed physics nerd and left on an island with twenty-four hours to solve the following problem.  Solve the problem and you get to leave.  Don’t solve the problem and you don’t.</a:t>
            </a:r>
          </a:p>
          <a:p>
            <a:endParaRPr lang="en-US" sz="2000" dirty="0">
              <a:solidFill>
                <a:srgbClr val="000000"/>
              </a:solidFill>
              <a:latin typeface="Times New Roman"/>
              <a:cs typeface="Times New Roman"/>
            </a:endParaRPr>
          </a:p>
          <a:p>
            <a:r>
              <a:rPr lang="en-US" sz="2800" dirty="0">
                <a:solidFill>
                  <a:srgbClr val="FF0000"/>
                </a:solidFill>
                <a:latin typeface="Apple Chancery"/>
                <a:cs typeface="Apple Chancery"/>
              </a:rPr>
              <a:t>The problem</a:t>
            </a:r>
            <a:r>
              <a:rPr lang="en-US" sz="2000" dirty="0">
                <a:solidFill>
                  <a:srgbClr val="000000"/>
                </a:solidFill>
                <a:latin typeface="Times New Roman"/>
                <a:cs typeface="Times New Roman"/>
              </a:rPr>
              <a:t>:  </a:t>
            </a:r>
            <a:r>
              <a:rPr lang="en-US" sz="2000" dirty="0">
                <a:latin typeface="Times New Roman"/>
                <a:cs typeface="Times New Roman"/>
              </a:rPr>
              <a:t>You have </a:t>
            </a:r>
            <a:r>
              <a:rPr lang="en-US" sz="2000" i="1" dirty="0">
                <a:solidFill>
                  <a:srgbClr val="0000FF"/>
                </a:solidFill>
                <a:latin typeface="Times New Roman"/>
                <a:cs typeface="Times New Roman"/>
              </a:rPr>
              <a:t>fifty-meters of wire</a:t>
            </a:r>
            <a:r>
              <a:rPr lang="en-US" sz="2000" dirty="0">
                <a:latin typeface="Times New Roman"/>
                <a:cs typeface="Times New Roman"/>
              </a:rPr>
              <a:t>, a </a:t>
            </a:r>
            <a:r>
              <a:rPr lang="en-US" sz="2000" i="1" dirty="0">
                <a:solidFill>
                  <a:srgbClr val="0000FF"/>
                </a:solidFill>
                <a:latin typeface="Times New Roman"/>
                <a:cs typeface="Times New Roman"/>
              </a:rPr>
              <a:t>powerful horseshoe magnet</a:t>
            </a:r>
            <a:r>
              <a:rPr lang="en-US" sz="2000" dirty="0">
                <a:latin typeface="Times New Roman"/>
                <a:cs typeface="Times New Roman"/>
              </a:rPr>
              <a:t> and a </a:t>
            </a:r>
            <a:r>
              <a:rPr lang="en-US" sz="2000" i="1" dirty="0">
                <a:solidFill>
                  <a:srgbClr val="0000FF"/>
                </a:solidFill>
                <a:latin typeface="Times New Roman"/>
                <a:cs typeface="Times New Roman"/>
              </a:rPr>
              <a:t>small light bulb </a:t>
            </a:r>
            <a:r>
              <a:rPr lang="en-US" sz="2000" dirty="0">
                <a:latin typeface="Times New Roman"/>
                <a:cs typeface="Times New Roman"/>
              </a:rPr>
              <a:t>(like the kind that goes into a flashlight).  You are told there is a </a:t>
            </a:r>
            <a:r>
              <a:rPr lang="en-US" sz="2000" i="1" dirty="0">
                <a:solidFill>
                  <a:srgbClr val="FF0000"/>
                </a:solidFill>
                <a:latin typeface="Times New Roman"/>
                <a:cs typeface="Times New Roman"/>
              </a:rPr>
              <a:t>book on the island </a:t>
            </a:r>
            <a:r>
              <a:rPr lang="en-US" sz="2000" dirty="0">
                <a:latin typeface="Times New Roman"/>
                <a:cs typeface="Times New Roman"/>
              </a:rPr>
              <a:t>that will mysteriously </a:t>
            </a:r>
            <a:r>
              <a:rPr lang="en-US" sz="2000" dirty="0">
                <a:solidFill>
                  <a:srgbClr val="FF0000"/>
                </a:solidFill>
                <a:latin typeface="Times New Roman"/>
                <a:cs typeface="Times New Roman"/>
              </a:rPr>
              <a:t>open at</a:t>
            </a:r>
            <a:r>
              <a:rPr lang="en-US" sz="2000" dirty="0">
                <a:latin typeface="Times New Roman"/>
                <a:cs typeface="Times New Roman"/>
              </a:rPr>
              <a:t> exactly </a:t>
            </a:r>
            <a:r>
              <a:rPr lang="en-US" sz="2000" dirty="0">
                <a:solidFill>
                  <a:srgbClr val="FF0000"/>
                </a:solidFill>
                <a:latin typeface="Times New Roman"/>
                <a:cs typeface="Times New Roman"/>
              </a:rPr>
              <a:t>10 PM</a:t>
            </a:r>
            <a:r>
              <a:rPr lang="en-US" sz="2000" dirty="0">
                <a:latin typeface="Times New Roman"/>
                <a:cs typeface="Times New Roman"/>
              </a:rPr>
              <a:t>, and will </a:t>
            </a:r>
            <a:r>
              <a:rPr lang="en-US" sz="2000" dirty="0">
                <a:solidFill>
                  <a:srgbClr val="0000FF"/>
                </a:solidFill>
                <a:latin typeface="Times New Roman"/>
                <a:cs typeface="Times New Roman"/>
              </a:rPr>
              <a:t>stay open </a:t>
            </a:r>
            <a:r>
              <a:rPr lang="en-US" sz="2000" dirty="0">
                <a:latin typeface="Times New Roman"/>
                <a:cs typeface="Times New Roman"/>
              </a:rPr>
              <a:t>for </a:t>
            </a:r>
            <a:r>
              <a:rPr lang="en-US" sz="2000" i="1" dirty="0">
                <a:solidFill>
                  <a:srgbClr val="FF0000"/>
                </a:solidFill>
                <a:latin typeface="Times New Roman"/>
                <a:cs typeface="Times New Roman"/>
              </a:rPr>
              <a:t>30 seconds</a:t>
            </a:r>
            <a:r>
              <a:rPr lang="en-US" sz="2000" dirty="0">
                <a:latin typeface="Times New Roman"/>
                <a:cs typeface="Times New Roman"/>
              </a:rPr>
              <a:t>.  In it are written </a:t>
            </a:r>
            <a:r>
              <a:rPr lang="en-US" sz="2000" i="1" dirty="0">
                <a:solidFill>
                  <a:srgbClr val="0000FF"/>
                </a:solidFill>
                <a:latin typeface="Times New Roman"/>
                <a:cs typeface="Times New Roman"/>
              </a:rPr>
              <a:t>3-words</a:t>
            </a:r>
            <a:r>
              <a:rPr lang="en-US" sz="2000" dirty="0">
                <a:latin typeface="Times New Roman"/>
                <a:cs typeface="Times New Roman"/>
              </a:rPr>
              <a:t>.  If you know what those words are when the helicopter arrives on the island the next day, you will be allowed to leave.  There is </a:t>
            </a:r>
            <a:r>
              <a:rPr lang="en-US" sz="2000" i="1" dirty="0">
                <a:solidFill>
                  <a:srgbClr val="008000"/>
                </a:solidFill>
                <a:latin typeface="Times New Roman"/>
                <a:cs typeface="Times New Roman"/>
              </a:rPr>
              <a:t>no moon</a:t>
            </a:r>
            <a:r>
              <a:rPr lang="en-US" sz="2000" dirty="0">
                <a:latin typeface="Times New Roman"/>
                <a:cs typeface="Times New Roman"/>
              </a:rPr>
              <a:t>, so there will be </a:t>
            </a:r>
            <a:r>
              <a:rPr lang="en-US" sz="2000" i="1" dirty="0">
                <a:solidFill>
                  <a:srgbClr val="008000"/>
                </a:solidFill>
                <a:latin typeface="Times New Roman"/>
                <a:cs typeface="Times New Roman"/>
              </a:rPr>
              <a:t>no ambient light </a:t>
            </a:r>
            <a:r>
              <a:rPr lang="en-US" sz="2000" dirty="0">
                <a:latin typeface="Times New Roman"/>
                <a:cs typeface="Times New Roman"/>
              </a:rPr>
              <a:t>at 10 PM, and there are no vegetables or fruit on the island (you can’t make a battery, not that you could anyway—you’d need two different kinds of wire to make that work).  </a:t>
            </a:r>
            <a:r>
              <a:rPr lang="en-US" sz="2000" i="1" dirty="0">
                <a:solidFill>
                  <a:srgbClr val="FF0000"/>
                </a:solidFill>
                <a:latin typeface="Times New Roman"/>
                <a:cs typeface="Times New Roman"/>
              </a:rPr>
              <a:t>How do you generate the light needed to read the book when it briefly opens at 10 PM? </a:t>
            </a:r>
          </a:p>
        </p:txBody>
      </p:sp>
    </p:spTree>
    <p:extLst>
      <p:ext uri="{BB962C8B-B14F-4D97-AF65-F5344CB8AC3E}">
        <p14:creationId xmlns:p14="http://schemas.microsoft.com/office/powerpoint/2010/main" val="324870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223838" y="3006202"/>
            <a:ext cx="8678862" cy="707886"/>
          </a:xfrm>
          <a:prstGeom prst="rect">
            <a:avLst/>
          </a:prstGeom>
          <a:noFill/>
        </p:spPr>
        <p:txBody>
          <a:bodyPr wrap="square" rtlCol="0">
            <a:spAutoFit/>
          </a:bodyPr>
          <a:lstStyle/>
          <a:p>
            <a:r>
              <a:rPr lang="en-US" sz="2000" dirty="0">
                <a:solidFill>
                  <a:srgbClr val="FF0000"/>
                </a:solidFill>
                <a:latin typeface="Times New Roman"/>
                <a:cs typeface="Times New Roman"/>
              </a:rPr>
              <a:t>EMF </a:t>
            </a:r>
            <a:r>
              <a:rPr lang="en-US" sz="2000" dirty="0">
                <a:latin typeface="Times New Roman"/>
                <a:cs typeface="Times New Roman"/>
              </a:rPr>
              <a:t>that creates an </a:t>
            </a:r>
            <a:r>
              <a:rPr lang="en-US" sz="2000" i="1" dirty="0">
                <a:solidFill>
                  <a:srgbClr val="0000FF"/>
                </a:solidFill>
                <a:latin typeface="Times New Roman"/>
                <a:cs typeface="Times New Roman"/>
              </a:rPr>
              <a:t>E-</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that </a:t>
            </a:r>
            <a:r>
              <a:rPr lang="en-US" sz="2000" dirty="0">
                <a:solidFill>
                  <a:srgbClr val="0000FF"/>
                </a:solidFill>
                <a:latin typeface="Times New Roman"/>
                <a:cs typeface="Times New Roman"/>
              </a:rPr>
              <a:t>motivates charge to move </a:t>
            </a:r>
            <a:r>
              <a:rPr lang="en-US" sz="2000" dirty="0">
                <a:latin typeface="Times New Roman"/>
                <a:cs typeface="Times New Roman"/>
              </a:rPr>
              <a:t>in the </a:t>
            </a:r>
            <a:r>
              <a:rPr lang="en-US" sz="2000" dirty="0">
                <a:solidFill>
                  <a:srgbClr val="008000"/>
                </a:solidFill>
                <a:latin typeface="Times New Roman"/>
                <a:cs typeface="Times New Roman"/>
              </a:rPr>
              <a:t>form of an induced current</a:t>
            </a:r>
            <a:r>
              <a:rPr lang="en-US" sz="2000" dirty="0">
                <a:latin typeface="Times New Roman"/>
                <a:cs typeface="Times New Roman"/>
              </a:rPr>
              <a:t>.  What’s more, </a:t>
            </a:r>
            <a:r>
              <a:rPr lang="en-US" sz="2000" i="1" dirty="0">
                <a:solidFill>
                  <a:srgbClr val="0000FF"/>
                </a:solidFill>
                <a:latin typeface="Times New Roman"/>
                <a:cs typeface="Times New Roman"/>
              </a:rPr>
              <a:t>how fast </a:t>
            </a:r>
            <a:r>
              <a:rPr lang="en-US" sz="2000" dirty="0">
                <a:latin typeface="Times New Roman"/>
                <a:cs typeface="Times New Roman"/>
              </a:rPr>
              <a:t>the EMF changes </a:t>
            </a:r>
            <a:r>
              <a:rPr lang="en-US" sz="2000" dirty="0">
                <a:solidFill>
                  <a:srgbClr val="0000FF"/>
                </a:solidFill>
                <a:latin typeface="Times New Roman"/>
                <a:cs typeface="Times New Roman"/>
              </a:rPr>
              <a:t>matters</a:t>
            </a:r>
            <a:r>
              <a:rPr lang="en-US" sz="2000" dirty="0">
                <a:latin typeface="Times New Roman"/>
                <a:cs typeface="Times New Roman"/>
              </a:rPr>
              <a:t>.</a:t>
            </a:r>
          </a:p>
        </p:txBody>
      </p:sp>
      <p:sp>
        <p:nvSpPr>
          <p:cNvPr id="10" name="TextBox 9"/>
          <p:cNvSpPr txBox="1"/>
          <p:nvPr/>
        </p:nvSpPr>
        <p:spPr>
          <a:xfrm>
            <a:off x="228600" y="289824"/>
            <a:ext cx="5422900" cy="2062103"/>
          </a:xfrm>
          <a:prstGeom prst="rect">
            <a:avLst/>
          </a:prstGeom>
          <a:noFill/>
        </p:spPr>
        <p:txBody>
          <a:bodyPr wrap="square" rtlCol="0">
            <a:spAutoFit/>
          </a:bodyPr>
          <a:lstStyle/>
          <a:p>
            <a:r>
              <a:rPr lang="en-US" sz="2800" dirty="0">
                <a:solidFill>
                  <a:srgbClr val="FF0000"/>
                </a:solidFill>
                <a:latin typeface="Apple Chancery"/>
                <a:cs typeface="Apple Chancery"/>
              </a:rPr>
              <a:t>Remember back </a:t>
            </a:r>
            <a:r>
              <a:rPr lang="en-US" sz="2000" dirty="0">
                <a:latin typeface="Times New Roman"/>
                <a:cs typeface="Times New Roman"/>
              </a:rPr>
              <a:t>to our discussion of </a:t>
            </a:r>
            <a:r>
              <a:rPr lang="en-US" sz="2000" dirty="0">
                <a:solidFill>
                  <a:srgbClr val="0000FF"/>
                </a:solidFill>
                <a:latin typeface="Times New Roman"/>
                <a:cs typeface="Times New Roman"/>
              </a:rPr>
              <a:t>real-world power supplies</a:t>
            </a:r>
            <a:r>
              <a:rPr lang="en-US" sz="2000" dirty="0">
                <a:latin typeface="Times New Roman"/>
                <a:cs typeface="Times New Roman"/>
              </a:rPr>
              <a:t>.  </a:t>
            </a:r>
            <a:r>
              <a:rPr lang="en-US" sz="2000" dirty="0">
                <a:solidFill>
                  <a:srgbClr val="008000"/>
                </a:solidFill>
                <a:latin typeface="Times New Roman"/>
                <a:cs typeface="Times New Roman"/>
              </a:rPr>
              <a:t>Internal to a power supply </a:t>
            </a:r>
            <a:r>
              <a:rPr lang="en-US" sz="2000" dirty="0">
                <a:latin typeface="Times New Roman"/>
                <a:cs typeface="Times New Roman"/>
              </a:rPr>
              <a:t>is a </a:t>
            </a:r>
            <a:r>
              <a:rPr lang="en-US" sz="2000" dirty="0">
                <a:solidFill>
                  <a:srgbClr val="0000FF"/>
                </a:solidFill>
                <a:latin typeface="Times New Roman"/>
                <a:cs typeface="Times New Roman"/>
              </a:rPr>
              <a:t>quality that generated </a:t>
            </a:r>
            <a:r>
              <a:rPr lang="en-US" sz="2000" dirty="0">
                <a:latin typeface="Times New Roman"/>
                <a:cs typeface="Times New Roman"/>
              </a:rPr>
              <a:t>an</a:t>
            </a:r>
            <a:r>
              <a:rPr lang="en-US" sz="2000" dirty="0">
                <a:solidFill>
                  <a:srgbClr val="0000FF"/>
                </a:solidFill>
                <a:latin typeface="Times New Roman"/>
                <a:cs typeface="Times New Roman"/>
              </a:rPr>
              <a:t> electric field </a:t>
            </a:r>
            <a:r>
              <a:rPr lang="en-US" sz="2000" dirty="0">
                <a:latin typeface="Times New Roman"/>
                <a:cs typeface="Times New Roman"/>
              </a:rPr>
              <a:t>and that, in turn, </a:t>
            </a:r>
            <a:r>
              <a:rPr lang="en-US" sz="2000" dirty="0">
                <a:solidFill>
                  <a:srgbClr val="0000FF"/>
                </a:solidFill>
                <a:latin typeface="Times New Roman"/>
                <a:cs typeface="Times New Roman"/>
              </a:rPr>
              <a:t>motivated charge to move</a:t>
            </a:r>
            <a:r>
              <a:rPr lang="en-US" sz="2000" dirty="0">
                <a:latin typeface="Times New Roman"/>
                <a:cs typeface="Times New Roman"/>
              </a:rPr>
              <a:t>.  That motivating quality was quantified in what was called an </a:t>
            </a:r>
            <a:r>
              <a:rPr lang="en-US" sz="2000" dirty="0">
                <a:solidFill>
                  <a:srgbClr val="0000FF"/>
                </a:solidFill>
                <a:latin typeface="Times New Roman"/>
                <a:cs typeface="Times New Roman"/>
              </a:rPr>
              <a:t>electromotive force</a:t>
            </a:r>
            <a:r>
              <a:rPr lang="en-US" sz="2000" dirty="0">
                <a:latin typeface="Times New Roman"/>
                <a:cs typeface="Times New Roman"/>
              </a:rPr>
              <a:t>, or </a:t>
            </a:r>
            <a:r>
              <a:rPr lang="en-US" sz="2000" dirty="0">
                <a:solidFill>
                  <a:srgbClr val="FF0000"/>
                </a:solidFill>
                <a:latin typeface="Times New Roman"/>
                <a:cs typeface="Times New Roman"/>
              </a:rPr>
              <a:t>EMF</a:t>
            </a:r>
            <a:r>
              <a:rPr lang="en-US" sz="2000" dirty="0">
                <a:latin typeface="Times New Roman"/>
                <a:cs typeface="Times New Roman"/>
              </a:rPr>
              <a:t> (symbol     ).  </a:t>
            </a:r>
          </a:p>
        </p:txBody>
      </p:sp>
      <p:sp>
        <p:nvSpPr>
          <p:cNvPr id="13"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4"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a:t>
            </a:r>
          </a:p>
        </p:txBody>
      </p:sp>
      <p:sp>
        <p:nvSpPr>
          <p:cNvPr id="7" name="TextBox 6"/>
          <p:cNvSpPr txBox="1"/>
          <p:nvPr/>
        </p:nvSpPr>
        <p:spPr>
          <a:xfrm>
            <a:off x="228600" y="2394945"/>
            <a:ext cx="5524499" cy="707886"/>
          </a:xfrm>
          <a:prstGeom prst="rect">
            <a:avLst/>
          </a:prstGeom>
          <a:noFill/>
        </p:spPr>
        <p:txBody>
          <a:bodyPr wrap="square" rtlCol="0">
            <a:spAutoFit/>
          </a:bodyPr>
          <a:lstStyle/>
          <a:p>
            <a:r>
              <a:rPr lang="en-US" sz="2000" dirty="0">
                <a:solidFill>
                  <a:srgbClr val="0000FF"/>
                </a:solidFill>
                <a:latin typeface="Apple Chancery"/>
                <a:cs typeface="Apple Chancery"/>
              </a:rPr>
              <a:t>What Faraday deduced </a:t>
            </a:r>
            <a:r>
              <a:rPr lang="en-US" sz="2000" dirty="0">
                <a:latin typeface="Times New Roman"/>
                <a:cs typeface="Times New Roman"/>
              </a:rPr>
              <a:t>was that a </a:t>
            </a:r>
            <a:r>
              <a:rPr lang="en-US" sz="2000" dirty="0">
                <a:solidFill>
                  <a:srgbClr val="FF0000"/>
                </a:solidFill>
                <a:latin typeface="Times New Roman"/>
                <a:cs typeface="Times New Roman"/>
              </a:rPr>
              <a:t>changing magnetic flux </a:t>
            </a:r>
            <a:r>
              <a:rPr lang="en-US" sz="2000" dirty="0">
                <a:solidFill>
                  <a:srgbClr val="0000FF"/>
                </a:solidFill>
                <a:latin typeface="Times New Roman"/>
                <a:cs typeface="Times New Roman"/>
              </a:rPr>
              <a:t>through the face of a coil </a:t>
            </a:r>
            <a:r>
              <a:rPr lang="en-US" sz="2000" dirty="0">
                <a:solidFill>
                  <a:srgbClr val="FF0000"/>
                </a:solidFill>
                <a:latin typeface="Times New Roman"/>
                <a:cs typeface="Times New Roman"/>
              </a:rPr>
              <a:t>induces an</a:t>
            </a:r>
            <a:endParaRPr lang="en-US" sz="2000" dirty="0">
              <a:latin typeface="Times New Roman"/>
              <a:cs typeface="Times New Roman"/>
            </a:endParaRPr>
          </a:p>
        </p:txBody>
      </p:sp>
      <p:sp>
        <p:nvSpPr>
          <p:cNvPr id="176" name="TextBox 175"/>
          <p:cNvSpPr txBox="1"/>
          <p:nvPr/>
        </p:nvSpPr>
        <p:spPr>
          <a:xfrm>
            <a:off x="228600" y="3812181"/>
            <a:ext cx="4436768" cy="400110"/>
          </a:xfrm>
          <a:prstGeom prst="rect">
            <a:avLst/>
          </a:prstGeom>
          <a:noFill/>
        </p:spPr>
        <p:txBody>
          <a:bodyPr wrap="square" rtlCol="0">
            <a:spAutoFit/>
          </a:bodyPr>
          <a:lstStyle/>
          <a:p>
            <a:r>
              <a:rPr lang="en-US" sz="2000" dirty="0">
                <a:solidFill>
                  <a:srgbClr val="FF0000"/>
                </a:solidFill>
                <a:latin typeface="Apple Chancery"/>
                <a:cs typeface="Apple Chancery"/>
              </a:rPr>
              <a:t>Mathematically, then</a:t>
            </a:r>
            <a:r>
              <a:rPr lang="en-US" sz="2000" dirty="0">
                <a:latin typeface="Times New Roman"/>
                <a:cs typeface="Times New Roman"/>
              </a:rPr>
              <a:t>, </a:t>
            </a:r>
            <a:r>
              <a:rPr lang="en-US" sz="2000" dirty="0">
                <a:solidFill>
                  <a:srgbClr val="0000FF"/>
                </a:solidFill>
                <a:latin typeface="Times New Roman"/>
                <a:cs typeface="Times New Roman"/>
              </a:rPr>
              <a:t>Faraday’s Law </a:t>
            </a:r>
            <a:r>
              <a:rPr lang="en-US" sz="2000" dirty="0">
                <a:latin typeface="Times New Roman"/>
                <a:cs typeface="Times New Roman"/>
              </a:rPr>
              <a:t>is:</a:t>
            </a:r>
          </a:p>
        </p:txBody>
      </p:sp>
      <p:sp>
        <p:nvSpPr>
          <p:cNvPr id="130" name="Rounded Rectangle 129"/>
          <p:cNvSpPr/>
          <p:nvPr/>
        </p:nvSpPr>
        <p:spPr>
          <a:xfrm>
            <a:off x="6643149" y="1607545"/>
            <a:ext cx="1417637" cy="988816"/>
          </a:xfrm>
          <a:prstGeom prst="roundRect">
            <a:avLst/>
          </a:prstGeom>
          <a:solidFill>
            <a:srgbClr val="FFFF00">
              <a:alpha val="39000"/>
            </a:srgbClr>
          </a:solid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Line 73"/>
          <p:cNvSpPr>
            <a:spLocks noChangeShapeType="1"/>
          </p:cNvSpPr>
          <p:nvPr/>
        </p:nvSpPr>
        <p:spPr bwMode="auto">
          <a:xfrm rot="10800000">
            <a:off x="7799687" y="969203"/>
            <a:ext cx="6905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75"/>
          <p:cNvSpPr>
            <a:spLocks noChangeShapeType="1"/>
          </p:cNvSpPr>
          <p:nvPr/>
        </p:nvSpPr>
        <p:spPr bwMode="auto">
          <a:xfrm rot="10800000">
            <a:off x="6147303" y="1066401"/>
            <a:ext cx="58319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4" name="Group 133"/>
          <p:cNvGrpSpPr>
            <a:grpSpLocks/>
          </p:cNvGrpSpPr>
          <p:nvPr/>
        </p:nvGrpSpPr>
        <p:grpSpPr bwMode="auto">
          <a:xfrm rot="10800000">
            <a:off x="6730499" y="762105"/>
            <a:ext cx="1059065" cy="485995"/>
            <a:chOff x="2256" y="2880"/>
            <a:chExt cx="576" cy="240"/>
          </a:xfrm>
        </p:grpSpPr>
        <p:sp>
          <p:nvSpPr>
            <p:cNvPr id="135"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6"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7"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8"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0"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42" name="Line 80"/>
          <p:cNvSpPr>
            <a:spLocks noChangeShapeType="1"/>
          </p:cNvSpPr>
          <p:nvPr/>
        </p:nvSpPr>
        <p:spPr bwMode="auto">
          <a:xfrm rot="16200000" flipH="1">
            <a:off x="5612479" y="1597007"/>
            <a:ext cx="1065432" cy="421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 name="Line 75"/>
          <p:cNvSpPr>
            <a:spLocks noChangeShapeType="1"/>
          </p:cNvSpPr>
          <p:nvPr/>
        </p:nvSpPr>
        <p:spPr bwMode="auto">
          <a:xfrm rot="10800000" flipV="1">
            <a:off x="6143086" y="2131832"/>
            <a:ext cx="675668" cy="50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4" name="Line 75"/>
          <p:cNvSpPr>
            <a:spLocks noChangeShapeType="1"/>
          </p:cNvSpPr>
          <p:nvPr/>
        </p:nvSpPr>
        <p:spPr bwMode="auto">
          <a:xfrm rot="10800000" flipV="1">
            <a:off x="7934278" y="2136893"/>
            <a:ext cx="534665" cy="405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 name="Line 80"/>
          <p:cNvSpPr>
            <a:spLocks noChangeShapeType="1"/>
          </p:cNvSpPr>
          <p:nvPr/>
        </p:nvSpPr>
        <p:spPr bwMode="auto">
          <a:xfrm rot="16200000" flipH="1" flipV="1">
            <a:off x="7876721" y="1548724"/>
            <a:ext cx="118444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cxnSp>
        <p:nvCxnSpPr>
          <p:cNvPr id="146" name="Straight Connector 68"/>
          <p:cNvCxnSpPr>
            <a:cxnSpLocks noChangeShapeType="1"/>
          </p:cNvCxnSpPr>
          <p:nvPr/>
        </p:nvCxnSpPr>
        <p:spPr bwMode="auto">
          <a:xfrm flipV="1">
            <a:off x="6820226" y="1820398"/>
            <a:ext cx="0" cy="623563"/>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cxnSp>
      <p:cxnSp>
        <p:nvCxnSpPr>
          <p:cNvPr id="147" name="Straight Connector 70"/>
          <p:cNvCxnSpPr>
            <a:cxnSpLocks noChangeShapeType="1"/>
          </p:cNvCxnSpPr>
          <p:nvPr/>
        </p:nvCxnSpPr>
        <p:spPr bwMode="auto">
          <a:xfrm flipV="1">
            <a:off x="6959950" y="1993911"/>
            <a:ext cx="0" cy="295646"/>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cxnSp>
      <p:graphicFrame>
        <p:nvGraphicFramePr>
          <p:cNvPr id="168" name="Object 2"/>
          <p:cNvGraphicFramePr>
            <a:graphicFrameLocks noChangeAspect="1"/>
          </p:cNvGraphicFramePr>
          <p:nvPr>
            <p:extLst>
              <p:ext uri="{D42A27DB-BD31-4B8C-83A1-F6EECF244321}">
                <p14:modId xmlns:p14="http://schemas.microsoft.com/office/powerpoint/2010/main" val="2868958870"/>
              </p:ext>
            </p:extLst>
          </p:nvPr>
        </p:nvGraphicFramePr>
        <p:xfrm>
          <a:off x="7167559" y="452533"/>
          <a:ext cx="327025" cy="349250"/>
        </p:xfrm>
        <a:graphic>
          <a:graphicData uri="http://schemas.openxmlformats.org/presentationml/2006/ole">
            <mc:AlternateContent xmlns:mc="http://schemas.openxmlformats.org/markup-compatibility/2006">
              <mc:Choice xmlns:v="urn:schemas-microsoft-com:vml" Requires="v">
                <p:oleObj spid="_x0000_s2749201" name="Equation" r:id="rId4" imgW="190500" imgH="203200" progId="Equation.DSMT4">
                  <p:embed/>
                </p:oleObj>
              </mc:Choice>
              <mc:Fallback>
                <p:oleObj name="Equation" r:id="rId4" imgW="190500" imgH="203200" progId="Equation.DSMT4">
                  <p:embed/>
                  <p:pic>
                    <p:nvPicPr>
                      <p:cNvPr id="0" name=""/>
                      <p:cNvPicPr>
                        <a:picLocks noChangeAspect="1" noChangeArrowheads="1"/>
                      </p:cNvPicPr>
                      <p:nvPr/>
                    </p:nvPicPr>
                    <p:blipFill>
                      <a:blip r:embed="rId5"/>
                      <a:srcRect/>
                      <a:stretch>
                        <a:fillRect/>
                      </a:stretch>
                    </p:blipFill>
                    <p:spPr bwMode="auto">
                      <a:xfrm>
                        <a:off x="7167559" y="452533"/>
                        <a:ext cx="327025" cy="349250"/>
                      </a:xfrm>
                      <a:prstGeom prst="rect">
                        <a:avLst/>
                      </a:prstGeom>
                      <a:noFill/>
                      <a:ln>
                        <a:noFill/>
                      </a:ln>
                      <a:effectLst/>
                    </p:spPr>
                  </p:pic>
                </p:oleObj>
              </mc:Fallback>
            </mc:AlternateContent>
          </a:graphicData>
        </a:graphic>
      </p:graphicFrame>
      <p:grpSp>
        <p:nvGrpSpPr>
          <p:cNvPr id="175" name="Group 174"/>
          <p:cNvGrpSpPr/>
          <p:nvPr/>
        </p:nvGrpSpPr>
        <p:grpSpPr>
          <a:xfrm>
            <a:off x="6238013" y="1766597"/>
            <a:ext cx="308298" cy="304915"/>
            <a:chOff x="6610027" y="3162302"/>
            <a:chExt cx="308298" cy="304915"/>
          </a:xfrm>
        </p:grpSpPr>
        <p:cxnSp>
          <p:nvCxnSpPr>
            <p:cNvPr id="181" name="Straight Arrow Connector 180"/>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2" name="Freeform 181"/>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183" name="Object 2"/>
          <p:cNvGraphicFramePr>
            <a:graphicFrameLocks noChangeAspect="1"/>
          </p:cNvGraphicFramePr>
          <p:nvPr>
            <p:extLst>
              <p:ext uri="{D42A27DB-BD31-4B8C-83A1-F6EECF244321}">
                <p14:modId xmlns:p14="http://schemas.microsoft.com/office/powerpoint/2010/main" val="3243486184"/>
              </p:ext>
            </p:extLst>
          </p:nvPr>
        </p:nvGraphicFramePr>
        <p:xfrm>
          <a:off x="6306598" y="1646723"/>
          <a:ext cx="239713" cy="350837"/>
        </p:xfrm>
        <a:graphic>
          <a:graphicData uri="http://schemas.openxmlformats.org/presentationml/2006/ole">
            <mc:AlternateContent xmlns:mc="http://schemas.openxmlformats.org/markup-compatibility/2006">
              <mc:Choice xmlns:v="urn:schemas-microsoft-com:vml" Requires="v">
                <p:oleObj spid="_x0000_s2749202" name="Equation" r:id="rId6" imgW="139700" imgH="203200" progId="Equation.DSMT4">
                  <p:embed/>
                </p:oleObj>
              </mc:Choice>
              <mc:Fallback>
                <p:oleObj name="Equation" r:id="rId6" imgW="139700" imgH="203200" progId="Equation.DSMT4">
                  <p:embed/>
                  <p:pic>
                    <p:nvPicPr>
                      <p:cNvPr id="0" name=""/>
                      <p:cNvPicPr>
                        <a:picLocks noChangeAspect="1" noChangeArrowheads="1"/>
                      </p:cNvPicPr>
                      <p:nvPr/>
                    </p:nvPicPr>
                    <p:blipFill>
                      <a:blip r:embed="rId7"/>
                      <a:srcRect/>
                      <a:stretch>
                        <a:fillRect/>
                      </a:stretch>
                    </p:blipFill>
                    <p:spPr bwMode="auto">
                      <a:xfrm>
                        <a:off x="6306598" y="1646723"/>
                        <a:ext cx="239713" cy="350837"/>
                      </a:xfrm>
                      <a:prstGeom prst="rect">
                        <a:avLst/>
                      </a:prstGeom>
                      <a:noFill/>
                      <a:ln>
                        <a:noFill/>
                      </a:ln>
                      <a:effectLst/>
                    </p:spPr>
                  </p:pic>
                </p:oleObj>
              </mc:Fallback>
            </mc:AlternateContent>
          </a:graphicData>
        </a:graphic>
      </p:graphicFrame>
      <p:grpSp>
        <p:nvGrpSpPr>
          <p:cNvPr id="188" name="Group 187"/>
          <p:cNvGrpSpPr>
            <a:grpSpLocks/>
          </p:cNvGrpSpPr>
          <p:nvPr/>
        </p:nvGrpSpPr>
        <p:grpSpPr bwMode="auto">
          <a:xfrm rot="10800000">
            <a:off x="7297945" y="1966620"/>
            <a:ext cx="595725" cy="290319"/>
            <a:chOff x="2256" y="2880"/>
            <a:chExt cx="576" cy="240"/>
          </a:xfrm>
        </p:grpSpPr>
        <p:sp>
          <p:nvSpPr>
            <p:cNvPr id="189" name="Line 15"/>
            <p:cNvSpPr>
              <a:spLocks noChangeShapeType="1"/>
            </p:cNvSpPr>
            <p:nvPr/>
          </p:nvSpPr>
          <p:spPr bwMode="auto">
            <a:xfrm flipV="1">
              <a:off x="2256" y="2880"/>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0" name="Line 16"/>
            <p:cNvSpPr>
              <a:spLocks noChangeShapeType="1"/>
            </p:cNvSpPr>
            <p:nvPr/>
          </p:nvSpPr>
          <p:spPr bwMode="auto">
            <a:xfrm>
              <a:off x="2304"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1" name="Line 17"/>
            <p:cNvSpPr>
              <a:spLocks noChangeShapeType="1"/>
            </p:cNvSpPr>
            <p:nvPr/>
          </p:nvSpPr>
          <p:spPr bwMode="auto">
            <a:xfrm flipV="1">
              <a:off x="2400"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2" name="Line 18"/>
            <p:cNvSpPr>
              <a:spLocks noChangeShapeType="1"/>
            </p:cNvSpPr>
            <p:nvPr/>
          </p:nvSpPr>
          <p:spPr bwMode="auto">
            <a:xfrm>
              <a:off x="2496"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3" name="Line 19"/>
            <p:cNvSpPr>
              <a:spLocks noChangeShapeType="1"/>
            </p:cNvSpPr>
            <p:nvPr/>
          </p:nvSpPr>
          <p:spPr bwMode="auto">
            <a:xfrm flipV="1">
              <a:off x="2784" y="297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 name="Line 45"/>
            <p:cNvSpPr>
              <a:spLocks noChangeShapeType="1"/>
            </p:cNvSpPr>
            <p:nvPr/>
          </p:nvSpPr>
          <p:spPr bwMode="auto">
            <a:xfrm flipV="1">
              <a:off x="2592"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 name="Line 46"/>
            <p:cNvSpPr>
              <a:spLocks noChangeShapeType="1"/>
            </p:cNvSpPr>
            <p:nvPr/>
          </p:nvSpPr>
          <p:spPr bwMode="auto">
            <a:xfrm>
              <a:off x="2688"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96" name="Line 75"/>
          <p:cNvSpPr>
            <a:spLocks noChangeShapeType="1"/>
          </p:cNvSpPr>
          <p:nvPr/>
        </p:nvSpPr>
        <p:spPr bwMode="auto">
          <a:xfrm rot="10800000" flipV="1">
            <a:off x="6965977" y="2134362"/>
            <a:ext cx="327438" cy="50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cxnSp>
        <p:nvCxnSpPr>
          <p:cNvPr id="197" name="Straight Connector 196"/>
          <p:cNvCxnSpPr/>
          <p:nvPr/>
        </p:nvCxnSpPr>
        <p:spPr>
          <a:xfrm>
            <a:off x="7893670" y="2082748"/>
            <a:ext cx="40608" cy="5943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98" name="Object 2"/>
          <p:cNvGraphicFramePr>
            <a:graphicFrameLocks noChangeAspect="1"/>
          </p:cNvGraphicFramePr>
          <p:nvPr>
            <p:extLst>
              <p:ext uri="{D42A27DB-BD31-4B8C-83A1-F6EECF244321}">
                <p14:modId xmlns:p14="http://schemas.microsoft.com/office/powerpoint/2010/main" val="2941653174"/>
              </p:ext>
            </p:extLst>
          </p:nvPr>
        </p:nvGraphicFramePr>
        <p:xfrm>
          <a:off x="7468649" y="2158408"/>
          <a:ext cx="195262" cy="350837"/>
        </p:xfrm>
        <a:graphic>
          <a:graphicData uri="http://schemas.openxmlformats.org/presentationml/2006/ole">
            <mc:AlternateContent xmlns:mc="http://schemas.openxmlformats.org/markup-compatibility/2006">
              <mc:Choice xmlns:v="urn:schemas-microsoft-com:vml" Requires="v">
                <p:oleObj spid="_x0000_s2749203" name="Equation" r:id="rId8" imgW="114300" imgH="203200" progId="Equation.DSMT4">
                  <p:embed/>
                </p:oleObj>
              </mc:Choice>
              <mc:Fallback>
                <p:oleObj name="Equation" r:id="rId8" imgW="114300" imgH="203200" progId="Equation.DSMT4">
                  <p:embed/>
                  <p:pic>
                    <p:nvPicPr>
                      <p:cNvPr id="0" name=""/>
                      <p:cNvPicPr>
                        <a:picLocks noChangeAspect="1" noChangeArrowheads="1"/>
                      </p:cNvPicPr>
                      <p:nvPr/>
                    </p:nvPicPr>
                    <p:blipFill>
                      <a:blip r:embed="rId9"/>
                      <a:srcRect/>
                      <a:stretch>
                        <a:fillRect/>
                      </a:stretch>
                    </p:blipFill>
                    <p:spPr bwMode="auto">
                      <a:xfrm>
                        <a:off x="7468649" y="2158408"/>
                        <a:ext cx="195262" cy="350837"/>
                      </a:xfrm>
                      <a:prstGeom prst="rect">
                        <a:avLst/>
                      </a:prstGeom>
                      <a:noFill/>
                      <a:ln>
                        <a:noFill/>
                      </a:ln>
                      <a:effectLst/>
                    </p:spPr>
                  </p:pic>
                </p:oleObj>
              </mc:Fallback>
            </mc:AlternateContent>
          </a:graphicData>
        </a:graphic>
      </p:graphicFrame>
      <p:graphicFrame>
        <p:nvGraphicFramePr>
          <p:cNvPr id="199" name="Object 2"/>
          <p:cNvGraphicFramePr>
            <a:graphicFrameLocks noChangeAspect="1"/>
          </p:cNvGraphicFramePr>
          <p:nvPr>
            <p:extLst>
              <p:ext uri="{D42A27DB-BD31-4B8C-83A1-F6EECF244321}">
                <p14:modId xmlns:p14="http://schemas.microsoft.com/office/powerpoint/2010/main" val="916756272"/>
              </p:ext>
            </p:extLst>
          </p:nvPr>
        </p:nvGraphicFramePr>
        <p:xfrm>
          <a:off x="6842946" y="2341074"/>
          <a:ext cx="195262" cy="239712"/>
        </p:xfrm>
        <a:graphic>
          <a:graphicData uri="http://schemas.openxmlformats.org/presentationml/2006/ole">
            <mc:AlternateContent xmlns:mc="http://schemas.openxmlformats.org/markup-compatibility/2006">
              <mc:Choice xmlns:v="urn:schemas-microsoft-com:vml" Requires="v">
                <p:oleObj spid="_x0000_s2749204" name="Equation" r:id="rId10" imgW="114300" imgH="139700" progId="Equation.DSMT4">
                  <p:embed/>
                </p:oleObj>
              </mc:Choice>
              <mc:Fallback>
                <p:oleObj name="Equation" r:id="rId10" imgW="114300" imgH="139700" progId="Equation.DSMT4">
                  <p:embed/>
                  <p:pic>
                    <p:nvPicPr>
                      <p:cNvPr id="0" name=""/>
                      <p:cNvPicPr>
                        <a:picLocks noChangeAspect="1" noChangeArrowheads="1"/>
                      </p:cNvPicPr>
                      <p:nvPr/>
                    </p:nvPicPr>
                    <p:blipFill>
                      <a:blip r:embed="rId11"/>
                      <a:srcRect/>
                      <a:stretch>
                        <a:fillRect/>
                      </a:stretch>
                    </p:blipFill>
                    <p:spPr bwMode="auto">
                      <a:xfrm>
                        <a:off x="6842946" y="2341074"/>
                        <a:ext cx="195262" cy="239712"/>
                      </a:xfrm>
                      <a:prstGeom prst="rect">
                        <a:avLst/>
                      </a:prstGeom>
                      <a:noFill/>
                      <a:ln>
                        <a:noFill/>
                      </a:ln>
                      <a:effectLst/>
                    </p:spPr>
                  </p:pic>
                </p:oleObj>
              </mc:Fallback>
            </mc:AlternateContent>
          </a:graphicData>
        </a:graphic>
      </p:graphicFrame>
      <p:graphicFrame>
        <p:nvGraphicFramePr>
          <p:cNvPr id="200" name="Object 2"/>
          <p:cNvGraphicFramePr>
            <a:graphicFrameLocks noChangeAspect="1"/>
          </p:cNvGraphicFramePr>
          <p:nvPr>
            <p:extLst>
              <p:ext uri="{D42A27DB-BD31-4B8C-83A1-F6EECF244321}">
                <p14:modId xmlns:p14="http://schemas.microsoft.com/office/powerpoint/2010/main" val="463430557"/>
              </p:ext>
            </p:extLst>
          </p:nvPr>
        </p:nvGraphicFramePr>
        <p:xfrm>
          <a:off x="7337998" y="2596361"/>
          <a:ext cx="1085850" cy="252412"/>
        </p:xfrm>
        <a:graphic>
          <a:graphicData uri="http://schemas.openxmlformats.org/presentationml/2006/ole">
            <mc:AlternateContent xmlns:mc="http://schemas.openxmlformats.org/markup-compatibility/2006">
              <mc:Choice xmlns:v="urn:schemas-microsoft-com:vml" Requires="v">
                <p:oleObj spid="_x0000_s2749205" name="Equation" r:id="rId12" imgW="876300" imgH="203200" progId="Equation.DSMT4">
                  <p:embed/>
                </p:oleObj>
              </mc:Choice>
              <mc:Fallback>
                <p:oleObj name="Equation" r:id="rId12" imgW="876300" imgH="203200" progId="Equation.DSMT4">
                  <p:embed/>
                  <p:pic>
                    <p:nvPicPr>
                      <p:cNvPr id="0" name=""/>
                      <p:cNvPicPr>
                        <a:picLocks noChangeAspect="1" noChangeArrowheads="1"/>
                      </p:cNvPicPr>
                      <p:nvPr/>
                    </p:nvPicPr>
                    <p:blipFill>
                      <a:blip r:embed="rId13"/>
                      <a:srcRect/>
                      <a:stretch>
                        <a:fillRect/>
                      </a:stretch>
                    </p:blipFill>
                    <p:spPr bwMode="auto">
                      <a:xfrm>
                        <a:off x="7337998" y="2596361"/>
                        <a:ext cx="1085850" cy="252412"/>
                      </a:xfrm>
                      <a:prstGeom prst="rect">
                        <a:avLst/>
                      </a:prstGeom>
                      <a:noFill/>
                      <a:ln>
                        <a:noFill/>
                      </a:ln>
                      <a:effectLst/>
                    </p:spPr>
                  </p:pic>
                </p:oleObj>
              </mc:Fallback>
            </mc:AlternateContent>
          </a:graphicData>
        </a:graphic>
      </p:graphicFrame>
      <p:graphicFrame>
        <p:nvGraphicFramePr>
          <p:cNvPr id="204" name="Object 203"/>
          <p:cNvGraphicFramePr>
            <a:graphicFrameLocks noChangeAspect="1"/>
          </p:cNvGraphicFramePr>
          <p:nvPr>
            <p:extLst>
              <p:ext uri="{D42A27DB-BD31-4B8C-83A1-F6EECF244321}">
                <p14:modId xmlns:p14="http://schemas.microsoft.com/office/powerpoint/2010/main" val="1176683420"/>
              </p:ext>
            </p:extLst>
          </p:nvPr>
        </p:nvGraphicFramePr>
        <p:xfrm>
          <a:off x="2947988" y="4284161"/>
          <a:ext cx="2703512" cy="1348289"/>
        </p:xfrm>
        <a:graphic>
          <a:graphicData uri="http://schemas.openxmlformats.org/presentationml/2006/ole">
            <mc:AlternateContent xmlns:mc="http://schemas.openxmlformats.org/markup-compatibility/2006">
              <mc:Choice xmlns:v="urn:schemas-microsoft-com:vml" Requires="v">
                <p:oleObj spid="_x0000_s2749206" name="Equation" r:id="rId14" imgW="1549400" imgH="774700" progId="Equation.DSMT4">
                  <p:embed/>
                </p:oleObj>
              </mc:Choice>
              <mc:Fallback>
                <p:oleObj name="Equation" r:id="rId14" imgW="1549400" imgH="774700" progId="Equation.DSMT4">
                  <p:embed/>
                  <p:pic>
                    <p:nvPicPr>
                      <p:cNvPr id="0" name=""/>
                      <p:cNvPicPr/>
                      <p:nvPr/>
                    </p:nvPicPr>
                    <p:blipFill>
                      <a:blip r:embed="rId15"/>
                      <a:stretch>
                        <a:fillRect/>
                      </a:stretch>
                    </p:blipFill>
                    <p:spPr>
                      <a:xfrm>
                        <a:off x="2947988" y="4284161"/>
                        <a:ext cx="2703512" cy="1348289"/>
                      </a:xfrm>
                      <a:prstGeom prst="rect">
                        <a:avLst/>
                      </a:prstGeom>
                    </p:spPr>
                  </p:pic>
                </p:oleObj>
              </mc:Fallback>
            </mc:AlternateContent>
          </a:graphicData>
        </a:graphic>
      </p:graphicFrame>
      <p:graphicFrame>
        <p:nvGraphicFramePr>
          <p:cNvPr id="205" name="Object 204"/>
          <p:cNvGraphicFramePr>
            <a:graphicFrameLocks noChangeAspect="1"/>
          </p:cNvGraphicFramePr>
          <p:nvPr>
            <p:extLst>
              <p:ext uri="{D42A27DB-BD31-4B8C-83A1-F6EECF244321}">
                <p14:modId xmlns:p14="http://schemas.microsoft.com/office/powerpoint/2010/main" val="998154018"/>
              </p:ext>
            </p:extLst>
          </p:nvPr>
        </p:nvGraphicFramePr>
        <p:xfrm>
          <a:off x="5157788" y="2024367"/>
          <a:ext cx="228600" cy="277813"/>
        </p:xfrm>
        <a:graphic>
          <a:graphicData uri="http://schemas.openxmlformats.org/presentationml/2006/ole">
            <mc:AlternateContent xmlns:mc="http://schemas.openxmlformats.org/markup-compatibility/2006">
              <mc:Choice xmlns:v="urn:schemas-microsoft-com:vml" Requires="v">
                <p:oleObj spid="_x0000_s2749207" name="Equation" r:id="rId16" imgW="114300" imgH="139700" progId="Equation.DSMT4">
                  <p:embed/>
                </p:oleObj>
              </mc:Choice>
              <mc:Fallback>
                <p:oleObj name="Equation" r:id="rId16" imgW="114300" imgH="139700" progId="Equation.DSMT4">
                  <p:embed/>
                  <p:pic>
                    <p:nvPicPr>
                      <p:cNvPr id="0" name=""/>
                      <p:cNvPicPr/>
                      <p:nvPr/>
                    </p:nvPicPr>
                    <p:blipFill>
                      <a:blip r:embed="rId17"/>
                      <a:stretch>
                        <a:fillRect/>
                      </a:stretch>
                    </p:blipFill>
                    <p:spPr>
                      <a:xfrm>
                        <a:off x="5157788" y="2024367"/>
                        <a:ext cx="228600" cy="277813"/>
                      </a:xfrm>
                      <a:prstGeom prst="rect">
                        <a:avLst/>
                      </a:prstGeom>
                    </p:spPr>
                  </p:pic>
                </p:oleObj>
              </mc:Fallback>
            </mc:AlternateContent>
          </a:graphicData>
        </a:graphic>
      </p:graphicFrame>
      <p:sp>
        <p:nvSpPr>
          <p:cNvPr id="206" name="TextBox 205"/>
          <p:cNvSpPr txBox="1"/>
          <p:nvPr/>
        </p:nvSpPr>
        <p:spPr>
          <a:xfrm>
            <a:off x="248698" y="5920381"/>
            <a:ext cx="8789938" cy="400110"/>
          </a:xfrm>
          <a:prstGeom prst="rect">
            <a:avLst/>
          </a:prstGeom>
          <a:noFill/>
        </p:spPr>
        <p:txBody>
          <a:bodyPr wrap="square" rtlCol="0">
            <a:spAutoFit/>
          </a:bodyPr>
          <a:lstStyle/>
          <a:p>
            <a:r>
              <a:rPr lang="en-US" sz="2000" dirty="0">
                <a:solidFill>
                  <a:srgbClr val="FF0000"/>
                </a:solidFill>
                <a:latin typeface="Apple Chancery"/>
                <a:cs typeface="Apple Chancery"/>
              </a:rPr>
              <a:t>Note:</a:t>
            </a:r>
            <a:r>
              <a:rPr lang="en-US" sz="2000" dirty="0">
                <a:latin typeface="Times New Roman"/>
                <a:cs typeface="Times New Roman"/>
              </a:rPr>
              <a:t>  </a:t>
            </a:r>
            <a:r>
              <a:rPr lang="en-US" sz="2000" dirty="0">
                <a:solidFill>
                  <a:srgbClr val="000000"/>
                </a:solidFill>
                <a:latin typeface="Times New Roman"/>
                <a:cs typeface="Times New Roman"/>
              </a:rPr>
              <a:t>An</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EMF</a:t>
            </a:r>
            <a:r>
              <a:rPr lang="en-US" sz="2000" dirty="0">
                <a:solidFill>
                  <a:srgbClr val="0000FF"/>
                </a:solidFill>
                <a:latin typeface="Times New Roman"/>
                <a:cs typeface="Times New Roman"/>
              </a:rPr>
              <a:t> produced by motion </a:t>
            </a:r>
            <a:r>
              <a:rPr lang="en-US" sz="2000" dirty="0">
                <a:latin typeface="Times New Roman"/>
                <a:cs typeface="Times New Roman"/>
              </a:rPr>
              <a:t>in a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latin typeface="Times New Roman"/>
                <a:cs typeface="Times New Roman"/>
              </a:rPr>
              <a:t>is called </a:t>
            </a:r>
            <a:r>
              <a:rPr lang="en-US" sz="2000" dirty="0">
                <a:solidFill>
                  <a:srgbClr val="000000"/>
                </a:solidFill>
                <a:latin typeface="Times New Roman"/>
                <a:cs typeface="Times New Roman"/>
              </a:rPr>
              <a:t>a</a:t>
            </a:r>
            <a:r>
              <a:rPr lang="en-US" sz="2000" dirty="0">
                <a:solidFill>
                  <a:srgbClr val="0000FF"/>
                </a:solidFill>
                <a:latin typeface="Times New Roman"/>
                <a:cs typeface="Times New Roman"/>
              </a:rPr>
              <a:t> </a:t>
            </a:r>
            <a:r>
              <a:rPr lang="en-US" sz="2000" i="1" dirty="0">
                <a:solidFill>
                  <a:srgbClr val="FF0000"/>
                </a:solidFill>
                <a:latin typeface="Times New Roman"/>
                <a:cs typeface="Times New Roman"/>
              </a:rPr>
              <a:t>motional EMF</a:t>
            </a:r>
            <a:r>
              <a:rPr lang="en-US" sz="2000" i="1" dirty="0">
                <a:solidFill>
                  <a:srgbClr val="0000FF"/>
                </a:solidFill>
                <a:latin typeface="Times New Roman"/>
                <a:cs typeface="Times New Roman"/>
              </a:rPr>
              <a:t>.</a:t>
            </a:r>
            <a:endParaRPr lang="en-US" sz="2000" dirty="0">
              <a:latin typeface="Times New Roman"/>
              <a:cs typeface="Times New Roman"/>
            </a:endParaRPr>
          </a:p>
        </p:txBody>
      </p:sp>
    </p:spTree>
    <p:extLst>
      <p:ext uri="{BB962C8B-B14F-4D97-AF65-F5344CB8AC3E}">
        <p14:creationId xmlns:p14="http://schemas.microsoft.com/office/powerpoint/2010/main" val="266540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dissolve">
                                      <p:cBhvr>
                                        <p:cTn id="15" dur="500"/>
                                        <p:tgtEl>
                                          <p:spTgt spid="176"/>
                                        </p:tgtEl>
                                      </p:cBhvr>
                                    </p:animEffect>
                                  </p:childTnLst>
                                </p:cTn>
                              </p:par>
                              <p:par>
                                <p:cTn id="16" presetID="9" presetClass="entr" presetSubtype="0" fill="hold" nodeType="withEffect">
                                  <p:stCondLst>
                                    <p:cond delay="0"/>
                                  </p:stCondLst>
                                  <p:childTnLst>
                                    <p:set>
                                      <p:cBhvr>
                                        <p:cTn id="17" dur="1" fill="hold">
                                          <p:stCondLst>
                                            <p:cond delay="0"/>
                                          </p:stCondLst>
                                        </p:cTn>
                                        <p:tgtEl>
                                          <p:spTgt spid="204"/>
                                        </p:tgtEl>
                                        <p:attrNameLst>
                                          <p:attrName>style.visibility</p:attrName>
                                        </p:attrNameLst>
                                      </p:cBhvr>
                                      <p:to>
                                        <p:strVal val="visible"/>
                                      </p:to>
                                    </p:set>
                                    <p:animEffect transition="in" filter="dissolve">
                                      <p:cBhvr>
                                        <p:cTn id="18" dur="500"/>
                                        <p:tgtEl>
                                          <p:spTgt spid="20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6"/>
                                        </p:tgtEl>
                                        <p:attrNameLst>
                                          <p:attrName>style.visibility</p:attrName>
                                        </p:attrNameLst>
                                      </p:cBhvr>
                                      <p:to>
                                        <p:strVal val="visible"/>
                                      </p:to>
                                    </p:set>
                                    <p:animEffect transition="in" filter="dissolve">
                                      <p:cBhvr>
                                        <p:cTn id="2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 grpId="0"/>
      <p:bldP spid="176" grpId="0"/>
      <p:bldP spid="2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txBox="1">
            <a:spLocks noChangeArrowheads="1"/>
          </p:cNvSpPr>
          <p:nvPr/>
        </p:nvSpPr>
        <p:spPr>
          <a:xfrm>
            <a:off x="158749" y="190499"/>
            <a:ext cx="8769351" cy="12065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2</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2000" dirty="0">
                <a:solidFill>
                  <a:srgbClr val="FF0000"/>
                </a:solidFill>
                <a:latin typeface="Apple Chancery"/>
                <a:cs typeface="Apple Chancery"/>
              </a:rPr>
              <a:t>A coil </a:t>
            </a:r>
            <a:r>
              <a:rPr lang="en-US" sz="2000" dirty="0">
                <a:latin typeface="Times New Roman"/>
                <a:cs typeface="Times New Roman"/>
              </a:rPr>
              <a:t>is wrapped with </a:t>
            </a:r>
            <a:r>
              <a:rPr lang="en-US" sz="2000" dirty="0">
                <a:solidFill>
                  <a:srgbClr val="FF0000"/>
                </a:solidFill>
                <a:latin typeface="Times New Roman"/>
                <a:cs typeface="Times New Roman"/>
              </a:rPr>
              <a:t>200 turns </a:t>
            </a:r>
            <a:r>
              <a:rPr lang="en-US" sz="2000" dirty="0">
                <a:latin typeface="Times New Roman"/>
                <a:cs typeface="Times New Roman"/>
              </a:rPr>
              <a:t>of wire on the </a:t>
            </a:r>
            <a:r>
              <a:rPr lang="en-US" sz="2000" dirty="0">
                <a:solidFill>
                  <a:srgbClr val="0000FF"/>
                </a:solidFill>
                <a:latin typeface="Times New Roman"/>
                <a:cs typeface="Times New Roman"/>
              </a:rPr>
              <a:t>perimeter of a square frame </a:t>
            </a:r>
            <a:r>
              <a:rPr lang="en-US" sz="2000" dirty="0">
                <a:latin typeface="Times New Roman"/>
                <a:cs typeface="Times New Roman"/>
              </a:rPr>
              <a:t>of sides </a:t>
            </a:r>
            <a:r>
              <a:rPr lang="en-US" sz="2000" dirty="0">
                <a:solidFill>
                  <a:srgbClr val="FF0000"/>
                </a:solidFill>
                <a:latin typeface="Times New Roman"/>
                <a:cs typeface="Times New Roman"/>
              </a:rPr>
              <a:t>18 cm</a:t>
            </a:r>
            <a:r>
              <a:rPr lang="en-US" sz="2000" dirty="0">
                <a:latin typeface="Times New Roman"/>
                <a:cs typeface="Times New Roman"/>
              </a:rPr>
              <a:t>.  The </a:t>
            </a:r>
            <a:r>
              <a:rPr lang="en-US" sz="2000" dirty="0">
                <a:solidFill>
                  <a:srgbClr val="0000FF"/>
                </a:solidFill>
                <a:latin typeface="Times New Roman"/>
                <a:cs typeface="Times New Roman"/>
              </a:rPr>
              <a:t>total resistance </a:t>
            </a:r>
            <a:r>
              <a:rPr lang="en-US" sz="2000" dirty="0">
                <a:latin typeface="Times New Roman"/>
                <a:cs typeface="Times New Roman"/>
              </a:rPr>
              <a:t>of the coil is </a:t>
            </a:r>
            <a:r>
              <a:rPr lang="en-US" sz="2000" dirty="0">
                <a:solidFill>
                  <a:srgbClr val="FF0000"/>
                </a:solidFill>
                <a:latin typeface="Times New Roman"/>
                <a:cs typeface="Times New Roman"/>
              </a:rPr>
              <a:t>2.0 ohms</a:t>
            </a:r>
            <a:r>
              <a:rPr lang="en-US" sz="2000" dirty="0">
                <a:latin typeface="Times New Roman"/>
                <a:cs typeface="Times New Roman"/>
              </a:rPr>
              <a:t>.  A </a:t>
            </a:r>
            <a:r>
              <a:rPr lang="en-US" sz="2000" dirty="0">
                <a:solidFill>
                  <a:srgbClr val="0000FF"/>
                </a:solidFill>
                <a:latin typeface="Times New Roman"/>
                <a:cs typeface="Times New Roman"/>
              </a:rPr>
              <a:t>uniform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is turned on </a:t>
            </a:r>
            <a:r>
              <a:rPr lang="en-US" sz="2000" dirty="0">
                <a:solidFill>
                  <a:srgbClr val="0000FF"/>
                </a:solidFill>
                <a:latin typeface="Times New Roman"/>
                <a:cs typeface="Times New Roman"/>
              </a:rPr>
              <a:t>perpendicular to the plane of the coil. </a:t>
            </a:r>
            <a:r>
              <a:rPr lang="en-US" sz="1800" dirty="0">
                <a:latin typeface="Times New Roman"/>
                <a:cs typeface="Times New Roman"/>
              </a:rPr>
              <a:t>(courtesy of Mr. White)</a:t>
            </a:r>
            <a:endParaRPr lang="en-US" sz="1800" dirty="0">
              <a:latin typeface="Apple Chancery"/>
              <a:ea typeface="ＭＳ Ｐゴシック" charset="0"/>
              <a:cs typeface="Apple Chancery"/>
            </a:endParaRPr>
          </a:p>
        </p:txBody>
      </p:sp>
      <p:sp>
        <p:nvSpPr>
          <p:cNvPr id="9" name="Rectangle 9"/>
          <p:cNvSpPr txBox="1">
            <a:spLocks noChangeArrowheads="1"/>
          </p:cNvSpPr>
          <p:nvPr/>
        </p:nvSpPr>
        <p:spPr>
          <a:xfrm>
            <a:off x="419100" y="1396999"/>
            <a:ext cx="2997200" cy="198596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a.) If the field </a:t>
            </a:r>
            <a:r>
              <a:rPr lang="en-US" sz="2000" dirty="0">
                <a:latin typeface="Times New Roman"/>
                <a:cs typeface="Times New Roman"/>
              </a:rPr>
              <a:t>changes linearly from </a:t>
            </a:r>
            <a:r>
              <a:rPr lang="en-US" sz="2000" dirty="0">
                <a:solidFill>
                  <a:srgbClr val="FF0000"/>
                </a:solidFill>
                <a:latin typeface="Times New Roman"/>
                <a:cs typeface="Times New Roman"/>
              </a:rPr>
              <a:t>0</a:t>
            </a:r>
            <a:r>
              <a:rPr lang="en-US" sz="2000" dirty="0">
                <a:latin typeface="Times New Roman"/>
                <a:cs typeface="Times New Roman"/>
              </a:rPr>
              <a:t> to               in a time of </a:t>
            </a:r>
            <a:r>
              <a:rPr lang="en-US" sz="2000" dirty="0">
                <a:solidFill>
                  <a:srgbClr val="FF0000"/>
                </a:solidFill>
                <a:latin typeface="Times New Roman"/>
                <a:cs typeface="Times New Roman"/>
              </a:rPr>
              <a:t>0.80 sec</a:t>
            </a:r>
            <a:r>
              <a:rPr lang="en-US" sz="2000" dirty="0">
                <a:latin typeface="Times New Roman"/>
                <a:cs typeface="Times New Roman"/>
              </a:rPr>
              <a:t>, find the </a:t>
            </a:r>
            <a:r>
              <a:rPr lang="en-US" sz="2000" dirty="0">
                <a:solidFill>
                  <a:srgbClr val="0000FF"/>
                </a:solidFill>
                <a:latin typeface="Times New Roman"/>
                <a:cs typeface="Times New Roman"/>
              </a:rPr>
              <a:t>magnitude</a:t>
            </a:r>
            <a:r>
              <a:rPr lang="en-US" sz="2000" dirty="0">
                <a:latin typeface="Times New Roman"/>
                <a:cs typeface="Times New Roman"/>
              </a:rPr>
              <a:t> </a:t>
            </a:r>
            <a:r>
              <a:rPr lang="en-US" sz="2000" dirty="0">
                <a:solidFill>
                  <a:srgbClr val="0000FF"/>
                </a:solidFill>
                <a:latin typeface="Times New Roman"/>
                <a:cs typeface="Times New Roman"/>
              </a:rPr>
              <a:t>of</a:t>
            </a:r>
            <a:r>
              <a:rPr lang="en-US" sz="2000" dirty="0">
                <a:latin typeface="Times New Roman"/>
                <a:cs typeface="Times New Roman"/>
              </a:rPr>
              <a:t> the induced </a:t>
            </a:r>
            <a:r>
              <a:rPr lang="en-US" sz="2000" dirty="0">
                <a:solidFill>
                  <a:srgbClr val="0000FF"/>
                </a:solidFill>
                <a:latin typeface="Times New Roman"/>
                <a:cs typeface="Times New Roman"/>
              </a:rPr>
              <a:t>EMF</a:t>
            </a:r>
            <a:r>
              <a:rPr lang="en-US" sz="2000" dirty="0">
                <a:latin typeface="Times New Roman"/>
                <a:cs typeface="Times New Roman"/>
              </a:rPr>
              <a:t> in the coil while the field is changing.</a:t>
            </a:r>
            <a:endParaRPr lang="en-US" sz="1800" dirty="0">
              <a:solidFill>
                <a:srgbClr val="008000"/>
              </a:solidFill>
              <a:latin typeface="Apple Chancery"/>
              <a:ea typeface="ＭＳ Ｐゴシック" charset="0"/>
              <a:cs typeface="Apple Chancery"/>
            </a:endParaRPr>
          </a:p>
        </p:txBody>
      </p:sp>
      <p:sp>
        <p:nvSpPr>
          <p:cNvPr id="10" name="Rectangle 9"/>
          <p:cNvSpPr txBox="1">
            <a:spLocks noChangeArrowheads="1"/>
          </p:cNvSpPr>
          <p:nvPr/>
        </p:nvSpPr>
        <p:spPr>
          <a:xfrm>
            <a:off x="419100" y="4330699"/>
            <a:ext cx="8864601" cy="53284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b.) Find the </a:t>
            </a:r>
            <a:r>
              <a:rPr lang="en-US" sz="2000" dirty="0">
                <a:solidFill>
                  <a:srgbClr val="0000FF"/>
                </a:solidFill>
                <a:latin typeface="Times New Roman"/>
                <a:cs typeface="Times New Roman"/>
              </a:rPr>
              <a:t>magnitude of the current induced </a:t>
            </a:r>
            <a:r>
              <a:rPr lang="en-US" sz="2000" dirty="0">
                <a:latin typeface="Times New Roman"/>
                <a:cs typeface="Times New Roman"/>
              </a:rPr>
              <a:t>in the coil while the field is changing.</a:t>
            </a:r>
            <a:endParaRPr lang="en-US" sz="1800" dirty="0">
              <a:solidFill>
                <a:srgbClr val="008000"/>
              </a:solidFill>
              <a:latin typeface="Apple Chancery"/>
              <a:ea typeface="ＭＳ Ｐゴシック" charset="0"/>
              <a:cs typeface="Apple Chancery"/>
            </a:endParaRPr>
          </a:p>
        </p:txBody>
      </p:sp>
      <p:sp>
        <p:nvSpPr>
          <p:cNvPr id="11"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2"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p>
        </p:txBody>
      </p:sp>
      <p:graphicFrame>
        <p:nvGraphicFramePr>
          <p:cNvPr id="13" name="Object 12"/>
          <p:cNvGraphicFramePr>
            <a:graphicFrameLocks noChangeAspect="1"/>
          </p:cNvGraphicFramePr>
          <p:nvPr>
            <p:extLst>
              <p:ext uri="{D42A27DB-BD31-4B8C-83A1-F6EECF244321}">
                <p14:modId xmlns:p14="http://schemas.microsoft.com/office/powerpoint/2010/main" val="1682888421"/>
              </p:ext>
            </p:extLst>
          </p:nvPr>
        </p:nvGraphicFramePr>
        <p:xfrm>
          <a:off x="3831668" y="1828800"/>
          <a:ext cx="5029200" cy="2055813"/>
        </p:xfrm>
        <a:graphic>
          <a:graphicData uri="http://schemas.openxmlformats.org/presentationml/2006/ole">
            <mc:AlternateContent xmlns:mc="http://schemas.openxmlformats.org/markup-compatibility/2006">
              <mc:Choice xmlns:v="urn:schemas-microsoft-com:vml" Requires="v">
                <p:oleObj spid="_x0000_s2557946" name="Equation" r:id="rId4" imgW="2882900" imgH="1181100" progId="Equation.DSMT4">
                  <p:embed/>
                </p:oleObj>
              </mc:Choice>
              <mc:Fallback>
                <p:oleObj name="Equation" r:id="rId4" imgW="2882900" imgH="1181100" progId="Equation.DSMT4">
                  <p:embed/>
                  <p:pic>
                    <p:nvPicPr>
                      <p:cNvPr id="0" name=""/>
                      <p:cNvPicPr/>
                      <p:nvPr/>
                    </p:nvPicPr>
                    <p:blipFill>
                      <a:blip r:embed="rId5"/>
                      <a:stretch>
                        <a:fillRect/>
                      </a:stretch>
                    </p:blipFill>
                    <p:spPr>
                      <a:xfrm>
                        <a:off x="3831668" y="1828800"/>
                        <a:ext cx="5029200" cy="205581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40243978"/>
              </p:ext>
            </p:extLst>
          </p:nvPr>
        </p:nvGraphicFramePr>
        <p:xfrm>
          <a:off x="2308225" y="1751013"/>
          <a:ext cx="1108075" cy="331787"/>
        </p:xfrm>
        <a:graphic>
          <a:graphicData uri="http://schemas.openxmlformats.org/presentationml/2006/ole">
            <mc:AlternateContent xmlns:mc="http://schemas.openxmlformats.org/markup-compatibility/2006">
              <mc:Choice xmlns:v="urn:schemas-microsoft-com:vml" Requires="v">
                <p:oleObj spid="_x0000_s2557947" name="Equation" r:id="rId6" imgW="635000" imgH="190500" progId="Equation.DSMT4">
                  <p:embed/>
                </p:oleObj>
              </mc:Choice>
              <mc:Fallback>
                <p:oleObj name="Equation" r:id="rId6" imgW="635000" imgH="190500" progId="Equation.DSMT4">
                  <p:embed/>
                  <p:pic>
                    <p:nvPicPr>
                      <p:cNvPr id="0" name=""/>
                      <p:cNvPicPr/>
                      <p:nvPr/>
                    </p:nvPicPr>
                    <p:blipFill>
                      <a:blip r:embed="rId7"/>
                      <a:stretch>
                        <a:fillRect/>
                      </a:stretch>
                    </p:blipFill>
                    <p:spPr>
                      <a:xfrm>
                        <a:off x="2308225" y="1751013"/>
                        <a:ext cx="1108075" cy="33178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07159452"/>
              </p:ext>
            </p:extLst>
          </p:nvPr>
        </p:nvGraphicFramePr>
        <p:xfrm>
          <a:off x="4003675" y="4973638"/>
          <a:ext cx="3389313" cy="1612900"/>
        </p:xfrm>
        <a:graphic>
          <a:graphicData uri="http://schemas.openxmlformats.org/presentationml/2006/ole">
            <mc:AlternateContent xmlns:mc="http://schemas.openxmlformats.org/markup-compatibility/2006">
              <mc:Choice xmlns:v="urn:schemas-microsoft-com:vml" Requires="v">
                <p:oleObj spid="_x0000_s2557948" name="Equation" r:id="rId8" imgW="1943100" imgH="927100" progId="Equation.DSMT4">
                  <p:embed/>
                </p:oleObj>
              </mc:Choice>
              <mc:Fallback>
                <p:oleObj name="Equation" r:id="rId8" imgW="1943100" imgH="927100" progId="Equation.DSMT4">
                  <p:embed/>
                  <p:pic>
                    <p:nvPicPr>
                      <p:cNvPr id="0" name=""/>
                      <p:cNvPicPr/>
                      <p:nvPr/>
                    </p:nvPicPr>
                    <p:blipFill>
                      <a:blip r:embed="rId9"/>
                      <a:stretch>
                        <a:fillRect/>
                      </a:stretch>
                    </p:blipFill>
                    <p:spPr>
                      <a:xfrm>
                        <a:off x="4003675" y="4973638"/>
                        <a:ext cx="3389313" cy="1612900"/>
                      </a:xfrm>
                      <a:prstGeom prst="rect">
                        <a:avLst/>
                      </a:prstGeom>
                    </p:spPr>
                  </p:pic>
                </p:oleObj>
              </mc:Fallback>
            </mc:AlternateContent>
          </a:graphicData>
        </a:graphic>
      </p:graphicFrame>
      <p:sp>
        <p:nvSpPr>
          <p:cNvPr id="16" name="Rectangle 9"/>
          <p:cNvSpPr txBox="1">
            <a:spLocks noChangeArrowheads="1"/>
          </p:cNvSpPr>
          <p:nvPr/>
        </p:nvSpPr>
        <p:spPr>
          <a:xfrm>
            <a:off x="894041" y="4943198"/>
            <a:ext cx="2828368" cy="91150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Ohm’s Law </a:t>
            </a:r>
            <a:r>
              <a:rPr lang="en-US" sz="2000" dirty="0">
                <a:latin typeface="Times New Roman"/>
                <a:cs typeface="Times New Roman"/>
              </a:rPr>
              <a:t>still work in these problems, so we can write:</a:t>
            </a:r>
            <a:endParaRPr lang="en-US" sz="1800" dirty="0">
              <a:solidFill>
                <a:srgbClr val="008000"/>
              </a:solidFill>
              <a:latin typeface="Apple Chancery"/>
              <a:ea typeface="ＭＳ Ｐゴシック" charset="0"/>
              <a:cs typeface="Apple Chancery"/>
            </a:endParaRPr>
          </a:p>
        </p:txBody>
      </p:sp>
      <p:sp>
        <p:nvSpPr>
          <p:cNvPr id="17" name="Rectangle 9"/>
          <p:cNvSpPr txBox="1">
            <a:spLocks noChangeArrowheads="1"/>
          </p:cNvSpPr>
          <p:nvPr/>
        </p:nvSpPr>
        <p:spPr>
          <a:xfrm>
            <a:off x="979209" y="3437969"/>
            <a:ext cx="3024466" cy="76573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With everything </a:t>
            </a:r>
            <a:r>
              <a:rPr lang="en-US" sz="2000" dirty="0">
                <a:latin typeface="Times New Roman"/>
                <a:cs typeface="Times New Roman"/>
              </a:rPr>
              <a:t>constant, we can use the     version of Faraday and write:</a:t>
            </a:r>
            <a:endParaRPr lang="en-US" sz="1800" dirty="0">
              <a:solidFill>
                <a:srgbClr val="008000"/>
              </a:solidFill>
              <a:latin typeface="Apple Chancery"/>
              <a:ea typeface="ＭＳ Ｐゴシック" charset="0"/>
              <a:cs typeface="Apple Chancery"/>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760241542"/>
              </p:ext>
            </p:extLst>
          </p:nvPr>
        </p:nvGraphicFramePr>
        <p:xfrm>
          <a:off x="2597150" y="3668713"/>
          <a:ext cx="266700" cy="287338"/>
        </p:xfrm>
        <a:graphic>
          <a:graphicData uri="http://schemas.openxmlformats.org/presentationml/2006/ole">
            <mc:AlternateContent xmlns:mc="http://schemas.openxmlformats.org/markup-compatibility/2006">
              <mc:Choice xmlns:v="urn:schemas-microsoft-com:vml" Requires="v">
                <p:oleObj spid="_x0000_s2557949" name="Equation" r:id="rId10" imgW="152400" imgH="165100" progId="Equation.DSMT4">
                  <p:embed/>
                </p:oleObj>
              </mc:Choice>
              <mc:Fallback>
                <p:oleObj name="Equation" r:id="rId10" imgW="152400" imgH="165100" progId="Equation.DSMT4">
                  <p:embed/>
                  <p:pic>
                    <p:nvPicPr>
                      <p:cNvPr id="0" name=""/>
                      <p:cNvPicPr/>
                      <p:nvPr/>
                    </p:nvPicPr>
                    <p:blipFill>
                      <a:blip r:embed="rId11"/>
                      <a:stretch>
                        <a:fillRect/>
                      </a:stretch>
                    </p:blipFill>
                    <p:spPr>
                      <a:xfrm>
                        <a:off x="2597150" y="3668713"/>
                        <a:ext cx="266700" cy="287338"/>
                      </a:xfrm>
                      <a:prstGeom prst="rect">
                        <a:avLst/>
                      </a:prstGeom>
                    </p:spPr>
                  </p:pic>
                </p:oleObj>
              </mc:Fallback>
            </mc:AlternateContent>
          </a:graphicData>
        </a:graphic>
      </p:graphicFrame>
    </p:spTree>
    <p:extLst>
      <p:ext uri="{BB962C8B-B14F-4D97-AF65-F5344CB8AC3E}">
        <p14:creationId xmlns:p14="http://schemas.microsoft.com/office/powerpoint/2010/main" val="17664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txBox="1">
            <a:spLocks noChangeArrowheads="1"/>
          </p:cNvSpPr>
          <p:nvPr/>
        </p:nvSpPr>
        <p:spPr>
          <a:xfrm>
            <a:off x="158749" y="190499"/>
            <a:ext cx="4260851" cy="148828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3: </a:t>
            </a:r>
            <a:r>
              <a:rPr lang="en-US" sz="2000" dirty="0">
                <a:solidFill>
                  <a:srgbClr val="FF0000"/>
                </a:solidFill>
                <a:latin typeface="Apple Chancery"/>
                <a:cs typeface="Apple Chancery"/>
              </a:rPr>
              <a:t>A bar </a:t>
            </a:r>
            <a:r>
              <a:rPr lang="en-US" sz="2000" dirty="0">
                <a:latin typeface="Times New Roman"/>
                <a:cs typeface="Times New Roman"/>
              </a:rPr>
              <a:t>on </a:t>
            </a:r>
            <a:r>
              <a:rPr lang="en-US" sz="2000" dirty="0">
                <a:solidFill>
                  <a:srgbClr val="0000FF"/>
                </a:solidFill>
                <a:latin typeface="Times New Roman"/>
                <a:cs typeface="Times New Roman"/>
              </a:rPr>
              <a:t>frictionless rails </a:t>
            </a:r>
            <a:r>
              <a:rPr lang="en-US" sz="2000" dirty="0">
                <a:latin typeface="Times New Roman"/>
                <a:cs typeface="Times New Roman"/>
              </a:rPr>
              <a:t>is made to move with </a:t>
            </a:r>
            <a:r>
              <a:rPr lang="en-US" sz="2000" dirty="0">
                <a:solidFill>
                  <a:srgbClr val="0000FF"/>
                </a:solidFill>
                <a:latin typeface="Times New Roman"/>
                <a:cs typeface="Times New Roman"/>
              </a:rPr>
              <a:t>velocity </a:t>
            </a:r>
            <a:r>
              <a:rPr lang="en-US" sz="2000" i="1" dirty="0">
                <a:solidFill>
                  <a:srgbClr val="FF0000"/>
                </a:solidFill>
                <a:latin typeface="Times New Roman"/>
                <a:cs typeface="Times New Roman"/>
              </a:rPr>
              <a:t>v</a:t>
            </a:r>
            <a:r>
              <a:rPr lang="en-US" sz="2000" i="1" dirty="0">
                <a:solidFill>
                  <a:srgbClr val="0000FF"/>
                </a:solidFill>
                <a:latin typeface="Times New Roman"/>
                <a:cs typeface="Times New Roman"/>
              </a:rPr>
              <a:t> </a:t>
            </a:r>
            <a:r>
              <a:rPr lang="en-US" sz="2000" dirty="0">
                <a:latin typeface="Times New Roman"/>
                <a:cs typeface="Times New Roman"/>
              </a:rPr>
              <a:t>through a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as shown in the sketch (you are looking down on the system).  </a:t>
            </a:r>
            <a:endParaRPr lang="en-US" sz="1800" dirty="0">
              <a:solidFill>
                <a:srgbClr val="008000"/>
              </a:solidFill>
              <a:latin typeface="Apple Chancery"/>
              <a:ea typeface="ＭＳ Ｐゴシック" charset="0"/>
              <a:cs typeface="Apple Chancery"/>
            </a:endParaRPr>
          </a:p>
        </p:txBody>
      </p:sp>
      <p:sp>
        <p:nvSpPr>
          <p:cNvPr id="9" name="Rectangle 9"/>
          <p:cNvSpPr txBox="1">
            <a:spLocks noChangeArrowheads="1"/>
          </p:cNvSpPr>
          <p:nvPr/>
        </p:nvSpPr>
        <p:spPr>
          <a:xfrm>
            <a:off x="419100" y="1774030"/>
            <a:ext cx="4089400" cy="67151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a.) Derive an expression </a:t>
            </a:r>
            <a:r>
              <a:rPr lang="en-US" sz="2000" dirty="0">
                <a:latin typeface="Times New Roman"/>
                <a:cs typeface="Times New Roman"/>
              </a:rPr>
              <a:t>for the </a:t>
            </a:r>
            <a:r>
              <a:rPr lang="en-US" sz="2000" dirty="0">
                <a:solidFill>
                  <a:srgbClr val="0000FF"/>
                </a:solidFill>
                <a:latin typeface="Times New Roman"/>
                <a:cs typeface="Times New Roman"/>
              </a:rPr>
              <a:t>induced EMF </a:t>
            </a:r>
            <a:r>
              <a:rPr lang="en-US" sz="2000" dirty="0">
                <a:latin typeface="Times New Roman"/>
                <a:cs typeface="Times New Roman"/>
              </a:rPr>
              <a:t>in the “coil.”</a:t>
            </a:r>
            <a:endParaRPr lang="en-US" sz="1800" dirty="0">
              <a:solidFill>
                <a:srgbClr val="008000"/>
              </a:solidFill>
              <a:latin typeface="Apple Chancery"/>
              <a:ea typeface="ＭＳ Ｐゴシック" charset="0"/>
              <a:cs typeface="Apple Chancery"/>
            </a:endParaRPr>
          </a:p>
        </p:txBody>
      </p:sp>
      <p:sp>
        <p:nvSpPr>
          <p:cNvPr id="11"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2"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p>
        </p:txBody>
      </p:sp>
      <p:graphicFrame>
        <p:nvGraphicFramePr>
          <p:cNvPr id="13" name="Object 12"/>
          <p:cNvGraphicFramePr>
            <a:graphicFrameLocks noChangeAspect="1"/>
          </p:cNvGraphicFramePr>
          <p:nvPr>
            <p:extLst>
              <p:ext uri="{D42A27DB-BD31-4B8C-83A1-F6EECF244321}">
                <p14:modId xmlns:p14="http://schemas.microsoft.com/office/powerpoint/2010/main" val="2763274350"/>
              </p:ext>
            </p:extLst>
          </p:nvPr>
        </p:nvGraphicFramePr>
        <p:xfrm>
          <a:off x="2843213" y="4637088"/>
          <a:ext cx="3101975" cy="1835150"/>
        </p:xfrm>
        <a:graphic>
          <a:graphicData uri="http://schemas.openxmlformats.org/presentationml/2006/ole">
            <mc:AlternateContent xmlns:mc="http://schemas.openxmlformats.org/markup-compatibility/2006">
              <mc:Choice xmlns:v="urn:schemas-microsoft-com:vml" Requires="v">
                <p:oleObj spid="_x0000_s3078378" name="Equation" r:id="rId4" imgW="1778000" imgH="1054100" progId="Equation.DSMT4">
                  <p:embed/>
                </p:oleObj>
              </mc:Choice>
              <mc:Fallback>
                <p:oleObj name="Equation" r:id="rId4" imgW="1778000" imgH="1054100" progId="Equation.DSMT4">
                  <p:embed/>
                  <p:pic>
                    <p:nvPicPr>
                      <p:cNvPr id="0" name=""/>
                      <p:cNvPicPr/>
                      <p:nvPr/>
                    </p:nvPicPr>
                    <p:blipFill>
                      <a:blip r:embed="rId5"/>
                      <a:stretch>
                        <a:fillRect/>
                      </a:stretch>
                    </p:blipFill>
                    <p:spPr>
                      <a:xfrm>
                        <a:off x="2843213" y="4637088"/>
                        <a:ext cx="3101975" cy="18351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989374546"/>
              </p:ext>
            </p:extLst>
          </p:nvPr>
        </p:nvGraphicFramePr>
        <p:xfrm>
          <a:off x="3404598" y="3502025"/>
          <a:ext cx="1662112" cy="1016000"/>
        </p:xfrm>
        <a:graphic>
          <a:graphicData uri="http://schemas.openxmlformats.org/presentationml/2006/ole">
            <mc:AlternateContent xmlns:mc="http://schemas.openxmlformats.org/markup-compatibility/2006">
              <mc:Choice xmlns:v="urn:schemas-microsoft-com:vml" Requires="v">
                <p:oleObj spid="_x0000_s3078379" name="Equation" r:id="rId6" imgW="952500" imgH="584200" progId="Equation.DSMT4">
                  <p:embed/>
                </p:oleObj>
              </mc:Choice>
              <mc:Fallback>
                <p:oleObj name="Equation" r:id="rId6" imgW="952500" imgH="584200" progId="Equation.DSMT4">
                  <p:embed/>
                  <p:pic>
                    <p:nvPicPr>
                      <p:cNvPr id="0" name=""/>
                      <p:cNvPicPr/>
                      <p:nvPr/>
                    </p:nvPicPr>
                    <p:blipFill>
                      <a:blip r:embed="rId7"/>
                      <a:stretch>
                        <a:fillRect/>
                      </a:stretch>
                    </p:blipFill>
                    <p:spPr>
                      <a:xfrm>
                        <a:off x="3404598" y="3502025"/>
                        <a:ext cx="1662112" cy="1016000"/>
                      </a:xfrm>
                      <a:prstGeom prst="rect">
                        <a:avLst/>
                      </a:prstGeom>
                    </p:spPr>
                  </p:pic>
                </p:oleObj>
              </mc:Fallback>
            </mc:AlternateContent>
          </a:graphicData>
        </a:graphic>
      </p:graphicFrame>
      <p:grpSp>
        <p:nvGrpSpPr>
          <p:cNvPr id="19" name="Group 18"/>
          <p:cNvGrpSpPr/>
          <p:nvPr/>
        </p:nvGrpSpPr>
        <p:grpSpPr>
          <a:xfrm>
            <a:off x="4419600" y="299243"/>
            <a:ext cx="4619035" cy="2271713"/>
            <a:chOff x="267290" y="2667000"/>
            <a:chExt cx="4619035" cy="2271713"/>
          </a:xfrm>
        </p:grpSpPr>
        <p:pic>
          <p:nvPicPr>
            <p:cNvPr id="2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667000"/>
              <a:ext cx="3797300"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1" name="Object 20"/>
            <p:cNvGraphicFramePr>
              <a:graphicFrameLocks noChangeAspect="1"/>
            </p:cNvGraphicFramePr>
            <p:nvPr>
              <p:extLst>
                <p:ext uri="{D42A27DB-BD31-4B8C-83A1-F6EECF244321}">
                  <p14:modId xmlns:p14="http://schemas.microsoft.com/office/powerpoint/2010/main" val="4130219594"/>
                </p:ext>
              </p:extLst>
            </p:nvPr>
          </p:nvGraphicFramePr>
          <p:xfrm>
            <a:off x="1981200" y="3373085"/>
            <a:ext cx="387350" cy="559506"/>
          </p:xfrm>
          <a:graphic>
            <a:graphicData uri="http://schemas.openxmlformats.org/presentationml/2006/ole">
              <mc:AlternateContent xmlns:mc="http://schemas.openxmlformats.org/markup-compatibility/2006">
                <mc:Choice xmlns:v="urn:schemas-microsoft-com:vml" Requires="v">
                  <p:oleObj spid="_x0000_s3078380" name="Equation" r:id="rId9" imgW="114300" imgH="165100" progId="Equation.3">
                    <p:embed/>
                  </p:oleObj>
                </mc:Choice>
                <mc:Fallback>
                  <p:oleObj name="Equation" r:id="rId9" imgW="114300" imgH="165100" progId="Equation.3">
                    <p:embed/>
                    <p:pic>
                      <p:nvPicPr>
                        <p:cNvPr id="0" name=""/>
                        <p:cNvPicPr/>
                        <p:nvPr/>
                      </p:nvPicPr>
                      <p:blipFill>
                        <a:blip r:embed="rId10"/>
                        <a:stretch>
                          <a:fillRect/>
                        </a:stretch>
                      </p:blipFill>
                      <p:spPr>
                        <a:xfrm>
                          <a:off x="1981200" y="3373085"/>
                          <a:ext cx="387350" cy="559506"/>
                        </a:xfrm>
                        <a:prstGeom prst="rect">
                          <a:avLst/>
                        </a:prstGeom>
                      </p:spPr>
                    </p:pic>
                  </p:oleObj>
                </mc:Fallback>
              </mc:AlternateContent>
            </a:graphicData>
          </a:graphic>
        </p:graphicFrame>
        <p:sp>
          <p:nvSpPr>
            <p:cNvPr id="22" name="TextBox 5"/>
            <p:cNvSpPr txBox="1">
              <a:spLocks noChangeArrowheads="1"/>
            </p:cNvSpPr>
            <p:nvPr/>
          </p:nvSpPr>
          <p:spPr bwMode="auto">
            <a:xfrm>
              <a:off x="1447800" y="4419600"/>
              <a:ext cx="3397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dirty="0">
                  <a:latin typeface="Garamond Premr Pro" charset="0"/>
                  <a:cs typeface="Garamond Premr Pro" charset="0"/>
                </a:rPr>
                <a:t>x</a:t>
              </a:r>
            </a:p>
          </p:txBody>
        </p:sp>
        <p:cxnSp>
          <p:nvCxnSpPr>
            <p:cNvPr id="23" name="Straight Arrow Connector 8"/>
            <p:cNvCxnSpPr>
              <a:cxnSpLocks noChangeShapeType="1"/>
            </p:cNvCxnSpPr>
            <p:nvPr/>
          </p:nvCxnSpPr>
          <p:spPr bwMode="auto">
            <a:xfrm rot="10800000">
              <a:off x="914400" y="4495800"/>
              <a:ext cx="1371600"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4" name="Straight Arrow Connector 9"/>
            <p:cNvCxnSpPr>
              <a:cxnSpLocks noChangeShapeType="1"/>
            </p:cNvCxnSpPr>
            <p:nvPr/>
          </p:nvCxnSpPr>
          <p:spPr bwMode="auto">
            <a:xfrm rot="5400000" flipH="1" flipV="1">
              <a:off x="1636712" y="3543300"/>
              <a:ext cx="1296988"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5" name="TextBox 11"/>
            <p:cNvSpPr txBox="1">
              <a:spLocks noChangeArrowheads="1"/>
            </p:cNvSpPr>
            <p:nvPr/>
          </p:nvSpPr>
          <p:spPr bwMode="auto">
            <a:xfrm>
              <a:off x="4495800" y="3133725"/>
              <a:ext cx="3905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a:latin typeface="Garamond Premr Pro" charset="0"/>
                  <a:cs typeface="Garamond Premr Pro" charset="0"/>
                </a:rPr>
                <a:t>B</a:t>
              </a:r>
            </a:p>
          </p:txBody>
        </p:sp>
        <p:sp>
          <p:nvSpPr>
            <p:cNvPr id="30" name="TextBox 5"/>
            <p:cNvSpPr txBox="1">
              <a:spLocks noChangeArrowheads="1"/>
            </p:cNvSpPr>
            <p:nvPr/>
          </p:nvSpPr>
          <p:spPr bwMode="auto">
            <a:xfrm>
              <a:off x="267290" y="3133725"/>
              <a:ext cx="5310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dirty="0">
                  <a:latin typeface="Garamond Premr Pro" charset="0"/>
                  <a:cs typeface="Garamond Premr Pro" charset="0"/>
                </a:rPr>
                <a:t>R</a:t>
              </a:r>
            </a:p>
          </p:txBody>
        </p:sp>
      </p:grpSp>
      <p:sp>
        <p:nvSpPr>
          <p:cNvPr id="26" name="Rectangle 9"/>
          <p:cNvSpPr txBox="1">
            <a:spLocks noChangeArrowheads="1"/>
          </p:cNvSpPr>
          <p:nvPr/>
        </p:nvSpPr>
        <p:spPr>
          <a:xfrm>
            <a:off x="7103211" y="1937543"/>
            <a:ext cx="1616452"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courtesy of Mr. White</a:t>
            </a:r>
            <a:endParaRPr lang="en-US" sz="1400" dirty="0">
              <a:solidFill>
                <a:srgbClr val="0000FF"/>
              </a:solidFill>
              <a:latin typeface="Apple Chancery"/>
              <a:ea typeface="ＭＳ Ｐゴシック" charset="0"/>
              <a:cs typeface="Apple Chancery"/>
            </a:endParaRPr>
          </a:p>
        </p:txBody>
      </p:sp>
      <p:sp>
        <p:nvSpPr>
          <p:cNvPr id="2" name="TextBox 1"/>
          <p:cNvSpPr txBox="1"/>
          <p:nvPr/>
        </p:nvSpPr>
        <p:spPr>
          <a:xfrm>
            <a:off x="894041" y="2667000"/>
            <a:ext cx="7995959" cy="707886"/>
          </a:xfrm>
          <a:prstGeom prst="rect">
            <a:avLst/>
          </a:prstGeom>
          <a:noFill/>
        </p:spPr>
        <p:txBody>
          <a:bodyPr wrap="square" rtlCol="0">
            <a:spAutoFit/>
          </a:bodyPr>
          <a:lstStyle/>
          <a:p>
            <a:r>
              <a:rPr lang="en-US" sz="2000" dirty="0">
                <a:solidFill>
                  <a:srgbClr val="FF0000"/>
                </a:solidFill>
                <a:latin typeface="Apple Chancery"/>
                <a:cs typeface="Apple Chancery"/>
              </a:rPr>
              <a:t>The technique here </a:t>
            </a:r>
            <a:r>
              <a:rPr lang="en-US" sz="2000" dirty="0">
                <a:latin typeface="Times New Roman"/>
                <a:cs typeface="Times New Roman"/>
              </a:rPr>
              <a:t>is to </a:t>
            </a:r>
            <a:r>
              <a:rPr lang="en-US" sz="2000" dirty="0">
                <a:solidFill>
                  <a:srgbClr val="0000FF"/>
                </a:solidFill>
                <a:latin typeface="Times New Roman"/>
                <a:cs typeface="Times New Roman"/>
              </a:rPr>
              <a:t>write</a:t>
            </a:r>
            <a:r>
              <a:rPr lang="en-US" sz="2000" dirty="0">
                <a:latin typeface="Times New Roman"/>
                <a:cs typeface="Times New Roman"/>
              </a:rPr>
              <a:t> out a </a:t>
            </a:r>
            <a:r>
              <a:rPr lang="en-US" sz="2000" dirty="0">
                <a:solidFill>
                  <a:srgbClr val="0000FF"/>
                </a:solidFill>
                <a:latin typeface="Times New Roman"/>
                <a:cs typeface="Times New Roman"/>
              </a:rPr>
              <a:t>general expression for </a:t>
            </a:r>
            <a:r>
              <a:rPr lang="en-US" sz="2000" dirty="0">
                <a:latin typeface="Times New Roman"/>
                <a:cs typeface="Times New Roman"/>
              </a:rPr>
              <a:t>the </a:t>
            </a:r>
            <a:r>
              <a:rPr lang="en-US" sz="2000" dirty="0">
                <a:solidFill>
                  <a:srgbClr val="0000FF"/>
                </a:solidFill>
                <a:latin typeface="Times New Roman"/>
                <a:cs typeface="Times New Roman"/>
              </a:rPr>
              <a:t>magnetic flux</a:t>
            </a:r>
            <a:r>
              <a:rPr lang="en-US" sz="2000" dirty="0">
                <a:latin typeface="Times New Roman"/>
                <a:cs typeface="Times New Roman"/>
              </a:rPr>
              <a:t>, then </a:t>
            </a:r>
            <a:r>
              <a:rPr lang="en-US" sz="2000" dirty="0">
                <a:solidFill>
                  <a:srgbClr val="0000FF"/>
                </a:solidFill>
                <a:latin typeface="Times New Roman"/>
                <a:cs typeface="Times New Roman"/>
              </a:rPr>
              <a:t>take its derivative</a:t>
            </a:r>
            <a:r>
              <a:rPr lang="en-US" sz="2000" dirty="0">
                <a:latin typeface="Times New Roman"/>
                <a:cs typeface="Times New Roman"/>
              </a:rPr>
              <a:t>.  Doing so yields:</a:t>
            </a:r>
            <a:endParaRPr lang="en-US" sz="2000" dirty="0">
              <a:solidFill>
                <a:srgbClr val="FF0000"/>
              </a:solidFill>
              <a:latin typeface="Apple Chancery"/>
              <a:cs typeface="Apple Chancery"/>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506883964"/>
              </p:ext>
            </p:extLst>
          </p:nvPr>
        </p:nvGraphicFramePr>
        <p:xfrm>
          <a:off x="4826747" y="3642121"/>
          <a:ext cx="127499" cy="191823"/>
        </p:xfrm>
        <a:graphic>
          <a:graphicData uri="http://schemas.openxmlformats.org/presentationml/2006/ole">
            <mc:AlternateContent xmlns:mc="http://schemas.openxmlformats.org/markup-compatibility/2006">
              <mc:Choice xmlns:v="urn:schemas-microsoft-com:vml" Requires="v">
                <p:oleObj spid="_x0000_s3078381" name="Equation" r:id="rId11" imgW="101600" imgH="152400" progId="Equation.DSMT4">
                  <p:embed/>
                </p:oleObj>
              </mc:Choice>
              <mc:Fallback>
                <p:oleObj name="Equation" r:id="rId11" imgW="101600" imgH="152400" progId="Equation.DSMT4">
                  <p:embed/>
                  <p:pic>
                    <p:nvPicPr>
                      <p:cNvPr id="0" name=""/>
                      <p:cNvPicPr/>
                      <p:nvPr/>
                    </p:nvPicPr>
                    <p:blipFill>
                      <a:blip r:embed="rId12"/>
                      <a:stretch>
                        <a:fillRect/>
                      </a:stretch>
                    </p:blipFill>
                    <p:spPr>
                      <a:xfrm>
                        <a:off x="4826747" y="3642121"/>
                        <a:ext cx="127499" cy="191823"/>
                      </a:xfrm>
                      <a:prstGeom prst="rect">
                        <a:avLst/>
                      </a:prstGeom>
                    </p:spPr>
                  </p:pic>
                </p:oleObj>
              </mc:Fallback>
            </mc:AlternateContent>
          </a:graphicData>
        </a:graphic>
      </p:graphicFrame>
      <p:cxnSp>
        <p:nvCxnSpPr>
          <p:cNvPr id="4" name="Straight Connector 3"/>
          <p:cNvCxnSpPr/>
          <p:nvPr/>
        </p:nvCxnSpPr>
        <p:spPr>
          <a:xfrm flipV="1">
            <a:off x="4419600" y="3797300"/>
            <a:ext cx="418510" cy="38100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val="1874245904"/>
              </p:ext>
            </p:extLst>
          </p:nvPr>
        </p:nvGraphicFramePr>
        <p:xfrm>
          <a:off x="4321484" y="4600444"/>
          <a:ext cx="127499" cy="191823"/>
        </p:xfrm>
        <a:graphic>
          <a:graphicData uri="http://schemas.openxmlformats.org/presentationml/2006/ole">
            <mc:AlternateContent xmlns:mc="http://schemas.openxmlformats.org/markup-compatibility/2006">
              <mc:Choice xmlns:v="urn:schemas-microsoft-com:vml" Requires="v">
                <p:oleObj spid="_x0000_s3078382" name="Equation" r:id="rId13" imgW="101600" imgH="152400" progId="Equation.DSMT4">
                  <p:embed/>
                </p:oleObj>
              </mc:Choice>
              <mc:Fallback>
                <p:oleObj name="Equation" r:id="rId13" imgW="101600" imgH="152400" progId="Equation.DSMT4">
                  <p:embed/>
                  <p:pic>
                    <p:nvPicPr>
                      <p:cNvPr id="0" name=""/>
                      <p:cNvPicPr/>
                      <p:nvPr/>
                    </p:nvPicPr>
                    <p:blipFill>
                      <a:blip r:embed="rId12"/>
                      <a:stretch>
                        <a:fillRect/>
                      </a:stretch>
                    </p:blipFill>
                    <p:spPr>
                      <a:xfrm>
                        <a:off x="4321484" y="4600444"/>
                        <a:ext cx="127499" cy="191823"/>
                      </a:xfrm>
                      <a:prstGeom prst="rect">
                        <a:avLst/>
                      </a:prstGeom>
                    </p:spPr>
                  </p:pic>
                </p:oleObj>
              </mc:Fallback>
            </mc:AlternateContent>
          </a:graphicData>
        </a:graphic>
      </p:graphicFrame>
      <p:cxnSp>
        <p:nvCxnSpPr>
          <p:cNvPr id="29" name="Straight Connector 28"/>
          <p:cNvCxnSpPr/>
          <p:nvPr/>
        </p:nvCxnSpPr>
        <p:spPr>
          <a:xfrm flipV="1">
            <a:off x="4139701" y="4792267"/>
            <a:ext cx="204197" cy="38100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7455571-1409-2E44-A957-88157877CE94}"/>
              </a:ext>
            </a:extLst>
          </p:cNvPr>
          <p:cNvSpPr txBox="1"/>
          <p:nvPr/>
        </p:nvSpPr>
        <p:spPr>
          <a:xfrm>
            <a:off x="1975757" y="410663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27120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9"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dissolve">
                                      <p:cBhvr>
                                        <p:cTn id="26" dur="500"/>
                                        <p:tgtEl>
                                          <p:spTgt spid="28"/>
                                        </p:tgtEl>
                                      </p:cBhvr>
                                    </p:animEffect>
                                  </p:childTnLst>
                                </p:cTn>
                              </p:par>
                              <p:par>
                                <p:cTn id="27" presetID="9"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575951" y="2784809"/>
            <a:ext cx="8275949" cy="707886"/>
          </a:xfrm>
          <a:prstGeom prst="rect">
            <a:avLst/>
          </a:prstGeom>
          <a:noFill/>
        </p:spPr>
        <p:txBody>
          <a:bodyPr wrap="square" rtlCol="0">
            <a:spAutoFit/>
          </a:bodyPr>
          <a:lstStyle/>
          <a:p>
            <a:r>
              <a:rPr lang="en-US" sz="2000" dirty="0">
                <a:latin typeface="Times New Roman"/>
                <a:cs typeface="Times New Roman"/>
              </a:rPr>
              <a:t>using                    on the positive charges of the bar suggest the </a:t>
            </a:r>
            <a:r>
              <a:rPr lang="en-US" sz="2000" dirty="0">
                <a:solidFill>
                  <a:srgbClr val="0000FF"/>
                </a:solidFill>
                <a:latin typeface="Times New Roman"/>
                <a:cs typeface="Times New Roman"/>
              </a:rPr>
              <a:t>current is upward </a:t>
            </a:r>
            <a:r>
              <a:rPr lang="en-US" sz="2000" dirty="0">
                <a:latin typeface="Times New Roman"/>
                <a:cs typeface="Times New Roman"/>
              </a:rPr>
              <a:t>in the bar and </a:t>
            </a:r>
            <a:r>
              <a:rPr lang="en-US" sz="2000" dirty="0">
                <a:solidFill>
                  <a:srgbClr val="FF0000"/>
                </a:solidFill>
                <a:latin typeface="Times New Roman"/>
                <a:cs typeface="Times New Roman"/>
              </a:rPr>
              <a:t>counterclockwise in the circuit</a:t>
            </a:r>
            <a:r>
              <a:rPr lang="en-US" sz="2000" dirty="0">
                <a:latin typeface="Times New Roman"/>
                <a:cs typeface="Times New Roman"/>
              </a:rPr>
              <a:t>.</a:t>
            </a:r>
            <a:endParaRPr lang="en-US" sz="2000" dirty="0">
              <a:solidFill>
                <a:srgbClr val="FF0000"/>
              </a:solidFill>
              <a:latin typeface="Apple Chancery"/>
              <a:cs typeface="Apple Chancery"/>
            </a:endParaRPr>
          </a:p>
        </p:txBody>
      </p:sp>
      <p:sp>
        <p:nvSpPr>
          <p:cNvPr id="9" name="Rectangle 9"/>
          <p:cNvSpPr txBox="1">
            <a:spLocks noChangeArrowheads="1"/>
          </p:cNvSpPr>
          <p:nvPr/>
        </p:nvSpPr>
        <p:spPr>
          <a:xfrm>
            <a:off x="232084" y="527843"/>
            <a:ext cx="4089400" cy="67151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b.) In what direction </a:t>
            </a:r>
            <a:r>
              <a:rPr lang="en-US" sz="2000" dirty="0">
                <a:latin typeface="Times New Roman"/>
                <a:cs typeface="Times New Roman"/>
              </a:rPr>
              <a:t>is the </a:t>
            </a:r>
            <a:r>
              <a:rPr lang="en-US" sz="2000" dirty="0">
                <a:solidFill>
                  <a:srgbClr val="0000FF"/>
                </a:solidFill>
                <a:latin typeface="Times New Roman"/>
                <a:cs typeface="Times New Roman"/>
              </a:rPr>
              <a:t>induced current </a:t>
            </a:r>
            <a:r>
              <a:rPr lang="en-US" sz="2000" dirty="0">
                <a:latin typeface="Times New Roman"/>
                <a:cs typeface="Times New Roman"/>
              </a:rPr>
              <a:t>in the circuit?</a:t>
            </a:r>
            <a:endParaRPr lang="en-US" sz="1800" dirty="0">
              <a:solidFill>
                <a:srgbClr val="008000"/>
              </a:solidFill>
              <a:latin typeface="Apple Chancery"/>
              <a:ea typeface="ＭＳ Ｐゴシック" charset="0"/>
              <a:cs typeface="Apple Chancery"/>
            </a:endParaRPr>
          </a:p>
        </p:txBody>
      </p:sp>
      <p:sp>
        <p:nvSpPr>
          <p:cNvPr id="11"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dirty="0"/>
          </a:p>
        </p:txBody>
      </p:sp>
      <p:sp>
        <p:nvSpPr>
          <p:cNvPr id="12" name="TextBox 43"/>
          <p:cNvSpPr txBox="1">
            <a:spLocks noChangeArrowheads="1"/>
          </p:cNvSpPr>
          <p:nvPr/>
        </p:nvSpPr>
        <p:spPr bwMode="auto">
          <a:xfrm>
            <a:off x="8719662" y="6472238"/>
            <a:ext cx="384270"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11.)</a:t>
            </a:r>
          </a:p>
        </p:txBody>
      </p:sp>
      <p:grpSp>
        <p:nvGrpSpPr>
          <p:cNvPr id="19" name="Group 18"/>
          <p:cNvGrpSpPr/>
          <p:nvPr/>
        </p:nvGrpSpPr>
        <p:grpSpPr>
          <a:xfrm>
            <a:off x="4838110" y="299243"/>
            <a:ext cx="4200525" cy="2271713"/>
            <a:chOff x="685800" y="2667000"/>
            <a:chExt cx="4200525" cy="2271713"/>
          </a:xfrm>
        </p:grpSpPr>
        <p:pic>
          <p:nvPicPr>
            <p:cNvPr id="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67000"/>
              <a:ext cx="3797300" cy="161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1" name="Object 20"/>
            <p:cNvGraphicFramePr>
              <a:graphicFrameLocks noChangeAspect="1"/>
            </p:cNvGraphicFramePr>
            <p:nvPr/>
          </p:nvGraphicFramePr>
          <p:xfrm>
            <a:off x="1897062" y="3343061"/>
            <a:ext cx="387350" cy="559506"/>
          </p:xfrm>
          <a:graphic>
            <a:graphicData uri="http://schemas.openxmlformats.org/presentationml/2006/ole">
              <mc:AlternateContent xmlns:mc="http://schemas.openxmlformats.org/markup-compatibility/2006">
                <mc:Choice xmlns:v="urn:schemas-microsoft-com:vml" Requires="v">
                  <p:oleObj spid="_x0000_s3526657" name="Equation" r:id="rId5" imgW="114300" imgH="165100" progId="Equation.3">
                    <p:embed/>
                  </p:oleObj>
                </mc:Choice>
                <mc:Fallback>
                  <p:oleObj name="Equation" r:id="rId5" imgW="114300" imgH="165100" progId="Equation.3">
                    <p:embed/>
                    <p:pic>
                      <p:nvPicPr>
                        <p:cNvPr id="21" name="Object 20"/>
                        <p:cNvPicPr/>
                        <p:nvPr/>
                      </p:nvPicPr>
                      <p:blipFill>
                        <a:blip r:embed="rId6"/>
                        <a:stretch>
                          <a:fillRect/>
                        </a:stretch>
                      </p:blipFill>
                      <p:spPr>
                        <a:xfrm>
                          <a:off x="1897062" y="3343061"/>
                          <a:ext cx="387350" cy="559506"/>
                        </a:xfrm>
                        <a:prstGeom prst="rect">
                          <a:avLst/>
                        </a:prstGeom>
                      </p:spPr>
                    </p:pic>
                  </p:oleObj>
                </mc:Fallback>
              </mc:AlternateContent>
            </a:graphicData>
          </a:graphic>
        </p:graphicFrame>
        <p:sp>
          <p:nvSpPr>
            <p:cNvPr id="22" name="TextBox 5"/>
            <p:cNvSpPr txBox="1">
              <a:spLocks noChangeArrowheads="1"/>
            </p:cNvSpPr>
            <p:nvPr/>
          </p:nvSpPr>
          <p:spPr bwMode="auto">
            <a:xfrm>
              <a:off x="1447800" y="4419600"/>
              <a:ext cx="33972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a:latin typeface="Garamond Premr Pro" charset="0"/>
                  <a:cs typeface="Garamond Premr Pro" charset="0"/>
                </a:rPr>
                <a:t>x</a:t>
              </a:r>
            </a:p>
          </p:txBody>
        </p:sp>
        <p:cxnSp>
          <p:nvCxnSpPr>
            <p:cNvPr id="23" name="Straight Arrow Connector 8"/>
            <p:cNvCxnSpPr>
              <a:cxnSpLocks noChangeShapeType="1"/>
            </p:cNvCxnSpPr>
            <p:nvPr/>
          </p:nvCxnSpPr>
          <p:spPr bwMode="auto">
            <a:xfrm rot="10800000">
              <a:off x="914400" y="4495800"/>
              <a:ext cx="1371600" cy="1588"/>
            </a:xfrm>
            <a:prstGeom prst="straightConnector1">
              <a:avLst/>
            </a:prstGeom>
            <a:noFill/>
            <a:ln w="9525">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24" name="Straight Arrow Connector 9"/>
            <p:cNvCxnSpPr>
              <a:cxnSpLocks noChangeShapeType="1"/>
            </p:cNvCxnSpPr>
            <p:nvPr/>
          </p:nvCxnSpPr>
          <p:spPr bwMode="auto">
            <a:xfrm rot="5400000" flipH="1" flipV="1">
              <a:off x="1636712" y="3543300"/>
              <a:ext cx="1296988" cy="1588"/>
            </a:xfrm>
            <a:prstGeom prst="straightConnector1">
              <a:avLst/>
            </a:prstGeom>
            <a:noFill/>
            <a:ln w="9525">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sp>
          <p:nvSpPr>
            <p:cNvPr id="25" name="TextBox 11"/>
            <p:cNvSpPr txBox="1">
              <a:spLocks noChangeArrowheads="1"/>
            </p:cNvSpPr>
            <p:nvPr/>
          </p:nvSpPr>
          <p:spPr bwMode="auto">
            <a:xfrm>
              <a:off x="4495800" y="3133725"/>
              <a:ext cx="39052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a:latin typeface="Garamond Premr Pro" charset="0"/>
                  <a:cs typeface="Garamond Premr Pro" charset="0"/>
                </a:rPr>
                <a:t>B</a:t>
              </a:r>
            </a:p>
          </p:txBody>
        </p:sp>
      </p:grpSp>
      <p:sp>
        <p:nvSpPr>
          <p:cNvPr id="26" name="Rectangle 9"/>
          <p:cNvSpPr txBox="1">
            <a:spLocks noChangeArrowheads="1"/>
          </p:cNvSpPr>
          <p:nvPr/>
        </p:nvSpPr>
        <p:spPr>
          <a:xfrm>
            <a:off x="7103211" y="1937543"/>
            <a:ext cx="1616452"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courtesy of Mr. White</a:t>
            </a:r>
            <a:endParaRPr lang="en-US" sz="1400" dirty="0">
              <a:solidFill>
                <a:srgbClr val="0000FF"/>
              </a:solidFill>
              <a:latin typeface="Apple Chancery"/>
              <a:ea typeface="ＭＳ Ｐゴシック" charset="0"/>
              <a:cs typeface="Apple Chancery"/>
            </a:endParaRPr>
          </a:p>
        </p:txBody>
      </p:sp>
      <p:sp>
        <p:nvSpPr>
          <p:cNvPr id="2" name="TextBox 1"/>
          <p:cNvSpPr txBox="1"/>
          <p:nvPr/>
        </p:nvSpPr>
        <p:spPr>
          <a:xfrm>
            <a:off x="575951" y="1255057"/>
            <a:ext cx="4084949" cy="1631216"/>
          </a:xfrm>
          <a:prstGeom prst="rect">
            <a:avLst/>
          </a:prstGeom>
          <a:noFill/>
        </p:spPr>
        <p:txBody>
          <a:bodyPr wrap="square" rtlCol="0">
            <a:spAutoFit/>
          </a:bodyPr>
          <a:lstStyle/>
          <a:p>
            <a:r>
              <a:rPr lang="en-US" sz="2000" dirty="0">
                <a:solidFill>
                  <a:srgbClr val="FF0000"/>
                </a:solidFill>
                <a:latin typeface="Apple Chancery"/>
                <a:cs typeface="Apple Chancery"/>
              </a:rPr>
              <a:t>There is a technique </a:t>
            </a:r>
            <a:r>
              <a:rPr lang="en-US" sz="2000" dirty="0">
                <a:latin typeface="Times New Roman"/>
                <a:cs typeface="Times New Roman"/>
              </a:rPr>
              <a:t>for determine the </a:t>
            </a:r>
            <a:r>
              <a:rPr lang="en-US" sz="2000" dirty="0">
                <a:solidFill>
                  <a:srgbClr val="0000FF"/>
                </a:solidFill>
                <a:latin typeface="Times New Roman"/>
                <a:cs typeface="Times New Roman"/>
              </a:rPr>
              <a:t>direction of an induced current </a:t>
            </a:r>
            <a:r>
              <a:rPr lang="en-US" sz="2000" dirty="0">
                <a:latin typeface="Times New Roman"/>
                <a:cs typeface="Times New Roman"/>
              </a:rPr>
              <a:t>in a coil </a:t>
            </a:r>
            <a:r>
              <a:rPr lang="en-US" sz="2000" dirty="0">
                <a:solidFill>
                  <a:srgbClr val="0000FF"/>
                </a:solidFill>
                <a:latin typeface="Times New Roman"/>
                <a:cs typeface="Times New Roman"/>
              </a:rPr>
              <a:t>due to a changing magnetic flux </a:t>
            </a:r>
            <a:r>
              <a:rPr lang="en-US" sz="2000" dirty="0">
                <a:latin typeface="Times New Roman"/>
                <a:cs typeface="Times New Roman"/>
              </a:rPr>
              <a:t>(it’s called Lenz’s Law), but we’ll talk about that later.  For now, simply</a:t>
            </a:r>
            <a:endParaRPr lang="en-US" sz="2000" dirty="0">
              <a:solidFill>
                <a:srgbClr val="FF0000"/>
              </a:solidFill>
              <a:latin typeface="Apple Chancery"/>
              <a:cs typeface="Apple Chancery"/>
            </a:endParaRPr>
          </a:p>
        </p:txBody>
      </p:sp>
      <p:graphicFrame>
        <p:nvGraphicFramePr>
          <p:cNvPr id="30" name="Object 29"/>
          <p:cNvGraphicFramePr>
            <a:graphicFrameLocks noChangeAspect="1"/>
          </p:cNvGraphicFramePr>
          <p:nvPr/>
        </p:nvGraphicFramePr>
        <p:xfrm>
          <a:off x="1260475" y="2798761"/>
          <a:ext cx="1165225" cy="395288"/>
        </p:xfrm>
        <a:graphic>
          <a:graphicData uri="http://schemas.openxmlformats.org/presentationml/2006/ole">
            <mc:AlternateContent xmlns:mc="http://schemas.openxmlformats.org/markup-compatibility/2006">
              <mc:Choice xmlns:v="urn:schemas-microsoft-com:vml" Requires="v">
                <p:oleObj spid="_x0000_s3526658" name="Equation" r:id="rId7" imgW="673100" imgH="228600" progId="Equation.DSMT4">
                  <p:embed/>
                </p:oleObj>
              </mc:Choice>
              <mc:Fallback>
                <p:oleObj name="Equation" r:id="rId7" imgW="673100" imgH="228600" progId="Equation.DSMT4">
                  <p:embed/>
                  <p:pic>
                    <p:nvPicPr>
                      <p:cNvPr id="30" name="Object 29"/>
                      <p:cNvPicPr/>
                      <p:nvPr/>
                    </p:nvPicPr>
                    <p:blipFill>
                      <a:blip r:embed="rId8"/>
                      <a:stretch>
                        <a:fillRect/>
                      </a:stretch>
                    </p:blipFill>
                    <p:spPr>
                      <a:xfrm>
                        <a:off x="1260475" y="2798761"/>
                        <a:ext cx="1165225" cy="395288"/>
                      </a:xfrm>
                      <a:prstGeom prst="rect">
                        <a:avLst/>
                      </a:prstGeom>
                    </p:spPr>
                  </p:pic>
                </p:oleObj>
              </mc:Fallback>
            </mc:AlternateContent>
          </a:graphicData>
        </a:graphic>
      </p:graphicFrame>
      <p:sp>
        <p:nvSpPr>
          <p:cNvPr id="32" name="Rectangle 9"/>
          <p:cNvSpPr txBox="1">
            <a:spLocks noChangeArrowheads="1"/>
          </p:cNvSpPr>
          <p:nvPr/>
        </p:nvSpPr>
        <p:spPr>
          <a:xfrm>
            <a:off x="232084" y="3483566"/>
            <a:ext cx="8543616" cy="107573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c.) Current in </a:t>
            </a:r>
            <a:r>
              <a:rPr lang="en-US" sz="2000" dirty="0">
                <a:solidFill>
                  <a:srgbClr val="0000FF"/>
                </a:solidFill>
                <a:latin typeface="Times New Roman"/>
                <a:cs typeface="Times New Roman"/>
              </a:rPr>
              <a:t>a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latin typeface="Times New Roman"/>
                <a:cs typeface="Times New Roman"/>
              </a:rPr>
              <a:t>will </a:t>
            </a:r>
            <a:r>
              <a:rPr lang="en-US" sz="2000" dirty="0">
                <a:solidFill>
                  <a:srgbClr val="0000FF"/>
                </a:solidFill>
                <a:latin typeface="Times New Roman"/>
                <a:cs typeface="Times New Roman"/>
              </a:rPr>
              <a:t>feel a force</a:t>
            </a:r>
            <a:r>
              <a:rPr lang="en-US" sz="2000" dirty="0">
                <a:latin typeface="Times New Roman"/>
                <a:cs typeface="Times New Roman"/>
              </a:rPr>
              <a:t>.  If all of the </a:t>
            </a:r>
            <a:r>
              <a:rPr lang="en-US" sz="2000" dirty="0">
                <a:solidFill>
                  <a:srgbClr val="0000FF"/>
                </a:solidFill>
                <a:latin typeface="Times New Roman"/>
                <a:cs typeface="Times New Roman"/>
              </a:rPr>
              <a:t>resistance</a:t>
            </a:r>
            <a:r>
              <a:rPr lang="en-US" sz="2000" dirty="0">
                <a:latin typeface="Times New Roman"/>
                <a:cs typeface="Times New Roman"/>
              </a:rPr>
              <a:t> in the circuit is wrapped up in </a:t>
            </a:r>
            <a:r>
              <a:rPr lang="en-US" sz="2000" i="1" dirty="0">
                <a:solidFill>
                  <a:srgbClr val="FF0000"/>
                </a:solidFill>
                <a:latin typeface="Times New Roman"/>
                <a:cs typeface="Times New Roman"/>
              </a:rPr>
              <a:t>R</a:t>
            </a:r>
            <a:r>
              <a:rPr lang="en-US" sz="2000" i="1" dirty="0">
                <a:latin typeface="Times New Roman"/>
                <a:cs typeface="Times New Roman"/>
              </a:rPr>
              <a:t>,</a:t>
            </a:r>
            <a:r>
              <a:rPr lang="en-US" sz="2000" dirty="0">
                <a:latin typeface="Times New Roman"/>
                <a:cs typeface="Times New Roman"/>
              </a:rPr>
              <a:t> what will be the </a:t>
            </a:r>
            <a:r>
              <a:rPr lang="en-US" sz="2000" dirty="0">
                <a:solidFill>
                  <a:srgbClr val="0000FF"/>
                </a:solidFill>
                <a:latin typeface="Times New Roman"/>
                <a:cs typeface="Times New Roman"/>
              </a:rPr>
              <a:t>direction</a:t>
            </a:r>
            <a:r>
              <a:rPr lang="en-US" sz="2000" dirty="0">
                <a:latin typeface="Times New Roman"/>
                <a:cs typeface="Times New Roman"/>
              </a:rPr>
              <a:t> and </a:t>
            </a:r>
            <a:r>
              <a:rPr lang="en-US" sz="2000" dirty="0">
                <a:solidFill>
                  <a:srgbClr val="0000FF"/>
                </a:solidFill>
                <a:latin typeface="Times New Roman"/>
                <a:cs typeface="Times New Roman"/>
              </a:rPr>
              <a:t>magnitude of the force on the bar </a:t>
            </a:r>
            <a:r>
              <a:rPr lang="en-US" sz="2000" dirty="0">
                <a:latin typeface="Times New Roman"/>
                <a:cs typeface="Times New Roman"/>
              </a:rPr>
              <a:t>due to the </a:t>
            </a:r>
            <a:r>
              <a:rPr lang="en-US" sz="2000" dirty="0">
                <a:solidFill>
                  <a:srgbClr val="0000FF"/>
                </a:solidFill>
                <a:latin typeface="Times New Roman"/>
                <a:cs typeface="Times New Roman"/>
              </a:rPr>
              <a:t>current’s interaction </a:t>
            </a:r>
            <a:r>
              <a:rPr lang="en-US" sz="2000" dirty="0">
                <a:latin typeface="Times New Roman"/>
                <a:cs typeface="Times New Roman"/>
              </a:rPr>
              <a:t>with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a:t>
            </a:r>
            <a:endParaRPr lang="en-US" sz="1800" dirty="0">
              <a:solidFill>
                <a:srgbClr val="0000FF"/>
              </a:solidFill>
              <a:latin typeface="Apple Chancery"/>
              <a:ea typeface="ＭＳ Ｐゴシック" charset="0"/>
              <a:cs typeface="Apple Chancery"/>
            </a:endParaRPr>
          </a:p>
        </p:txBody>
      </p:sp>
      <p:sp>
        <p:nvSpPr>
          <p:cNvPr id="33" name="Rectangle 9"/>
          <p:cNvSpPr txBox="1">
            <a:spLocks noChangeArrowheads="1"/>
          </p:cNvSpPr>
          <p:nvPr/>
        </p:nvSpPr>
        <p:spPr>
          <a:xfrm>
            <a:off x="205427" y="4749800"/>
            <a:ext cx="2474273" cy="78025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Using                   , </a:t>
            </a:r>
            <a:r>
              <a:rPr lang="en-US" sz="2000" dirty="0">
                <a:latin typeface="Times New Roman"/>
                <a:cs typeface="Times New Roman"/>
              </a:rPr>
              <a:t>the </a:t>
            </a:r>
            <a:r>
              <a:rPr lang="en-US" sz="2000" dirty="0">
                <a:solidFill>
                  <a:srgbClr val="0000FF"/>
                </a:solidFill>
                <a:latin typeface="Times New Roman"/>
                <a:cs typeface="Times New Roman"/>
              </a:rPr>
              <a:t>force direction </a:t>
            </a:r>
            <a:r>
              <a:rPr lang="en-US" sz="2000" dirty="0">
                <a:latin typeface="Times New Roman"/>
                <a:cs typeface="Times New Roman"/>
              </a:rPr>
              <a:t>on the bar is </a:t>
            </a:r>
            <a:r>
              <a:rPr lang="en-US" sz="2000" dirty="0">
                <a:solidFill>
                  <a:srgbClr val="FF0000"/>
                </a:solidFill>
                <a:latin typeface="Times New Roman"/>
                <a:cs typeface="Times New Roman"/>
              </a:rPr>
              <a:t>to the left.</a:t>
            </a:r>
            <a:endParaRPr lang="en-US" sz="1800" dirty="0">
              <a:solidFill>
                <a:srgbClr val="008000"/>
              </a:solidFill>
              <a:latin typeface="Apple Chancery"/>
              <a:ea typeface="ＭＳ Ｐゴシック" charset="0"/>
              <a:cs typeface="Apple Chancery"/>
            </a:endParaRPr>
          </a:p>
        </p:txBody>
      </p:sp>
      <p:graphicFrame>
        <p:nvGraphicFramePr>
          <p:cNvPr id="34" name="Object 33"/>
          <p:cNvGraphicFramePr>
            <a:graphicFrameLocks noChangeAspect="1"/>
          </p:cNvGraphicFramePr>
          <p:nvPr/>
        </p:nvGraphicFramePr>
        <p:xfrm>
          <a:off x="1006475" y="4660900"/>
          <a:ext cx="1296988" cy="395288"/>
        </p:xfrm>
        <a:graphic>
          <a:graphicData uri="http://schemas.openxmlformats.org/presentationml/2006/ole">
            <mc:AlternateContent xmlns:mc="http://schemas.openxmlformats.org/markup-compatibility/2006">
              <mc:Choice xmlns:v="urn:schemas-microsoft-com:vml" Requires="v">
                <p:oleObj spid="_x0000_s3526659" name="Equation" r:id="rId9" imgW="749300" imgH="228600" progId="Equation.DSMT4">
                  <p:embed/>
                </p:oleObj>
              </mc:Choice>
              <mc:Fallback>
                <p:oleObj name="Equation" r:id="rId9" imgW="749300" imgH="228600" progId="Equation.DSMT4">
                  <p:embed/>
                  <p:pic>
                    <p:nvPicPr>
                      <p:cNvPr id="34" name="Object 33"/>
                      <p:cNvPicPr/>
                      <p:nvPr/>
                    </p:nvPicPr>
                    <p:blipFill>
                      <a:blip r:embed="rId10"/>
                      <a:stretch>
                        <a:fillRect/>
                      </a:stretch>
                    </p:blipFill>
                    <p:spPr>
                      <a:xfrm>
                        <a:off x="1006475" y="4660900"/>
                        <a:ext cx="1296988" cy="395288"/>
                      </a:xfrm>
                      <a:prstGeom prst="rect">
                        <a:avLst/>
                      </a:prstGeom>
                    </p:spPr>
                  </p:pic>
                </p:oleObj>
              </mc:Fallback>
            </mc:AlternateContent>
          </a:graphicData>
        </a:graphic>
      </p:graphicFrame>
      <p:graphicFrame>
        <p:nvGraphicFramePr>
          <p:cNvPr id="35" name="Object 34"/>
          <p:cNvGraphicFramePr>
            <a:graphicFrameLocks noChangeAspect="1"/>
          </p:cNvGraphicFramePr>
          <p:nvPr/>
        </p:nvGraphicFramePr>
        <p:xfrm>
          <a:off x="5181600" y="4927600"/>
          <a:ext cx="2924175" cy="1778000"/>
        </p:xfrm>
        <a:graphic>
          <a:graphicData uri="http://schemas.openxmlformats.org/presentationml/2006/ole">
            <mc:AlternateContent xmlns:mc="http://schemas.openxmlformats.org/markup-compatibility/2006">
              <mc:Choice xmlns:v="urn:schemas-microsoft-com:vml" Requires="v">
                <p:oleObj spid="_x0000_s3526660" name="Equation" r:id="rId11" imgW="1689100" imgH="1028700" progId="Equation.DSMT4">
                  <p:embed/>
                </p:oleObj>
              </mc:Choice>
              <mc:Fallback>
                <p:oleObj name="Equation" r:id="rId11" imgW="1689100" imgH="1028700" progId="Equation.DSMT4">
                  <p:embed/>
                  <p:pic>
                    <p:nvPicPr>
                      <p:cNvPr id="35" name="Object 34"/>
                      <p:cNvPicPr/>
                      <p:nvPr/>
                    </p:nvPicPr>
                    <p:blipFill>
                      <a:blip r:embed="rId12"/>
                      <a:stretch>
                        <a:fillRect/>
                      </a:stretch>
                    </p:blipFill>
                    <p:spPr>
                      <a:xfrm>
                        <a:off x="5181600" y="4927600"/>
                        <a:ext cx="2924175" cy="1778000"/>
                      </a:xfrm>
                      <a:prstGeom prst="rect">
                        <a:avLst/>
                      </a:prstGeom>
                    </p:spPr>
                  </p:pic>
                </p:oleObj>
              </mc:Fallback>
            </mc:AlternateContent>
          </a:graphicData>
        </a:graphic>
      </p:graphicFrame>
      <p:sp>
        <p:nvSpPr>
          <p:cNvPr id="37" name="Rectangle 9"/>
          <p:cNvSpPr txBox="1">
            <a:spLocks noChangeArrowheads="1"/>
          </p:cNvSpPr>
          <p:nvPr/>
        </p:nvSpPr>
        <p:spPr>
          <a:xfrm>
            <a:off x="205427" y="5691981"/>
            <a:ext cx="2826108" cy="78025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To evaluate               ,                  </a:t>
            </a:r>
            <a:r>
              <a:rPr lang="en-US" sz="2000" dirty="0">
                <a:latin typeface="Times New Roman"/>
                <a:cs typeface="Times New Roman"/>
              </a:rPr>
              <a:t>we need </a:t>
            </a:r>
            <a:r>
              <a:rPr lang="en-US" sz="2000" dirty="0">
                <a:solidFill>
                  <a:srgbClr val="FF0000"/>
                </a:solidFill>
                <a:latin typeface="Times New Roman"/>
                <a:cs typeface="Times New Roman"/>
              </a:rPr>
              <a:t>the current.</a:t>
            </a:r>
            <a:endParaRPr lang="en-US" sz="1800" dirty="0">
              <a:solidFill>
                <a:srgbClr val="008000"/>
              </a:solidFill>
              <a:latin typeface="Apple Chancery"/>
              <a:ea typeface="ＭＳ Ｐゴシック" charset="0"/>
              <a:cs typeface="Apple Chancery"/>
            </a:endParaRPr>
          </a:p>
        </p:txBody>
      </p:sp>
      <p:graphicFrame>
        <p:nvGraphicFramePr>
          <p:cNvPr id="38" name="Object 37"/>
          <p:cNvGraphicFramePr>
            <a:graphicFrameLocks noChangeAspect="1"/>
          </p:cNvGraphicFramePr>
          <p:nvPr/>
        </p:nvGraphicFramePr>
        <p:xfrm>
          <a:off x="1549400" y="5757069"/>
          <a:ext cx="1033463" cy="328613"/>
        </p:xfrm>
        <a:graphic>
          <a:graphicData uri="http://schemas.openxmlformats.org/presentationml/2006/ole">
            <mc:AlternateContent xmlns:mc="http://schemas.openxmlformats.org/markup-compatibility/2006">
              <mc:Choice xmlns:v="urn:schemas-microsoft-com:vml" Requires="v">
                <p:oleObj spid="_x0000_s3526661" name="Equation" r:id="rId13" imgW="596900" imgH="190500" progId="Equation.DSMT4">
                  <p:embed/>
                </p:oleObj>
              </mc:Choice>
              <mc:Fallback>
                <p:oleObj name="Equation" r:id="rId13" imgW="596900" imgH="190500" progId="Equation.DSMT4">
                  <p:embed/>
                  <p:pic>
                    <p:nvPicPr>
                      <p:cNvPr id="38" name="Object 37"/>
                      <p:cNvPicPr/>
                      <p:nvPr/>
                    </p:nvPicPr>
                    <p:blipFill>
                      <a:blip r:embed="rId14"/>
                      <a:stretch>
                        <a:fillRect/>
                      </a:stretch>
                    </p:blipFill>
                    <p:spPr>
                      <a:xfrm>
                        <a:off x="1549400" y="5757069"/>
                        <a:ext cx="1033463" cy="328613"/>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3368984" y="4749800"/>
          <a:ext cx="1098550" cy="1316037"/>
        </p:xfrm>
        <a:graphic>
          <a:graphicData uri="http://schemas.openxmlformats.org/presentationml/2006/ole">
            <mc:AlternateContent xmlns:mc="http://schemas.openxmlformats.org/markup-compatibility/2006">
              <mc:Choice xmlns:v="urn:schemas-microsoft-com:vml" Requires="v">
                <p:oleObj spid="_x0000_s3526662" name="Equation" r:id="rId15" imgW="635000" imgH="762000" progId="Equation.DSMT4">
                  <p:embed/>
                </p:oleObj>
              </mc:Choice>
              <mc:Fallback>
                <p:oleObj name="Equation" r:id="rId15" imgW="635000" imgH="762000" progId="Equation.DSMT4">
                  <p:embed/>
                  <p:pic>
                    <p:nvPicPr>
                      <p:cNvPr id="39" name="Object 38"/>
                      <p:cNvPicPr/>
                      <p:nvPr/>
                    </p:nvPicPr>
                    <p:blipFill>
                      <a:blip r:embed="rId16"/>
                      <a:stretch>
                        <a:fillRect/>
                      </a:stretch>
                    </p:blipFill>
                    <p:spPr>
                      <a:xfrm>
                        <a:off x="3368984" y="4749800"/>
                        <a:ext cx="1098550" cy="1316037"/>
                      </a:xfrm>
                      <a:prstGeom prst="rect">
                        <a:avLst/>
                      </a:prstGeom>
                    </p:spPr>
                  </p:pic>
                </p:oleObj>
              </mc:Fallback>
            </mc:AlternateContent>
          </a:graphicData>
        </a:graphic>
      </p:graphicFrame>
      <p:sp>
        <p:nvSpPr>
          <p:cNvPr id="40" name="TextBox 5"/>
          <p:cNvSpPr txBox="1">
            <a:spLocks noChangeArrowheads="1"/>
          </p:cNvSpPr>
          <p:nvPr/>
        </p:nvSpPr>
        <p:spPr bwMode="auto">
          <a:xfrm>
            <a:off x="4419600" y="765968"/>
            <a:ext cx="531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dirty="0">
                <a:latin typeface="Garamond Premr Pro" charset="0"/>
                <a:cs typeface="Garamond Premr Pro" charset="0"/>
              </a:rPr>
              <a:t>R</a:t>
            </a:r>
          </a:p>
        </p:txBody>
      </p:sp>
    </p:spTree>
    <p:extLst>
      <p:ext uri="{BB962C8B-B14F-4D97-AF65-F5344CB8AC3E}">
        <p14:creationId xmlns:p14="http://schemas.microsoft.com/office/powerpoint/2010/main" val="350121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500"/>
                                        <p:tgtEl>
                                          <p:spTgt spid="3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dissolv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dissolv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dissolve">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dissolve">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P spid="32" grpId="0"/>
      <p:bldP spid="33"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txBox="1">
            <a:spLocks noChangeArrowheads="1"/>
          </p:cNvSpPr>
          <p:nvPr/>
        </p:nvSpPr>
        <p:spPr>
          <a:xfrm>
            <a:off x="232084" y="294835"/>
            <a:ext cx="4089400" cy="12446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d.) A force </a:t>
            </a:r>
            <a:r>
              <a:rPr lang="en-US" sz="2000" dirty="0">
                <a:solidFill>
                  <a:srgbClr val="0000FF"/>
                </a:solidFill>
                <a:latin typeface="Times New Roman"/>
                <a:cs typeface="Times New Roman"/>
              </a:rPr>
              <a:t>must be provided </a:t>
            </a:r>
            <a:r>
              <a:rPr lang="en-US" sz="2000" dirty="0">
                <a:latin typeface="Times New Roman"/>
                <a:cs typeface="Times New Roman"/>
              </a:rPr>
              <a:t>to make the </a:t>
            </a:r>
            <a:r>
              <a:rPr lang="en-US" sz="2000" dirty="0">
                <a:solidFill>
                  <a:srgbClr val="0000FF"/>
                </a:solidFill>
                <a:latin typeface="Times New Roman"/>
                <a:cs typeface="Times New Roman"/>
              </a:rPr>
              <a:t>bar move with constant velocity </a:t>
            </a:r>
            <a:r>
              <a:rPr lang="en-US" sz="2000" i="1" dirty="0">
                <a:solidFill>
                  <a:srgbClr val="FF0000"/>
                </a:solidFill>
                <a:latin typeface="Times New Roman"/>
                <a:cs typeface="Times New Roman"/>
              </a:rPr>
              <a:t>v</a:t>
            </a:r>
            <a:r>
              <a:rPr lang="en-US" sz="2000" i="1" dirty="0">
                <a:latin typeface="Times New Roman"/>
                <a:cs typeface="Times New Roman"/>
              </a:rPr>
              <a:t>.</a:t>
            </a:r>
            <a:r>
              <a:rPr lang="en-US" sz="2000" dirty="0">
                <a:latin typeface="Times New Roman"/>
                <a:cs typeface="Times New Roman"/>
              </a:rPr>
              <a:t>  </a:t>
            </a:r>
            <a:r>
              <a:rPr lang="en-US" sz="2000" dirty="0">
                <a:solidFill>
                  <a:srgbClr val="FF0000"/>
                </a:solidFill>
                <a:latin typeface="Times New Roman"/>
                <a:cs typeface="Times New Roman"/>
              </a:rPr>
              <a:t>How much power </a:t>
            </a:r>
            <a:r>
              <a:rPr lang="en-US" sz="2000" dirty="0">
                <a:latin typeface="Times New Roman"/>
                <a:cs typeface="Times New Roman"/>
              </a:rPr>
              <a:t>must that </a:t>
            </a:r>
            <a:r>
              <a:rPr lang="en-US" sz="2000" dirty="0">
                <a:solidFill>
                  <a:srgbClr val="0000FF"/>
                </a:solidFill>
                <a:latin typeface="Times New Roman"/>
                <a:cs typeface="Times New Roman"/>
              </a:rPr>
              <a:t>force provide </a:t>
            </a:r>
            <a:r>
              <a:rPr lang="en-US" sz="2000" dirty="0">
                <a:latin typeface="Times New Roman"/>
                <a:cs typeface="Times New Roman"/>
              </a:rPr>
              <a:t>to the system?</a:t>
            </a:r>
            <a:endParaRPr lang="en-US" sz="1800" dirty="0">
              <a:solidFill>
                <a:srgbClr val="008000"/>
              </a:solidFill>
              <a:latin typeface="Apple Chancery"/>
              <a:ea typeface="ＭＳ Ｐゴシック" charset="0"/>
              <a:cs typeface="Apple Chancery"/>
            </a:endParaRPr>
          </a:p>
        </p:txBody>
      </p:sp>
      <p:sp>
        <p:nvSpPr>
          <p:cNvPr id="11"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2"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12.)</a:t>
            </a:r>
          </a:p>
        </p:txBody>
      </p:sp>
      <p:grpSp>
        <p:nvGrpSpPr>
          <p:cNvPr id="19" name="Group 18"/>
          <p:cNvGrpSpPr/>
          <p:nvPr/>
        </p:nvGrpSpPr>
        <p:grpSpPr>
          <a:xfrm>
            <a:off x="4838110" y="299243"/>
            <a:ext cx="4200525" cy="2271713"/>
            <a:chOff x="685800" y="2667000"/>
            <a:chExt cx="4200525" cy="2271713"/>
          </a:xfrm>
        </p:grpSpPr>
        <p:pic>
          <p:nvPicPr>
            <p:cNvPr id="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67000"/>
              <a:ext cx="3797300"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1" name="Object 20"/>
            <p:cNvGraphicFramePr>
              <a:graphicFrameLocks noChangeAspect="1"/>
            </p:cNvGraphicFramePr>
            <p:nvPr>
              <p:extLst>
                <p:ext uri="{D42A27DB-BD31-4B8C-83A1-F6EECF244321}">
                  <p14:modId xmlns:p14="http://schemas.microsoft.com/office/powerpoint/2010/main" val="607245381"/>
                </p:ext>
              </p:extLst>
            </p:nvPr>
          </p:nvGraphicFramePr>
          <p:xfrm>
            <a:off x="1981200" y="3373085"/>
            <a:ext cx="387350" cy="559506"/>
          </p:xfrm>
          <a:graphic>
            <a:graphicData uri="http://schemas.openxmlformats.org/presentationml/2006/ole">
              <mc:AlternateContent xmlns:mc="http://schemas.openxmlformats.org/markup-compatibility/2006">
                <mc:Choice xmlns:v="urn:schemas-microsoft-com:vml" Requires="v">
                  <p:oleObj spid="_x0000_s2562810"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1981200" y="3373085"/>
                          <a:ext cx="387350" cy="559506"/>
                        </a:xfrm>
                        <a:prstGeom prst="rect">
                          <a:avLst/>
                        </a:prstGeom>
                      </p:spPr>
                    </p:pic>
                  </p:oleObj>
                </mc:Fallback>
              </mc:AlternateContent>
            </a:graphicData>
          </a:graphic>
        </p:graphicFrame>
        <p:sp>
          <p:nvSpPr>
            <p:cNvPr id="22" name="TextBox 5"/>
            <p:cNvSpPr txBox="1">
              <a:spLocks noChangeArrowheads="1"/>
            </p:cNvSpPr>
            <p:nvPr/>
          </p:nvSpPr>
          <p:spPr bwMode="auto">
            <a:xfrm>
              <a:off x="1447800" y="4419600"/>
              <a:ext cx="3397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a:latin typeface="Garamond Premr Pro" charset="0"/>
                  <a:cs typeface="Garamond Premr Pro" charset="0"/>
                </a:rPr>
                <a:t>x</a:t>
              </a:r>
            </a:p>
          </p:txBody>
        </p:sp>
        <p:cxnSp>
          <p:nvCxnSpPr>
            <p:cNvPr id="23" name="Straight Arrow Connector 8"/>
            <p:cNvCxnSpPr>
              <a:cxnSpLocks noChangeShapeType="1"/>
            </p:cNvCxnSpPr>
            <p:nvPr/>
          </p:nvCxnSpPr>
          <p:spPr bwMode="auto">
            <a:xfrm rot="10800000">
              <a:off x="914400" y="4495800"/>
              <a:ext cx="1371600"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4" name="Straight Arrow Connector 9"/>
            <p:cNvCxnSpPr>
              <a:cxnSpLocks noChangeShapeType="1"/>
            </p:cNvCxnSpPr>
            <p:nvPr/>
          </p:nvCxnSpPr>
          <p:spPr bwMode="auto">
            <a:xfrm rot="5400000" flipH="1" flipV="1">
              <a:off x="1636712" y="3543300"/>
              <a:ext cx="1296988"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5" name="TextBox 11"/>
            <p:cNvSpPr txBox="1">
              <a:spLocks noChangeArrowheads="1"/>
            </p:cNvSpPr>
            <p:nvPr/>
          </p:nvSpPr>
          <p:spPr bwMode="auto">
            <a:xfrm>
              <a:off x="4495800" y="3133725"/>
              <a:ext cx="3905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a:latin typeface="Garamond Premr Pro" charset="0"/>
                  <a:cs typeface="Garamond Premr Pro" charset="0"/>
                </a:rPr>
                <a:t>B</a:t>
              </a:r>
            </a:p>
          </p:txBody>
        </p:sp>
      </p:grpSp>
      <p:sp>
        <p:nvSpPr>
          <p:cNvPr id="26" name="Rectangle 9"/>
          <p:cNvSpPr txBox="1">
            <a:spLocks noChangeArrowheads="1"/>
          </p:cNvSpPr>
          <p:nvPr/>
        </p:nvSpPr>
        <p:spPr>
          <a:xfrm>
            <a:off x="7103211" y="1937543"/>
            <a:ext cx="1616452"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courtesy of Mr. White</a:t>
            </a:r>
            <a:endParaRPr lang="en-US" sz="1400" dirty="0">
              <a:solidFill>
                <a:srgbClr val="0000FF"/>
              </a:solidFill>
              <a:latin typeface="Apple Chancery"/>
              <a:ea typeface="ＭＳ Ｐゴシック" charset="0"/>
              <a:cs typeface="Apple Chancery"/>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2467589731"/>
              </p:ext>
            </p:extLst>
          </p:nvPr>
        </p:nvGraphicFramePr>
        <p:xfrm>
          <a:off x="1003300" y="2219325"/>
          <a:ext cx="7426325" cy="2940050"/>
        </p:xfrm>
        <a:graphic>
          <a:graphicData uri="http://schemas.openxmlformats.org/presentationml/2006/ole">
            <mc:AlternateContent xmlns:mc="http://schemas.openxmlformats.org/markup-compatibility/2006">
              <mc:Choice xmlns:v="urn:schemas-microsoft-com:vml" Requires="v">
                <p:oleObj spid="_x0000_s2562811" name="Equation" r:id="rId7" imgW="4292600" imgH="1701800" progId="Equation.DSMT4">
                  <p:embed/>
                </p:oleObj>
              </mc:Choice>
              <mc:Fallback>
                <p:oleObj name="Equation" r:id="rId7" imgW="4292600" imgH="1701800" progId="Equation.DSMT4">
                  <p:embed/>
                  <p:pic>
                    <p:nvPicPr>
                      <p:cNvPr id="0" name=""/>
                      <p:cNvPicPr/>
                      <p:nvPr/>
                    </p:nvPicPr>
                    <p:blipFill>
                      <a:blip r:embed="rId8"/>
                      <a:stretch>
                        <a:fillRect/>
                      </a:stretch>
                    </p:blipFill>
                    <p:spPr>
                      <a:xfrm>
                        <a:off x="1003300" y="2219325"/>
                        <a:ext cx="7426325" cy="294005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291228532"/>
              </p:ext>
            </p:extLst>
          </p:nvPr>
        </p:nvGraphicFramePr>
        <p:xfrm>
          <a:off x="2938463" y="2711687"/>
          <a:ext cx="142875" cy="160337"/>
        </p:xfrm>
        <a:graphic>
          <a:graphicData uri="http://schemas.openxmlformats.org/presentationml/2006/ole">
            <mc:AlternateContent xmlns:mc="http://schemas.openxmlformats.org/markup-compatibility/2006">
              <mc:Choice xmlns:v="urn:schemas-microsoft-com:vml" Requires="v">
                <p:oleObj spid="_x0000_s2562812" name="Equation" r:id="rId9" imgW="114300" imgH="127000" progId="Equation.DSMT4">
                  <p:embed/>
                </p:oleObj>
              </mc:Choice>
              <mc:Fallback>
                <p:oleObj name="Equation" r:id="rId9" imgW="114300" imgH="127000" progId="Equation.DSMT4">
                  <p:embed/>
                  <p:pic>
                    <p:nvPicPr>
                      <p:cNvPr id="0" name=""/>
                      <p:cNvPicPr/>
                      <p:nvPr/>
                    </p:nvPicPr>
                    <p:blipFill>
                      <a:blip r:embed="rId10"/>
                      <a:stretch>
                        <a:fillRect/>
                      </a:stretch>
                    </p:blipFill>
                    <p:spPr>
                      <a:xfrm>
                        <a:off x="2938463" y="2711687"/>
                        <a:ext cx="142875" cy="160337"/>
                      </a:xfrm>
                      <a:prstGeom prst="rect">
                        <a:avLst/>
                      </a:prstGeom>
                    </p:spPr>
                  </p:pic>
                </p:oleObj>
              </mc:Fallback>
            </mc:AlternateContent>
          </a:graphicData>
        </a:graphic>
      </p:graphicFrame>
      <p:cxnSp>
        <p:nvCxnSpPr>
          <p:cNvPr id="28" name="Straight Connector 27"/>
          <p:cNvCxnSpPr/>
          <p:nvPr/>
        </p:nvCxnSpPr>
        <p:spPr>
          <a:xfrm flipV="1">
            <a:off x="2540000" y="2887899"/>
            <a:ext cx="406400" cy="82550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9" name="TextBox 5"/>
          <p:cNvSpPr txBox="1">
            <a:spLocks noChangeArrowheads="1"/>
          </p:cNvSpPr>
          <p:nvPr/>
        </p:nvSpPr>
        <p:spPr bwMode="auto">
          <a:xfrm>
            <a:off x="4419600" y="765968"/>
            <a:ext cx="5310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dirty="0">
                <a:latin typeface="Garamond Premr Pro" charset="0"/>
                <a:cs typeface="Garamond Premr Pro" charset="0"/>
              </a:rPr>
              <a:t>R</a:t>
            </a:r>
          </a:p>
        </p:txBody>
      </p:sp>
    </p:spTree>
    <p:extLst>
      <p:ext uri="{BB962C8B-B14F-4D97-AF65-F5344CB8AC3E}">
        <p14:creationId xmlns:p14="http://schemas.microsoft.com/office/powerpoint/2010/main" val="15873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dissolve">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txBox="1">
            <a:spLocks noChangeArrowheads="1"/>
          </p:cNvSpPr>
          <p:nvPr/>
        </p:nvSpPr>
        <p:spPr>
          <a:xfrm>
            <a:off x="232084" y="294834"/>
            <a:ext cx="4089400" cy="227612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e.) The outside force </a:t>
            </a:r>
            <a:r>
              <a:rPr lang="en-US" sz="2000" dirty="0">
                <a:solidFill>
                  <a:srgbClr val="0000FF"/>
                </a:solidFill>
                <a:latin typeface="Times New Roman"/>
                <a:cs typeface="Times New Roman"/>
              </a:rPr>
              <a:t>motivating the bar to move </a:t>
            </a:r>
            <a:r>
              <a:rPr lang="en-US" sz="2000" dirty="0">
                <a:latin typeface="Times New Roman"/>
                <a:cs typeface="Times New Roman"/>
              </a:rPr>
              <a:t>with constant velocity </a:t>
            </a:r>
            <a:r>
              <a:rPr lang="en-US" sz="2000" dirty="0">
                <a:solidFill>
                  <a:srgbClr val="FF0000"/>
                </a:solidFill>
                <a:latin typeface="Times New Roman"/>
                <a:cs typeface="Times New Roman"/>
              </a:rPr>
              <a:t>is removed</a:t>
            </a:r>
            <a:r>
              <a:rPr lang="en-US" sz="2000" dirty="0">
                <a:latin typeface="Times New Roman"/>
                <a:cs typeface="Times New Roman"/>
              </a:rPr>
              <a:t>. If its velocity is </a:t>
            </a:r>
            <a:r>
              <a:rPr lang="en-US" sz="2000" i="1" dirty="0">
                <a:solidFill>
                  <a:srgbClr val="FF0000"/>
                </a:solidFill>
                <a:latin typeface="Times New Roman"/>
                <a:cs typeface="Times New Roman"/>
              </a:rPr>
              <a:t>  </a:t>
            </a:r>
            <a:r>
              <a:rPr lang="en-US" sz="2000" i="1" dirty="0">
                <a:latin typeface="Times New Roman"/>
                <a:cs typeface="Times New Roman"/>
              </a:rPr>
              <a:t>   </a:t>
            </a:r>
            <a:r>
              <a:rPr lang="en-US" sz="2000" dirty="0">
                <a:latin typeface="Times New Roman"/>
                <a:cs typeface="Times New Roman"/>
              </a:rPr>
              <a:t>just </a:t>
            </a:r>
            <a:r>
              <a:rPr lang="en-US" sz="2000" dirty="0">
                <a:solidFill>
                  <a:srgbClr val="0000FF"/>
                </a:solidFill>
                <a:latin typeface="Times New Roman"/>
                <a:cs typeface="Times New Roman"/>
              </a:rPr>
              <a:t>before the removal</a:t>
            </a:r>
            <a:r>
              <a:rPr lang="en-US" sz="2000" dirty="0">
                <a:latin typeface="Times New Roman"/>
                <a:cs typeface="Times New Roman"/>
              </a:rPr>
              <a:t>, what is the </a:t>
            </a:r>
            <a:r>
              <a:rPr lang="en-US" sz="2000" dirty="0">
                <a:solidFill>
                  <a:srgbClr val="FF0000"/>
                </a:solidFill>
                <a:latin typeface="Times New Roman"/>
                <a:cs typeface="Times New Roman"/>
              </a:rPr>
              <a:t>bar’s velocity as a function of time</a:t>
            </a:r>
            <a:r>
              <a:rPr lang="en-US" sz="2000" dirty="0">
                <a:latin typeface="Times New Roman"/>
                <a:cs typeface="Times New Roman"/>
              </a:rPr>
              <a:t>?  </a:t>
            </a:r>
            <a:r>
              <a:rPr lang="en-US" sz="2000" dirty="0">
                <a:solidFill>
                  <a:srgbClr val="0000FF"/>
                </a:solidFill>
                <a:latin typeface="Times New Roman"/>
                <a:cs typeface="Times New Roman"/>
              </a:rPr>
              <a:t>Assume</a:t>
            </a:r>
            <a:r>
              <a:rPr lang="en-US" sz="2000" dirty="0">
                <a:latin typeface="Times New Roman"/>
                <a:cs typeface="Times New Roman"/>
              </a:rPr>
              <a:t> the </a:t>
            </a:r>
            <a:r>
              <a:rPr lang="en-US" sz="2000" dirty="0">
                <a:solidFill>
                  <a:srgbClr val="0000FF"/>
                </a:solidFill>
                <a:latin typeface="Times New Roman"/>
                <a:cs typeface="Times New Roman"/>
              </a:rPr>
              <a:t>rails</a:t>
            </a:r>
            <a:r>
              <a:rPr lang="en-US" sz="2000" dirty="0">
                <a:latin typeface="Times New Roman"/>
                <a:cs typeface="Times New Roman"/>
              </a:rPr>
              <a:t> are </a:t>
            </a:r>
            <a:r>
              <a:rPr lang="en-US" sz="2000" dirty="0">
                <a:solidFill>
                  <a:srgbClr val="0000FF"/>
                </a:solidFill>
                <a:latin typeface="Times New Roman"/>
                <a:cs typeface="Times New Roman"/>
              </a:rPr>
              <a:t>frictionless</a:t>
            </a:r>
            <a:r>
              <a:rPr lang="en-US" sz="2000" dirty="0">
                <a:latin typeface="Times New Roman"/>
                <a:cs typeface="Times New Roman"/>
              </a:rPr>
              <a:t> and the </a:t>
            </a:r>
            <a:r>
              <a:rPr lang="en-US" sz="2000" dirty="0">
                <a:solidFill>
                  <a:srgbClr val="0000FF"/>
                </a:solidFill>
                <a:latin typeface="Times New Roman"/>
                <a:cs typeface="Times New Roman"/>
              </a:rPr>
              <a:t>bar’s mass </a:t>
            </a:r>
            <a:r>
              <a:rPr lang="en-US" sz="2000" dirty="0">
                <a:latin typeface="Times New Roman"/>
                <a:cs typeface="Times New Roman"/>
              </a:rPr>
              <a:t>is </a:t>
            </a:r>
            <a:r>
              <a:rPr lang="en-US" sz="2000" i="1" dirty="0">
                <a:solidFill>
                  <a:srgbClr val="FF0000"/>
                </a:solidFill>
                <a:latin typeface="Times New Roman"/>
                <a:cs typeface="Times New Roman"/>
              </a:rPr>
              <a:t>m</a:t>
            </a:r>
            <a:r>
              <a:rPr lang="en-US" sz="2000" dirty="0">
                <a:latin typeface="Times New Roman"/>
                <a:cs typeface="Times New Roman"/>
              </a:rPr>
              <a:t>.</a:t>
            </a:r>
            <a:endParaRPr lang="en-US" sz="1800" dirty="0">
              <a:solidFill>
                <a:srgbClr val="008000"/>
              </a:solidFill>
              <a:latin typeface="Apple Chancery"/>
              <a:ea typeface="ＭＳ Ｐゴシック" charset="0"/>
              <a:cs typeface="Apple Chancery"/>
            </a:endParaRPr>
          </a:p>
        </p:txBody>
      </p:sp>
      <p:sp>
        <p:nvSpPr>
          <p:cNvPr id="11"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2"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13.)</a:t>
            </a:r>
          </a:p>
        </p:txBody>
      </p:sp>
      <p:grpSp>
        <p:nvGrpSpPr>
          <p:cNvPr id="19" name="Group 18"/>
          <p:cNvGrpSpPr/>
          <p:nvPr/>
        </p:nvGrpSpPr>
        <p:grpSpPr>
          <a:xfrm>
            <a:off x="4838110" y="299243"/>
            <a:ext cx="4200525" cy="2271713"/>
            <a:chOff x="685800" y="2667000"/>
            <a:chExt cx="4200525" cy="2271713"/>
          </a:xfrm>
        </p:grpSpPr>
        <p:pic>
          <p:nvPicPr>
            <p:cNvPr id="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67000"/>
              <a:ext cx="3797300"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1" name="Object 20"/>
            <p:cNvGraphicFramePr>
              <a:graphicFrameLocks noChangeAspect="1"/>
            </p:cNvGraphicFramePr>
            <p:nvPr>
              <p:extLst>
                <p:ext uri="{D42A27DB-BD31-4B8C-83A1-F6EECF244321}">
                  <p14:modId xmlns:p14="http://schemas.microsoft.com/office/powerpoint/2010/main" val="200679636"/>
                </p:ext>
              </p:extLst>
            </p:nvPr>
          </p:nvGraphicFramePr>
          <p:xfrm>
            <a:off x="1981200" y="3373085"/>
            <a:ext cx="387350" cy="559506"/>
          </p:xfrm>
          <a:graphic>
            <a:graphicData uri="http://schemas.openxmlformats.org/presentationml/2006/ole">
              <mc:AlternateContent xmlns:mc="http://schemas.openxmlformats.org/markup-compatibility/2006">
                <mc:Choice xmlns:v="urn:schemas-microsoft-com:vml" Requires="v">
                  <p:oleObj spid="_x0000_s2563581"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1981200" y="3373085"/>
                          <a:ext cx="387350" cy="559506"/>
                        </a:xfrm>
                        <a:prstGeom prst="rect">
                          <a:avLst/>
                        </a:prstGeom>
                      </p:spPr>
                    </p:pic>
                  </p:oleObj>
                </mc:Fallback>
              </mc:AlternateContent>
            </a:graphicData>
          </a:graphic>
        </p:graphicFrame>
        <p:sp>
          <p:nvSpPr>
            <p:cNvPr id="22" name="TextBox 5"/>
            <p:cNvSpPr txBox="1">
              <a:spLocks noChangeArrowheads="1"/>
            </p:cNvSpPr>
            <p:nvPr/>
          </p:nvSpPr>
          <p:spPr bwMode="auto">
            <a:xfrm>
              <a:off x="1447800" y="4419600"/>
              <a:ext cx="3397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a:latin typeface="Garamond Premr Pro" charset="0"/>
                  <a:cs typeface="Garamond Premr Pro" charset="0"/>
                </a:rPr>
                <a:t>x</a:t>
              </a:r>
            </a:p>
          </p:txBody>
        </p:sp>
        <p:cxnSp>
          <p:nvCxnSpPr>
            <p:cNvPr id="23" name="Straight Arrow Connector 8"/>
            <p:cNvCxnSpPr>
              <a:cxnSpLocks noChangeShapeType="1"/>
            </p:cNvCxnSpPr>
            <p:nvPr/>
          </p:nvCxnSpPr>
          <p:spPr bwMode="auto">
            <a:xfrm rot="10800000">
              <a:off x="914400" y="4495800"/>
              <a:ext cx="1371600"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4" name="Straight Arrow Connector 9"/>
            <p:cNvCxnSpPr>
              <a:cxnSpLocks noChangeShapeType="1"/>
            </p:cNvCxnSpPr>
            <p:nvPr/>
          </p:nvCxnSpPr>
          <p:spPr bwMode="auto">
            <a:xfrm rot="5400000" flipH="1" flipV="1">
              <a:off x="1636712" y="3543300"/>
              <a:ext cx="1296988"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5" name="TextBox 11"/>
            <p:cNvSpPr txBox="1">
              <a:spLocks noChangeArrowheads="1"/>
            </p:cNvSpPr>
            <p:nvPr/>
          </p:nvSpPr>
          <p:spPr bwMode="auto">
            <a:xfrm>
              <a:off x="4495800" y="3133725"/>
              <a:ext cx="3905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a:latin typeface="Garamond Premr Pro" charset="0"/>
                  <a:cs typeface="Garamond Premr Pro" charset="0"/>
                </a:rPr>
                <a:t>B</a:t>
              </a:r>
            </a:p>
          </p:txBody>
        </p:sp>
      </p:grpSp>
      <p:sp>
        <p:nvSpPr>
          <p:cNvPr id="26" name="Rectangle 9"/>
          <p:cNvSpPr txBox="1">
            <a:spLocks noChangeArrowheads="1"/>
          </p:cNvSpPr>
          <p:nvPr/>
        </p:nvSpPr>
        <p:spPr>
          <a:xfrm>
            <a:off x="7103211" y="1937543"/>
            <a:ext cx="1616452"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courtesy of Mr. White</a:t>
            </a:r>
            <a:endParaRPr lang="en-US" sz="1400" dirty="0">
              <a:solidFill>
                <a:srgbClr val="0000FF"/>
              </a:solidFill>
              <a:latin typeface="Apple Chancery"/>
              <a:ea typeface="ＭＳ Ｐゴシック" charset="0"/>
              <a:cs typeface="Apple Chancery"/>
            </a:endParaRPr>
          </a:p>
        </p:txBody>
      </p:sp>
      <p:sp>
        <p:nvSpPr>
          <p:cNvPr id="29" name="TextBox 5"/>
          <p:cNvSpPr txBox="1">
            <a:spLocks noChangeArrowheads="1"/>
          </p:cNvSpPr>
          <p:nvPr/>
        </p:nvSpPr>
        <p:spPr bwMode="auto">
          <a:xfrm>
            <a:off x="4419600" y="765968"/>
            <a:ext cx="5310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dirty="0">
                <a:latin typeface="Garamond Premr Pro" charset="0"/>
                <a:cs typeface="Garamond Premr Pro" charset="0"/>
              </a:rPr>
              <a:t>R</a:t>
            </a:r>
          </a:p>
        </p:txBody>
      </p:sp>
      <p:graphicFrame>
        <p:nvGraphicFramePr>
          <p:cNvPr id="18" name="Object 17"/>
          <p:cNvGraphicFramePr>
            <a:graphicFrameLocks noChangeAspect="1"/>
          </p:cNvGraphicFramePr>
          <p:nvPr>
            <p:extLst>
              <p:ext uri="{D42A27DB-BD31-4B8C-83A1-F6EECF244321}">
                <p14:modId xmlns:p14="http://schemas.microsoft.com/office/powerpoint/2010/main" val="2242194331"/>
              </p:ext>
            </p:extLst>
          </p:nvPr>
        </p:nvGraphicFramePr>
        <p:xfrm>
          <a:off x="2974975" y="989453"/>
          <a:ext cx="307975" cy="350837"/>
        </p:xfrm>
        <a:graphic>
          <a:graphicData uri="http://schemas.openxmlformats.org/presentationml/2006/ole">
            <mc:AlternateContent xmlns:mc="http://schemas.openxmlformats.org/markup-compatibility/2006">
              <mc:Choice xmlns:v="urn:schemas-microsoft-com:vml" Requires="v">
                <p:oleObj spid="_x0000_s2563582" name="Equation" r:id="rId7" imgW="177800" imgH="203200" progId="Equation.DSMT4">
                  <p:embed/>
                </p:oleObj>
              </mc:Choice>
              <mc:Fallback>
                <p:oleObj name="Equation" r:id="rId7" imgW="177800" imgH="203200" progId="Equation.DSMT4">
                  <p:embed/>
                  <p:pic>
                    <p:nvPicPr>
                      <p:cNvPr id="0" name=""/>
                      <p:cNvPicPr/>
                      <p:nvPr/>
                    </p:nvPicPr>
                    <p:blipFill>
                      <a:blip r:embed="rId8"/>
                      <a:stretch>
                        <a:fillRect/>
                      </a:stretch>
                    </p:blipFill>
                    <p:spPr>
                      <a:xfrm>
                        <a:off x="2974975" y="989453"/>
                        <a:ext cx="307975" cy="350837"/>
                      </a:xfrm>
                      <a:prstGeom prst="rect">
                        <a:avLst/>
                      </a:prstGeom>
                    </p:spPr>
                  </p:pic>
                </p:oleObj>
              </mc:Fallback>
            </mc:AlternateContent>
          </a:graphicData>
        </a:graphic>
      </p:graphicFrame>
      <p:sp>
        <p:nvSpPr>
          <p:cNvPr id="30" name="Rectangle 9"/>
          <p:cNvSpPr txBox="1">
            <a:spLocks noChangeArrowheads="1"/>
          </p:cNvSpPr>
          <p:nvPr/>
        </p:nvSpPr>
        <p:spPr>
          <a:xfrm>
            <a:off x="748710" y="2971521"/>
            <a:ext cx="8141290" cy="45775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This is going </a:t>
            </a:r>
            <a:r>
              <a:rPr lang="en-US" sz="2000" dirty="0">
                <a:latin typeface="Times New Roman"/>
                <a:cs typeface="Times New Roman"/>
              </a:rPr>
              <a:t>to take some room, so its solution is shown </a:t>
            </a:r>
            <a:r>
              <a:rPr lang="en-US" sz="2000" dirty="0">
                <a:solidFill>
                  <a:srgbClr val="0000FF"/>
                </a:solidFill>
                <a:latin typeface="Times New Roman"/>
                <a:cs typeface="Times New Roman"/>
              </a:rPr>
              <a:t>on the next page.</a:t>
            </a:r>
            <a:endParaRPr lang="en-US" sz="1800" dirty="0">
              <a:solidFill>
                <a:srgbClr val="008000"/>
              </a:solidFill>
              <a:latin typeface="Apple Chancery"/>
              <a:ea typeface="ＭＳ Ｐゴシック" charset="0"/>
              <a:cs typeface="Apple Chancery"/>
            </a:endParaRPr>
          </a:p>
        </p:txBody>
      </p:sp>
    </p:spTree>
    <p:extLst>
      <p:ext uri="{BB962C8B-B14F-4D97-AF65-F5344CB8AC3E}">
        <p14:creationId xmlns:p14="http://schemas.microsoft.com/office/powerpoint/2010/main" val="353642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txBox="1">
            <a:spLocks noChangeArrowheads="1"/>
          </p:cNvSpPr>
          <p:nvPr/>
        </p:nvSpPr>
        <p:spPr>
          <a:xfrm>
            <a:off x="232084" y="294834"/>
            <a:ext cx="4089400" cy="32746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What do we know? </a:t>
            </a:r>
            <a:endParaRPr lang="en-US" sz="1800" dirty="0">
              <a:solidFill>
                <a:srgbClr val="008000"/>
              </a:solidFill>
              <a:latin typeface="Apple Chancery"/>
              <a:ea typeface="ＭＳ Ｐゴシック" charset="0"/>
              <a:cs typeface="Apple Chancery"/>
            </a:endParaRPr>
          </a:p>
        </p:txBody>
      </p:sp>
      <p:sp>
        <p:nvSpPr>
          <p:cNvPr id="11"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2"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14.)</a:t>
            </a:r>
          </a:p>
        </p:txBody>
      </p:sp>
      <p:graphicFrame>
        <p:nvGraphicFramePr>
          <p:cNvPr id="17" name="Object 16"/>
          <p:cNvGraphicFramePr>
            <a:graphicFrameLocks noChangeAspect="1"/>
          </p:cNvGraphicFramePr>
          <p:nvPr>
            <p:extLst>
              <p:ext uri="{D42A27DB-BD31-4B8C-83A1-F6EECF244321}">
                <p14:modId xmlns:p14="http://schemas.microsoft.com/office/powerpoint/2010/main" val="2610424897"/>
              </p:ext>
            </p:extLst>
          </p:nvPr>
        </p:nvGraphicFramePr>
        <p:xfrm>
          <a:off x="1096963" y="814034"/>
          <a:ext cx="1317625" cy="679450"/>
        </p:xfrm>
        <a:graphic>
          <a:graphicData uri="http://schemas.openxmlformats.org/presentationml/2006/ole">
            <mc:AlternateContent xmlns:mc="http://schemas.openxmlformats.org/markup-compatibility/2006">
              <mc:Choice xmlns:v="urn:schemas-microsoft-com:vml" Requires="v">
                <p:oleObj spid="_x0000_s2564850" name="Equation" r:id="rId4" imgW="762000" imgH="393700" progId="Equation.DSMT4">
                  <p:embed/>
                </p:oleObj>
              </mc:Choice>
              <mc:Fallback>
                <p:oleObj name="Equation" r:id="rId4" imgW="762000" imgH="393700" progId="Equation.DSMT4">
                  <p:embed/>
                  <p:pic>
                    <p:nvPicPr>
                      <p:cNvPr id="0" name=""/>
                      <p:cNvPicPr/>
                      <p:nvPr/>
                    </p:nvPicPr>
                    <p:blipFill>
                      <a:blip r:embed="rId5"/>
                      <a:stretch>
                        <a:fillRect/>
                      </a:stretch>
                    </p:blipFill>
                    <p:spPr>
                      <a:xfrm>
                        <a:off x="1096963" y="814034"/>
                        <a:ext cx="1317625" cy="679450"/>
                      </a:xfrm>
                      <a:prstGeom prst="rect">
                        <a:avLst/>
                      </a:prstGeom>
                    </p:spPr>
                  </p:pic>
                </p:oleObj>
              </mc:Fallback>
            </mc:AlternateContent>
          </a:graphicData>
        </a:graphic>
      </p:graphicFrame>
      <p:sp>
        <p:nvSpPr>
          <p:cNvPr id="27" name="Rectangle 9"/>
          <p:cNvSpPr txBox="1">
            <a:spLocks noChangeArrowheads="1"/>
          </p:cNvSpPr>
          <p:nvPr/>
        </p:nvSpPr>
        <p:spPr>
          <a:xfrm>
            <a:off x="2670484" y="967934"/>
            <a:ext cx="4089400" cy="32746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000000"/>
                </a:solidFill>
                <a:latin typeface="Times New Roman"/>
                <a:cs typeface="Times New Roman"/>
              </a:rPr>
              <a:t>But we also know that:</a:t>
            </a:r>
            <a:endParaRPr lang="en-US" sz="1800" dirty="0">
              <a:solidFill>
                <a:srgbClr val="000000"/>
              </a:solidFill>
              <a:latin typeface="Times New Roman"/>
              <a:ea typeface="ＭＳ Ｐゴシック" charset="0"/>
              <a:cs typeface="Times New Roman"/>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994868174"/>
              </p:ext>
            </p:extLst>
          </p:nvPr>
        </p:nvGraphicFramePr>
        <p:xfrm>
          <a:off x="5278438" y="1012825"/>
          <a:ext cx="1339850" cy="965200"/>
        </p:xfrm>
        <a:graphic>
          <a:graphicData uri="http://schemas.openxmlformats.org/presentationml/2006/ole">
            <mc:AlternateContent xmlns:mc="http://schemas.openxmlformats.org/markup-compatibility/2006">
              <mc:Choice xmlns:v="urn:schemas-microsoft-com:vml" Requires="v">
                <p:oleObj spid="_x0000_s2564851" name="Equation" r:id="rId6" imgW="774700" imgH="558800" progId="Equation.DSMT4">
                  <p:embed/>
                </p:oleObj>
              </mc:Choice>
              <mc:Fallback>
                <p:oleObj name="Equation" r:id="rId6" imgW="774700" imgH="558800" progId="Equation.DSMT4">
                  <p:embed/>
                  <p:pic>
                    <p:nvPicPr>
                      <p:cNvPr id="0" name=""/>
                      <p:cNvPicPr/>
                      <p:nvPr/>
                    </p:nvPicPr>
                    <p:blipFill>
                      <a:blip r:embed="rId7"/>
                      <a:stretch>
                        <a:fillRect/>
                      </a:stretch>
                    </p:blipFill>
                    <p:spPr>
                      <a:xfrm>
                        <a:off x="5278438" y="1012825"/>
                        <a:ext cx="1339850" cy="965200"/>
                      </a:xfrm>
                      <a:prstGeom prst="rect">
                        <a:avLst/>
                      </a:prstGeom>
                    </p:spPr>
                  </p:pic>
                </p:oleObj>
              </mc:Fallback>
            </mc:AlternateContent>
          </a:graphicData>
        </a:graphic>
      </p:graphicFrame>
      <p:sp>
        <p:nvSpPr>
          <p:cNvPr id="31" name="Rectangle 9"/>
          <p:cNvSpPr txBox="1">
            <a:spLocks noChangeArrowheads="1"/>
          </p:cNvSpPr>
          <p:nvPr/>
        </p:nvSpPr>
        <p:spPr>
          <a:xfrm>
            <a:off x="232084" y="1665993"/>
            <a:ext cx="4089400" cy="32746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000000"/>
                </a:solidFill>
                <a:latin typeface="Times New Roman"/>
                <a:cs typeface="Times New Roman"/>
              </a:rPr>
              <a:t>That means we can write:</a:t>
            </a:r>
            <a:endParaRPr lang="en-US" sz="1800" dirty="0">
              <a:solidFill>
                <a:srgbClr val="000000"/>
              </a:solidFill>
              <a:latin typeface="Times New Roman"/>
              <a:ea typeface="ＭＳ Ｐゴシック" charset="0"/>
              <a:cs typeface="Times New Roman"/>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812581901"/>
              </p:ext>
            </p:extLst>
          </p:nvPr>
        </p:nvGraphicFramePr>
        <p:xfrm>
          <a:off x="611188" y="2057400"/>
          <a:ext cx="7839075" cy="4535488"/>
        </p:xfrm>
        <a:graphic>
          <a:graphicData uri="http://schemas.openxmlformats.org/presentationml/2006/ole">
            <mc:AlternateContent xmlns:mc="http://schemas.openxmlformats.org/markup-compatibility/2006">
              <mc:Choice xmlns:v="urn:schemas-microsoft-com:vml" Requires="v">
                <p:oleObj spid="_x0000_s2564852" name="Equation" r:id="rId8" imgW="4533900" imgH="2628900" progId="Equation.DSMT4">
                  <p:embed/>
                </p:oleObj>
              </mc:Choice>
              <mc:Fallback>
                <p:oleObj name="Equation" r:id="rId8" imgW="4533900" imgH="2628900" progId="Equation.DSMT4">
                  <p:embed/>
                  <p:pic>
                    <p:nvPicPr>
                      <p:cNvPr id="0" name=""/>
                      <p:cNvPicPr/>
                      <p:nvPr/>
                    </p:nvPicPr>
                    <p:blipFill>
                      <a:blip r:embed="rId9"/>
                      <a:stretch>
                        <a:fillRect/>
                      </a:stretch>
                    </p:blipFill>
                    <p:spPr>
                      <a:xfrm>
                        <a:off x="611188" y="2057400"/>
                        <a:ext cx="7839075" cy="4535488"/>
                      </a:xfrm>
                      <a:prstGeom prst="rect">
                        <a:avLst/>
                      </a:prstGeom>
                    </p:spPr>
                  </p:pic>
                </p:oleObj>
              </mc:Fallback>
            </mc:AlternateContent>
          </a:graphicData>
        </a:graphic>
      </p:graphicFrame>
    </p:spTree>
    <p:extLst>
      <p:ext uri="{BB962C8B-B14F-4D97-AF65-F5344CB8AC3E}">
        <p14:creationId xmlns:p14="http://schemas.microsoft.com/office/powerpoint/2010/main" val="21068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par>
                                <p:cTn id="13" presetID="9"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dissolve">
                                      <p:cBhvr>
                                        <p:cTn id="20" dur="500"/>
                                        <p:tgtEl>
                                          <p:spTgt spid="31"/>
                                        </p:tgtEl>
                                      </p:cBhvr>
                                    </p:animEffect>
                                  </p:childTnLst>
                                </p:cTn>
                              </p:par>
                              <p:par>
                                <p:cTn id="21" presetID="9"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dissolv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dirty="0">
                <a:solidFill>
                  <a:srgbClr val="FF0000"/>
                </a:solidFill>
                <a:latin typeface="Apple Chancery"/>
                <a:cs typeface="Apple Chancery"/>
              </a:rPr>
              <a:t>Real Life Application   </a:t>
            </a:r>
            <a:r>
              <a:rPr lang="en-US" dirty="0">
                <a:latin typeface="Times New Roman"/>
                <a:cs typeface="Times New Roman"/>
              </a:rPr>
              <a:t>(courtesy of Mr. White)</a:t>
            </a:r>
            <a:endParaRPr lang="en-US" sz="3200" dirty="0">
              <a:solidFill>
                <a:srgbClr val="FF0000"/>
              </a:solidFill>
              <a:latin typeface="Apple Chancery"/>
              <a:cs typeface="Apple Chancery"/>
            </a:endParaRPr>
          </a:p>
        </p:txBody>
      </p:sp>
      <p:sp>
        <p:nvSpPr>
          <p:cNvPr id="573443" name="Rectangle 3"/>
          <p:cNvSpPr>
            <a:spLocks noChangeArrowheads="1"/>
          </p:cNvSpPr>
          <p:nvPr/>
        </p:nvSpPr>
        <p:spPr bwMode="auto">
          <a:xfrm>
            <a:off x="233420" y="2540000"/>
            <a:ext cx="4902200"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pPr>
            <a:r>
              <a:rPr lang="en-US" sz="2800" i="1" dirty="0">
                <a:solidFill>
                  <a:srgbClr val="FF0000"/>
                </a:solidFill>
                <a:latin typeface="Apple Chancery"/>
                <a:cs typeface="Apple Chancery"/>
              </a:rPr>
              <a:t>Ground Fault Interrupter</a:t>
            </a:r>
            <a:endParaRPr lang="en-US" sz="2800" b="0" dirty="0">
              <a:solidFill>
                <a:srgbClr val="FF0000"/>
              </a:solidFill>
              <a:latin typeface="Apple Chancery"/>
              <a:cs typeface="Apple Chancery"/>
            </a:endParaRPr>
          </a:p>
          <a:p>
            <a:pPr marL="514350" indent="-514350" eaLnBrk="1" hangingPunct="1">
              <a:spcBef>
                <a:spcPct val="20000"/>
              </a:spcBef>
              <a:buFont typeface="+mj-lt"/>
              <a:buAutoNum type="arabicPeriod"/>
            </a:pPr>
            <a:r>
              <a:rPr lang="en-US" sz="2000" b="0" dirty="0">
                <a:latin typeface="Times New Roman"/>
                <a:cs typeface="Times New Roman"/>
              </a:rPr>
              <a:t>No net current enclose by sending coil, so no magnetic field.</a:t>
            </a:r>
          </a:p>
          <a:p>
            <a:pPr marL="514350" indent="-514350" eaLnBrk="1" hangingPunct="1">
              <a:spcBef>
                <a:spcPct val="20000"/>
              </a:spcBef>
              <a:buFont typeface="+mj-lt"/>
              <a:buAutoNum type="arabicPeriod"/>
            </a:pPr>
            <a:r>
              <a:rPr lang="en-US" sz="2000" b="0" dirty="0">
                <a:latin typeface="Times New Roman"/>
                <a:cs typeface="Times New Roman"/>
              </a:rPr>
              <a:t>If there’s a </a:t>
            </a:r>
            <a:r>
              <a:rPr lang="en-US" sz="2000" b="0" i="1" dirty="0">
                <a:latin typeface="Times New Roman"/>
                <a:cs typeface="Times New Roman"/>
              </a:rPr>
              <a:t>ground fault </a:t>
            </a:r>
            <a:r>
              <a:rPr lang="en-US" sz="2000" b="0" dirty="0">
                <a:latin typeface="Times New Roman"/>
                <a:cs typeface="Times New Roman"/>
              </a:rPr>
              <a:t>(current going out but not back—this would be the case if you managed to electrocute yourself on the device by allowing current to flow to ground through you), a magnetic field is created, increasing flux, and inducing an </a:t>
            </a:r>
            <a:r>
              <a:rPr lang="en-US" sz="2000" b="0" dirty="0" err="1">
                <a:latin typeface="Times New Roman"/>
                <a:cs typeface="Times New Roman"/>
              </a:rPr>
              <a:t>emf</a:t>
            </a:r>
            <a:r>
              <a:rPr lang="en-US" sz="2000" b="0" dirty="0">
                <a:latin typeface="Times New Roman"/>
                <a:cs typeface="Times New Roman"/>
              </a:rPr>
              <a:t> that activates the circuit breaker.</a:t>
            </a:r>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20" y="1079500"/>
            <a:ext cx="4686300"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gfi-wall_outle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796275"/>
            <a:ext cx="3659909" cy="6061725"/>
          </a:xfrm>
          <a:prstGeom prst="rect">
            <a:avLst/>
          </a:prstGeom>
        </p:spPr>
      </p:pic>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15.)</a:t>
            </a:r>
          </a:p>
        </p:txBody>
      </p:sp>
    </p:spTree>
    <p:extLst>
      <p:ext uri="{BB962C8B-B14F-4D97-AF65-F5344CB8AC3E}">
        <p14:creationId xmlns:p14="http://schemas.microsoft.com/office/powerpoint/2010/main" val="226295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43"/>
                                        </p:tgtEl>
                                        <p:attrNameLst>
                                          <p:attrName>style.visibility</p:attrName>
                                        </p:attrNameLst>
                                      </p:cBhvr>
                                      <p:to>
                                        <p:strVal val="visible"/>
                                      </p:to>
                                    </p:set>
                                    <p:animEffect transition="in" filter="dissolve">
                                      <p:cBhvr>
                                        <p:cTn id="7" dur="500"/>
                                        <p:tgtEl>
                                          <p:spTgt spid="573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itar_pick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943350" y="1657350"/>
            <a:ext cx="5943600" cy="4457700"/>
          </a:xfrm>
          <a:prstGeom prst="rect">
            <a:avLst/>
          </a:prstGeom>
        </p:spPr>
      </p:pic>
      <p:sp>
        <p:nvSpPr>
          <p:cNvPr id="573443" name="Rectangle 3"/>
          <p:cNvSpPr>
            <a:spLocks noChangeArrowheads="1"/>
          </p:cNvSpPr>
          <p:nvPr/>
        </p:nvSpPr>
        <p:spPr bwMode="auto">
          <a:xfrm>
            <a:off x="198582" y="977900"/>
            <a:ext cx="4373418"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indent="25400" eaLnBrk="1" hangingPunct="1">
              <a:spcBef>
                <a:spcPct val="20000"/>
              </a:spcBef>
            </a:pPr>
            <a:r>
              <a:rPr lang="en-US" sz="2800" i="1" dirty="0">
                <a:solidFill>
                  <a:srgbClr val="FF0000"/>
                </a:solidFill>
                <a:latin typeface="Times New Roman"/>
                <a:cs typeface="Times New Roman"/>
              </a:rPr>
              <a:t>Electric Guitar Pickup</a:t>
            </a:r>
            <a:br>
              <a:rPr lang="en-US" sz="2800" b="0" dirty="0">
                <a:latin typeface="Times New Roman"/>
                <a:cs typeface="Times New Roman"/>
              </a:rPr>
            </a:br>
            <a:r>
              <a:rPr lang="en-US" sz="2000" b="0" dirty="0">
                <a:latin typeface="Times New Roman"/>
                <a:cs typeface="Times New Roman"/>
              </a:rPr>
              <a:t>Vibrating string produces a change in magnetic flux in the coil, which is transmitted as an </a:t>
            </a:r>
            <a:r>
              <a:rPr lang="en-US" sz="2000" b="0" dirty="0" err="1">
                <a:latin typeface="Times New Roman"/>
                <a:cs typeface="Times New Roman"/>
              </a:rPr>
              <a:t>emf</a:t>
            </a:r>
            <a:r>
              <a:rPr lang="en-US" sz="2000" b="0" dirty="0">
                <a:latin typeface="Times New Roman"/>
                <a:cs typeface="Times New Roman"/>
              </a:rPr>
              <a:t> to the amplifier.</a:t>
            </a:r>
          </a:p>
        </p:txBody>
      </p:sp>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82" y="3886200"/>
            <a:ext cx="5638800" cy="250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dirty="0">
                <a:solidFill>
                  <a:srgbClr val="FF0000"/>
                </a:solidFill>
                <a:latin typeface="Apple Chancery"/>
                <a:cs typeface="Apple Chancery"/>
              </a:rPr>
              <a:t>Real Life Application   </a:t>
            </a:r>
            <a:r>
              <a:rPr lang="en-US" dirty="0">
                <a:latin typeface="Times New Roman"/>
                <a:cs typeface="Times New Roman"/>
              </a:rPr>
              <a:t>(courtesy of Mr. White)</a:t>
            </a:r>
            <a:endParaRPr lang="en-US" sz="3200" dirty="0">
              <a:solidFill>
                <a:srgbClr val="FF0000"/>
              </a:solidFill>
              <a:latin typeface="Apple Chancery"/>
              <a:cs typeface="Apple Chancery"/>
            </a:endParaRP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8"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solidFill>
                  <a:srgbClr val="FFFF00"/>
                </a:solidFill>
                <a:latin typeface="Times New Roman"/>
                <a:cs typeface="Times New Roman"/>
              </a:rPr>
              <a:t>16.)</a:t>
            </a:r>
            <a:endParaRPr lang="en-US" sz="1100" dirty="0">
              <a:latin typeface="Times New Roman"/>
              <a:cs typeface="Times New Roman"/>
            </a:endParaRPr>
          </a:p>
        </p:txBody>
      </p:sp>
    </p:spTree>
    <p:extLst>
      <p:ext uri="{BB962C8B-B14F-4D97-AF65-F5344CB8AC3E}">
        <p14:creationId xmlns:p14="http://schemas.microsoft.com/office/powerpoint/2010/main" val="311840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829300" y="2425700"/>
            <a:ext cx="2362200" cy="2495550"/>
            <a:chOff x="5638800" y="3733800"/>
            <a:chExt cx="2362200" cy="2495550"/>
          </a:xfrm>
        </p:grpSpPr>
        <p:grpSp>
          <p:nvGrpSpPr>
            <p:cNvPr id="21" name="Group 20"/>
            <p:cNvGrpSpPr/>
            <p:nvPr/>
          </p:nvGrpSpPr>
          <p:grpSpPr>
            <a:xfrm>
              <a:off x="5638800" y="3733800"/>
              <a:ext cx="2286000" cy="2495550"/>
              <a:chOff x="0" y="-95250"/>
              <a:chExt cx="2286000" cy="2495550"/>
            </a:xfrm>
          </p:grpSpPr>
          <p:grpSp>
            <p:nvGrpSpPr>
              <p:cNvPr id="22" name="Group 21"/>
              <p:cNvGrpSpPr/>
              <p:nvPr/>
            </p:nvGrpSpPr>
            <p:grpSpPr>
              <a:xfrm>
                <a:off x="0" y="342900"/>
                <a:ext cx="800100" cy="1714500"/>
                <a:chOff x="0" y="0"/>
                <a:chExt cx="800100" cy="1714500"/>
              </a:xfrm>
            </p:grpSpPr>
            <p:cxnSp>
              <p:nvCxnSpPr>
                <p:cNvPr id="37" name="Straight Arrow Connector 36"/>
                <p:cNvCxnSpPr/>
                <p:nvPr/>
              </p:nvCxnSpPr>
              <p:spPr>
                <a:xfrm>
                  <a:off x="0" y="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0" y="3429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0" y="6858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0" y="137160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0" y="10287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0" y="171450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596265" y="114300"/>
                <a:ext cx="775335" cy="2057400"/>
                <a:chOff x="0" y="0"/>
                <a:chExt cx="775335" cy="1943100"/>
              </a:xfrm>
            </p:grpSpPr>
            <p:sp>
              <p:nvSpPr>
                <p:cNvPr id="35" name="Oval 34"/>
                <p:cNvSpPr/>
                <p:nvPr/>
              </p:nvSpPr>
              <p:spPr>
                <a:xfrm>
                  <a:off x="0" y="0"/>
                  <a:ext cx="685800" cy="1943100"/>
                </a:xfrm>
                <a:prstGeom prst="ellipse">
                  <a:avLst/>
                </a:prstGeom>
                <a:noFill/>
                <a:ln w="1016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al 35"/>
                <p:cNvSpPr/>
                <p:nvPr/>
              </p:nvSpPr>
              <p:spPr>
                <a:xfrm>
                  <a:off x="89535" y="0"/>
                  <a:ext cx="685800" cy="1943100"/>
                </a:xfrm>
                <a:prstGeom prst="ellipse">
                  <a:avLst/>
                </a:prstGeom>
                <a:noFill/>
                <a:ln w="1016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24" name="Straight Arrow Connector 23"/>
              <p:cNvCxnSpPr/>
              <p:nvPr/>
            </p:nvCxnSpPr>
            <p:spPr>
              <a:xfrm>
                <a:off x="914400" y="342900"/>
                <a:ext cx="11430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0" y="0"/>
                <a:ext cx="20574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0" y="2400300"/>
                <a:ext cx="20574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800100" y="6858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800100" y="10287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00100" y="13716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800100" y="17145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028700" y="2057400"/>
                <a:ext cx="10287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Text Box 21"/>
              <p:cNvSpPr txBox="1"/>
              <p:nvPr/>
            </p:nvSpPr>
            <p:spPr>
              <a:xfrm>
                <a:off x="1485900" y="-95250"/>
                <a:ext cx="4572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solidFill>
                      <a:srgbClr val="FF0000"/>
                    </a:solidFill>
                    <a:effectLst/>
                    <a:latin typeface="Garamond"/>
                    <a:ea typeface="ＭＳ 明朝"/>
                    <a:cs typeface="Garamond"/>
                  </a:rPr>
                  <a:t>B</a:t>
                </a:r>
                <a:endParaRPr lang="en-US" dirty="0">
                  <a:effectLst/>
                  <a:latin typeface="Garamond"/>
                  <a:ea typeface="ＭＳ 明朝"/>
                  <a:cs typeface="Garamond"/>
                </a:endParaRPr>
              </a:p>
            </p:txBody>
          </p:sp>
          <p:cxnSp>
            <p:nvCxnSpPr>
              <p:cNvPr id="33" name="Straight Arrow Connector 32"/>
              <p:cNvCxnSpPr/>
              <p:nvPr/>
            </p:nvCxnSpPr>
            <p:spPr>
              <a:xfrm>
                <a:off x="1028700" y="1143000"/>
                <a:ext cx="1257300" cy="0"/>
              </a:xfrm>
              <a:prstGeom prst="straightConnector1">
                <a:avLst/>
              </a:prstGeom>
              <a:ln w="12700">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4" name="Text Box 23"/>
              <p:cNvSpPr txBox="1"/>
              <p:nvPr/>
            </p:nvSpPr>
            <p:spPr>
              <a:xfrm>
                <a:off x="800100" y="1028700"/>
                <a:ext cx="4572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effectLst/>
                    <a:latin typeface="Garamond"/>
                    <a:ea typeface="ＭＳ 明朝"/>
                    <a:cs typeface="Garamond"/>
                  </a:rPr>
                  <a:t>A</a:t>
                </a:r>
                <a:endParaRPr lang="en-US" dirty="0">
                  <a:effectLst/>
                  <a:latin typeface="Garamond"/>
                  <a:ea typeface="ＭＳ 明朝"/>
                  <a:cs typeface="Garamond"/>
                </a:endParaRPr>
              </a:p>
            </p:txBody>
          </p:sp>
        </p:grpSp>
        <p:graphicFrame>
          <p:nvGraphicFramePr>
            <p:cNvPr id="4" name="Object 3"/>
            <p:cNvGraphicFramePr>
              <a:graphicFrameLocks noChangeAspect="1"/>
            </p:cNvGraphicFramePr>
            <p:nvPr>
              <p:extLst>
                <p:ext uri="{D42A27DB-BD31-4B8C-83A1-F6EECF244321}">
                  <p14:modId xmlns:p14="http://schemas.microsoft.com/office/powerpoint/2010/main" val="2064429075"/>
                </p:ext>
              </p:extLst>
            </p:nvPr>
          </p:nvGraphicFramePr>
          <p:xfrm>
            <a:off x="7785100" y="5049837"/>
            <a:ext cx="215900" cy="301625"/>
          </p:xfrm>
          <a:graphic>
            <a:graphicData uri="http://schemas.openxmlformats.org/presentationml/2006/ole">
              <mc:AlternateContent xmlns:mc="http://schemas.openxmlformats.org/markup-compatibility/2006">
                <mc:Choice xmlns:v="urn:schemas-microsoft-com:vml" Requires="v">
                  <p:oleObj spid="_x0000_s2567431" name="Equation" r:id="rId4" imgW="127000" imgH="177800" progId="Equation.DSMT4">
                    <p:embed/>
                  </p:oleObj>
                </mc:Choice>
                <mc:Fallback>
                  <p:oleObj name="Equation" r:id="rId4" imgW="127000" imgH="177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5100" y="5049837"/>
                          <a:ext cx="2159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sp>
        <p:nvSpPr>
          <p:cNvPr id="2" name="TextBox 1"/>
          <p:cNvSpPr txBox="1"/>
          <p:nvPr/>
        </p:nvSpPr>
        <p:spPr>
          <a:xfrm>
            <a:off x="228600" y="825500"/>
            <a:ext cx="8712200" cy="1754327"/>
          </a:xfrm>
          <a:prstGeom prst="rect">
            <a:avLst/>
          </a:prstGeom>
          <a:noFill/>
        </p:spPr>
        <p:txBody>
          <a:bodyPr wrap="square" rtlCol="0">
            <a:spAutoFit/>
          </a:bodyPr>
          <a:lstStyle/>
          <a:p>
            <a:r>
              <a:rPr lang="en-US" sz="2800" dirty="0">
                <a:solidFill>
                  <a:srgbClr val="FF0000"/>
                </a:solidFill>
                <a:latin typeface="Apple Chancery"/>
                <a:cs typeface="Apple Chancery"/>
              </a:rPr>
              <a:t>Although Faraday’s Law </a:t>
            </a:r>
            <a:r>
              <a:rPr lang="en-US" sz="2000" dirty="0">
                <a:latin typeface="Times New Roman"/>
                <a:cs typeface="Times New Roman"/>
              </a:rPr>
              <a:t>allows us to determine the </a:t>
            </a:r>
            <a:r>
              <a:rPr lang="en-US" sz="2000" dirty="0">
                <a:solidFill>
                  <a:srgbClr val="0000FF"/>
                </a:solidFill>
                <a:latin typeface="Times New Roman"/>
                <a:cs typeface="Times New Roman"/>
              </a:rPr>
              <a:t>magnitude of the induced EMF </a:t>
            </a:r>
            <a:r>
              <a:rPr lang="en-US" sz="2000" dirty="0">
                <a:latin typeface="Times New Roman"/>
                <a:cs typeface="Times New Roman"/>
              </a:rPr>
              <a:t>set up by a </a:t>
            </a:r>
            <a:r>
              <a:rPr lang="en-US" sz="2000" dirty="0">
                <a:solidFill>
                  <a:srgbClr val="0000FF"/>
                </a:solidFill>
                <a:latin typeface="Times New Roman"/>
                <a:cs typeface="Times New Roman"/>
              </a:rPr>
              <a:t>changing magnetic flux through the face of a coil </a:t>
            </a:r>
            <a:r>
              <a:rPr lang="en-US" sz="2000" dirty="0">
                <a:latin typeface="Times New Roman"/>
                <a:cs typeface="Times New Roman"/>
              </a:rPr>
              <a:t>and, by extension, the magnitude of the </a:t>
            </a:r>
            <a:r>
              <a:rPr lang="en-US" sz="2000" dirty="0">
                <a:solidFill>
                  <a:srgbClr val="0000FF"/>
                </a:solidFill>
                <a:latin typeface="Times New Roman"/>
                <a:cs typeface="Times New Roman"/>
              </a:rPr>
              <a:t>induced current through the coil</a:t>
            </a:r>
            <a:r>
              <a:rPr lang="en-US" sz="2000" dirty="0">
                <a:latin typeface="Times New Roman"/>
                <a:cs typeface="Times New Roman"/>
              </a:rPr>
              <a:t>, it </a:t>
            </a:r>
            <a:r>
              <a:rPr lang="en-US" sz="2000" dirty="0">
                <a:solidFill>
                  <a:srgbClr val="FF0000"/>
                </a:solidFill>
                <a:latin typeface="Times New Roman"/>
                <a:cs typeface="Times New Roman"/>
              </a:rPr>
              <a:t>says nothing about the </a:t>
            </a:r>
            <a:r>
              <a:rPr lang="en-US" sz="2000" i="1" dirty="0">
                <a:solidFill>
                  <a:srgbClr val="FF0000"/>
                </a:solidFill>
                <a:latin typeface="Times New Roman"/>
                <a:cs typeface="Times New Roman"/>
              </a:rPr>
              <a:t>direction </a:t>
            </a:r>
            <a:r>
              <a:rPr lang="en-US" sz="2000" dirty="0">
                <a:latin typeface="Times New Roman"/>
                <a:cs typeface="Times New Roman"/>
              </a:rPr>
              <a:t>of the induced current set up by the EMF.  </a:t>
            </a:r>
            <a:r>
              <a:rPr lang="en-US" sz="2000" dirty="0">
                <a:solidFill>
                  <a:srgbClr val="FF0000"/>
                </a:solidFill>
                <a:latin typeface="Times New Roman"/>
                <a:cs typeface="Times New Roman"/>
              </a:rPr>
              <a:t>Lenz’s Law </a:t>
            </a:r>
            <a:r>
              <a:rPr lang="en-US" sz="2000" dirty="0">
                <a:latin typeface="Times New Roman"/>
                <a:cs typeface="Times New Roman"/>
              </a:rPr>
              <a:t>is designed to </a:t>
            </a:r>
            <a:r>
              <a:rPr lang="en-US" sz="2000" dirty="0">
                <a:solidFill>
                  <a:srgbClr val="0000FF"/>
                </a:solidFill>
                <a:latin typeface="Times New Roman"/>
                <a:cs typeface="Times New Roman"/>
              </a:rPr>
              <a:t>fill in that gap</a:t>
            </a:r>
            <a:r>
              <a:rPr lang="en-US" sz="2000" dirty="0">
                <a:latin typeface="Times New Roman"/>
                <a:cs typeface="Times New Roman"/>
              </a:rPr>
              <a:t>.</a:t>
            </a:r>
          </a:p>
        </p:txBody>
      </p:sp>
      <p:sp>
        <p:nvSpPr>
          <p:cNvPr id="43" name="TextBox 42"/>
          <p:cNvSpPr txBox="1"/>
          <p:nvPr/>
        </p:nvSpPr>
        <p:spPr>
          <a:xfrm>
            <a:off x="228600" y="2743200"/>
            <a:ext cx="4851400" cy="2369880"/>
          </a:xfrm>
          <a:prstGeom prst="rect">
            <a:avLst/>
          </a:prstGeom>
          <a:noFill/>
        </p:spPr>
        <p:txBody>
          <a:bodyPr wrap="square" rtlCol="0">
            <a:spAutoFit/>
          </a:bodyPr>
          <a:lstStyle/>
          <a:p>
            <a:r>
              <a:rPr lang="en-US" sz="2800" dirty="0">
                <a:solidFill>
                  <a:srgbClr val="FF0000"/>
                </a:solidFill>
                <a:latin typeface="Apple Chancery"/>
                <a:cs typeface="Apple Chancery"/>
              </a:rPr>
              <a:t>Lenz’s Law </a:t>
            </a:r>
            <a:r>
              <a:rPr lang="en-US" sz="2000" dirty="0">
                <a:latin typeface="Times New Roman"/>
                <a:cs typeface="Times New Roman"/>
              </a:rPr>
              <a:t>maintains that an </a:t>
            </a:r>
            <a:r>
              <a:rPr lang="en-US" sz="2000" dirty="0">
                <a:solidFill>
                  <a:srgbClr val="0000FF"/>
                </a:solidFill>
                <a:latin typeface="Times New Roman"/>
                <a:cs typeface="Times New Roman"/>
              </a:rPr>
              <a:t>induced EMF through a coil </a:t>
            </a:r>
            <a:r>
              <a:rPr lang="en-US" sz="2000" dirty="0">
                <a:latin typeface="Times New Roman"/>
                <a:cs typeface="Times New Roman"/>
              </a:rPr>
              <a:t>(or loop) will </a:t>
            </a:r>
            <a:r>
              <a:rPr lang="en-US" sz="2000" dirty="0">
                <a:solidFill>
                  <a:srgbClr val="0000FF"/>
                </a:solidFill>
                <a:latin typeface="Times New Roman"/>
                <a:cs typeface="Times New Roman"/>
              </a:rPr>
              <a:t>produce an induced current </a:t>
            </a:r>
            <a:r>
              <a:rPr lang="en-US" sz="2000" dirty="0">
                <a:solidFill>
                  <a:srgbClr val="008000"/>
                </a:solidFill>
                <a:latin typeface="Times New Roman"/>
                <a:cs typeface="Times New Roman"/>
              </a:rPr>
              <a:t>that will create its own induced magnetic flux</a:t>
            </a:r>
            <a:r>
              <a:rPr lang="en-US" sz="2000" dirty="0">
                <a:latin typeface="Times New Roman"/>
                <a:cs typeface="Times New Roman"/>
              </a:rPr>
              <a:t>, and that </a:t>
            </a:r>
            <a:r>
              <a:rPr lang="en-US" sz="2000" dirty="0">
                <a:solidFill>
                  <a:srgbClr val="0000FF"/>
                </a:solidFill>
                <a:latin typeface="Times New Roman"/>
                <a:cs typeface="Times New Roman"/>
              </a:rPr>
              <a:t>that induced magnetic flux will </a:t>
            </a:r>
            <a:r>
              <a:rPr lang="en-US" sz="2000" i="1" dirty="0">
                <a:solidFill>
                  <a:srgbClr val="0000FF"/>
                </a:solidFill>
                <a:latin typeface="Times New Roman"/>
                <a:cs typeface="Times New Roman"/>
              </a:rPr>
              <a:t>oppose the change </a:t>
            </a:r>
            <a:r>
              <a:rPr lang="en-US" sz="2000" dirty="0">
                <a:solidFill>
                  <a:srgbClr val="0000FF"/>
                </a:solidFill>
                <a:latin typeface="Times New Roman"/>
                <a:cs typeface="Times New Roman"/>
              </a:rPr>
              <a:t>of magnetic flux through the loop that started the process </a:t>
            </a:r>
            <a:r>
              <a:rPr lang="en-US" sz="2000" dirty="0">
                <a:latin typeface="Times New Roman"/>
                <a:cs typeface="Times New Roman"/>
              </a:rPr>
              <a:t>off in the first place.</a:t>
            </a:r>
          </a:p>
        </p:txBody>
      </p:sp>
      <p:sp>
        <p:nvSpPr>
          <p:cNvPr id="44" name="TextBox 43"/>
          <p:cNvSpPr txBox="1"/>
          <p:nvPr/>
        </p:nvSpPr>
        <p:spPr>
          <a:xfrm>
            <a:off x="228600" y="5187950"/>
            <a:ext cx="7086600" cy="830997"/>
          </a:xfrm>
          <a:prstGeom prst="rect">
            <a:avLst/>
          </a:prstGeom>
          <a:noFill/>
        </p:spPr>
        <p:txBody>
          <a:bodyPr wrap="square" rtlCol="0">
            <a:spAutoFit/>
          </a:bodyPr>
          <a:lstStyle/>
          <a:p>
            <a:r>
              <a:rPr lang="en-US" sz="2800" dirty="0">
                <a:solidFill>
                  <a:srgbClr val="FF0000"/>
                </a:solidFill>
                <a:latin typeface="Apple Chancery"/>
                <a:cs typeface="Apple Chancery"/>
              </a:rPr>
              <a:t>Confused? </a:t>
            </a:r>
            <a:r>
              <a:rPr lang="en-US" sz="2000" dirty="0">
                <a:latin typeface="Times New Roman"/>
                <a:cs typeface="Times New Roman"/>
              </a:rPr>
              <a:t>That’s the statement of Lenz’s Law in the raw.  Its message can be more economically unpacked with three easy steps. </a:t>
            </a:r>
          </a:p>
        </p:txBody>
      </p:sp>
      <p:sp>
        <p:nvSpPr>
          <p:cNvPr id="45" name="Rectangle 9"/>
          <p:cNvSpPr txBox="1">
            <a:spLocks noChangeArrowheads="1"/>
          </p:cNvSpPr>
          <p:nvPr/>
        </p:nvSpPr>
        <p:spPr>
          <a:xfrm>
            <a:off x="7383274" y="4942423"/>
            <a:ext cx="1616452"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courtesy of Mr. White</a:t>
            </a:r>
            <a:endParaRPr lang="en-US" sz="1400" dirty="0">
              <a:solidFill>
                <a:srgbClr val="0000FF"/>
              </a:solidFill>
              <a:latin typeface="Apple Chancery"/>
              <a:ea typeface="ＭＳ Ｐゴシック" charset="0"/>
              <a:cs typeface="Apple Chancery"/>
            </a:endParaRPr>
          </a:p>
        </p:txBody>
      </p:sp>
      <p:sp>
        <p:nvSpPr>
          <p:cNvPr id="4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17.)</a:t>
            </a:r>
          </a:p>
        </p:txBody>
      </p:sp>
      <p:sp>
        <p:nvSpPr>
          <p:cNvPr id="48"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49" name="TextBox 48"/>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Lenz’s Law</a:t>
            </a:r>
          </a:p>
        </p:txBody>
      </p:sp>
    </p:spTree>
    <p:extLst>
      <p:ext uri="{BB962C8B-B14F-4D97-AF65-F5344CB8AC3E}">
        <p14:creationId xmlns:p14="http://schemas.microsoft.com/office/powerpoint/2010/main" val="180575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6" y="1298999"/>
            <a:ext cx="8526143" cy="1569660"/>
          </a:xfrm>
          <a:prstGeom prst="rect">
            <a:avLst/>
          </a:prstGeom>
          <a:noFill/>
        </p:spPr>
        <p:txBody>
          <a:bodyPr wrap="square" rtlCol="0">
            <a:spAutoFit/>
          </a:bodyPr>
          <a:lstStyle/>
          <a:p>
            <a:r>
              <a:rPr lang="en-US" sz="2800" dirty="0">
                <a:solidFill>
                  <a:srgbClr val="FF0000"/>
                </a:solidFill>
                <a:latin typeface="Apple Chancery"/>
                <a:cs typeface="Apple Chancery"/>
              </a:rPr>
              <a:t>Wind </a:t>
            </a:r>
            <a:r>
              <a:rPr lang="en-US" sz="2000" dirty="0">
                <a:solidFill>
                  <a:srgbClr val="000000"/>
                </a:solidFill>
                <a:latin typeface="Times New Roman"/>
                <a:cs typeface="Times New Roman"/>
              </a:rPr>
              <a:t>the wire into a coil, attach the coil to the light bulb, and repeatedly move the coil into and out-of the magnetic field as rapidly as you can.  </a:t>
            </a:r>
          </a:p>
          <a:p>
            <a:endParaRPr lang="en-US" sz="2000" dirty="0">
              <a:solidFill>
                <a:srgbClr val="000000"/>
              </a:solidFill>
              <a:latin typeface="Times New Roman"/>
              <a:cs typeface="Times New Roman"/>
            </a:endParaRPr>
          </a:p>
          <a:p>
            <a:r>
              <a:rPr lang="en-US" sz="2800" dirty="0">
                <a:solidFill>
                  <a:srgbClr val="FF0000"/>
                </a:solidFill>
                <a:latin typeface="Apple Chancery"/>
                <a:cs typeface="Apple Chancery"/>
              </a:rPr>
              <a:t>The real question is</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“Why does this work?”</a:t>
            </a:r>
            <a:endParaRPr lang="en-US" sz="2400" dirty="0">
              <a:solidFill>
                <a:srgbClr val="0000FF"/>
              </a:solidFill>
              <a:latin typeface="Apple Chancery"/>
              <a:cs typeface="Apple Chancery"/>
            </a:endParaRPr>
          </a:p>
        </p:txBody>
      </p:sp>
      <p:sp>
        <p:nvSpPr>
          <p:cNvPr id="8" name="TextBox 7"/>
          <p:cNvSpPr txBox="1"/>
          <p:nvPr/>
        </p:nvSpPr>
        <p:spPr>
          <a:xfrm>
            <a:off x="0" y="94301"/>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Solution to Island Problem</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00.)</a:t>
            </a:r>
          </a:p>
        </p:txBody>
      </p:sp>
    </p:spTree>
    <p:extLst>
      <p:ext uri="{BB962C8B-B14F-4D97-AF65-F5344CB8AC3E}">
        <p14:creationId xmlns:p14="http://schemas.microsoft.com/office/powerpoint/2010/main" val="23652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25565" y="783570"/>
            <a:ext cx="2362200" cy="2495550"/>
            <a:chOff x="5638800" y="3733800"/>
            <a:chExt cx="2362200" cy="2495550"/>
          </a:xfrm>
        </p:grpSpPr>
        <p:grpSp>
          <p:nvGrpSpPr>
            <p:cNvPr id="21" name="Group 20"/>
            <p:cNvGrpSpPr/>
            <p:nvPr/>
          </p:nvGrpSpPr>
          <p:grpSpPr>
            <a:xfrm>
              <a:off x="5638800" y="3733800"/>
              <a:ext cx="2286000" cy="2495550"/>
              <a:chOff x="0" y="-95250"/>
              <a:chExt cx="2286000" cy="2495550"/>
            </a:xfrm>
          </p:grpSpPr>
          <p:grpSp>
            <p:nvGrpSpPr>
              <p:cNvPr id="22" name="Group 21"/>
              <p:cNvGrpSpPr/>
              <p:nvPr/>
            </p:nvGrpSpPr>
            <p:grpSpPr>
              <a:xfrm>
                <a:off x="0" y="342900"/>
                <a:ext cx="800100" cy="1714500"/>
                <a:chOff x="0" y="0"/>
                <a:chExt cx="800100" cy="1714500"/>
              </a:xfrm>
            </p:grpSpPr>
            <p:cxnSp>
              <p:nvCxnSpPr>
                <p:cNvPr id="37" name="Straight Arrow Connector 36"/>
                <p:cNvCxnSpPr/>
                <p:nvPr/>
              </p:nvCxnSpPr>
              <p:spPr>
                <a:xfrm>
                  <a:off x="0" y="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0" y="3429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0" y="6858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0" y="137160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0" y="10287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0" y="171450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596265" y="114300"/>
                <a:ext cx="775335" cy="2057400"/>
                <a:chOff x="0" y="0"/>
                <a:chExt cx="775335" cy="1943100"/>
              </a:xfrm>
            </p:grpSpPr>
            <p:sp>
              <p:nvSpPr>
                <p:cNvPr id="35" name="Oval 34"/>
                <p:cNvSpPr/>
                <p:nvPr/>
              </p:nvSpPr>
              <p:spPr>
                <a:xfrm>
                  <a:off x="0" y="0"/>
                  <a:ext cx="685800" cy="1943100"/>
                </a:xfrm>
                <a:prstGeom prst="ellipse">
                  <a:avLst/>
                </a:prstGeom>
                <a:noFill/>
                <a:ln w="1016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al 35"/>
                <p:cNvSpPr/>
                <p:nvPr/>
              </p:nvSpPr>
              <p:spPr>
                <a:xfrm>
                  <a:off x="89535" y="0"/>
                  <a:ext cx="685800" cy="1943100"/>
                </a:xfrm>
                <a:prstGeom prst="ellipse">
                  <a:avLst/>
                </a:prstGeom>
                <a:noFill/>
                <a:ln w="1016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24" name="Straight Arrow Connector 23"/>
              <p:cNvCxnSpPr/>
              <p:nvPr/>
            </p:nvCxnSpPr>
            <p:spPr>
              <a:xfrm>
                <a:off x="914400" y="342900"/>
                <a:ext cx="11430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0" y="0"/>
                <a:ext cx="20574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0" y="2400300"/>
                <a:ext cx="20574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800100" y="6858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800100" y="10287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00100" y="13716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800100" y="17145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028700" y="2057400"/>
                <a:ext cx="10287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Text Box 21"/>
              <p:cNvSpPr txBox="1"/>
              <p:nvPr/>
            </p:nvSpPr>
            <p:spPr>
              <a:xfrm>
                <a:off x="1485900" y="-95250"/>
                <a:ext cx="4572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solidFill>
                      <a:srgbClr val="FF0000"/>
                    </a:solidFill>
                    <a:effectLst/>
                    <a:latin typeface="Garamond"/>
                    <a:ea typeface="ＭＳ 明朝"/>
                    <a:cs typeface="Garamond"/>
                  </a:rPr>
                  <a:t>B</a:t>
                </a:r>
                <a:endParaRPr lang="en-US" dirty="0">
                  <a:effectLst/>
                  <a:latin typeface="Garamond"/>
                  <a:ea typeface="ＭＳ 明朝"/>
                  <a:cs typeface="Garamond"/>
                </a:endParaRPr>
              </a:p>
            </p:txBody>
          </p:sp>
          <p:cxnSp>
            <p:nvCxnSpPr>
              <p:cNvPr id="33" name="Straight Arrow Connector 32"/>
              <p:cNvCxnSpPr/>
              <p:nvPr/>
            </p:nvCxnSpPr>
            <p:spPr>
              <a:xfrm>
                <a:off x="1028700" y="1143000"/>
                <a:ext cx="1257300" cy="0"/>
              </a:xfrm>
              <a:prstGeom prst="straightConnector1">
                <a:avLst/>
              </a:prstGeom>
              <a:ln w="12700">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4" name="Text Box 23"/>
              <p:cNvSpPr txBox="1"/>
              <p:nvPr/>
            </p:nvSpPr>
            <p:spPr>
              <a:xfrm>
                <a:off x="800100" y="1028700"/>
                <a:ext cx="4572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effectLst/>
                    <a:latin typeface="Garamond"/>
                    <a:ea typeface="ＭＳ 明朝"/>
                    <a:cs typeface="Garamond"/>
                  </a:rPr>
                  <a:t>A</a:t>
                </a:r>
                <a:endParaRPr lang="en-US" dirty="0">
                  <a:effectLst/>
                  <a:latin typeface="Garamond"/>
                  <a:ea typeface="ＭＳ 明朝"/>
                  <a:cs typeface="Garamond"/>
                </a:endParaRPr>
              </a:p>
            </p:txBody>
          </p:sp>
        </p:grpSp>
        <p:graphicFrame>
          <p:nvGraphicFramePr>
            <p:cNvPr id="4" name="Object 3"/>
            <p:cNvGraphicFramePr>
              <a:graphicFrameLocks noChangeAspect="1"/>
            </p:cNvGraphicFramePr>
            <p:nvPr>
              <p:extLst>
                <p:ext uri="{D42A27DB-BD31-4B8C-83A1-F6EECF244321}">
                  <p14:modId xmlns:p14="http://schemas.microsoft.com/office/powerpoint/2010/main" val="2645216886"/>
                </p:ext>
              </p:extLst>
            </p:nvPr>
          </p:nvGraphicFramePr>
          <p:xfrm>
            <a:off x="7785100" y="5049837"/>
            <a:ext cx="215900" cy="301625"/>
          </p:xfrm>
          <a:graphic>
            <a:graphicData uri="http://schemas.openxmlformats.org/presentationml/2006/ole">
              <mc:AlternateContent xmlns:mc="http://schemas.openxmlformats.org/markup-compatibility/2006">
                <mc:Choice xmlns:v="urn:schemas-microsoft-com:vml" Requires="v">
                  <p:oleObj spid="_x0000_s2570503" name="Equation" r:id="rId4" imgW="127000" imgH="177800" progId="Equation.DSMT4">
                    <p:embed/>
                  </p:oleObj>
                </mc:Choice>
                <mc:Fallback>
                  <p:oleObj name="Equation" r:id="rId4" imgW="127000" imgH="177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5100" y="5049837"/>
                          <a:ext cx="2159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sp>
        <p:nvSpPr>
          <p:cNvPr id="2" name="TextBox 1"/>
          <p:cNvSpPr txBox="1"/>
          <p:nvPr/>
        </p:nvSpPr>
        <p:spPr>
          <a:xfrm>
            <a:off x="228600" y="203200"/>
            <a:ext cx="2298700" cy="523220"/>
          </a:xfrm>
          <a:prstGeom prst="rect">
            <a:avLst/>
          </a:prstGeom>
          <a:noFill/>
        </p:spPr>
        <p:txBody>
          <a:bodyPr wrap="square" rtlCol="0">
            <a:spAutoFit/>
          </a:bodyPr>
          <a:lstStyle/>
          <a:p>
            <a:r>
              <a:rPr lang="en-US" sz="2800" dirty="0">
                <a:solidFill>
                  <a:srgbClr val="FF0000"/>
                </a:solidFill>
                <a:latin typeface="Apple Chancery"/>
                <a:cs typeface="Apple Chancery"/>
              </a:rPr>
              <a:t>The easy way:</a:t>
            </a:r>
            <a:endParaRPr lang="en-US" sz="2000" dirty="0">
              <a:latin typeface="Times New Roman"/>
              <a:cs typeface="Times New Roman"/>
            </a:endParaRPr>
          </a:p>
        </p:txBody>
      </p:sp>
      <p:sp>
        <p:nvSpPr>
          <p:cNvPr id="43" name="TextBox 42"/>
          <p:cNvSpPr txBox="1"/>
          <p:nvPr/>
        </p:nvSpPr>
        <p:spPr>
          <a:xfrm>
            <a:off x="609600" y="849570"/>
            <a:ext cx="4851400" cy="400110"/>
          </a:xfrm>
          <a:prstGeom prst="rect">
            <a:avLst/>
          </a:prstGeom>
          <a:noFill/>
        </p:spPr>
        <p:txBody>
          <a:bodyPr wrap="square" rtlCol="0">
            <a:spAutoFit/>
          </a:bodyPr>
          <a:lstStyle/>
          <a:p>
            <a:r>
              <a:rPr lang="en-US" sz="2000" dirty="0">
                <a:solidFill>
                  <a:srgbClr val="FF0000"/>
                </a:solidFill>
                <a:latin typeface="Apple Chancery"/>
                <a:cs typeface="Apple Chancery"/>
              </a:rPr>
              <a:t>1.) </a:t>
            </a:r>
            <a:r>
              <a:rPr lang="en-US" sz="2000" dirty="0">
                <a:solidFill>
                  <a:srgbClr val="0000FF"/>
                </a:solidFill>
                <a:latin typeface="Times New Roman"/>
                <a:cs typeface="Times New Roman"/>
              </a:rPr>
              <a:t>Identify</a:t>
            </a:r>
            <a:r>
              <a:rPr lang="en-US" sz="2000" dirty="0">
                <a:latin typeface="Times New Roman"/>
                <a:cs typeface="Times New Roman"/>
              </a:rPr>
              <a:t> the </a:t>
            </a:r>
            <a:r>
              <a:rPr lang="en-US" sz="2000" dirty="0">
                <a:solidFill>
                  <a:srgbClr val="FF0000"/>
                </a:solidFill>
                <a:latin typeface="Times New Roman"/>
                <a:cs typeface="Times New Roman"/>
              </a:rPr>
              <a:t>direction of the external </a:t>
            </a:r>
            <a:r>
              <a:rPr lang="en-US" sz="2000" i="1" dirty="0">
                <a:solidFill>
                  <a:srgbClr val="FF0000"/>
                </a:solidFill>
                <a:latin typeface="Times New Roman"/>
                <a:cs typeface="Times New Roman"/>
              </a:rPr>
              <a:t>B-fld</a:t>
            </a:r>
            <a:r>
              <a:rPr lang="en-US" sz="2000" dirty="0">
                <a:solidFill>
                  <a:srgbClr val="FF0000"/>
                </a:solidFill>
                <a:latin typeface="Times New Roman"/>
                <a:cs typeface="Times New Roman"/>
              </a:rPr>
              <a:t>.</a:t>
            </a:r>
          </a:p>
        </p:txBody>
      </p:sp>
      <p:sp>
        <p:nvSpPr>
          <p:cNvPr id="45" name="Rectangle 9"/>
          <p:cNvSpPr txBox="1">
            <a:spLocks noChangeArrowheads="1"/>
          </p:cNvSpPr>
          <p:nvPr/>
        </p:nvSpPr>
        <p:spPr>
          <a:xfrm>
            <a:off x="7527548" y="3293943"/>
            <a:ext cx="1616452"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courtesy of Mr. White</a:t>
            </a:r>
            <a:endParaRPr lang="en-US" sz="1400" dirty="0">
              <a:solidFill>
                <a:srgbClr val="0000FF"/>
              </a:solidFill>
              <a:latin typeface="Apple Chancery"/>
              <a:ea typeface="ＭＳ Ｐゴシック" charset="0"/>
              <a:cs typeface="Apple Chancery"/>
            </a:endParaRPr>
          </a:p>
        </p:txBody>
      </p:sp>
      <p:sp>
        <p:nvSpPr>
          <p:cNvPr id="4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18.)</a:t>
            </a:r>
          </a:p>
        </p:txBody>
      </p:sp>
      <p:sp>
        <p:nvSpPr>
          <p:cNvPr id="48"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46" name="TextBox 45"/>
          <p:cNvSpPr txBox="1"/>
          <p:nvPr/>
        </p:nvSpPr>
        <p:spPr>
          <a:xfrm>
            <a:off x="609600" y="1262380"/>
            <a:ext cx="5232400" cy="707886"/>
          </a:xfrm>
          <a:prstGeom prst="rect">
            <a:avLst/>
          </a:prstGeom>
          <a:noFill/>
        </p:spPr>
        <p:txBody>
          <a:bodyPr wrap="square" rtlCol="0">
            <a:spAutoFit/>
          </a:bodyPr>
          <a:lstStyle/>
          <a:p>
            <a:r>
              <a:rPr lang="en-US" sz="2000" dirty="0">
                <a:solidFill>
                  <a:srgbClr val="FF0000"/>
                </a:solidFill>
                <a:latin typeface="Apple Chancery"/>
                <a:cs typeface="Apple Chancery"/>
              </a:rPr>
              <a:t>2.) </a:t>
            </a:r>
            <a:r>
              <a:rPr lang="en-US" sz="2000" dirty="0">
                <a:solidFill>
                  <a:srgbClr val="0000FF"/>
                </a:solidFill>
                <a:latin typeface="Times New Roman"/>
                <a:cs typeface="Times New Roman"/>
              </a:rPr>
              <a:t>Identify</a:t>
            </a:r>
            <a:r>
              <a:rPr lang="en-US" sz="2000" dirty="0">
                <a:latin typeface="Times New Roman"/>
                <a:cs typeface="Times New Roman"/>
              </a:rPr>
              <a:t> whether the </a:t>
            </a:r>
            <a:r>
              <a:rPr lang="en-US" sz="2000" dirty="0">
                <a:solidFill>
                  <a:srgbClr val="FF0000"/>
                </a:solidFill>
                <a:latin typeface="Times New Roman"/>
                <a:cs typeface="Times New Roman"/>
              </a:rPr>
              <a:t>external magnetic flux is </a:t>
            </a:r>
            <a:r>
              <a:rPr lang="en-US" sz="2000" dirty="0">
                <a:solidFill>
                  <a:srgbClr val="0000FF"/>
                </a:solidFill>
                <a:latin typeface="Times New Roman"/>
                <a:cs typeface="Times New Roman"/>
              </a:rPr>
              <a:t>increasing or decreasing</a:t>
            </a:r>
            <a:r>
              <a:rPr lang="en-US" sz="2000" dirty="0">
                <a:latin typeface="Times New Roman"/>
                <a:cs typeface="Times New Roman"/>
              </a:rPr>
              <a:t>.</a:t>
            </a:r>
          </a:p>
        </p:txBody>
      </p:sp>
      <p:sp>
        <p:nvSpPr>
          <p:cNvPr id="49" name="TextBox 48"/>
          <p:cNvSpPr txBox="1"/>
          <p:nvPr/>
        </p:nvSpPr>
        <p:spPr>
          <a:xfrm>
            <a:off x="609600" y="1920220"/>
            <a:ext cx="5613400" cy="1631216"/>
          </a:xfrm>
          <a:prstGeom prst="rect">
            <a:avLst/>
          </a:prstGeom>
          <a:noFill/>
        </p:spPr>
        <p:txBody>
          <a:bodyPr wrap="square" rtlCol="0">
            <a:spAutoFit/>
          </a:bodyPr>
          <a:lstStyle/>
          <a:p>
            <a:r>
              <a:rPr lang="en-US" sz="2000" dirty="0">
                <a:solidFill>
                  <a:srgbClr val="FF0000"/>
                </a:solidFill>
                <a:latin typeface="Apple Chancery"/>
                <a:cs typeface="Apple Chancery"/>
              </a:rPr>
              <a:t>3a.) </a:t>
            </a:r>
            <a:r>
              <a:rPr lang="en-US" sz="2000" dirty="0">
                <a:solidFill>
                  <a:srgbClr val="0000FF"/>
                </a:solidFill>
                <a:latin typeface="Times New Roman"/>
                <a:cs typeface="Times New Roman"/>
              </a:rPr>
              <a:t>If </a:t>
            </a:r>
            <a:r>
              <a:rPr lang="en-US" sz="2000" dirty="0">
                <a:latin typeface="Times New Roman"/>
                <a:cs typeface="Times New Roman"/>
              </a:rPr>
              <a:t>the </a:t>
            </a:r>
            <a:r>
              <a:rPr lang="en-US" sz="2000" dirty="0">
                <a:solidFill>
                  <a:srgbClr val="0000FF"/>
                </a:solidFill>
                <a:latin typeface="Times New Roman"/>
                <a:cs typeface="Times New Roman"/>
              </a:rPr>
              <a:t>flux</a:t>
            </a:r>
            <a:r>
              <a:rPr lang="en-US" sz="2000" dirty="0">
                <a:latin typeface="Times New Roman"/>
                <a:cs typeface="Times New Roman"/>
              </a:rPr>
              <a:t> is </a:t>
            </a:r>
            <a:r>
              <a:rPr lang="en-US" sz="2000" dirty="0">
                <a:solidFill>
                  <a:srgbClr val="FF0000"/>
                </a:solidFill>
                <a:latin typeface="Times New Roman"/>
                <a:cs typeface="Times New Roman"/>
              </a:rPr>
              <a:t>INCREASING</a:t>
            </a:r>
            <a:r>
              <a:rPr lang="en-US" sz="2000" dirty="0">
                <a:latin typeface="Times New Roman"/>
                <a:cs typeface="Times New Roman"/>
              </a:rPr>
              <a:t>, the </a:t>
            </a:r>
            <a:r>
              <a:rPr lang="en-US" sz="2000" dirty="0">
                <a:solidFill>
                  <a:srgbClr val="0000FF"/>
                </a:solidFill>
                <a:latin typeface="Times New Roman"/>
                <a:cs typeface="Times New Roman"/>
              </a:rPr>
              <a:t>coil’s induced current </a:t>
            </a:r>
            <a:r>
              <a:rPr lang="en-US" sz="2000" dirty="0">
                <a:solidFill>
                  <a:srgbClr val="008000"/>
                </a:solidFill>
                <a:latin typeface="Times New Roman"/>
                <a:cs typeface="Times New Roman"/>
              </a:rPr>
              <a:t>will set up an induced magnetic field through the coil’s face </a:t>
            </a:r>
            <a:r>
              <a:rPr lang="en-US" sz="2000" dirty="0">
                <a:latin typeface="Times New Roman"/>
                <a:cs typeface="Times New Roman"/>
              </a:rPr>
              <a:t>that is </a:t>
            </a:r>
            <a:r>
              <a:rPr lang="en-US" sz="2000" dirty="0">
                <a:solidFill>
                  <a:srgbClr val="FF0000"/>
                </a:solidFill>
                <a:latin typeface="Times New Roman"/>
                <a:cs typeface="Times New Roman"/>
              </a:rPr>
              <a:t>OPPOSITE the direction of the external </a:t>
            </a:r>
            <a:r>
              <a:rPr lang="en-US" sz="2000" i="1" dirty="0">
                <a:solidFill>
                  <a:srgbClr val="FF0000"/>
                </a:solidFill>
                <a:latin typeface="Times New Roman"/>
                <a:cs typeface="Times New Roman"/>
              </a:rPr>
              <a:t>B-fld</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Use</a:t>
            </a:r>
            <a:r>
              <a:rPr lang="en-US" sz="2000" dirty="0">
                <a:latin typeface="Times New Roman"/>
                <a:cs typeface="Times New Roman"/>
              </a:rPr>
              <a:t> the </a:t>
            </a:r>
            <a:r>
              <a:rPr lang="en-US" sz="2000" dirty="0">
                <a:solidFill>
                  <a:srgbClr val="0000FF"/>
                </a:solidFill>
                <a:latin typeface="Times New Roman"/>
                <a:cs typeface="Times New Roman"/>
              </a:rPr>
              <a:t>right-hand rule </a:t>
            </a:r>
            <a:r>
              <a:rPr lang="en-US" sz="2000" dirty="0">
                <a:latin typeface="Times New Roman"/>
                <a:cs typeface="Times New Roman"/>
              </a:rPr>
              <a:t>to </a:t>
            </a:r>
            <a:r>
              <a:rPr lang="en-US" sz="2000" dirty="0">
                <a:solidFill>
                  <a:srgbClr val="0000FF"/>
                </a:solidFill>
                <a:latin typeface="Times New Roman"/>
                <a:cs typeface="Times New Roman"/>
              </a:rPr>
              <a:t>determine the current direction </a:t>
            </a:r>
            <a:r>
              <a:rPr lang="en-US" sz="2000" dirty="0">
                <a:latin typeface="Times New Roman"/>
                <a:cs typeface="Times New Roman"/>
              </a:rPr>
              <a:t>that does this.  (See note below.)</a:t>
            </a:r>
          </a:p>
        </p:txBody>
      </p:sp>
      <p:sp>
        <p:nvSpPr>
          <p:cNvPr id="51" name="TextBox 50"/>
          <p:cNvSpPr txBox="1"/>
          <p:nvPr/>
        </p:nvSpPr>
        <p:spPr>
          <a:xfrm>
            <a:off x="609599" y="3534311"/>
            <a:ext cx="5815965" cy="707886"/>
          </a:xfrm>
          <a:prstGeom prst="rect">
            <a:avLst/>
          </a:prstGeom>
          <a:noFill/>
        </p:spPr>
        <p:txBody>
          <a:bodyPr wrap="square" rtlCol="0">
            <a:spAutoFit/>
          </a:bodyPr>
          <a:lstStyle/>
          <a:p>
            <a:r>
              <a:rPr lang="en-US" sz="2000" dirty="0">
                <a:solidFill>
                  <a:srgbClr val="FF0000"/>
                </a:solidFill>
                <a:latin typeface="Apple Chancery"/>
                <a:cs typeface="Apple Chancery"/>
              </a:rPr>
              <a:t>3b.) </a:t>
            </a:r>
            <a:r>
              <a:rPr lang="en-US" sz="2000" dirty="0">
                <a:solidFill>
                  <a:srgbClr val="0000FF"/>
                </a:solidFill>
                <a:latin typeface="Times New Roman"/>
                <a:cs typeface="Times New Roman"/>
              </a:rPr>
              <a:t>If</a:t>
            </a:r>
            <a:r>
              <a:rPr lang="en-US" sz="2000" dirty="0">
                <a:latin typeface="Times New Roman"/>
                <a:cs typeface="Times New Roman"/>
              </a:rPr>
              <a:t> the </a:t>
            </a:r>
            <a:r>
              <a:rPr lang="en-US" sz="2000" dirty="0">
                <a:solidFill>
                  <a:srgbClr val="0000FF"/>
                </a:solidFill>
                <a:latin typeface="Times New Roman"/>
                <a:cs typeface="Times New Roman"/>
              </a:rPr>
              <a:t>flux</a:t>
            </a:r>
            <a:r>
              <a:rPr lang="en-US" sz="2000" dirty="0">
                <a:latin typeface="Times New Roman"/>
                <a:cs typeface="Times New Roman"/>
              </a:rPr>
              <a:t> is </a:t>
            </a:r>
            <a:r>
              <a:rPr lang="en-US" sz="2000" dirty="0">
                <a:solidFill>
                  <a:srgbClr val="FF0000"/>
                </a:solidFill>
                <a:latin typeface="Times New Roman"/>
                <a:cs typeface="Times New Roman"/>
              </a:rPr>
              <a:t>DECREASING</a:t>
            </a:r>
            <a:r>
              <a:rPr lang="en-US" sz="2000" dirty="0">
                <a:latin typeface="Times New Roman"/>
                <a:cs typeface="Times New Roman"/>
              </a:rPr>
              <a:t>, the </a:t>
            </a:r>
            <a:r>
              <a:rPr lang="en-US" sz="2000" dirty="0">
                <a:solidFill>
                  <a:srgbClr val="0000FF"/>
                </a:solidFill>
                <a:latin typeface="Times New Roman"/>
                <a:cs typeface="Times New Roman"/>
              </a:rPr>
              <a:t>coil’s induced current </a:t>
            </a:r>
            <a:r>
              <a:rPr lang="en-US" sz="2000" dirty="0">
                <a:solidFill>
                  <a:srgbClr val="008000"/>
                </a:solidFill>
                <a:latin typeface="Times New Roman"/>
                <a:cs typeface="Times New Roman"/>
              </a:rPr>
              <a:t>will set up an induced magnetic field through</a:t>
            </a:r>
          </a:p>
        </p:txBody>
      </p:sp>
      <p:sp>
        <p:nvSpPr>
          <p:cNvPr id="53" name="TextBox 52"/>
          <p:cNvSpPr txBox="1"/>
          <p:nvPr/>
        </p:nvSpPr>
        <p:spPr>
          <a:xfrm>
            <a:off x="609600" y="4142194"/>
            <a:ext cx="8407400" cy="707886"/>
          </a:xfrm>
          <a:prstGeom prst="rect">
            <a:avLst/>
          </a:prstGeom>
          <a:noFill/>
        </p:spPr>
        <p:txBody>
          <a:bodyPr wrap="square" rtlCol="0">
            <a:spAutoFit/>
          </a:bodyPr>
          <a:lstStyle/>
          <a:p>
            <a:r>
              <a:rPr lang="en-US" sz="2000" dirty="0">
                <a:solidFill>
                  <a:srgbClr val="008000"/>
                </a:solidFill>
                <a:latin typeface="Times New Roman"/>
                <a:cs typeface="Times New Roman"/>
              </a:rPr>
              <a:t>the coil’s face </a:t>
            </a:r>
            <a:r>
              <a:rPr lang="en-US" sz="2000" dirty="0">
                <a:latin typeface="Times New Roman"/>
                <a:cs typeface="Times New Roman"/>
              </a:rPr>
              <a:t>that is </a:t>
            </a:r>
            <a:r>
              <a:rPr lang="en-US" sz="2000" dirty="0">
                <a:solidFill>
                  <a:srgbClr val="FF0000"/>
                </a:solidFill>
                <a:latin typeface="Times New Roman"/>
                <a:cs typeface="Times New Roman"/>
              </a:rPr>
              <a:t>IN THE SAME DIRECTION AS the direction of the external </a:t>
            </a:r>
            <a:r>
              <a:rPr lang="en-US" sz="2000" i="1" dirty="0">
                <a:solidFill>
                  <a:srgbClr val="FF0000"/>
                </a:solidFill>
                <a:latin typeface="Times New Roman"/>
                <a:cs typeface="Times New Roman"/>
              </a:rPr>
              <a:t>B-fld</a:t>
            </a:r>
            <a:r>
              <a:rPr lang="en-US" sz="2000" dirty="0">
                <a:latin typeface="Times New Roman"/>
                <a:cs typeface="Times New Roman"/>
              </a:rPr>
              <a:t>.  </a:t>
            </a:r>
            <a:r>
              <a:rPr lang="en-US" sz="2000" dirty="0">
                <a:solidFill>
                  <a:srgbClr val="0000FF"/>
                </a:solidFill>
                <a:latin typeface="Times New Roman"/>
                <a:cs typeface="Times New Roman"/>
              </a:rPr>
              <a:t>Use</a:t>
            </a:r>
            <a:r>
              <a:rPr lang="en-US" sz="2000" dirty="0">
                <a:latin typeface="Times New Roman"/>
                <a:cs typeface="Times New Roman"/>
              </a:rPr>
              <a:t> the </a:t>
            </a:r>
            <a:r>
              <a:rPr lang="en-US" sz="2000" dirty="0">
                <a:solidFill>
                  <a:srgbClr val="0000FF"/>
                </a:solidFill>
                <a:latin typeface="Times New Roman"/>
                <a:cs typeface="Times New Roman"/>
              </a:rPr>
              <a:t>right-hand rule to determine the current’s direction.</a:t>
            </a:r>
          </a:p>
        </p:txBody>
      </p:sp>
      <p:sp>
        <p:nvSpPr>
          <p:cNvPr id="54" name="TextBox 53"/>
          <p:cNvSpPr txBox="1"/>
          <p:nvPr/>
        </p:nvSpPr>
        <p:spPr>
          <a:xfrm>
            <a:off x="228600" y="4951670"/>
            <a:ext cx="8788400" cy="1631216"/>
          </a:xfrm>
          <a:prstGeom prst="rect">
            <a:avLst/>
          </a:prstGeom>
          <a:noFill/>
        </p:spPr>
        <p:txBody>
          <a:bodyPr wrap="square" rtlCol="0">
            <a:spAutoFit/>
          </a:bodyPr>
          <a:lstStyle/>
          <a:p>
            <a:r>
              <a:rPr lang="en-US" sz="2000" dirty="0">
                <a:solidFill>
                  <a:srgbClr val="FF0000"/>
                </a:solidFill>
                <a:latin typeface="Apple Chancery"/>
                <a:cs typeface="Apple Chancery"/>
              </a:rPr>
              <a:t>Note:  </a:t>
            </a:r>
            <a:r>
              <a:rPr lang="en-US" sz="2000" dirty="0">
                <a:latin typeface="Times New Roman"/>
                <a:cs typeface="Times New Roman"/>
              </a:rPr>
              <a:t>Remember, the way you relate the </a:t>
            </a:r>
            <a:r>
              <a:rPr lang="en-US" sz="2000" i="1" dirty="0">
                <a:solidFill>
                  <a:srgbClr val="FF0000"/>
                </a:solidFill>
                <a:latin typeface="Times New Roman"/>
                <a:cs typeface="Times New Roman"/>
              </a:rPr>
              <a:t>direction</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of the magnetic field </a:t>
            </a:r>
            <a:r>
              <a:rPr lang="en-US" sz="2000" dirty="0">
                <a:latin typeface="Times New Roman"/>
                <a:cs typeface="Times New Roman"/>
              </a:rPr>
              <a:t>set up in a coil by a </a:t>
            </a:r>
            <a:r>
              <a:rPr lang="en-US" sz="2000" i="1" dirty="0">
                <a:solidFill>
                  <a:srgbClr val="FF0000"/>
                </a:solidFill>
                <a:latin typeface="Times New Roman"/>
                <a:cs typeface="Times New Roman"/>
              </a:rPr>
              <a:t>current</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through the coil </a:t>
            </a:r>
            <a:r>
              <a:rPr lang="en-US" sz="2000" dirty="0">
                <a:latin typeface="Times New Roman"/>
                <a:cs typeface="Times New Roman"/>
              </a:rPr>
              <a:t>is by </a:t>
            </a:r>
            <a:r>
              <a:rPr lang="en-US" sz="2000" dirty="0">
                <a:solidFill>
                  <a:srgbClr val="0000FF"/>
                </a:solidFill>
                <a:latin typeface="Times New Roman"/>
                <a:cs typeface="Times New Roman"/>
              </a:rPr>
              <a:t>laying your right hand on the coil </a:t>
            </a:r>
            <a:r>
              <a:rPr lang="en-US" sz="2000" dirty="0">
                <a:latin typeface="Times New Roman"/>
                <a:cs typeface="Times New Roman"/>
              </a:rPr>
              <a:t>with your </a:t>
            </a:r>
            <a:r>
              <a:rPr lang="en-US" sz="2000" dirty="0">
                <a:solidFill>
                  <a:srgbClr val="0000FF"/>
                </a:solidFill>
                <a:latin typeface="Times New Roman"/>
                <a:cs typeface="Times New Roman"/>
              </a:rPr>
              <a:t>fingers in the direction of the current</a:t>
            </a:r>
            <a:r>
              <a:rPr lang="en-US" sz="2000" dirty="0">
                <a:latin typeface="Times New Roman"/>
                <a:cs typeface="Times New Roman"/>
              </a:rPr>
              <a:t>.  </a:t>
            </a:r>
            <a:r>
              <a:rPr lang="en-US" sz="2000" dirty="0">
                <a:solidFill>
                  <a:srgbClr val="FF0000"/>
                </a:solidFill>
                <a:latin typeface="Times New Roman"/>
                <a:cs typeface="Times New Roman"/>
              </a:rPr>
              <a:t>Your</a:t>
            </a:r>
            <a:r>
              <a:rPr lang="en-US" sz="2000" dirty="0">
                <a:latin typeface="Times New Roman"/>
                <a:cs typeface="Times New Roman"/>
              </a:rPr>
              <a:t> </a:t>
            </a:r>
            <a:r>
              <a:rPr lang="en-US" sz="2000" dirty="0">
                <a:solidFill>
                  <a:srgbClr val="FF0000"/>
                </a:solidFill>
                <a:latin typeface="Times New Roman"/>
                <a:cs typeface="Times New Roman"/>
              </a:rPr>
              <a:t>thumb</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will point </a:t>
            </a:r>
            <a:r>
              <a:rPr lang="en-US" sz="2000" dirty="0">
                <a:solidFill>
                  <a:srgbClr val="0000FF"/>
                </a:solidFill>
                <a:latin typeface="Times New Roman"/>
                <a:cs typeface="Times New Roman"/>
              </a:rPr>
              <a:t>in</a:t>
            </a:r>
            <a:r>
              <a:rPr lang="en-US" sz="2000" dirty="0">
                <a:latin typeface="Times New Roman"/>
                <a:cs typeface="Times New Roman"/>
              </a:rPr>
              <a:t> the </a:t>
            </a:r>
            <a:r>
              <a:rPr lang="en-US" sz="2000" dirty="0">
                <a:solidFill>
                  <a:srgbClr val="0000FF"/>
                </a:solidFill>
                <a:latin typeface="Times New Roman"/>
                <a:cs typeface="Times New Roman"/>
              </a:rPr>
              <a:t>direction of </a:t>
            </a:r>
            <a:r>
              <a:rPr lang="en-US" sz="2000" dirty="0">
                <a:latin typeface="Times New Roman"/>
                <a:cs typeface="Times New Roman"/>
              </a:rPr>
              <a:t>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down the axis.  </a:t>
            </a:r>
            <a:r>
              <a:rPr lang="en-US" sz="2000" dirty="0">
                <a:latin typeface="Times New Roman"/>
                <a:cs typeface="Times New Roman"/>
              </a:rPr>
              <a:t>You will simply be </a:t>
            </a:r>
            <a:r>
              <a:rPr lang="en-US" sz="2000" dirty="0">
                <a:solidFill>
                  <a:srgbClr val="0000FF"/>
                </a:solidFill>
                <a:latin typeface="Times New Roman"/>
                <a:cs typeface="Times New Roman"/>
              </a:rPr>
              <a:t>using this technique backwards </a:t>
            </a:r>
            <a:r>
              <a:rPr lang="en-US" sz="2000" dirty="0">
                <a:latin typeface="Times New Roman"/>
                <a:cs typeface="Times New Roman"/>
              </a:rPr>
              <a:t>here (starting with the </a:t>
            </a:r>
            <a:r>
              <a:rPr lang="en-US" sz="2000" i="1" dirty="0">
                <a:latin typeface="Times New Roman"/>
                <a:cs typeface="Times New Roman"/>
              </a:rPr>
              <a:t>B-</a:t>
            </a:r>
            <a:r>
              <a:rPr lang="en-US" sz="2000" i="1" dirty="0" err="1">
                <a:latin typeface="Times New Roman"/>
                <a:cs typeface="Times New Roman"/>
              </a:rPr>
              <a:t>fld</a:t>
            </a:r>
            <a:r>
              <a:rPr lang="en-US" sz="2000" dirty="0">
                <a:latin typeface="Times New Roman"/>
                <a:cs typeface="Times New Roman"/>
              </a:rPr>
              <a:t> and figuring the current that produced it).</a:t>
            </a:r>
          </a:p>
        </p:txBody>
      </p:sp>
    </p:spTree>
    <p:extLst>
      <p:ext uri="{BB962C8B-B14F-4D97-AF65-F5344CB8AC3E}">
        <p14:creationId xmlns:p14="http://schemas.microsoft.com/office/powerpoint/2010/main" val="80170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500"/>
                                        <p:tgtEl>
                                          <p:spTgt spid="5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dissolve">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dissolve">
                                      <p:cBhvr>
                                        <p:cTn id="3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p:bldP spid="49" grpId="0"/>
      <p:bldP spid="51" grpId="0"/>
      <p:bldP spid="53"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2"/>
          <p:cNvSpPr>
            <a:spLocks/>
          </p:cNvSpPr>
          <p:nvPr/>
        </p:nvSpPr>
        <p:spPr bwMode="auto">
          <a:xfrm rot="21214617" flipH="1">
            <a:off x="7418369" y="1396400"/>
            <a:ext cx="794578" cy="992213"/>
          </a:xfrm>
          <a:custGeom>
            <a:avLst/>
            <a:gdLst>
              <a:gd name="T0" fmla="*/ 54754 w 1933226"/>
              <a:gd name="T1" fmla="*/ 81787 h 2414746"/>
              <a:gd name="T2" fmla="*/ 60349 w 1933226"/>
              <a:gd name="T3" fmla="*/ 68882 h 2414746"/>
              <a:gd name="T4" fmla="*/ 62932 w 1933226"/>
              <a:gd name="T5" fmla="*/ 61570 h 2414746"/>
              <a:gd name="T6" fmla="*/ 62501 w 1933226"/>
              <a:gd name="T7" fmla="*/ 47375 h 2414746"/>
              <a:gd name="T8" fmla="*/ 65514 w 1933226"/>
              <a:gd name="T9" fmla="*/ 27588 h 2414746"/>
              <a:gd name="T10" fmla="*/ 65514 w 1933226"/>
              <a:gd name="T11" fmla="*/ 18986 h 2414746"/>
              <a:gd name="T12" fmla="*/ 62501 w 1933226"/>
              <a:gd name="T13" fmla="*/ 15114 h 2414746"/>
              <a:gd name="T14" fmla="*/ 59058 w 1933226"/>
              <a:gd name="T15" fmla="*/ 19846 h 2414746"/>
              <a:gd name="T16" fmla="*/ 56045 w 1933226"/>
              <a:gd name="T17" fmla="*/ 30169 h 2414746"/>
              <a:gd name="T18" fmla="*/ 53033 w 1933226"/>
              <a:gd name="T19" fmla="*/ 40063 h 2414746"/>
              <a:gd name="T20" fmla="*/ 53894 w 1933226"/>
              <a:gd name="T21" fmla="*/ 26298 h 2414746"/>
              <a:gd name="T22" fmla="*/ 55185 w 1933226"/>
              <a:gd name="T23" fmla="*/ 16835 h 2414746"/>
              <a:gd name="T24" fmla="*/ 56476 w 1933226"/>
              <a:gd name="T25" fmla="*/ 7372 h 2414746"/>
              <a:gd name="T26" fmla="*/ 50881 w 1933226"/>
              <a:gd name="T27" fmla="*/ 3070 h 2414746"/>
              <a:gd name="T28" fmla="*/ 46147 w 1933226"/>
              <a:gd name="T29" fmla="*/ 8662 h 2414746"/>
              <a:gd name="T30" fmla="*/ 46147 w 1933226"/>
              <a:gd name="T31" fmla="*/ 16835 h 2414746"/>
              <a:gd name="T32" fmla="*/ 43134 w 1933226"/>
              <a:gd name="T33" fmla="*/ 33180 h 2414746"/>
              <a:gd name="T34" fmla="*/ 41412 w 1933226"/>
              <a:gd name="T35" fmla="*/ 37482 h 2414746"/>
              <a:gd name="T36" fmla="*/ 41412 w 1933226"/>
              <a:gd name="T37" fmla="*/ 27588 h 2414746"/>
              <a:gd name="T38" fmla="*/ 41412 w 1933226"/>
              <a:gd name="T39" fmla="*/ 12533 h 2414746"/>
              <a:gd name="T40" fmla="*/ 41412 w 1933226"/>
              <a:gd name="T41" fmla="*/ 2640 h 2414746"/>
              <a:gd name="T42" fmla="*/ 37969 w 1933226"/>
              <a:gd name="T43" fmla="*/ 59 h 2414746"/>
              <a:gd name="T44" fmla="*/ 33235 w 1933226"/>
              <a:gd name="T45" fmla="*/ 1350 h 2414746"/>
              <a:gd name="T46" fmla="*/ 33235 w 1933226"/>
              <a:gd name="T47" fmla="*/ 6942 h 2414746"/>
              <a:gd name="T48" fmla="*/ 33235 w 1933226"/>
              <a:gd name="T49" fmla="*/ 17695 h 2414746"/>
              <a:gd name="T50" fmla="*/ 33235 w 1933226"/>
              <a:gd name="T51" fmla="*/ 31030 h 2414746"/>
              <a:gd name="T52" fmla="*/ 31944 w 1933226"/>
              <a:gd name="T53" fmla="*/ 37482 h 2414746"/>
              <a:gd name="T54" fmla="*/ 29362 w 1933226"/>
              <a:gd name="T55" fmla="*/ 29309 h 2414746"/>
              <a:gd name="T56" fmla="*/ 28071 w 1933226"/>
              <a:gd name="T57" fmla="*/ 15975 h 2414746"/>
              <a:gd name="T58" fmla="*/ 27210 w 1933226"/>
              <a:gd name="T59" fmla="*/ 9092 h 2414746"/>
              <a:gd name="T60" fmla="*/ 23767 w 1933226"/>
              <a:gd name="T61" fmla="*/ 4360 h 2414746"/>
              <a:gd name="T62" fmla="*/ 20324 w 1933226"/>
              <a:gd name="T63" fmla="*/ 4360 h 2414746"/>
              <a:gd name="T64" fmla="*/ 17311 w 1933226"/>
              <a:gd name="T65" fmla="*/ 6511 h 2414746"/>
              <a:gd name="T66" fmla="*/ 17311 w 1933226"/>
              <a:gd name="T67" fmla="*/ 10813 h 2414746"/>
              <a:gd name="T68" fmla="*/ 19033 w 1933226"/>
              <a:gd name="T69" fmla="*/ 19416 h 2414746"/>
              <a:gd name="T70" fmla="*/ 19033 w 1933226"/>
              <a:gd name="T71" fmla="*/ 28879 h 2414746"/>
              <a:gd name="T72" fmla="*/ 22045 w 1933226"/>
              <a:gd name="T73" fmla="*/ 46945 h 2414746"/>
              <a:gd name="T74" fmla="*/ 10425 w 1933226"/>
              <a:gd name="T75" fmla="*/ 42643 h 2414746"/>
              <a:gd name="T76" fmla="*/ 957 w 1933226"/>
              <a:gd name="T77" fmla="*/ 45654 h 2414746"/>
              <a:gd name="T78" fmla="*/ 957 w 1933226"/>
              <a:gd name="T79" fmla="*/ 50816 h 2414746"/>
              <a:gd name="T80" fmla="*/ 6551 w 1933226"/>
              <a:gd name="T81" fmla="*/ 53397 h 2414746"/>
              <a:gd name="T82" fmla="*/ 14729 w 1933226"/>
              <a:gd name="T83" fmla="*/ 54257 h 2414746"/>
              <a:gd name="T84" fmla="*/ 20324 w 1933226"/>
              <a:gd name="T85" fmla="*/ 62000 h 2414746"/>
              <a:gd name="T86" fmla="*/ 23767 w 1933226"/>
              <a:gd name="T87" fmla="*/ 69743 h 2414746"/>
              <a:gd name="T88" fmla="*/ 27210 w 1933226"/>
              <a:gd name="T89" fmla="*/ 81356 h 24147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33226" h="2414746">
                <a:moveTo>
                  <a:pt x="1615726" y="2414746"/>
                </a:moveTo>
                <a:cubicBezTo>
                  <a:pt x="1678167" y="2273987"/>
                  <a:pt x="1740609" y="2133229"/>
                  <a:pt x="1780826" y="2033746"/>
                </a:cubicBezTo>
                <a:cubicBezTo>
                  <a:pt x="1821043" y="1934263"/>
                  <a:pt x="1846443" y="1923679"/>
                  <a:pt x="1857026" y="1817846"/>
                </a:cubicBezTo>
                <a:cubicBezTo>
                  <a:pt x="1867609" y="1712013"/>
                  <a:pt x="1831626" y="1565963"/>
                  <a:pt x="1844326" y="1398746"/>
                </a:cubicBezTo>
                <a:cubicBezTo>
                  <a:pt x="1857026" y="1231529"/>
                  <a:pt x="1918409" y="954246"/>
                  <a:pt x="1933226" y="814546"/>
                </a:cubicBezTo>
                <a:cubicBezTo>
                  <a:pt x="1948043" y="674846"/>
                  <a:pt x="1948043" y="621929"/>
                  <a:pt x="1933226" y="560546"/>
                </a:cubicBezTo>
                <a:cubicBezTo>
                  <a:pt x="1918409" y="499163"/>
                  <a:pt x="1876076" y="442013"/>
                  <a:pt x="1844326" y="446246"/>
                </a:cubicBezTo>
                <a:cubicBezTo>
                  <a:pt x="1812576" y="450479"/>
                  <a:pt x="1774476" y="511863"/>
                  <a:pt x="1742726" y="585946"/>
                </a:cubicBezTo>
                <a:cubicBezTo>
                  <a:pt x="1710976" y="660029"/>
                  <a:pt x="1683459" y="791263"/>
                  <a:pt x="1653826" y="890746"/>
                </a:cubicBezTo>
                <a:cubicBezTo>
                  <a:pt x="1624193" y="990229"/>
                  <a:pt x="1575509" y="1201896"/>
                  <a:pt x="1564926" y="1182846"/>
                </a:cubicBezTo>
                <a:cubicBezTo>
                  <a:pt x="1554343" y="1163796"/>
                  <a:pt x="1579743" y="890746"/>
                  <a:pt x="1590326" y="776446"/>
                </a:cubicBezTo>
                <a:cubicBezTo>
                  <a:pt x="1600909" y="662146"/>
                  <a:pt x="1628426" y="497046"/>
                  <a:pt x="1628426" y="497046"/>
                </a:cubicBezTo>
                <a:cubicBezTo>
                  <a:pt x="1641126" y="403913"/>
                  <a:pt x="1687693" y="285379"/>
                  <a:pt x="1666526" y="217646"/>
                </a:cubicBezTo>
                <a:cubicBezTo>
                  <a:pt x="1645359" y="149913"/>
                  <a:pt x="1552226" y="84296"/>
                  <a:pt x="1501426" y="90646"/>
                </a:cubicBezTo>
                <a:cubicBezTo>
                  <a:pt x="1450626" y="96996"/>
                  <a:pt x="1385009" y="188013"/>
                  <a:pt x="1361726" y="255746"/>
                </a:cubicBezTo>
                <a:cubicBezTo>
                  <a:pt x="1338443" y="323479"/>
                  <a:pt x="1376543" y="376396"/>
                  <a:pt x="1361726" y="497046"/>
                </a:cubicBezTo>
                <a:cubicBezTo>
                  <a:pt x="1346909" y="617696"/>
                  <a:pt x="1296109" y="878046"/>
                  <a:pt x="1272826" y="979646"/>
                </a:cubicBezTo>
                <a:cubicBezTo>
                  <a:pt x="1249543" y="1081246"/>
                  <a:pt x="1230493" y="1134163"/>
                  <a:pt x="1222026" y="1106646"/>
                </a:cubicBezTo>
                <a:cubicBezTo>
                  <a:pt x="1213559" y="1079129"/>
                  <a:pt x="1222026" y="814546"/>
                  <a:pt x="1222026" y="814546"/>
                </a:cubicBezTo>
                <a:lnTo>
                  <a:pt x="1222026" y="370046"/>
                </a:lnTo>
                <a:cubicBezTo>
                  <a:pt x="1222026" y="247279"/>
                  <a:pt x="1238959" y="139329"/>
                  <a:pt x="1222026" y="77946"/>
                </a:cubicBezTo>
                <a:cubicBezTo>
                  <a:pt x="1205093" y="16563"/>
                  <a:pt x="1160643" y="8096"/>
                  <a:pt x="1120426" y="1746"/>
                </a:cubicBezTo>
                <a:cubicBezTo>
                  <a:pt x="1080209" y="-4604"/>
                  <a:pt x="1004009" y="5979"/>
                  <a:pt x="980726" y="39846"/>
                </a:cubicBezTo>
                <a:cubicBezTo>
                  <a:pt x="957443" y="73713"/>
                  <a:pt x="980726" y="204946"/>
                  <a:pt x="980726" y="204946"/>
                </a:cubicBezTo>
                <a:lnTo>
                  <a:pt x="980726" y="522446"/>
                </a:lnTo>
                <a:cubicBezTo>
                  <a:pt x="980726" y="640979"/>
                  <a:pt x="987076" y="818779"/>
                  <a:pt x="980726" y="916146"/>
                </a:cubicBezTo>
                <a:cubicBezTo>
                  <a:pt x="974376" y="1013513"/>
                  <a:pt x="961676" y="1115113"/>
                  <a:pt x="942626" y="1106646"/>
                </a:cubicBezTo>
                <a:cubicBezTo>
                  <a:pt x="923576" y="1098179"/>
                  <a:pt x="885476" y="971179"/>
                  <a:pt x="866426" y="865346"/>
                </a:cubicBezTo>
                <a:cubicBezTo>
                  <a:pt x="847376" y="759513"/>
                  <a:pt x="838909" y="571129"/>
                  <a:pt x="828326" y="471646"/>
                </a:cubicBezTo>
                <a:cubicBezTo>
                  <a:pt x="817743" y="372163"/>
                  <a:pt x="824093" y="325596"/>
                  <a:pt x="802926" y="268446"/>
                </a:cubicBezTo>
                <a:cubicBezTo>
                  <a:pt x="781759" y="211296"/>
                  <a:pt x="735193" y="152029"/>
                  <a:pt x="701326" y="128746"/>
                </a:cubicBezTo>
                <a:cubicBezTo>
                  <a:pt x="667459" y="105463"/>
                  <a:pt x="631476" y="118163"/>
                  <a:pt x="599726" y="128746"/>
                </a:cubicBezTo>
                <a:cubicBezTo>
                  <a:pt x="567976" y="139329"/>
                  <a:pt x="525643" y="160496"/>
                  <a:pt x="510826" y="192246"/>
                </a:cubicBezTo>
                <a:cubicBezTo>
                  <a:pt x="496009" y="223996"/>
                  <a:pt x="502359" y="255746"/>
                  <a:pt x="510826" y="319246"/>
                </a:cubicBezTo>
                <a:cubicBezTo>
                  <a:pt x="519293" y="382746"/>
                  <a:pt x="553159" y="484346"/>
                  <a:pt x="561626" y="573246"/>
                </a:cubicBezTo>
                <a:cubicBezTo>
                  <a:pt x="570093" y="662146"/>
                  <a:pt x="546809" y="717179"/>
                  <a:pt x="561626" y="852646"/>
                </a:cubicBezTo>
                <a:cubicBezTo>
                  <a:pt x="576443" y="988113"/>
                  <a:pt x="692859" y="1318313"/>
                  <a:pt x="650526" y="1386046"/>
                </a:cubicBezTo>
                <a:cubicBezTo>
                  <a:pt x="608193" y="1453779"/>
                  <a:pt x="411343" y="1265396"/>
                  <a:pt x="307626" y="1259046"/>
                </a:cubicBezTo>
                <a:cubicBezTo>
                  <a:pt x="203909" y="1252696"/>
                  <a:pt x="74793" y="1307729"/>
                  <a:pt x="28226" y="1347946"/>
                </a:cubicBezTo>
                <a:cubicBezTo>
                  <a:pt x="-18341" y="1388163"/>
                  <a:pt x="709" y="1462246"/>
                  <a:pt x="28226" y="1500346"/>
                </a:cubicBezTo>
                <a:cubicBezTo>
                  <a:pt x="55743" y="1538446"/>
                  <a:pt x="125593" y="1559613"/>
                  <a:pt x="193326" y="1576546"/>
                </a:cubicBezTo>
                <a:cubicBezTo>
                  <a:pt x="261059" y="1593479"/>
                  <a:pt x="366893" y="1559613"/>
                  <a:pt x="434626" y="1601946"/>
                </a:cubicBezTo>
                <a:cubicBezTo>
                  <a:pt x="502359" y="1644279"/>
                  <a:pt x="555276" y="1754346"/>
                  <a:pt x="599726" y="1830546"/>
                </a:cubicBezTo>
                <a:cubicBezTo>
                  <a:pt x="644176" y="1906746"/>
                  <a:pt x="667459" y="1963896"/>
                  <a:pt x="701326" y="2059146"/>
                </a:cubicBezTo>
                <a:cubicBezTo>
                  <a:pt x="735193" y="2154396"/>
                  <a:pt x="802926" y="2402046"/>
                  <a:pt x="802926" y="2402046"/>
                </a:cubicBezTo>
              </a:path>
            </a:pathLst>
          </a:custGeom>
          <a:solidFill>
            <a:schemeClr val="tx1"/>
          </a:solidFill>
          <a:ln w="9525">
            <a:solidFill>
              <a:srgbClr val="008000"/>
            </a:solidFill>
            <a:round/>
            <a:headEnd/>
            <a:tailEnd/>
          </a:ln>
        </p:spPr>
        <p:txBody>
          <a:bodyPr lIns="82296" tIns="41148" rIns="82296" bIns="41148"/>
          <a:lstStyle/>
          <a:p>
            <a:endParaRPr lang="en-US"/>
          </a:p>
        </p:txBody>
      </p:sp>
      <p:grpSp>
        <p:nvGrpSpPr>
          <p:cNvPr id="5" name="Group 4"/>
          <p:cNvGrpSpPr/>
          <p:nvPr/>
        </p:nvGrpSpPr>
        <p:grpSpPr>
          <a:xfrm>
            <a:off x="6425565" y="783570"/>
            <a:ext cx="2362200" cy="2495550"/>
            <a:chOff x="5638800" y="3733800"/>
            <a:chExt cx="2362200" cy="2495550"/>
          </a:xfrm>
        </p:grpSpPr>
        <p:grpSp>
          <p:nvGrpSpPr>
            <p:cNvPr id="21" name="Group 20"/>
            <p:cNvGrpSpPr/>
            <p:nvPr/>
          </p:nvGrpSpPr>
          <p:grpSpPr>
            <a:xfrm>
              <a:off x="5638800" y="3733800"/>
              <a:ext cx="2286000" cy="2495550"/>
              <a:chOff x="0" y="-95250"/>
              <a:chExt cx="2286000" cy="2495550"/>
            </a:xfrm>
          </p:grpSpPr>
          <p:grpSp>
            <p:nvGrpSpPr>
              <p:cNvPr id="22" name="Group 21"/>
              <p:cNvGrpSpPr/>
              <p:nvPr/>
            </p:nvGrpSpPr>
            <p:grpSpPr>
              <a:xfrm>
                <a:off x="0" y="342900"/>
                <a:ext cx="800100" cy="1714500"/>
                <a:chOff x="0" y="0"/>
                <a:chExt cx="800100" cy="1714500"/>
              </a:xfrm>
            </p:grpSpPr>
            <p:cxnSp>
              <p:nvCxnSpPr>
                <p:cNvPr id="37" name="Straight Arrow Connector 36"/>
                <p:cNvCxnSpPr/>
                <p:nvPr/>
              </p:nvCxnSpPr>
              <p:spPr>
                <a:xfrm>
                  <a:off x="0" y="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0" y="3429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0" y="6858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0" y="137160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0" y="10287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0" y="171450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596265" y="114300"/>
                <a:ext cx="775335" cy="2057400"/>
                <a:chOff x="0" y="0"/>
                <a:chExt cx="775335" cy="1943100"/>
              </a:xfrm>
            </p:grpSpPr>
            <p:sp>
              <p:nvSpPr>
                <p:cNvPr id="35" name="Oval 34"/>
                <p:cNvSpPr/>
                <p:nvPr/>
              </p:nvSpPr>
              <p:spPr>
                <a:xfrm>
                  <a:off x="0" y="0"/>
                  <a:ext cx="685800" cy="1943100"/>
                </a:xfrm>
                <a:prstGeom prst="ellipse">
                  <a:avLst/>
                </a:prstGeom>
                <a:noFill/>
                <a:ln w="1016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al 35"/>
                <p:cNvSpPr/>
                <p:nvPr/>
              </p:nvSpPr>
              <p:spPr>
                <a:xfrm>
                  <a:off x="89535" y="0"/>
                  <a:ext cx="685800" cy="1943100"/>
                </a:xfrm>
                <a:prstGeom prst="ellipse">
                  <a:avLst/>
                </a:prstGeom>
                <a:noFill/>
                <a:ln w="1016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24" name="Straight Arrow Connector 23"/>
              <p:cNvCxnSpPr/>
              <p:nvPr/>
            </p:nvCxnSpPr>
            <p:spPr>
              <a:xfrm>
                <a:off x="914400" y="342900"/>
                <a:ext cx="11430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0" y="0"/>
                <a:ext cx="20574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0" y="2400300"/>
                <a:ext cx="20574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800100" y="6858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800100" y="10287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00100" y="13716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800100" y="17145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028700" y="2057400"/>
                <a:ext cx="10287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Text Box 21"/>
              <p:cNvSpPr txBox="1"/>
              <p:nvPr/>
            </p:nvSpPr>
            <p:spPr>
              <a:xfrm>
                <a:off x="1485900" y="-95250"/>
                <a:ext cx="4572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solidFill>
                      <a:srgbClr val="FF0000"/>
                    </a:solidFill>
                    <a:effectLst/>
                    <a:latin typeface="Garamond"/>
                    <a:ea typeface="ＭＳ 明朝"/>
                    <a:cs typeface="Garamond"/>
                  </a:rPr>
                  <a:t>B</a:t>
                </a:r>
                <a:endParaRPr lang="en-US" dirty="0">
                  <a:effectLst/>
                  <a:latin typeface="Garamond"/>
                  <a:ea typeface="ＭＳ 明朝"/>
                  <a:cs typeface="Garamond"/>
                </a:endParaRPr>
              </a:p>
            </p:txBody>
          </p:sp>
          <p:cxnSp>
            <p:nvCxnSpPr>
              <p:cNvPr id="33" name="Straight Arrow Connector 32"/>
              <p:cNvCxnSpPr/>
              <p:nvPr/>
            </p:nvCxnSpPr>
            <p:spPr>
              <a:xfrm>
                <a:off x="1028700" y="1143000"/>
                <a:ext cx="1257300" cy="0"/>
              </a:xfrm>
              <a:prstGeom prst="straightConnector1">
                <a:avLst/>
              </a:prstGeom>
              <a:ln w="12700">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4" name="Text Box 23"/>
              <p:cNvSpPr txBox="1"/>
              <p:nvPr/>
            </p:nvSpPr>
            <p:spPr>
              <a:xfrm>
                <a:off x="800100" y="1028700"/>
                <a:ext cx="4572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effectLst/>
                    <a:latin typeface="Garamond"/>
                    <a:ea typeface="ＭＳ 明朝"/>
                    <a:cs typeface="Garamond"/>
                  </a:rPr>
                  <a:t>A</a:t>
                </a:r>
                <a:endParaRPr lang="en-US" dirty="0">
                  <a:effectLst/>
                  <a:latin typeface="Garamond"/>
                  <a:ea typeface="ＭＳ 明朝"/>
                  <a:cs typeface="Garamond"/>
                </a:endParaRPr>
              </a:p>
            </p:txBody>
          </p:sp>
        </p:grpSp>
        <p:graphicFrame>
          <p:nvGraphicFramePr>
            <p:cNvPr id="4" name="Object 3"/>
            <p:cNvGraphicFramePr>
              <a:graphicFrameLocks noChangeAspect="1"/>
            </p:cNvGraphicFramePr>
            <p:nvPr>
              <p:extLst>
                <p:ext uri="{D42A27DB-BD31-4B8C-83A1-F6EECF244321}">
                  <p14:modId xmlns:p14="http://schemas.microsoft.com/office/powerpoint/2010/main" val="3811564113"/>
                </p:ext>
              </p:extLst>
            </p:nvPr>
          </p:nvGraphicFramePr>
          <p:xfrm>
            <a:off x="7785100" y="5049837"/>
            <a:ext cx="215900" cy="301625"/>
          </p:xfrm>
          <a:graphic>
            <a:graphicData uri="http://schemas.openxmlformats.org/presentationml/2006/ole">
              <mc:AlternateContent xmlns:mc="http://schemas.openxmlformats.org/markup-compatibility/2006">
                <mc:Choice xmlns:v="urn:schemas-microsoft-com:vml" Requires="v">
                  <p:oleObj spid="_x0000_s2572252" name="Equation" r:id="rId4" imgW="127000" imgH="177800" progId="Equation.DSMT4">
                    <p:embed/>
                  </p:oleObj>
                </mc:Choice>
                <mc:Fallback>
                  <p:oleObj name="Equation" r:id="rId4" imgW="127000" imgH="177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5100" y="5049837"/>
                          <a:ext cx="2159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sp>
        <p:nvSpPr>
          <p:cNvPr id="2" name="TextBox 1"/>
          <p:cNvSpPr txBox="1"/>
          <p:nvPr/>
        </p:nvSpPr>
        <p:spPr>
          <a:xfrm>
            <a:off x="228599" y="203200"/>
            <a:ext cx="8559165" cy="523220"/>
          </a:xfrm>
          <a:prstGeom prst="rect">
            <a:avLst/>
          </a:prstGeom>
          <a:noFill/>
        </p:spPr>
        <p:txBody>
          <a:bodyPr wrap="square" rtlCol="0">
            <a:spAutoFit/>
          </a:bodyPr>
          <a:lstStyle/>
          <a:p>
            <a:r>
              <a:rPr lang="en-US" sz="2800" dirty="0">
                <a:solidFill>
                  <a:srgbClr val="FF0000"/>
                </a:solidFill>
                <a:latin typeface="Apple Chancery"/>
                <a:cs typeface="Apple Chancery"/>
              </a:rPr>
              <a:t>Try it </a:t>
            </a:r>
            <a:r>
              <a:rPr lang="en-US" sz="2000" dirty="0">
                <a:latin typeface="Times New Roman"/>
                <a:cs typeface="Times New Roman"/>
              </a:rPr>
              <a:t>on the figure to the right.  Assume the </a:t>
            </a:r>
            <a:r>
              <a:rPr lang="en-US" sz="2000" dirty="0">
                <a:solidFill>
                  <a:srgbClr val="0000FF"/>
                </a:solidFill>
                <a:latin typeface="Times New Roman"/>
                <a:cs typeface="Times New Roman"/>
              </a:rPr>
              <a:t>field is diminishing</a:t>
            </a:r>
            <a:r>
              <a:rPr lang="en-US" sz="2000" dirty="0">
                <a:latin typeface="Times New Roman"/>
                <a:cs typeface="Times New Roman"/>
              </a:rPr>
              <a:t>.</a:t>
            </a:r>
            <a:endParaRPr lang="en-US" sz="1600" dirty="0">
              <a:latin typeface="Times New Roman"/>
              <a:cs typeface="Times New Roman"/>
            </a:endParaRPr>
          </a:p>
        </p:txBody>
      </p:sp>
      <p:sp>
        <p:nvSpPr>
          <p:cNvPr id="43" name="TextBox 42"/>
          <p:cNvSpPr txBox="1"/>
          <p:nvPr/>
        </p:nvSpPr>
        <p:spPr>
          <a:xfrm>
            <a:off x="609600" y="849570"/>
            <a:ext cx="4851400" cy="400110"/>
          </a:xfrm>
          <a:prstGeom prst="rect">
            <a:avLst/>
          </a:prstGeom>
          <a:noFill/>
        </p:spPr>
        <p:txBody>
          <a:bodyPr wrap="square" rtlCol="0">
            <a:spAutoFit/>
          </a:bodyPr>
          <a:lstStyle/>
          <a:p>
            <a:r>
              <a:rPr lang="en-US" sz="2000" dirty="0">
                <a:solidFill>
                  <a:srgbClr val="FF0000"/>
                </a:solidFill>
                <a:latin typeface="Apple Chancery"/>
                <a:cs typeface="Apple Chancery"/>
              </a:rPr>
              <a:t>1.) </a:t>
            </a:r>
            <a:r>
              <a:rPr lang="en-US" sz="2000" dirty="0">
                <a:solidFill>
                  <a:srgbClr val="0000FF"/>
                </a:solidFill>
                <a:latin typeface="Times New Roman"/>
                <a:cs typeface="Times New Roman"/>
              </a:rPr>
              <a:t>Identify</a:t>
            </a:r>
            <a:r>
              <a:rPr lang="en-US" sz="2000" dirty="0">
                <a:latin typeface="Times New Roman"/>
                <a:cs typeface="Times New Roman"/>
              </a:rPr>
              <a:t> the </a:t>
            </a:r>
            <a:r>
              <a:rPr lang="en-US" sz="2000" dirty="0">
                <a:solidFill>
                  <a:srgbClr val="0000FF"/>
                </a:solidFill>
                <a:latin typeface="Times New Roman"/>
                <a:cs typeface="Times New Roman"/>
              </a:rPr>
              <a:t>direction</a:t>
            </a:r>
            <a:r>
              <a:rPr lang="en-US" sz="2000" dirty="0">
                <a:latin typeface="Times New Roman"/>
                <a:cs typeface="Times New Roman"/>
              </a:rPr>
              <a:t> of the </a:t>
            </a:r>
            <a:r>
              <a:rPr lang="en-US" sz="2000" dirty="0">
                <a:solidFill>
                  <a:srgbClr val="0000FF"/>
                </a:solidFill>
                <a:latin typeface="Times New Roman"/>
                <a:cs typeface="Times New Roman"/>
              </a:rPr>
              <a:t>external </a:t>
            </a:r>
            <a:r>
              <a:rPr lang="en-US" sz="2000" i="1" dirty="0">
                <a:solidFill>
                  <a:srgbClr val="0000FF"/>
                </a:solidFill>
                <a:latin typeface="Times New Roman"/>
                <a:cs typeface="Times New Roman"/>
              </a:rPr>
              <a:t>B-fld</a:t>
            </a:r>
            <a:r>
              <a:rPr lang="en-US" sz="2000" dirty="0">
                <a:latin typeface="Times New Roman"/>
                <a:cs typeface="Times New Roman"/>
              </a:rPr>
              <a:t>.</a:t>
            </a:r>
          </a:p>
        </p:txBody>
      </p:sp>
      <p:sp>
        <p:nvSpPr>
          <p:cNvPr id="45" name="Rectangle 9"/>
          <p:cNvSpPr txBox="1">
            <a:spLocks noChangeArrowheads="1"/>
          </p:cNvSpPr>
          <p:nvPr/>
        </p:nvSpPr>
        <p:spPr>
          <a:xfrm>
            <a:off x="7279564" y="3293943"/>
            <a:ext cx="1864436"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heavily modified, courtesy of Mr. White</a:t>
            </a:r>
            <a:endParaRPr lang="en-US" sz="1400" dirty="0">
              <a:solidFill>
                <a:srgbClr val="0000FF"/>
              </a:solidFill>
              <a:latin typeface="Apple Chancery"/>
              <a:ea typeface="ＭＳ Ｐゴシック" charset="0"/>
              <a:cs typeface="Apple Chancery"/>
            </a:endParaRPr>
          </a:p>
        </p:txBody>
      </p:sp>
      <p:sp>
        <p:nvSpPr>
          <p:cNvPr id="4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18.)</a:t>
            </a:r>
          </a:p>
        </p:txBody>
      </p:sp>
      <p:sp>
        <p:nvSpPr>
          <p:cNvPr id="48" name="Rectangle 42"/>
          <p:cNvSpPr>
            <a:spLocks noChangeArrowheads="1"/>
          </p:cNvSpPr>
          <p:nvPr/>
        </p:nvSpPr>
        <p:spPr bwMode="auto">
          <a:xfrm>
            <a:off x="0" y="4643"/>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46" name="TextBox 45"/>
          <p:cNvSpPr txBox="1"/>
          <p:nvPr/>
        </p:nvSpPr>
        <p:spPr>
          <a:xfrm>
            <a:off x="609600" y="1668780"/>
            <a:ext cx="5232400" cy="707886"/>
          </a:xfrm>
          <a:prstGeom prst="rect">
            <a:avLst/>
          </a:prstGeom>
          <a:noFill/>
        </p:spPr>
        <p:txBody>
          <a:bodyPr wrap="square" rtlCol="0">
            <a:spAutoFit/>
          </a:bodyPr>
          <a:lstStyle/>
          <a:p>
            <a:r>
              <a:rPr lang="en-US" sz="2000" dirty="0">
                <a:solidFill>
                  <a:srgbClr val="FF0000"/>
                </a:solidFill>
                <a:latin typeface="Apple Chancery"/>
                <a:cs typeface="Apple Chancery"/>
              </a:rPr>
              <a:t>2.) </a:t>
            </a:r>
            <a:r>
              <a:rPr lang="en-US" sz="2000" dirty="0">
                <a:latin typeface="Times New Roman"/>
                <a:cs typeface="Times New Roman"/>
              </a:rPr>
              <a:t>Identify whether the </a:t>
            </a:r>
            <a:r>
              <a:rPr lang="en-US" sz="2000" dirty="0">
                <a:solidFill>
                  <a:srgbClr val="0000FF"/>
                </a:solidFill>
                <a:latin typeface="Times New Roman"/>
                <a:cs typeface="Times New Roman"/>
              </a:rPr>
              <a:t>external magnetic flux </a:t>
            </a:r>
            <a:r>
              <a:rPr lang="en-US" sz="2000" dirty="0">
                <a:latin typeface="Times New Roman"/>
                <a:cs typeface="Times New Roman"/>
              </a:rPr>
              <a:t>is </a:t>
            </a:r>
            <a:r>
              <a:rPr lang="en-US" sz="2000" dirty="0">
                <a:solidFill>
                  <a:srgbClr val="0000FF"/>
                </a:solidFill>
                <a:latin typeface="Times New Roman"/>
                <a:cs typeface="Times New Roman"/>
              </a:rPr>
              <a:t>increasing</a:t>
            </a:r>
            <a:r>
              <a:rPr lang="en-US" sz="2000" dirty="0">
                <a:latin typeface="Times New Roman"/>
                <a:cs typeface="Times New Roman"/>
              </a:rPr>
              <a:t> or </a:t>
            </a:r>
            <a:r>
              <a:rPr lang="en-US" sz="2000" dirty="0">
                <a:solidFill>
                  <a:srgbClr val="0000FF"/>
                </a:solidFill>
                <a:latin typeface="Times New Roman"/>
                <a:cs typeface="Times New Roman"/>
              </a:rPr>
              <a:t>decreasing</a:t>
            </a:r>
            <a:r>
              <a:rPr lang="en-US" sz="2000" dirty="0">
                <a:latin typeface="Times New Roman"/>
                <a:cs typeface="Times New Roman"/>
              </a:rPr>
              <a:t>.</a:t>
            </a:r>
          </a:p>
        </p:txBody>
      </p:sp>
      <p:sp>
        <p:nvSpPr>
          <p:cNvPr id="51" name="TextBox 50"/>
          <p:cNvSpPr txBox="1"/>
          <p:nvPr/>
        </p:nvSpPr>
        <p:spPr>
          <a:xfrm>
            <a:off x="609600" y="2787531"/>
            <a:ext cx="5815965" cy="1323439"/>
          </a:xfrm>
          <a:prstGeom prst="rect">
            <a:avLst/>
          </a:prstGeom>
          <a:noFill/>
        </p:spPr>
        <p:txBody>
          <a:bodyPr wrap="square" rtlCol="0">
            <a:spAutoFit/>
          </a:bodyPr>
          <a:lstStyle/>
          <a:p>
            <a:r>
              <a:rPr lang="en-US" sz="2000" dirty="0">
                <a:solidFill>
                  <a:srgbClr val="FF0000"/>
                </a:solidFill>
                <a:latin typeface="Apple Chancery"/>
                <a:cs typeface="Apple Chancery"/>
              </a:rPr>
              <a:t>3.) </a:t>
            </a:r>
            <a:r>
              <a:rPr lang="en-US" sz="2000" dirty="0">
                <a:latin typeface="Times New Roman"/>
                <a:cs typeface="Times New Roman"/>
              </a:rPr>
              <a:t>As the </a:t>
            </a:r>
            <a:r>
              <a:rPr lang="en-US" sz="2000" dirty="0">
                <a:solidFill>
                  <a:srgbClr val="0000FF"/>
                </a:solidFill>
                <a:latin typeface="Times New Roman"/>
                <a:cs typeface="Times New Roman"/>
              </a:rPr>
              <a:t>flux is DECREASING</a:t>
            </a:r>
            <a:r>
              <a:rPr lang="en-US" sz="2000" dirty="0">
                <a:latin typeface="Times New Roman"/>
                <a:cs typeface="Times New Roman"/>
              </a:rPr>
              <a:t>, the coil’s induced </a:t>
            </a:r>
            <a:r>
              <a:rPr lang="en-US" sz="2000" dirty="0">
                <a:solidFill>
                  <a:srgbClr val="0000FF"/>
                </a:solidFill>
                <a:latin typeface="Times New Roman"/>
                <a:cs typeface="Times New Roman"/>
              </a:rPr>
              <a:t>current</a:t>
            </a:r>
            <a:r>
              <a:rPr lang="en-US" sz="2000" dirty="0">
                <a:latin typeface="Times New Roman"/>
                <a:cs typeface="Times New Roman"/>
              </a:rPr>
              <a:t> will </a:t>
            </a:r>
            <a:r>
              <a:rPr lang="en-US" sz="2000" dirty="0">
                <a:solidFill>
                  <a:srgbClr val="0000FF"/>
                </a:solidFill>
                <a:latin typeface="Times New Roman"/>
                <a:cs typeface="Times New Roman"/>
              </a:rPr>
              <a:t>set up </a:t>
            </a:r>
            <a:r>
              <a:rPr lang="en-US" sz="2000" dirty="0">
                <a:latin typeface="Times New Roman"/>
                <a:cs typeface="Times New Roman"/>
              </a:rPr>
              <a:t>an </a:t>
            </a:r>
            <a:r>
              <a:rPr lang="en-US" sz="2000" dirty="0">
                <a:solidFill>
                  <a:srgbClr val="FF0000"/>
                </a:solidFill>
                <a:latin typeface="Times New Roman"/>
                <a:cs typeface="Times New Roman"/>
              </a:rPr>
              <a:t>induced magnetic field </a:t>
            </a:r>
            <a:r>
              <a:rPr lang="en-US" sz="2000" dirty="0">
                <a:latin typeface="Times New Roman"/>
                <a:cs typeface="Times New Roman"/>
              </a:rPr>
              <a:t>through the coil’s face that is </a:t>
            </a:r>
            <a:r>
              <a:rPr lang="en-US" sz="2000" dirty="0">
                <a:solidFill>
                  <a:srgbClr val="FF0000"/>
                </a:solidFill>
                <a:latin typeface="Times New Roman"/>
                <a:cs typeface="Times New Roman"/>
              </a:rPr>
              <a:t>IN THE SAME DIRECTION </a:t>
            </a:r>
            <a:r>
              <a:rPr lang="en-US" sz="2000" dirty="0">
                <a:solidFill>
                  <a:srgbClr val="0000FF"/>
                </a:solidFill>
                <a:latin typeface="Times New Roman"/>
                <a:cs typeface="Times New Roman"/>
              </a:rPr>
              <a:t>as</a:t>
            </a:r>
            <a:r>
              <a:rPr lang="en-US" sz="2000" dirty="0">
                <a:latin typeface="Times New Roman"/>
                <a:cs typeface="Times New Roman"/>
              </a:rPr>
              <a:t> the </a:t>
            </a:r>
            <a:r>
              <a:rPr lang="en-US" sz="2000" dirty="0">
                <a:solidFill>
                  <a:srgbClr val="0000FF"/>
                </a:solidFill>
                <a:latin typeface="Times New Roman"/>
                <a:cs typeface="Times New Roman"/>
              </a:rPr>
              <a:t>external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(as determined in #1).</a:t>
            </a:r>
          </a:p>
        </p:txBody>
      </p:sp>
      <p:sp>
        <p:nvSpPr>
          <p:cNvPr id="53" name="TextBox 52"/>
          <p:cNvSpPr txBox="1"/>
          <p:nvPr/>
        </p:nvSpPr>
        <p:spPr>
          <a:xfrm>
            <a:off x="609600" y="4554340"/>
            <a:ext cx="8409939" cy="707886"/>
          </a:xfrm>
          <a:prstGeom prst="rect">
            <a:avLst/>
          </a:prstGeom>
          <a:noFill/>
        </p:spPr>
        <p:txBody>
          <a:bodyPr wrap="square" rtlCol="0">
            <a:spAutoFit/>
          </a:bodyPr>
          <a:lstStyle/>
          <a:p>
            <a:r>
              <a:rPr lang="en-US" sz="2000" dirty="0">
                <a:solidFill>
                  <a:srgbClr val="0000FF"/>
                </a:solidFill>
                <a:latin typeface="Times New Roman"/>
                <a:cs typeface="Times New Roman"/>
              </a:rPr>
              <a:t>How </a:t>
            </a:r>
            <a:r>
              <a:rPr lang="en-US" sz="2000" dirty="0">
                <a:latin typeface="Times New Roman"/>
                <a:cs typeface="Times New Roman"/>
              </a:rPr>
              <a:t>do you have to </a:t>
            </a:r>
            <a:r>
              <a:rPr lang="en-US" sz="2000" dirty="0">
                <a:solidFill>
                  <a:srgbClr val="0000FF"/>
                </a:solidFill>
                <a:latin typeface="Times New Roman"/>
                <a:cs typeface="Times New Roman"/>
              </a:rPr>
              <a:t>wrap my fingers </a:t>
            </a:r>
            <a:r>
              <a:rPr lang="en-US" sz="2000" dirty="0">
                <a:latin typeface="Times New Roman"/>
                <a:cs typeface="Times New Roman"/>
              </a:rPr>
              <a:t>(right hand) on the coil </a:t>
            </a:r>
            <a:r>
              <a:rPr lang="en-US" sz="2000" dirty="0">
                <a:solidFill>
                  <a:srgbClr val="0000FF"/>
                </a:solidFill>
                <a:latin typeface="Times New Roman"/>
                <a:cs typeface="Times New Roman"/>
              </a:rPr>
              <a:t>to get </a:t>
            </a:r>
            <a:r>
              <a:rPr lang="en-US" sz="2000" dirty="0">
                <a:solidFill>
                  <a:srgbClr val="000000"/>
                </a:solidFill>
                <a:latin typeface="Times New Roman"/>
                <a:cs typeface="Times New Roman"/>
              </a:rPr>
              <a:t>an</a:t>
            </a:r>
            <a:r>
              <a:rPr lang="en-US" sz="2000" dirty="0">
                <a:solidFill>
                  <a:srgbClr val="0000FF"/>
                </a:solidFill>
                <a:latin typeface="Times New Roman"/>
                <a:cs typeface="Times New Roman"/>
              </a:rPr>
              <a:t> 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to the right?</a:t>
            </a:r>
          </a:p>
        </p:txBody>
      </p:sp>
      <p:sp>
        <p:nvSpPr>
          <p:cNvPr id="44" name="TextBox 43"/>
          <p:cNvSpPr txBox="1"/>
          <p:nvPr/>
        </p:nvSpPr>
        <p:spPr>
          <a:xfrm>
            <a:off x="1168400" y="1193115"/>
            <a:ext cx="1625600" cy="400110"/>
          </a:xfrm>
          <a:prstGeom prst="rect">
            <a:avLst/>
          </a:prstGeom>
          <a:noFill/>
        </p:spPr>
        <p:txBody>
          <a:bodyPr wrap="square" rtlCol="0">
            <a:spAutoFit/>
          </a:bodyPr>
          <a:lstStyle/>
          <a:p>
            <a:r>
              <a:rPr lang="en-US" sz="2000" dirty="0">
                <a:solidFill>
                  <a:srgbClr val="FF0000"/>
                </a:solidFill>
                <a:latin typeface="Apple Chancery"/>
                <a:cs typeface="Apple Chancery"/>
              </a:rPr>
              <a:t>to the right</a:t>
            </a:r>
            <a:endParaRPr lang="en-US" sz="2000" dirty="0">
              <a:latin typeface="Times New Roman"/>
              <a:cs typeface="Times New Roman"/>
            </a:endParaRPr>
          </a:p>
        </p:txBody>
      </p:sp>
      <p:sp>
        <p:nvSpPr>
          <p:cNvPr id="50" name="TextBox 49"/>
          <p:cNvSpPr txBox="1"/>
          <p:nvPr/>
        </p:nvSpPr>
        <p:spPr>
          <a:xfrm>
            <a:off x="1168400" y="2300466"/>
            <a:ext cx="2120900" cy="400110"/>
          </a:xfrm>
          <a:prstGeom prst="rect">
            <a:avLst/>
          </a:prstGeom>
          <a:noFill/>
        </p:spPr>
        <p:txBody>
          <a:bodyPr wrap="square" rtlCol="0">
            <a:spAutoFit/>
          </a:bodyPr>
          <a:lstStyle/>
          <a:p>
            <a:r>
              <a:rPr lang="en-US" sz="2000" dirty="0">
                <a:solidFill>
                  <a:srgbClr val="FF0000"/>
                </a:solidFill>
                <a:latin typeface="Apple Chancery"/>
                <a:cs typeface="Apple Chancery"/>
              </a:rPr>
              <a:t>it’s decreasing</a:t>
            </a:r>
            <a:endParaRPr lang="en-US" sz="2000" dirty="0">
              <a:latin typeface="Times New Roman"/>
              <a:cs typeface="Times New Roman"/>
            </a:endParaRPr>
          </a:p>
        </p:txBody>
      </p:sp>
      <p:sp>
        <p:nvSpPr>
          <p:cNvPr id="52" name="TextBox 51"/>
          <p:cNvSpPr txBox="1"/>
          <p:nvPr/>
        </p:nvSpPr>
        <p:spPr>
          <a:xfrm>
            <a:off x="1168400" y="4128830"/>
            <a:ext cx="4635500" cy="400110"/>
          </a:xfrm>
          <a:prstGeom prst="rect">
            <a:avLst/>
          </a:prstGeom>
          <a:noFill/>
        </p:spPr>
        <p:txBody>
          <a:bodyPr wrap="square" rtlCol="0">
            <a:spAutoFit/>
          </a:bodyPr>
          <a:lstStyle/>
          <a:p>
            <a:r>
              <a:rPr lang="en-US" sz="2000" dirty="0">
                <a:solidFill>
                  <a:srgbClr val="FF0000"/>
                </a:solidFill>
                <a:latin typeface="Apple Chancery"/>
                <a:cs typeface="Apple Chancery"/>
              </a:rPr>
              <a:t>so the induced </a:t>
            </a:r>
            <a:r>
              <a:rPr lang="en-US" sz="2000" i="1" dirty="0">
                <a:solidFill>
                  <a:srgbClr val="FF0000"/>
                </a:solidFill>
                <a:latin typeface="Apple Chancery"/>
                <a:cs typeface="Apple Chancery"/>
              </a:rPr>
              <a:t>B-</a:t>
            </a:r>
            <a:r>
              <a:rPr lang="en-US" sz="2000" i="1" dirty="0" err="1">
                <a:solidFill>
                  <a:srgbClr val="FF0000"/>
                </a:solidFill>
                <a:latin typeface="Apple Chancery"/>
                <a:cs typeface="Apple Chancery"/>
              </a:rPr>
              <a:t>fld</a:t>
            </a:r>
            <a:r>
              <a:rPr lang="en-US" sz="2000" i="1" dirty="0">
                <a:solidFill>
                  <a:srgbClr val="FF0000"/>
                </a:solidFill>
                <a:latin typeface="Apple Chancery"/>
                <a:cs typeface="Apple Chancery"/>
              </a:rPr>
              <a:t> is to the right</a:t>
            </a:r>
            <a:endParaRPr lang="en-US" sz="2000" dirty="0">
              <a:latin typeface="Times New Roman"/>
              <a:cs typeface="Times New Roman"/>
            </a:endParaRPr>
          </a:p>
        </p:txBody>
      </p:sp>
      <p:grpSp>
        <p:nvGrpSpPr>
          <p:cNvPr id="14" name="Group 13"/>
          <p:cNvGrpSpPr/>
          <p:nvPr/>
        </p:nvGrpSpPr>
        <p:grpSpPr>
          <a:xfrm>
            <a:off x="6927850" y="1440180"/>
            <a:ext cx="234950" cy="382230"/>
            <a:chOff x="6927850" y="1440180"/>
            <a:chExt cx="234950" cy="382230"/>
          </a:xfrm>
        </p:grpSpPr>
        <p:cxnSp>
          <p:nvCxnSpPr>
            <p:cNvPr id="6" name="Straight Connector 5"/>
            <p:cNvCxnSpPr/>
            <p:nvPr/>
          </p:nvCxnSpPr>
          <p:spPr>
            <a:xfrm>
              <a:off x="6927850" y="1564620"/>
              <a:ext cx="93980" cy="25779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7021830" y="1564620"/>
              <a:ext cx="140970" cy="248295"/>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7021831" y="1440180"/>
              <a:ext cx="52069" cy="36324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58" name="Object 57"/>
          <p:cNvGraphicFramePr>
            <a:graphicFrameLocks noChangeAspect="1"/>
          </p:cNvGraphicFramePr>
          <p:nvPr>
            <p:extLst>
              <p:ext uri="{D42A27DB-BD31-4B8C-83A1-F6EECF244321}">
                <p14:modId xmlns:p14="http://schemas.microsoft.com/office/powerpoint/2010/main" val="93160846"/>
              </p:ext>
            </p:extLst>
          </p:nvPr>
        </p:nvGraphicFramePr>
        <p:xfrm>
          <a:off x="6597650" y="1548745"/>
          <a:ext cx="352425" cy="352425"/>
        </p:xfrm>
        <a:graphic>
          <a:graphicData uri="http://schemas.openxmlformats.org/presentationml/2006/ole">
            <mc:AlternateContent xmlns:mc="http://schemas.openxmlformats.org/markup-compatibility/2006">
              <mc:Choice xmlns:v="urn:schemas-microsoft-com:vml" Requires="v">
                <p:oleObj spid="_x0000_s2572253" name="Equation" r:id="rId6" imgW="203200" imgH="203200" progId="Equation.DSMT4">
                  <p:embed/>
                </p:oleObj>
              </mc:Choice>
              <mc:Fallback>
                <p:oleObj name="Equation" r:id="rId6" imgW="203200" imgH="203200" progId="Equation.DSMT4">
                  <p:embed/>
                  <p:pic>
                    <p:nvPicPr>
                      <p:cNvPr id="0" name=""/>
                      <p:cNvPicPr/>
                      <p:nvPr/>
                    </p:nvPicPr>
                    <p:blipFill>
                      <a:blip r:embed="rId7"/>
                      <a:stretch>
                        <a:fillRect/>
                      </a:stretch>
                    </p:blipFill>
                    <p:spPr>
                      <a:xfrm>
                        <a:off x="6597650" y="1548745"/>
                        <a:ext cx="352425" cy="352425"/>
                      </a:xfrm>
                      <a:prstGeom prst="rect">
                        <a:avLst/>
                      </a:prstGeom>
                    </p:spPr>
                  </p:pic>
                </p:oleObj>
              </mc:Fallback>
            </mc:AlternateContent>
          </a:graphicData>
        </a:graphic>
      </p:graphicFrame>
      <p:grpSp>
        <p:nvGrpSpPr>
          <p:cNvPr id="59" name="Group 58"/>
          <p:cNvGrpSpPr/>
          <p:nvPr/>
        </p:nvGrpSpPr>
        <p:grpSpPr>
          <a:xfrm rot="9732647">
            <a:off x="7545333" y="1363978"/>
            <a:ext cx="234950" cy="382230"/>
            <a:chOff x="6927850" y="1440180"/>
            <a:chExt cx="234950" cy="382230"/>
          </a:xfrm>
        </p:grpSpPr>
        <p:cxnSp>
          <p:nvCxnSpPr>
            <p:cNvPr id="60" name="Straight Connector 59"/>
            <p:cNvCxnSpPr/>
            <p:nvPr/>
          </p:nvCxnSpPr>
          <p:spPr>
            <a:xfrm>
              <a:off x="6927850" y="1564620"/>
              <a:ext cx="93980" cy="25779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7021830" y="1564620"/>
              <a:ext cx="140970" cy="248295"/>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7021831" y="1440180"/>
              <a:ext cx="52069" cy="36324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63" name="Object 62"/>
          <p:cNvGraphicFramePr>
            <a:graphicFrameLocks noChangeAspect="1"/>
          </p:cNvGraphicFramePr>
          <p:nvPr>
            <p:extLst>
              <p:ext uri="{D42A27DB-BD31-4B8C-83A1-F6EECF244321}">
                <p14:modId xmlns:p14="http://schemas.microsoft.com/office/powerpoint/2010/main" val="3992857955"/>
              </p:ext>
            </p:extLst>
          </p:nvPr>
        </p:nvGraphicFramePr>
        <p:xfrm>
          <a:off x="7253605" y="1121995"/>
          <a:ext cx="352425" cy="352425"/>
        </p:xfrm>
        <a:graphic>
          <a:graphicData uri="http://schemas.openxmlformats.org/presentationml/2006/ole">
            <mc:AlternateContent xmlns:mc="http://schemas.openxmlformats.org/markup-compatibility/2006">
              <mc:Choice xmlns:v="urn:schemas-microsoft-com:vml" Requires="v">
                <p:oleObj spid="_x0000_s2572254" name="Equation" r:id="rId8" imgW="203200" imgH="203200" progId="Equation.DSMT4">
                  <p:embed/>
                </p:oleObj>
              </mc:Choice>
              <mc:Fallback>
                <p:oleObj name="Equation" r:id="rId8" imgW="203200" imgH="203200" progId="Equation.DSMT4">
                  <p:embed/>
                  <p:pic>
                    <p:nvPicPr>
                      <p:cNvPr id="0" name=""/>
                      <p:cNvPicPr/>
                      <p:nvPr/>
                    </p:nvPicPr>
                    <p:blipFill>
                      <a:blip r:embed="rId7"/>
                      <a:stretch>
                        <a:fillRect/>
                      </a:stretch>
                    </p:blipFill>
                    <p:spPr>
                      <a:xfrm>
                        <a:off x="7253605" y="1121995"/>
                        <a:ext cx="352425" cy="352425"/>
                      </a:xfrm>
                      <a:prstGeom prst="rect">
                        <a:avLst/>
                      </a:prstGeom>
                    </p:spPr>
                  </p:pic>
                </p:oleObj>
              </mc:Fallback>
            </mc:AlternateContent>
          </a:graphicData>
        </a:graphic>
      </p:graphicFrame>
      <p:sp>
        <p:nvSpPr>
          <p:cNvPr id="17" name="Rectangle 16"/>
          <p:cNvSpPr/>
          <p:nvPr/>
        </p:nvSpPr>
        <p:spPr>
          <a:xfrm>
            <a:off x="8571865" y="2099607"/>
            <a:ext cx="215899" cy="301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279564" y="2026064"/>
            <a:ext cx="174702" cy="199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7162800" y="2021820"/>
            <a:ext cx="1624965" cy="0"/>
          </a:xfrm>
          <a:prstGeom prst="straightConnector1">
            <a:avLst/>
          </a:prstGeom>
          <a:ln w="762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6160770" y="2022889"/>
            <a:ext cx="810895" cy="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graphicFrame>
        <p:nvGraphicFramePr>
          <p:cNvPr id="71" name="Object 70"/>
          <p:cNvGraphicFramePr>
            <a:graphicFrameLocks noChangeAspect="1"/>
          </p:cNvGraphicFramePr>
          <p:nvPr>
            <p:extLst>
              <p:ext uri="{D42A27DB-BD31-4B8C-83A1-F6EECF244321}">
                <p14:modId xmlns:p14="http://schemas.microsoft.com/office/powerpoint/2010/main" val="3309663360"/>
              </p:ext>
            </p:extLst>
          </p:nvPr>
        </p:nvGraphicFramePr>
        <p:xfrm>
          <a:off x="8555989" y="1569588"/>
          <a:ext cx="463550" cy="352425"/>
        </p:xfrm>
        <a:graphic>
          <a:graphicData uri="http://schemas.openxmlformats.org/presentationml/2006/ole">
            <mc:AlternateContent xmlns:mc="http://schemas.openxmlformats.org/markup-compatibility/2006">
              <mc:Choice xmlns:v="urn:schemas-microsoft-com:vml" Requires="v">
                <p:oleObj spid="_x0000_s2572255" name="Equation" r:id="rId9" imgW="266700" imgH="203200" progId="Equation.DSMT4">
                  <p:embed/>
                </p:oleObj>
              </mc:Choice>
              <mc:Fallback>
                <p:oleObj name="Equation" r:id="rId9" imgW="266700" imgH="203200" progId="Equation.DSMT4">
                  <p:embed/>
                  <p:pic>
                    <p:nvPicPr>
                      <p:cNvPr id="0" name=""/>
                      <p:cNvPicPr/>
                      <p:nvPr/>
                    </p:nvPicPr>
                    <p:blipFill>
                      <a:blip r:embed="rId10"/>
                      <a:stretch>
                        <a:fillRect/>
                      </a:stretch>
                    </p:blipFill>
                    <p:spPr>
                      <a:xfrm>
                        <a:off x="8555989" y="1569588"/>
                        <a:ext cx="463550" cy="352425"/>
                      </a:xfrm>
                      <a:prstGeom prst="rect">
                        <a:avLst/>
                      </a:prstGeom>
                    </p:spPr>
                  </p:pic>
                </p:oleObj>
              </mc:Fallback>
            </mc:AlternateContent>
          </a:graphicData>
        </a:graphic>
      </p:graphicFrame>
      <p:sp>
        <p:nvSpPr>
          <p:cNvPr id="73" name="TextBox 72"/>
          <p:cNvSpPr txBox="1"/>
          <p:nvPr/>
        </p:nvSpPr>
        <p:spPr>
          <a:xfrm>
            <a:off x="1168400" y="5262226"/>
            <a:ext cx="7734300" cy="400110"/>
          </a:xfrm>
          <a:prstGeom prst="rect">
            <a:avLst/>
          </a:prstGeom>
          <a:noFill/>
        </p:spPr>
        <p:txBody>
          <a:bodyPr wrap="square" rtlCol="0">
            <a:spAutoFit/>
          </a:bodyPr>
          <a:lstStyle/>
          <a:p>
            <a:r>
              <a:rPr lang="en-US" sz="2000" dirty="0">
                <a:solidFill>
                  <a:srgbClr val="FF0000"/>
                </a:solidFill>
                <a:latin typeface="Apple Chancery"/>
                <a:cs typeface="Apple Chancery"/>
              </a:rPr>
              <a:t>Wrapped them counterclockwise, so that’s the direction of the current.</a:t>
            </a:r>
            <a:endParaRPr lang="en-US" sz="2000" dirty="0">
              <a:latin typeface="Times New Roman"/>
              <a:cs typeface="Times New Roman"/>
            </a:endParaRPr>
          </a:p>
        </p:txBody>
      </p:sp>
    </p:spTree>
    <p:extLst>
      <p:ext uri="{BB962C8B-B14F-4D97-AF65-F5344CB8AC3E}">
        <p14:creationId xmlns:p14="http://schemas.microsoft.com/office/powerpoint/2010/main" val="162572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dissolv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dissolv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dissolv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dissolve">
                                      <p:cBhvr>
                                        <p:cTn id="32" dur="500"/>
                                        <p:tgtEl>
                                          <p:spTgt spid="52"/>
                                        </p:tgtEl>
                                      </p:cBhvr>
                                    </p:animEffect>
                                  </p:childTnLst>
                                </p:cTn>
                              </p:par>
                              <p:par>
                                <p:cTn id="33" presetID="9"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dissolve">
                                      <p:cBhvr>
                                        <p:cTn id="35" dur="500"/>
                                        <p:tgtEl>
                                          <p:spTgt spid="70"/>
                                        </p:tgtEl>
                                      </p:cBhvr>
                                    </p:animEffect>
                                  </p:childTnLst>
                                </p:cTn>
                              </p:par>
                              <p:par>
                                <p:cTn id="36" presetID="9"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par>
                                <p:cTn id="39" presetID="9"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dissolve">
                                      <p:cBhvr>
                                        <p:cTn id="41" dur="500"/>
                                        <p:tgtEl>
                                          <p:spTgt spid="7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dissolv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dissolve">
                                      <p:cBhvr>
                                        <p:cTn id="56" dur="500"/>
                                        <p:tgtEl>
                                          <p:spTgt spid="7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dissolve">
                                      <p:cBhvr>
                                        <p:cTn id="61" dur="500"/>
                                        <p:tgtEl>
                                          <p:spTgt spid="59"/>
                                        </p:tgtEl>
                                      </p:cBhvr>
                                    </p:animEffect>
                                  </p:childTnLst>
                                </p:cTn>
                              </p:par>
                              <p:par>
                                <p:cTn id="62" presetID="9" presetClass="entr" presetSubtype="0" fill="hold"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dissolve">
                                      <p:cBhvr>
                                        <p:cTn id="64" dur="500"/>
                                        <p:tgtEl>
                                          <p:spTgt spid="63"/>
                                        </p:tgtEl>
                                      </p:cBhvr>
                                    </p:animEffect>
                                  </p:childTnLst>
                                </p:cTn>
                              </p:par>
                              <p:par>
                                <p:cTn id="65" presetID="9"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ssolve">
                                      <p:cBhvr>
                                        <p:cTn id="67" dur="500"/>
                                        <p:tgtEl>
                                          <p:spTgt spid="14"/>
                                        </p:tgtEl>
                                      </p:cBhvr>
                                    </p:animEffect>
                                  </p:childTnLst>
                                </p:cTn>
                              </p:par>
                              <p:par>
                                <p:cTn id="68" presetID="9" presetClass="entr" presetSubtype="0" fill="hold" nodeType="with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dissolve">
                                      <p:cBhvr>
                                        <p:cTn id="7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3" grpId="0"/>
      <p:bldP spid="46" grpId="0"/>
      <p:bldP spid="51" grpId="0"/>
      <p:bldP spid="53" grpId="0"/>
      <p:bldP spid="44" grpId="0"/>
      <p:bldP spid="50" grpId="0"/>
      <p:bldP spid="52"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200140" y="917695"/>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140309" name="Group 282"/>
          <p:cNvGrpSpPr>
            <a:grpSpLocks/>
          </p:cNvGrpSpPr>
          <p:nvPr/>
        </p:nvGrpSpPr>
        <p:grpSpPr bwMode="auto">
          <a:xfrm>
            <a:off x="6485890" y="1108195"/>
            <a:ext cx="2168843" cy="170022"/>
            <a:chOff x="3112" y="2960"/>
            <a:chExt cx="1518" cy="119"/>
          </a:xfrm>
        </p:grpSpPr>
        <p:grpSp>
          <p:nvGrpSpPr>
            <p:cNvPr id="140474" name="Group 283"/>
            <p:cNvGrpSpPr>
              <a:grpSpLocks/>
            </p:cNvGrpSpPr>
            <p:nvPr/>
          </p:nvGrpSpPr>
          <p:grpSpPr bwMode="auto">
            <a:xfrm>
              <a:off x="3112" y="2960"/>
              <a:ext cx="118" cy="119"/>
              <a:chOff x="3112" y="2960"/>
              <a:chExt cx="118" cy="119"/>
            </a:xfrm>
          </p:grpSpPr>
          <p:sp>
            <p:nvSpPr>
              <p:cNvPr id="140499"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500"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5" name="Group 286"/>
            <p:cNvGrpSpPr>
              <a:grpSpLocks/>
            </p:cNvGrpSpPr>
            <p:nvPr/>
          </p:nvGrpSpPr>
          <p:grpSpPr bwMode="auto">
            <a:xfrm>
              <a:off x="3392" y="2960"/>
              <a:ext cx="118" cy="119"/>
              <a:chOff x="3392" y="2960"/>
              <a:chExt cx="118" cy="119"/>
            </a:xfrm>
          </p:grpSpPr>
          <p:sp>
            <p:nvSpPr>
              <p:cNvPr id="140497"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8"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6" name="Group 289"/>
            <p:cNvGrpSpPr>
              <a:grpSpLocks/>
            </p:cNvGrpSpPr>
            <p:nvPr/>
          </p:nvGrpSpPr>
          <p:grpSpPr bwMode="auto">
            <a:xfrm>
              <a:off x="3672" y="2960"/>
              <a:ext cx="118" cy="119"/>
              <a:chOff x="3672" y="2960"/>
              <a:chExt cx="118" cy="119"/>
            </a:xfrm>
          </p:grpSpPr>
          <p:sp>
            <p:nvSpPr>
              <p:cNvPr id="140495"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6"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7" name="Group 292"/>
            <p:cNvGrpSpPr>
              <a:grpSpLocks/>
            </p:cNvGrpSpPr>
            <p:nvPr/>
          </p:nvGrpSpPr>
          <p:grpSpPr bwMode="auto">
            <a:xfrm>
              <a:off x="3952" y="2960"/>
              <a:ext cx="118" cy="119"/>
              <a:chOff x="3952" y="2960"/>
              <a:chExt cx="118" cy="119"/>
            </a:xfrm>
          </p:grpSpPr>
          <p:sp>
            <p:nvSpPr>
              <p:cNvPr id="140493"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4"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8" name="Group 295"/>
            <p:cNvGrpSpPr>
              <a:grpSpLocks/>
            </p:cNvGrpSpPr>
            <p:nvPr/>
          </p:nvGrpSpPr>
          <p:grpSpPr bwMode="auto">
            <a:xfrm>
              <a:off x="4232" y="2960"/>
              <a:ext cx="118" cy="119"/>
              <a:chOff x="4232" y="2960"/>
              <a:chExt cx="118" cy="119"/>
            </a:xfrm>
          </p:grpSpPr>
          <p:sp>
            <p:nvSpPr>
              <p:cNvPr id="140491"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2"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9" name="Group 298"/>
            <p:cNvGrpSpPr>
              <a:grpSpLocks/>
            </p:cNvGrpSpPr>
            <p:nvPr/>
          </p:nvGrpSpPr>
          <p:grpSpPr bwMode="auto">
            <a:xfrm>
              <a:off x="4512" y="2960"/>
              <a:ext cx="118" cy="119"/>
              <a:chOff x="4512" y="2960"/>
              <a:chExt cx="118" cy="119"/>
            </a:xfrm>
          </p:grpSpPr>
          <p:sp>
            <p:nvSpPr>
              <p:cNvPr id="140489"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0"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10" name="Group 310"/>
          <p:cNvGrpSpPr>
            <a:grpSpLocks/>
          </p:cNvGrpSpPr>
          <p:nvPr/>
        </p:nvGrpSpPr>
        <p:grpSpPr bwMode="auto">
          <a:xfrm>
            <a:off x="6485890" y="2822695"/>
            <a:ext cx="2168843" cy="171450"/>
            <a:chOff x="3112" y="4160"/>
            <a:chExt cx="1518" cy="120"/>
          </a:xfrm>
        </p:grpSpPr>
        <p:grpSp>
          <p:nvGrpSpPr>
            <p:cNvPr id="140447" name="Group 311"/>
            <p:cNvGrpSpPr>
              <a:grpSpLocks/>
            </p:cNvGrpSpPr>
            <p:nvPr/>
          </p:nvGrpSpPr>
          <p:grpSpPr bwMode="auto">
            <a:xfrm>
              <a:off x="3112" y="4160"/>
              <a:ext cx="118" cy="120"/>
              <a:chOff x="3112" y="4160"/>
              <a:chExt cx="118" cy="120"/>
            </a:xfrm>
          </p:grpSpPr>
          <p:sp>
            <p:nvSpPr>
              <p:cNvPr id="140472"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3"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8" name="Group 314"/>
            <p:cNvGrpSpPr>
              <a:grpSpLocks/>
            </p:cNvGrpSpPr>
            <p:nvPr/>
          </p:nvGrpSpPr>
          <p:grpSpPr bwMode="auto">
            <a:xfrm>
              <a:off x="3392" y="4160"/>
              <a:ext cx="118" cy="120"/>
              <a:chOff x="3392" y="4160"/>
              <a:chExt cx="118" cy="120"/>
            </a:xfrm>
          </p:grpSpPr>
          <p:sp>
            <p:nvSpPr>
              <p:cNvPr id="140470"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1"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9" name="Group 317"/>
            <p:cNvGrpSpPr>
              <a:grpSpLocks/>
            </p:cNvGrpSpPr>
            <p:nvPr/>
          </p:nvGrpSpPr>
          <p:grpSpPr bwMode="auto">
            <a:xfrm>
              <a:off x="3672" y="4160"/>
              <a:ext cx="118" cy="120"/>
              <a:chOff x="3672" y="4160"/>
              <a:chExt cx="118" cy="120"/>
            </a:xfrm>
          </p:grpSpPr>
          <p:sp>
            <p:nvSpPr>
              <p:cNvPr id="140468"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9"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0" name="Group 320"/>
            <p:cNvGrpSpPr>
              <a:grpSpLocks/>
            </p:cNvGrpSpPr>
            <p:nvPr/>
          </p:nvGrpSpPr>
          <p:grpSpPr bwMode="auto">
            <a:xfrm>
              <a:off x="3952" y="4160"/>
              <a:ext cx="118" cy="120"/>
              <a:chOff x="3952" y="4160"/>
              <a:chExt cx="118" cy="120"/>
            </a:xfrm>
          </p:grpSpPr>
          <p:sp>
            <p:nvSpPr>
              <p:cNvPr id="140466"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7"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1" name="Group 323"/>
            <p:cNvGrpSpPr>
              <a:grpSpLocks/>
            </p:cNvGrpSpPr>
            <p:nvPr/>
          </p:nvGrpSpPr>
          <p:grpSpPr bwMode="auto">
            <a:xfrm>
              <a:off x="4232" y="4160"/>
              <a:ext cx="118" cy="120"/>
              <a:chOff x="4232" y="4160"/>
              <a:chExt cx="118" cy="120"/>
            </a:xfrm>
          </p:grpSpPr>
          <p:sp>
            <p:nvSpPr>
              <p:cNvPr id="140464"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5"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2" name="Group 326"/>
            <p:cNvGrpSpPr>
              <a:grpSpLocks/>
            </p:cNvGrpSpPr>
            <p:nvPr/>
          </p:nvGrpSpPr>
          <p:grpSpPr bwMode="auto">
            <a:xfrm>
              <a:off x="4512" y="4160"/>
              <a:ext cx="118" cy="120"/>
              <a:chOff x="4512" y="4160"/>
              <a:chExt cx="118" cy="120"/>
            </a:xfrm>
          </p:grpSpPr>
          <p:sp>
            <p:nvSpPr>
              <p:cNvPr id="140462"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3"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11" name="Rectangle 338"/>
          <p:cNvSpPr>
            <a:spLocks noChangeArrowheads="1"/>
          </p:cNvSpPr>
          <p:nvPr/>
        </p:nvSpPr>
        <p:spPr bwMode="auto">
          <a:xfrm>
            <a:off x="5525770" y="1496815"/>
            <a:ext cx="1143000" cy="1143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40312" name="Line 340"/>
          <p:cNvSpPr>
            <a:spLocks noChangeShapeType="1"/>
          </p:cNvSpPr>
          <p:nvPr/>
        </p:nvSpPr>
        <p:spPr bwMode="auto">
          <a:xfrm flipH="1">
            <a:off x="6760210" y="2022595"/>
            <a:ext cx="868680" cy="0"/>
          </a:xfrm>
          <a:prstGeom prst="line">
            <a:avLst/>
          </a:prstGeom>
          <a:noFill/>
          <a:ln w="28575">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40314" name="Rectangle 342"/>
          <p:cNvSpPr>
            <a:spLocks noChangeArrowheads="1"/>
          </p:cNvSpPr>
          <p:nvPr/>
        </p:nvSpPr>
        <p:spPr bwMode="auto">
          <a:xfrm>
            <a:off x="6200140" y="1496815"/>
            <a:ext cx="468630" cy="1143000"/>
          </a:xfrm>
          <a:prstGeom prst="rect">
            <a:avLst/>
          </a:prstGeom>
          <a:solidFill>
            <a:schemeClr val="accent1"/>
          </a:solidFill>
          <a:ln w="25400">
            <a:solidFill>
              <a:schemeClr val="tx1"/>
            </a:solidFill>
            <a:miter lim="800000"/>
            <a:headEnd/>
            <a:tailEnd/>
          </a:ln>
        </p:spPr>
        <p:txBody>
          <a:bodyPr lIns="82296" tIns="41148" rIns="82296" bIns="41148"/>
          <a:lstStyle/>
          <a:p>
            <a:endParaRPr lang="en-US"/>
          </a:p>
        </p:txBody>
      </p:sp>
      <p:grpSp>
        <p:nvGrpSpPr>
          <p:cNvPr id="140320" name="Group 356"/>
          <p:cNvGrpSpPr>
            <a:grpSpLocks/>
          </p:cNvGrpSpPr>
          <p:nvPr/>
        </p:nvGrpSpPr>
        <p:grpSpPr bwMode="auto">
          <a:xfrm>
            <a:off x="6485890" y="1451095"/>
            <a:ext cx="2168843" cy="170022"/>
            <a:chOff x="3112" y="3200"/>
            <a:chExt cx="1518" cy="119"/>
          </a:xfrm>
        </p:grpSpPr>
        <p:grpSp>
          <p:nvGrpSpPr>
            <p:cNvPr id="140412" name="Group 357"/>
            <p:cNvGrpSpPr>
              <a:grpSpLocks/>
            </p:cNvGrpSpPr>
            <p:nvPr/>
          </p:nvGrpSpPr>
          <p:grpSpPr bwMode="auto">
            <a:xfrm>
              <a:off x="3112" y="3200"/>
              <a:ext cx="118" cy="119"/>
              <a:chOff x="3112" y="3200"/>
              <a:chExt cx="118" cy="119"/>
            </a:xfrm>
          </p:grpSpPr>
          <p:sp>
            <p:nvSpPr>
              <p:cNvPr id="140437"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8"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3" name="Group 360"/>
            <p:cNvGrpSpPr>
              <a:grpSpLocks/>
            </p:cNvGrpSpPr>
            <p:nvPr/>
          </p:nvGrpSpPr>
          <p:grpSpPr bwMode="auto">
            <a:xfrm>
              <a:off x="3392" y="3200"/>
              <a:ext cx="118" cy="119"/>
              <a:chOff x="3392" y="3200"/>
              <a:chExt cx="118" cy="119"/>
            </a:xfrm>
          </p:grpSpPr>
          <p:sp>
            <p:nvSpPr>
              <p:cNvPr id="140435"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6"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4" name="Group 363"/>
            <p:cNvGrpSpPr>
              <a:grpSpLocks/>
            </p:cNvGrpSpPr>
            <p:nvPr/>
          </p:nvGrpSpPr>
          <p:grpSpPr bwMode="auto">
            <a:xfrm>
              <a:off x="3672" y="3200"/>
              <a:ext cx="118" cy="119"/>
              <a:chOff x="3672" y="3200"/>
              <a:chExt cx="118" cy="119"/>
            </a:xfrm>
          </p:grpSpPr>
          <p:sp>
            <p:nvSpPr>
              <p:cNvPr id="140433"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4"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5" name="Group 366"/>
            <p:cNvGrpSpPr>
              <a:grpSpLocks/>
            </p:cNvGrpSpPr>
            <p:nvPr/>
          </p:nvGrpSpPr>
          <p:grpSpPr bwMode="auto">
            <a:xfrm>
              <a:off x="3952" y="3200"/>
              <a:ext cx="118" cy="119"/>
              <a:chOff x="3952" y="3200"/>
              <a:chExt cx="118" cy="119"/>
            </a:xfrm>
          </p:grpSpPr>
          <p:sp>
            <p:nvSpPr>
              <p:cNvPr id="140431"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2"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6" name="Group 369"/>
            <p:cNvGrpSpPr>
              <a:grpSpLocks/>
            </p:cNvGrpSpPr>
            <p:nvPr/>
          </p:nvGrpSpPr>
          <p:grpSpPr bwMode="auto">
            <a:xfrm>
              <a:off x="4232" y="3200"/>
              <a:ext cx="118" cy="119"/>
              <a:chOff x="4232" y="3200"/>
              <a:chExt cx="118" cy="119"/>
            </a:xfrm>
          </p:grpSpPr>
          <p:sp>
            <p:nvSpPr>
              <p:cNvPr id="140429"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0"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7" name="Group 372"/>
            <p:cNvGrpSpPr>
              <a:grpSpLocks/>
            </p:cNvGrpSpPr>
            <p:nvPr/>
          </p:nvGrpSpPr>
          <p:grpSpPr bwMode="auto">
            <a:xfrm>
              <a:off x="4512" y="3200"/>
              <a:ext cx="118" cy="119"/>
              <a:chOff x="4512" y="3200"/>
              <a:chExt cx="118" cy="119"/>
            </a:xfrm>
          </p:grpSpPr>
          <p:sp>
            <p:nvSpPr>
              <p:cNvPr id="140427"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28"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2" name="Group 412"/>
          <p:cNvGrpSpPr>
            <a:grpSpLocks/>
          </p:cNvGrpSpPr>
          <p:nvPr/>
        </p:nvGrpSpPr>
        <p:grpSpPr bwMode="auto">
          <a:xfrm>
            <a:off x="6485890" y="2136895"/>
            <a:ext cx="2168843" cy="170022"/>
            <a:chOff x="3112" y="3680"/>
            <a:chExt cx="1518" cy="119"/>
          </a:xfrm>
        </p:grpSpPr>
        <p:grpSp>
          <p:nvGrpSpPr>
            <p:cNvPr id="140358" name="Group 413"/>
            <p:cNvGrpSpPr>
              <a:grpSpLocks/>
            </p:cNvGrpSpPr>
            <p:nvPr/>
          </p:nvGrpSpPr>
          <p:grpSpPr bwMode="auto">
            <a:xfrm>
              <a:off x="3112" y="3680"/>
              <a:ext cx="118" cy="119"/>
              <a:chOff x="3112" y="3680"/>
              <a:chExt cx="118" cy="119"/>
            </a:xfrm>
          </p:grpSpPr>
          <p:sp>
            <p:nvSpPr>
              <p:cNvPr id="140383"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4"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59" name="Group 416"/>
            <p:cNvGrpSpPr>
              <a:grpSpLocks/>
            </p:cNvGrpSpPr>
            <p:nvPr/>
          </p:nvGrpSpPr>
          <p:grpSpPr bwMode="auto">
            <a:xfrm>
              <a:off x="3392" y="3680"/>
              <a:ext cx="118" cy="119"/>
              <a:chOff x="3392" y="3680"/>
              <a:chExt cx="118" cy="119"/>
            </a:xfrm>
          </p:grpSpPr>
          <p:sp>
            <p:nvSpPr>
              <p:cNvPr id="140381"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2"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0" name="Group 419"/>
            <p:cNvGrpSpPr>
              <a:grpSpLocks/>
            </p:cNvGrpSpPr>
            <p:nvPr/>
          </p:nvGrpSpPr>
          <p:grpSpPr bwMode="auto">
            <a:xfrm>
              <a:off x="3672" y="3680"/>
              <a:ext cx="118" cy="119"/>
              <a:chOff x="3672" y="3680"/>
              <a:chExt cx="118" cy="119"/>
            </a:xfrm>
          </p:grpSpPr>
          <p:sp>
            <p:nvSpPr>
              <p:cNvPr id="140379"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0"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1" name="Group 422"/>
            <p:cNvGrpSpPr>
              <a:grpSpLocks/>
            </p:cNvGrpSpPr>
            <p:nvPr/>
          </p:nvGrpSpPr>
          <p:grpSpPr bwMode="auto">
            <a:xfrm>
              <a:off x="3952" y="3680"/>
              <a:ext cx="118" cy="119"/>
              <a:chOff x="3952" y="3680"/>
              <a:chExt cx="118" cy="119"/>
            </a:xfrm>
          </p:grpSpPr>
          <p:sp>
            <p:nvSpPr>
              <p:cNvPr id="140377"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8"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2" name="Group 425"/>
            <p:cNvGrpSpPr>
              <a:grpSpLocks/>
            </p:cNvGrpSpPr>
            <p:nvPr/>
          </p:nvGrpSpPr>
          <p:grpSpPr bwMode="auto">
            <a:xfrm>
              <a:off x="4232" y="3680"/>
              <a:ext cx="118" cy="119"/>
              <a:chOff x="4232" y="3680"/>
              <a:chExt cx="118" cy="119"/>
            </a:xfrm>
          </p:grpSpPr>
          <p:sp>
            <p:nvSpPr>
              <p:cNvPr id="140375"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6"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3" name="Group 428"/>
            <p:cNvGrpSpPr>
              <a:grpSpLocks/>
            </p:cNvGrpSpPr>
            <p:nvPr/>
          </p:nvGrpSpPr>
          <p:grpSpPr bwMode="auto">
            <a:xfrm>
              <a:off x="4512" y="3680"/>
              <a:ext cx="118" cy="119"/>
              <a:chOff x="4512" y="3680"/>
              <a:chExt cx="118" cy="119"/>
            </a:xfrm>
          </p:grpSpPr>
          <p:sp>
            <p:nvSpPr>
              <p:cNvPr id="140373"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4"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3" name="Group 440"/>
          <p:cNvGrpSpPr>
            <a:grpSpLocks/>
          </p:cNvGrpSpPr>
          <p:nvPr/>
        </p:nvGrpSpPr>
        <p:grpSpPr bwMode="auto">
          <a:xfrm>
            <a:off x="6485890" y="2479795"/>
            <a:ext cx="2168843" cy="170022"/>
            <a:chOff x="3112" y="3920"/>
            <a:chExt cx="1518" cy="119"/>
          </a:xfrm>
        </p:grpSpPr>
        <p:grpSp>
          <p:nvGrpSpPr>
            <p:cNvPr id="140331" name="Group 441"/>
            <p:cNvGrpSpPr>
              <a:grpSpLocks/>
            </p:cNvGrpSpPr>
            <p:nvPr/>
          </p:nvGrpSpPr>
          <p:grpSpPr bwMode="auto">
            <a:xfrm>
              <a:off x="3112" y="3920"/>
              <a:ext cx="118" cy="119"/>
              <a:chOff x="3112" y="3920"/>
              <a:chExt cx="118" cy="119"/>
            </a:xfrm>
          </p:grpSpPr>
          <p:sp>
            <p:nvSpPr>
              <p:cNvPr id="140356"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7"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2" name="Group 444"/>
            <p:cNvGrpSpPr>
              <a:grpSpLocks/>
            </p:cNvGrpSpPr>
            <p:nvPr/>
          </p:nvGrpSpPr>
          <p:grpSpPr bwMode="auto">
            <a:xfrm>
              <a:off x="3392" y="3920"/>
              <a:ext cx="118" cy="119"/>
              <a:chOff x="3392" y="3920"/>
              <a:chExt cx="118" cy="119"/>
            </a:xfrm>
          </p:grpSpPr>
          <p:sp>
            <p:nvSpPr>
              <p:cNvPr id="140354"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5"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3" name="Group 447"/>
            <p:cNvGrpSpPr>
              <a:grpSpLocks/>
            </p:cNvGrpSpPr>
            <p:nvPr/>
          </p:nvGrpSpPr>
          <p:grpSpPr bwMode="auto">
            <a:xfrm>
              <a:off x="3672" y="3920"/>
              <a:ext cx="118" cy="119"/>
              <a:chOff x="3672" y="3920"/>
              <a:chExt cx="118" cy="119"/>
            </a:xfrm>
          </p:grpSpPr>
          <p:sp>
            <p:nvSpPr>
              <p:cNvPr id="140352"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3"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4" name="Group 450"/>
            <p:cNvGrpSpPr>
              <a:grpSpLocks/>
            </p:cNvGrpSpPr>
            <p:nvPr/>
          </p:nvGrpSpPr>
          <p:grpSpPr bwMode="auto">
            <a:xfrm>
              <a:off x="3952" y="3920"/>
              <a:ext cx="118" cy="119"/>
              <a:chOff x="3952" y="3920"/>
              <a:chExt cx="118" cy="119"/>
            </a:xfrm>
          </p:grpSpPr>
          <p:sp>
            <p:nvSpPr>
              <p:cNvPr id="140350"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1"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5" name="Group 453"/>
            <p:cNvGrpSpPr>
              <a:grpSpLocks/>
            </p:cNvGrpSpPr>
            <p:nvPr/>
          </p:nvGrpSpPr>
          <p:grpSpPr bwMode="auto">
            <a:xfrm>
              <a:off x="4232" y="3920"/>
              <a:ext cx="118" cy="119"/>
              <a:chOff x="4232" y="3920"/>
              <a:chExt cx="118" cy="119"/>
            </a:xfrm>
          </p:grpSpPr>
          <p:sp>
            <p:nvSpPr>
              <p:cNvPr id="140348"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9"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6" name="Group 456"/>
            <p:cNvGrpSpPr>
              <a:grpSpLocks/>
            </p:cNvGrpSpPr>
            <p:nvPr/>
          </p:nvGrpSpPr>
          <p:grpSpPr bwMode="auto">
            <a:xfrm>
              <a:off x="4512" y="3920"/>
              <a:ext cx="118" cy="119"/>
              <a:chOff x="4512" y="3920"/>
              <a:chExt cx="118" cy="119"/>
            </a:xfrm>
          </p:grpSpPr>
          <p:sp>
            <p:nvSpPr>
              <p:cNvPr id="140346"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7"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74" name="TextBox 473"/>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So Back to Motional EMFs</a:t>
            </a:r>
          </a:p>
        </p:txBody>
      </p:sp>
      <p:graphicFrame>
        <p:nvGraphicFramePr>
          <p:cNvPr id="476" name="Object 475"/>
          <p:cNvGraphicFramePr>
            <a:graphicFrameLocks noChangeAspect="1"/>
          </p:cNvGraphicFramePr>
          <p:nvPr>
            <p:extLst>
              <p:ext uri="{D42A27DB-BD31-4B8C-83A1-F6EECF244321}">
                <p14:modId xmlns:p14="http://schemas.microsoft.com/office/powerpoint/2010/main" val="1097533364"/>
              </p:ext>
            </p:extLst>
          </p:nvPr>
        </p:nvGraphicFramePr>
        <p:xfrm>
          <a:off x="7054533" y="2034502"/>
          <a:ext cx="198437" cy="219075"/>
        </p:xfrm>
        <a:graphic>
          <a:graphicData uri="http://schemas.openxmlformats.org/presentationml/2006/ole">
            <mc:AlternateContent xmlns:mc="http://schemas.openxmlformats.org/markup-compatibility/2006">
              <mc:Choice xmlns:v="urn:schemas-microsoft-com:vml" Requires="v">
                <p:oleObj spid="_x0000_s3167328" name="Equation" r:id="rId3" imgW="114300" imgH="127000" progId="Equation.DSMT4">
                  <p:embed/>
                </p:oleObj>
              </mc:Choice>
              <mc:Fallback>
                <p:oleObj name="Equation" r:id="rId3" imgW="114300" imgH="127000" progId="Equation.DSMT4">
                  <p:embed/>
                  <p:pic>
                    <p:nvPicPr>
                      <p:cNvPr id="0" name=""/>
                      <p:cNvPicPr/>
                      <p:nvPr/>
                    </p:nvPicPr>
                    <p:blipFill>
                      <a:blip r:embed="rId4"/>
                      <a:stretch>
                        <a:fillRect/>
                      </a:stretch>
                    </p:blipFill>
                    <p:spPr>
                      <a:xfrm>
                        <a:off x="7054533" y="2034502"/>
                        <a:ext cx="198437" cy="219075"/>
                      </a:xfrm>
                      <a:prstGeom prst="rect">
                        <a:avLst/>
                      </a:prstGeom>
                    </p:spPr>
                  </p:pic>
                </p:oleObj>
              </mc:Fallback>
            </mc:AlternateContent>
          </a:graphicData>
        </a:graphic>
      </p:graphicFrame>
      <p:sp>
        <p:nvSpPr>
          <p:cNvPr id="477" name="Rectangle 9"/>
          <p:cNvSpPr txBox="1">
            <a:spLocks noChangeArrowheads="1"/>
          </p:cNvSpPr>
          <p:nvPr/>
        </p:nvSpPr>
        <p:spPr>
          <a:xfrm>
            <a:off x="120649" y="825499"/>
            <a:ext cx="4989514" cy="183352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4</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2000" dirty="0">
                <a:solidFill>
                  <a:srgbClr val="0000FF"/>
                </a:solidFill>
                <a:latin typeface="Apple Chancery"/>
                <a:cs typeface="Apple Chancery"/>
              </a:rPr>
              <a:t>A square coil </a:t>
            </a:r>
            <a:r>
              <a:rPr lang="en-US" sz="2000" dirty="0">
                <a:latin typeface="Times New Roman"/>
                <a:cs typeface="Times New Roman"/>
              </a:rPr>
              <a:t>of </a:t>
            </a:r>
            <a:r>
              <a:rPr lang="en-US" sz="2000" dirty="0">
                <a:solidFill>
                  <a:srgbClr val="0000FF"/>
                </a:solidFill>
                <a:latin typeface="Times New Roman"/>
                <a:cs typeface="Times New Roman"/>
              </a:rPr>
              <a:t>resistance</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R </a:t>
            </a:r>
            <a:r>
              <a:rPr lang="en-US" sz="2000" dirty="0">
                <a:latin typeface="Times New Roman"/>
                <a:cs typeface="Times New Roman"/>
              </a:rPr>
              <a:t>and </a:t>
            </a:r>
            <a:r>
              <a:rPr lang="en-US" sz="2000" dirty="0">
                <a:solidFill>
                  <a:srgbClr val="0000FF"/>
                </a:solidFill>
                <a:latin typeface="Times New Roman"/>
                <a:cs typeface="Times New Roman"/>
              </a:rPr>
              <a:t>sides of length </a:t>
            </a:r>
            <a:r>
              <a:rPr lang="en-US" sz="2000" i="1" dirty="0">
                <a:solidFill>
                  <a:srgbClr val="FF0000"/>
                </a:solidFill>
                <a:latin typeface="Times New Roman"/>
                <a:cs typeface="Times New Roman"/>
              </a:rPr>
              <a:t>a</a:t>
            </a:r>
            <a:r>
              <a:rPr lang="en-US" sz="2000" i="1" dirty="0">
                <a:latin typeface="Times New Roman"/>
                <a:cs typeface="Times New Roman"/>
              </a:rPr>
              <a:t> </a:t>
            </a:r>
            <a:r>
              <a:rPr lang="en-US" sz="2000" dirty="0">
                <a:latin typeface="Times New Roman"/>
                <a:cs typeface="Times New Roman"/>
              </a:rPr>
              <a:t>enters a region in which there is a </a:t>
            </a:r>
            <a:r>
              <a:rPr lang="en-US" sz="2000" dirty="0">
                <a:solidFill>
                  <a:srgbClr val="0000FF"/>
                </a:solidFill>
                <a:latin typeface="Times New Roman"/>
                <a:cs typeface="Times New Roman"/>
              </a:rPr>
              <a:t>constant </a:t>
            </a:r>
            <a:r>
              <a:rPr lang="en-US" sz="2000" i="1" dirty="0">
                <a:solidFill>
                  <a:srgbClr val="0000FF"/>
                </a:solidFill>
                <a:latin typeface="Times New Roman"/>
                <a:cs typeface="Times New Roman"/>
              </a:rPr>
              <a:t>B-fld</a:t>
            </a:r>
            <a:r>
              <a:rPr lang="en-US" sz="2000" dirty="0">
                <a:latin typeface="Times New Roman"/>
                <a:cs typeface="Times New Roman"/>
              </a:rPr>
              <a:t>.  It is moving with </a:t>
            </a:r>
            <a:r>
              <a:rPr lang="en-US" sz="2000" dirty="0">
                <a:solidFill>
                  <a:srgbClr val="0000FF"/>
                </a:solidFill>
                <a:latin typeface="Times New Roman"/>
                <a:cs typeface="Times New Roman"/>
              </a:rPr>
              <a:t>constant velocity</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v</a:t>
            </a:r>
            <a:r>
              <a:rPr lang="en-US" sz="2000" i="1" dirty="0">
                <a:latin typeface="Times New Roman"/>
                <a:cs typeface="Times New Roman"/>
              </a:rPr>
              <a:t> </a:t>
            </a:r>
            <a:r>
              <a:rPr lang="en-US" sz="2000" dirty="0">
                <a:latin typeface="Times New Roman"/>
                <a:cs typeface="Times New Roman"/>
              </a:rPr>
              <a:t>as shown in the sketch:</a:t>
            </a:r>
            <a:endParaRPr lang="en-US" sz="1800" dirty="0">
              <a:solidFill>
                <a:srgbClr val="008000"/>
              </a:solidFill>
              <a:latin typeface="Apple Chancery"/>
              <a:ea typeface="ＭＳ Ｐゴシック" charset="0"/>
              <a:cs typeface="Apple Chancery"/>
            </a:endParaRPr>
          </a:p>
        </p:txBody>
      </p:sp>
      <p:sp>
        <p:nvSpPr>
          <p:cNvPr id="2" name="TextBox 1"/>
          <p:cNvSpPr txBox="1"/>
          <p:nvPr/>
        </p:nvSpPr>
        <p:spPr>
          <a:xfrm>
            <a:off x="411918" y="2798724"/>
            <a:ext cx="4796987" cy="400110"/>
          </a:xfrm>
          <a:prstGeom prst="rect">
            <a:avLst/>
          </a:prstGeom>
          <a:noFill/>
        </p:spPr>
        <p:txBody>
          <a:bodyPr wrap="square" rtlCol="0">
            <a:spAutoFit/>
          </a:bodyPr>
          <a:lstStyle/>
          <a:p>
            <a:r>
              <a:rPr lang="en-US" sz="2000" dirty="0">
                <a:solidFill>
                  <a:srgbClr val="FF0000"/>
                </a:solidFill>
                <a:latin typeface="Apple Chancery"/>
                <a:cs typeface="Apple Chancery"/>
              </a:rPr>
              <a:t>a.) Is there </a:t>
            </a:r>
            <a:r>
              <a:rPr lang="en-US" sz="2000" dirty="0">
                <a:latin typeface="Times New Roman"/>
                <a:cs typeface="Times New Roman"/>
              </a:rPr>
              <a:t>a </a:t>
            </a:r>
            <a:r>
              <a:rPr lang="en-US" sz="2000" dirty="0">
                <a:solidFill>
                  <a:srgbClr val="0000FF"/>
                </a:solidFill>
                <a:latin typeface="Times New Roman"/>
                <a:cs typeface="Times New Roman"/>
              </a:rPr>
              <a:t>magnetic flux </a:t>
            </a:r>
            <a:r>
              <a:rPr lang="en-US" sz="2000" dirty="0">
                <a:latin typeface="Times New Roman"/>
                <a:cs typeface="Times New Roman"/>
              </a:rPr>
              <a:t>through the coil?</a:t>
            </a:r>
          </a:p>
        </p:txBody>
      </p:sp>
      <p:sp>
        <p:nvSpPr>
          <p:cNvPr id="480" name="TextBox 479"/>
          <p:cNvSpPr txBox="1"/>
          <p:nvPr/>
        </p:nvSpPr>
        <p:spPr>
          <a:xfrm>
            <a:off x="410648" y="3621525"/>
            <a:ext cx="8515109" cy="707886"/>
          </a:xfrm>
          <a:prstGeom prst="rect">
            <a:avLst/>
          </a:prstGeom>
          <a:noFill/>
        </p:spPr>
        <p:txBody>
          <a:bodyPr wrap="square" rtlCol="0">
            <a:spAutoFit/>
          </a:bodyPr>
          <a:lstStyle/>
          <a:p>
            <a:r>
              <a:rPr lang="en-US" sz="2000" dirty="0">
                <a:solidFill>
                  <a:srgbClr val="FF0000"/>
                </a:solidFill>
                <a:latin typeface="Apple Chancery"/>
                <a:cs typeface="Apple Chancery"/>
              </a:rPr>
              <a:t>b.) Is there </a:t>
            </a:r>
            <a:r>
              <a:rPr lang="en-US" sz="2000" dirty="0">
                <a:latin typeface="Times New Roman"/>
                <a:cs typeface="Times New Roman"/>
              </a:rPr>
              <a:t>an </a:t>
            </a:r>
            <a:r>
              <a:rPr lang="en-US" sz="2000" dirty="0">
                <a:solidFill>
                  <a:srgbClr val="0000FF"/>
                </a:solidFill>
                <a:latin typeface="Times New Roman"/>
                <a:cs typeface="Times New Roman"/>
              </a:rPr>
              <a:t>induced EMF </a:t>
            </a:r>
            <a:r>
              <a:rPr lang="en-US" sz="2000" dirty="0">
                <a:latin typeface="Times New Roman"/>
                <a:cs typeface="Times New Roman"/>
              </a:rPr>
              <a:t>set up in the coil (justify)?  If so, what is its magnitude? </a:t>
            </a:r>
          </a:p>
        </p:txBody>
      </p:sp>
      <p:sp>
        <p:nvSpPr>
          <p:cNvPr id="481" name="TextBox 480"/>
          <p:cNvSpPr txBox="1"/>
          <p:nvPr/>
        </p:nvSpPr>
        <p:spPr>
          <a:xfrm>
            <a:off x="808793" y="3153867"/>
            <a:ext cx="6477197" cy="400110"/>
          </a:xfrm>
          <a:prstGeom prst="rect">
            <a:avLst/>
          </a:prstGeom>
          <a:noFill/>
        </p:spPr>
        <p:txBody>
          <a:bodyPr wrap="square" rtlCol="0">
            <a:spAutoFit/>
          </a:bodyPr>
          <a:lstStyle/>
          <a:p>
            <a:r>
              <a:rPr lang="en-US" sz="2000" dirty="0">
                <a:solidFill>
                  <a:srgbClr val="FF0000"/>
                </a:solidFill>
                <a:latin typeface="Apple Chancery"/>
                <a:cs typeface="Apple Chancery"/>
              </a:rPr>
              <a:t>yes, </a:t>
            </a:r>
            <a:r>
              <a:rPr lang="en-US" sz="2000" dirty="0">
                <a:solidFill>
                  <a:srgbClr val="0000FF"/>
                </a:solidFill>
                <a:latin typeface="Times New Roman"/>
                <a:cs typeface="Times New Roman"/>
              </a:rPr>
              <a:t>magnetic field lines </a:t>
            </a:r>
            <a:r>
              <a:rPr lang="en-US" sz="2000" dirty="0">
                <a:latin typeface="Times New Roman"/>
                <a:cs typeface="Times New Roman"/>
              </a:rPr>
              <a:t>are </a:t>
            </a:r>
            <a:r>
              <a:rPr lang="en-US" sz="2000" dirty="0">
                <a:solidFill>
                  <a:srgbClr val="0000FF"/>
                </a:solidFill>
                <a:latin typeface="Times New Roman"/>
                <a:cs typeface="Times New Roman"/>
              </a:rPr>
              <a:t>piercing the face </a:t>
            </a:r>
            <a:r>
              <a:rPr lang="en-US" sz="2000" dirty="0">
                <a:latin typeface="Times New Roman"/>
                <a:cs typeface="Times New Roman"/>
              </a:rPr>
              <a:t>of the coil</a:t>
            </a:r>
          </a:p>
        </p:txBody>
      </p:sp>
      <p:sp>
        <p:nvSpPr>
          <p:cNvPr id="482" name="TextBox 481"/>
          <p:cNvSpPr txBox="1"/>
          <p:nvPr/>
        </p:nvSpPr>
        <p:spPr>
          <a:xfrm>
            <a:off x="811651" y="4288078"/>
            <a:ext cx="8114106" cy="400110"/>
          </a:xfrm>
          <a:prstGeom prst="rect">
            <a:avLst/>
          </a:prstGeom>
          <a:noFill/>
        </p:spPr>
        <p:txBody>
          <a:bodyPr wrap="square" rtlCol="0">
            <a:spAutoFit/>
          </a:bodyPr>
          <a:lstStyle/>
          <a:p>
            <a:r>
              <a:rPr lang="en-US" sz="2000" dirty="0">
                <a:solidFill>
                  <a:srgbClr val="FF0000"/>
                </a:solidFill>
                <a:latin typeface="Apple Chancery"/>
                <a:cs typeface="Apple Chancery"/>
              </a:rPr>
              <a:t>yes, </a:t>
            </a:r>
            <a:r>
              <a:rPr lang="en-US" sz="2000" dirty="0">
                <a:latin typeface="Times New Roman"/>
                <a:cs typeface="Times New Roman"/>
              </a:rPr>
              <a:t>the </a:t>
            </a:r>
            <a:r>
              <a:rPr lang="en-US" sz="2000" dirty="0">
                <a:solidFill>
                  <a:srgbClr val="0000FF"/>
                </a:solidFill>
                <a:latin typeface="Times New Roman"/>
                <a:cs typeface="Times New Roman"/>
              </a:rPr>
              <a:t>magnetic flux </a:t>
            </a:r>
            <a:r>
              <a:rPr lang="en-US" sz="2000" dirty="0">
                <a:latin typeface="Times New Roman"/>
                <a:cs typeface="Times New Roman"/>
              </a:rPr>
              <a:t>is </a:t>
            </a:r>
            <a:r>
              <a:rPr lang="en-US" sz="2000" dirty="0">
                <a:solidFill>
                  <a:srgbClr val="FF0000"/>
                </a:solidFill>
                <a:latin typeface="Times New Roman"/>
                <a:cs typeface="Times New Roman"/>
              </a:rPr>
              <a:t>CHANGING</a:t>
            </a:r>
            <a:r>
              <a:rPr lang="en-US" sz="2000" dirty="0">
                <a:latin typeface="Times New Roman"/>
                <a:cs typeface="Times New Roman"/>
              </a:rPr>
              <a:t> through the face of the coil</a:t>
            </a:r>
          </a:p>
        </p:txBody>
      </p:sp>
      <p:sp>
        <p:nvSpPr>
          <p:cNvPr id="484" name="TextBox 483"/>
          <p:cNvSpPr txBox="1"/>
          <p:nvPr/>
        </p:nvSpPr>
        <p:spPr>
          <a:xfrm>
            <a:off x="824351" y="4739245"/>
            <a:ext cx="3531749" cy="1323439"/>
          </a:xfrm>
          <a:prstGeom prst="rect">
            <a:avLst/>
          </a:prstGeom>
          <a:noFill/>
        </p:spPr>
        <p:txBody>
          <a:bodyPr wrap="square" rtlCol="0">
            <a:spAutoFit/>
          </a:bodyPr>
          <a:lstStyle/>
          <a:p>
            <a:r>
              <a:rPr lang="en-US" sz="2000" dirty="0">
                <a:solidFill>
                  <a:srgbClr val="FF0000"/>
                </a:solidFill>
                <a:latin typeface="Apple Chancery"/>
                <a:cs typeface="Apple Chancery"/>
              </a:rPr>
              <a:t>What was the technique </a:t>
            </a:r>
            <a:r>
              <a:rPr lang="en-US" sz="2000" dirty="0">
                <a:latin typeface="Times New Roman"/>
                <a:cs typeface="Times New Roman"/>
              </a:rPr>
              <a:t>to determine the EMF?  </a:t>
            </a:r>
            <a:r>
              <a:rPr lang="en-US" sz="2000" dirty="0">
                <a:solidFill>
                  <a:srgbClr val="0000FF"/>
                </a:solidFill>
                <a:latin typeface="Times New Roman"/>
                <a:cs typeface="Times New Roman"/>
              </a:rPr>
              <a:t>Define the magnetic flux</a:t>
            </a:r>
            <a:r>
              <a:rPr lang="en-US" sz="2000" dirty="0">
                <a:latin typeface="Times New Roman"/>
                <a:cs typeface="Times New Roman"/>
              </a:rPr>
              <a:t>, then </a:t>
            </a:r>
            <a:r>
              <a:rPr lang="en-US" sz="2000" dirty="0">
                <a:solidFill>
                  <a:srgbClr val="0000FF"/>
                </a:solidFill>
                <a:latin typeface="Times New Roman"/>
                <a:cs typeface="Times New Roman"/>
              </a:rPr>
              <a:t>take it’s derivative</a:t>
            </a:r>
            <a:r>
              <a:rPr lang="en-US" sz="2000" dirty="0">
                <a:latin typeface="Times New Roman"/>
                <a:cs typeface="Times New Roman"/>
              </a:rPr>
              <a:t>!  With N = 1:</a:t>
            </a:r>
          </a:p>
        </p:txBody>
      </p:sp>
      <p:cxnSp>
        <p:nvCxnSpPr>
          <p:cNvPr id="4" name="Straight Arrow Connector 3"/>
          <p:cNvCxnSpPr/>
          <p:nvPr/>
        </p:nvCxnSpPr>
        <p:spPr>
          <a:xfrm>
            <a:off x="6200140" y="2747251"/>
            <a:ext cx="454343"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87" name="Object 486"/>
          <p:cNvGraphicFramePr>
            <a:graphicFrameLocks noChangeAspect="1"/>
          </p:cNvGraphicFramePr>
          <p:nvPr>
            <p:extLst>
              <p:ext uri="{D42A27DB-BD31-4B8C-83A1-F6EECF244321}">
                <p14:modId xmlns:p14="http://schemas.microsoft.com/office/powerpoint/2010/main" val="780368674"/>
              </p:ext>
            </p:extLst>
          </p:nvPr>
        </p:nvGraphicFramePr>
        <p:xfrm>
          <a:off x="6253163" y="2757488"/>
          <a:ext cx="220662" cy="219075"/>
        </p:xfrm>
        <a:graphic>
          <a:graphicData uri="http://schemas.openxmlformats.org/presentationml/2006/ole">
            <mc:AlternateContent xmlns:mc="http://schemas.openxmlformats.org/markup-compatibility/2006">
              <mc:Choice xmlns:v="urn:schemas-microsoft-com:vml" Requires="v">
                <p:oleObj spid="_x0000_s3167329" name="Equation" r:id="rId5" imgW="127000" imgH="127000" progId="Equation.DSMT4">
                  <p:embed/>
                </p:oleObj>
              </mc:Choice>
              <mc:Fallback>
                <p:oleObj name="Equation" r:id="rId5" imgW="127000" imgH="127000" progId="Equation.DSMT4">
                  <p:embed/>
                  <p:pic>
                    <p:nvPicPr>
                      <p:cNvPr id="0" name=""/>
                      <p:cNvPicPr/>
                      <p:nvPr/>
                    </p:nvPicPr>
                    <p:blipFill>
                      <a:blip r:embed="rId6"/>
                      <a:stretch>
                        <a:fillRect/>
                      </a:stretch>
                    </p:blipFill>
                    <p:spPr>
                      <a:xfrm>
                        <a:off x="6253163" y="2757488"/>
                        <a:ext cx="220662" cy="219075"/>
                      </a:xfrm>
                      <a:prstGeom prst="rect">
                        <a:avLst/>
                      </a:prstGeom>
                    </p:spPr>
                  </p:pic>
                </p:oleObj>
              </mc:Fallback>
            </mc:AlternateContent>
          </a:graphicData>
        </a:graphic>
      </p:graphicFrame>
      <p:graphicFrame>
        <p:nvGraphicFramePr>
          <p:cNvPr id="488" name="Object 487"/>
          <p:cNvGraphicFramePr>
            <a:graphicFrameLocks noChangeAspect="1"/>
          </p:cNvGraphicFramePr>
          <p:nvPr>
            <p:extLst>
              <p:ext uri="{D42A27DB-BD31-4B8C-83A1-F6EECF244321}">
                <p14:modId xmlns:p14="http://schemas.microsoft.com/office/powerpoint/2010/main" val="2814681347"/>
              </p:ext>
            </p:extLst>
          </p:nvPr>
        </p:nvGraphicFramePr>
        <p:xfrm>
          <a:off x="5006975" y="4711700"/>
          <a:ext cx="2724150" cy="1835150"/>
        </p:xfrm>
        <a:graphic>
          <a:graphicData uri="http://schemas.openxmlformats.org/presentationml/2006/ole">
            <mc:AlternateContent xmlns:mc="http://schemas.openxmlformats.org/markup-compatibility/2006">
              <mc:Choice xmlns:v="urn:schemas-microsoft-com:vml" Requires="v">
                <p:oleObj spid="_x0000_s3167330" name="Equation" r:id="rId7" imgW="1562100" imgH="1054100" progId="Equation.DSMT4">
                  <p:embed/>
                </p:oleObj>
              </mc:Choice>
              <mc:Fallback>
                <p:oleObj name="Equation" r:id="rId7" imgW="1562100" imgH="1054100" progId="Equation.DSMT4">
                  <p:embed/>
                  <p:pic>
                    <p:nvPicPr>
                      <p:cNvPr id="0" name=""/>
                      <p:cNvPicPr/>
                      <p:nvPr/>
                    </p:nvPicPr>
                    <p:blipFill>
                      <a:blip r:embed="rId8"/>
                      <a:stretch>
                        <a:fillRect/>
                      </a:stretch>
                    </p:blipFill>
                    <p:spPr>
                      <a:xfrm>
                        <a:off x="5006975" y="4711700"/>
                        <a:ext cx="2724150" cy="1835150"/>
                      </a:xfrm>
                      <a:prstGeom prst="rect">
                        <a:avLst/>
                      </a:prstGeom>
                    </p:spPr>
                  </p:pic>
                </p:oleObj>
              </mc:Fallback>
            </mc:AlternateContent>
          </a:graphicData>
        </a:graphic>
      </p:graphicFrame>
      <p:cxnSp>
        <p:nvCxnSpPr>
          <p:cNvPr id="6" name="Straight Arrow Connector 5"/>
          <p:cNvCxnSpPr/>
          <p:nvPr/>
        </p:nvCxnSpPr>
        <p:spPr>
          <a:xfrm>
            <a:off x="5208905" y="1499673"/>
            <a:ext cx="0" cy="1150144"/>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110163" y="1873807"/>
            <a:ext cx="195263" cy="37976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91" name="Object 490"/>
          <p:cNvGraphicFramePr>
            <a:graphicFrameLocks noChangeAspect="1"/>
          </p:cNvGraphicFramePr>
          <p:nvPr>
            <p:extLst>
              <p:ext uri="{D42A27DB-BD31-4B8C-83A1-F6EECF244321}">
                <p14:modId xmlns:p14="http://schemas.microsoft.com/office/powerpoint/2010/main" val="2589478301"/>
              </p:ext>
            </p:extLst>
          </p:nvPr>
        </p:nvGraphicFramePr>
        <p:xfrm>
          <a:off x="5110163" y="1924965"/>
          <a:ext cx="198437" cy="219075"/>
        </p:xfrm>
        <a:graphic>
          <a:graphicData uri="http://schemas.openxmlformats.org/presentationml/2006/ole">
            <mc:AlternateContent xmlns:mc="http://schemas.openxmlformats.org/markup-compatibility/2006">
              <mc:Choice xmlns:v="urn:schemas-microsoft-com:vml" Requires="v">
                <p:oleObj spid="_x0000_s3167331" name="Equation" r:id="rId9" imgW="114300" imgH="127000" progId="Equation.DSMT4">
                  <p:embed/>
                </p:oleObj>
              </mc:Choice>
              <mc:Fallback>
                <p:oleObj name="Equation" r:id="rId9" imgW="114300" imgH="127000" progId="Equation.DSMT4">
                  <p:embed/>
                  <p:pic>
                    <p:nvPicPr>
                      <p:cNvPr id="0" name=""/>
                      <p:cNvPicPr/>
                      <p:nvPr/>
                    </p:nvPicPr>
                    <p:blipFill>
                      <a:blip r:embed="rId10"/>
                      <a:stretch>
                        <a:fillRect/>
                      </a:stretch>
                    </p:blipFill>
                    <p:spPr>
                      <a:xfrm>
                        <a:off x="5110163" y="1924965"/>
                        <a:ext cx="198437" cy="219075"/>
                      </a:xfrm>
                      <a:prstGeom prst="rect">
                        <a:avLst/>
                      </a:prstGeom>
                    </p:spPr>
                  </p:pic>
                </p:oleObj>
              </mc:Fallback>
            </mc:AlternateContent>
          </a:graphicData>
        </a:graphic>
      </p:graphicFrame>
      <p:grpSp>
        <p:nvGrpSpPr>
          <p:cNvPr id="140321" name="Group 384"/>
          <p:cNvGrpSpPr>
            <a:grpSpLocks/>
          </p:cNvGrpSpPr>
          <p:nvPr/>
        </p:nvGrpSpPr>
        <p:grpSpPr bwMode="auto">
          <a:xfrm>
            <a:off x="6485890" y="1793995"/>
            <a:ext cx="2168843" cy="170022"/>
            <a:chOff x="3112" y="3440"/>
            <a:chExt cx="1518" cy="119"/>
          </a:xfrm>
        </p:grpSpPr>
        <p:grpSp>
          <p:nvGrpSpPr>
            <p:cNvPr id="140385" name="Group 385"/>
            <p:cNvGrpSpPr>
              <a:grpSpLocks/>
            </p:cNvGrpSpPr>
            <p:nvPr/>
          </p:nvGrpSpPr>
          <p:grpSpPr bwMode="auto">
            <a:xfrm>
              <a:off x="3112" y="3440"/>
              <a:ext cx="118" cy="119"/>
              <a:chOff x="3112" y="3440"/>
              <a:chExt cx="118" cy="119"/>
            </a:xfrm>
          </p:grpSpPr>
          <p:sp>
            <p:nvSpPr>
              <p:cNvPr id="140410"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11"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6" name="Group 388"/>
            <p:cNvGrpSpPr>
              <a:grpSpLocks/>
            </p:cNvGrpSpPr>
            <p:nvPr/>
          </p:nvGrpSpPr>
          <p:grpSpPr bwMode="auto">
            <a:xfrm>
              <a:off x="3392" y="3440"/>
              <a:ext cx="118" cy="119"/>
              <a:chOff x="3392" y="3440"/>
              <a:chExt cx="118" cy="119"/>
            </a:xfrm>
          </p:grpSpPr>
          <p:sp>
            <p:nvSpPr>
              <p:cNvPr id="140408"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9"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7" name="Group 391"/>
            <p:cNvGrpSpPr>
              <a:grpSpLocks/>
            </p:cNvGrpSpPr>
            <p:nvPr/>
          </p:nvGrpSpPr>
          <p:grpSpPr bwMode="auto">
            <a:xfrm>
              <a:off x="3672" y="3440"/>
              <a:ext cx="118" cy="119"/>
              <a:chOff x="3672" y="3440"/>
              <a:chExt cx="118" cy="119"/>
            </a:xfrm>
          </p:grpSpPr>
          <p:sp>
            <p:nvSpPr>
              <p:cNvPr id="140406"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7"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8" name="Group 394"/>
            <p:cNvGrpSpPr>
              <a:grpSpLocks/>
            </p:cNvGrpSpPr>
            <p:nvPr/>
          </p:nvGrpSpPr>
          <p:grpSpPr bwMode="auto">
            <a:xfrm>
              <a:off x="3952" y="3440"/>
              <a:ext cx="118" cy="119"/>
              <a:chOff x="3952" y="3440"/>
              <a:chExt cx="118" cy="119"/>
            </a:xfrm>
          </p:grpSpPr>
          <p:sp>
            <p:nvSpPr>
              <p:cNvPr id="140404"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5"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9" name="Group 397"/>
            <p:cNvGrpSpPr>
              <a:grpSpLocks/>
            </p:cNvGrpSpPr>
            <p:nvPr/>
          </p:nvGrpSpPr>
          <p:grpSpPr bwMode="auto">
            <a:xfrm>
              <a:off x="4232" y="3440"/>
              <a:ext cx="118" cy="119"/>
              <a:chOff x="4232" y="3440"/>
              <a:chExt cx="118" cy="119"/>
            </a:xfrm>
          </p:grpSpPr>
          <p:sp>
            <p:nvSpPr>
              <p:cNvPr id="140402"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3"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90" name="Group 400"/>
            <p:cNvGrpSpPr>
              <a:grpSpLocks/>
            </p:cNvGrpSpPr>
            <p:nvPr/>
          </p:nvGrpSpPr>
          <p:grpSpPr bwMode="auto">
            <a:xfrm>
              <a:off x="4512" y="3440"/>
              <a:ext cx="118" cy="119"/>
              <a:chOff x="4512" y="3440"/>
              <a:chExt cx="118" cy="119"/>
            </a:xfrm>
          </p:grpSpPr>
          <p:sp>
            <p:nvSpPr>
              <p:cNvPr id="140400"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1"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19.)</a:t>
            </a:r>
          </a:p>
        </p:txBody>
      </p:sp>
    </p:spTree>
    <p:extLst>
      <p:ext uri="{BB962C8B-B14F-4D97-AF65-F5344CB8AC3E}">
        <p14:creationId xmlns:p14="http://schemas.microsoft.com/office/powerpoint/2010/main" val="16450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
                                        </p:tgtEl>
                                        <p:attrNameLst>
                                          <p:attrName>style.visibility</p:attrName>
                                        </p:attrNameLst>
                                      </p:cBhvr>
                                      <p:to>
                                        <p:strVal val="visible"/>
                                      </p:to>
                                    </p:set>
                                    <p:animEffect transition="in" filter="dissolve">
                                      <p:cBhvr>
                                        <p:cTn id="12" dur="500"/>
                                        <p:tgtEl>
                                          <p:spTgt spid="48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0314"/>
                                        </p:tgtEl>
                                        <p:attrNameLst>
                                          <p:attrName>style.visibility</p:attrName>
                                        </p:attrNameLst>
                                      </p:cBhvr>
                                      <p:to>
                                        <p:strVal val="visible"/>
                                      </p:to>
                                    </p:set>
                                    <p:animEffect transition="in" filter="dissolve">
                                      <p:cBhvr>
                                        <p:cTn id="15" dur="500"/>
                                        <p:tgtEl>
                                          <p:spTgt spid="1403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0"/>
                                        </p:tgtEl>
                                        <p:attrNameLst>
                                          <p:attrName>style.visibility</p:attrName>
                                        </p:attrNameLst>
                                      </p:cBhvr>
                                      <p:to>
                                        <p:strVal val="visible"/>
                                      </p:to>
                                    </p:set>
                                    <p:animEffect transition="in" filter="dissolve">
                                      <p:cBhvr>
                                        <p:cTn id="20" dur="500"/>
                                        <p:tgtEl>
                                          <p:spTgt spid="48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82"/>
                                        </p:tgtEl>
                                        <p:attrNameLst>
                                          <p:attrName>style.visibility</p:attrName>
                                        </p:attrNameLst>
                                      </p:cBhvr>
                                      <p:to>
                                        <p:strVal val="visible"/>
                                      </p:to>
                                    </p:set>
                                    <p:animEffect transition="in" filter="dissolve">
                                      <p:cBhvr>
                                        <p:cTn id="25" dur="500"/>
                                        <p:tgtEl>
                                          <p:spTgt spid="48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84"/>
                                        </p:tgtEl>
                                        <p:attrNameLst>
                                          <p:attrName>style.visibility</p:attrName>
                                        </p:attrNameLst>
                                      </p:cBhvr>
                                      <p:to>
                                        <p:strVal val="visible"/>
                                      </p:to>
                                    </p:set>
                                    <p:animEffect transition="in" filter="dissolve">
                                      <p:cBhvr>
                                        <p:cTn id="30" dur="500"/>
                                        <p:tgtEl>
                                          <p:spTgt spid="48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par>
                                <p:cTn id="36" presetID="9" presetClass="entr" presetSubtype="0" fill="hold" nodeType="withEffect">
                                  <p:stCondLst>
                                    <p:cond delay="0"/>
                                  </p:stCondLst>
                                  <p:childTnLst>
                                    <p:set>
                                      <p:cBhvr>
                                        <p:cTn id="37" dur="1" fill="hold">
                                          <p:stCondLst>
                                            <p:cond delay="0"/>
                                          </p:stCondLst>
                                        </p:cTn>
                                        <p:tgtEl>
                                          <p:spTgt spid="487"/>
                                        </p:tgtEl>
                                        <p:attrNameLst>
                                          <p:attrName>style.visibility</p:attrName>
                                        </p:attrNameLst>
                                      </p:cBhvr>
                                      <p:to>
                                        <p:strVal val="visible"/>
                                      </p:to>
                                    </p:set>
                                    <p:animEffect transition="in" filter="dissolve">
                                      <p:cBhvr>
                                        <p:cTn id="38" dur="500"/>
                                        <p:tgtEl>
                                          <p:spTgt spid="487"/>
                                        </p:tgtEl>
                                      </p:cBhvr>
                                    </p:animEffect>
                                  </p:childTnLst>
                                </p:cTn>
                              </p:par>
                              <p:par>
                                <p:cTn id="39" presetID="9" presetClass="entr" presetSubtype="0" fill="hold" nodeType="withEffect">
                                  <p:stCondLst>
                                    <p:cond delay="0"/>
                                  </p:stCondLst>
                                  <p:childTnLst>
                                    <p:set>
                                      <p:cBhvr>
                                        <p:cTn id="40" dur="1" fill="hold">
                                          <p:stCondLst>
                                            <p:cond delay="0"/>
                                          </p:stCondLst>
                                        </p:cTn>
                                        <p:tgtEl>
                                          <p:spTgt spid="488"/>
                                        </p:tgtEl>
                                        <p:attrNameLst>
                                          <p:attrName>style.visibility</p:attrName>
                                        </p:attrNameLst>
                                      </p:cBhvr>
                                      <p:to>
                                        <p:strVal val="visible"/>
                                      </p:to>
                                    </p:set>
                                    <p:animEffect transition="in" filter="dissolve">
                                      <p:cBhvr>
                                        <p:cTn id="41" dur="5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4" grpId="0" animBg="1"/>
      <p:bldP spid="2" grpId="0"/>
      <p:bldP spid="480" grpId="0"/>
      <p:bldP spid="481" grpId="0"/>
      <p:bldP spid="482" grpId="0"/>
      <p:bldP spid="4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extBox 481"/>
          <p:cNvSpPr txBox="1"/>
          <p:nvPr/>
        </p:nvSpPr>
        <p:spPr>
          <a:xfrm>
            <a:off x="540627" y="2210041"/>
            <a:ext cx="8385130" cy="1631216"/>
          </a:xfrm>
          <a:prstGeom prst="rect">
            <a:avLst/>
          </a:prstGeom>
          <a:noFill/>
        </p:spPr>
        <p:txBody>
          <a:bodyPr wrap="square" rtlCol="0">
            <a:spAutoFit/>
          </a:bodyPr>
          <a:lstStyle/>
          <a:p>
            <a:r>
              <a:rPr lang="en-US" sz="2000" dirty="0">
                <a:solidFill>
                  <a:srgbClr val="FF0000"/>
                </a:solidFill>
                <a:latin typeface="Apple Chancery"/>
                <a:cs typeface="Apple Chancery"/>
              </a:rPr>
              <a:t>Lenz’s Law: </a:t>
            </a:r>
          </a:p>
          <a:p>
            <a:r>
              <a:rPr lang="en-US" sz="2000" dirty="0">
                <a:latin typeface="Times New Roman"/>
                <a:cs typeface="Times New Roman"/>
              </a:rPr>
              <a:t>  --external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solidFill>
                  <a:srgbClr val="0000FF"/>
                </a:solidFill>
                <a:latin typeface="Times New Roman"/>
                <a:cs typeface="Times New Roman"/>
              </a:rPr>
              <a:t>into the page</a:t>
            </a:r>
            <a:r>
              <a:rPr lang="en-US" sz="2000" dirty="0">
                <a:latin typeface="Times New Roman"/>
                <a:cs typeface="Times New Roman"/>
              </a:rPr>
              <a:t>; </a:t>
            </a:r>
          </a:p>
          <a:p>
            <a:r>
              <a:rPr lang="en-US" sz="2000" dirty="0">
                <a:latin typeface="Times New Roman"/>
                <a:cs typeface="Times New Roman"/>
              </a:rPr>
              <a:t>  --magnetic flux </a:t>
            </a:r>
            <a:r>
              <a:rPr lang="en-US" sz="2000" dirty="0">
                <a:solidFill>
                  <a:srgbClr val="FF0000"/>
                </a:solidFill>
                <a:latin typeface="Times New Roman"/>
                <a:cs typeface="Times New Roman"/>
              </a:rPr>
              <a:t>increasing</a:t>
            </a:r>
            <a:r>
              <a:rPr lang="en-US" sz="2000" dirty="0">
                <a:latin typeface="Times New Roman"/>
                <a:cs typeface="Times New Roman"/>
              </a:rPr>
              <a:t>, </a:t>
            </a:r>
          </a:p>
          <a:p>
            <a:r>
              <a:rPr lang="en-US" sz="2000" dirty="0">
                <a:latin typeface="Times New Roman"/>
                <a:cs typeface="Times New Roman"/>
              </a:rPr>
              <a:t>  --so </a:t>
            </a:r>
            <a:r>
              <a:rPr lang="en-US" sz="2000" dirty="0">
                <a:solidFill>
                  <a:srgbClr val="0000FF"/>
                </a:solidFill>
                <a:latin typeface="Times New Roman"/>
                <a:cs typeface="Times New Roman"/>
              </a:rPr>
              <a:t>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i="1" dirty="0">
                <a:solidFill>
                  <a:srgbClr val="FF0000"/>
                </a:solidFill>
                <a:latin typeface="Times New Roman"/>
                <a:cs typeface="Times New Roman"/>
              </a:rPr>
              <a:t>OUT OF PAGE </a:t>
            </a:r>
            <a:r>
              <a:rPr lang="en-US" sz="2000" dirty="0">
                <a:latin typeface="Times New Roman"/>
                <a:cs typeface="Times New Roman"/>
              </a:rPr>
              <a:t>(opposite external field)</a:t>
            </a:r>
            <a:r>
              <a:rPr lang="en-US" sz="2000" i="1" dirty="0">
                <a:latin typeface="Times New Roman"/>
                <a:cs typeface="Times New Roman"/>
              </a:rPr>
              <a:t>.</a:t>
            </a:r>
            <a:r>
              <a:rPr lang="en-US" sz="2000" dirty="0">
                <a:latin typeface="Times New Roman"/>
                <a:cs typeface="Times New Roman"/>
              </a:rPr>
              <a:t>  Current has to </a:t>
            </a:r>
          </a:p>
          <a:p>
            <a:r>
              <a:rPr lang="en-US" sz="2000" dirty="0">
                <a:latin typeface="Times New Roman"/>
                <a:cs typeface="Times New Roman"/>
              </a:rPr>
              <a:t>    flow </a:t>
            </a:r>
            <a:r>
              <a:rPr lang="en-US" sz="2000" dirty="0">
                <a:solidFill>
                  <a:srgbClr val="FF0000"/>
                </a:solidFill>
                <a:latin typeface="Times New Roman"/>
                <a:cs typeface="Times New Roman"/>
              </a:rPr>
              <a:t>counterclockwise</a:t>
            </a:r>
            <a:r>
              <a:rPr lang="en-US" sz="2000" dirty="0">
                <a:latin typeface="Times New Roman"/>
                <a:cs typeface="Times New Roman"/>
              </a:rPr>
              <a:t> to achieve that.</a:t>
            </a:r>
          </a:p>
        </p:txBody>
      </p:sp>
      <p:grpSp>
        <p:nvGrpSpPr>
          <p:cNvPr id="140321" name="Group 384"/>
          <p:cNvGrpSpPr>
            <a:grpSpLocks/>
          </p:cNvGrpSpPr>
          <p:nvPr/>
        </p:nvGrpSpPr>
        <p:grpSpPr bwMode="auto">
          <a:xfrm>
            <a:off x="6485890" y="1552695"/>
            <a:ext cx="2168843" cy="170022"/>
            <a:chOff x="3112" y="3440"/>
            <a:chExt cx="1518" cy="119"/>
          </a:xfrm>
        </p:grpSpPr>
        <p:grpSp>
          <p:nvGrpSpPr>
            <p:cNvPr id="140385" name="Group 385"/>
            <p:cNvGrpSpPr>
              <a:grpSpLocks/>
            </p:cNvGrpSpPr>
            <p:nvPr/>
          </p:nvGrpSpPr>
          <p:grpSpPr bwMode="auto">
            <a:xfrm>
              <a:off x="3112" y="3440"/>
              <a:ext cx="118" cy="119"/>
              <a:chOff x="3112" y="3440"/>
              <a:chExt cx="118" cy="119"/>
            </a:xfrm>
          </p:grpSpPr>
          <p:sp>
            <p:nvSpPr>
              <p:cNvPr id="140410"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11"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6" name="Group 388"/>
            <p:cNvGrpSpPr>
              <a:grpSpLocks/>
            </p:cNvGrpSpPr>
            <p:nvPr/>
          </p:nvGrpSpPr>
          <p:grpSpPr bwMode="auto">
            <a:xfrm>
              <a:off x="3392" y="3440"/>
              <a:ext cx="118" cy="119"/>
              <a:chOff x="3392" y="3440"/>
              <a:chExt cx="118" cy="119"/>
            </a:xfrm>
          </p:grpSpPr>
          <p:sp>
            <p:nvSpPr>
              <p:cNvPr id="140408"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9"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7" name="Group 391"/>
            <p:cNvGrpSpPr>
              <a:grpSpLocks/>
            </p:cNvGrpSpPr>
            <p:nvPr/>
          </p:nvGrpSpPr>
          <p:grpSpPr bwMode="auto">
            <a:xfrm>
              <a:off x="3672" y="3440"/>
              <a:ext cx="118" cy="119"/>
              <a:chOff x="3672" y="3440"/>
              <a:chExt cx="118" cy="119"/>
            </a:xfrm>
          </p:grpSpPr>
          <p:sp>
            <p:nvSpPr>
              <p:cNvPr id="140406"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7"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8" name="Group 394"/>
            <p:cNvGrpSpPr>
              <a:grpSpLocks/>
            </p:cNvGrpSpPr>
            <p:nvPr/>
          </p:nvGrpSpPr>
          <p:grpSpPr bwMode="auto">
            <a:xfrm>
              <a:off x="3952" y="3440"/>
              <a:ext cx="118" cy="119"/>
              <a:chOff x="3952" y="3440"/>
              <a:chExt cx="118" cy="119"/>
            </a:xfrm>
          </p:grpSpPr>
          <p:sp>
            <p:nvSpPr>
              <p:cNvPr id="140404"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5"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9" name="Group 397"/>
            <p:cNvGrpSpPr>
              <a:grpSpLocks/>
            </p:cNvGrpSpPr>
            <p:nvPr/>
          </p:nvGrpSpPr>
          <p:grpSpPr bwMode="auto">
            <a:xfrm>
              <a:off x="4232" y="3440"/>
              <a:ext cx="118" cy="119"/>
              <a:chOff x="4232" y="3440"/>
              <a:chExt cx="118" cy="119"/>
            </a:xfrm>
          </p:grpSpPr>
          <p:sp>
            <p:nvSpPr>
              <p:cNvPr id="140402"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3"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90" name="Group 400"/>
            <p:cNvGrpSpPr>
              <a:grpSpLocks/>
            </p:cNvGrpSpPr>
            <p:nvPr/>
          </p:nvGrpSpPr>
          <p:grpSpPr bwMode="auto">
            <a:xfrm>
              <a:off x="4512" y="3440"/>
              <a:ext cx="118" cy="119"/>
              <a:chOff x="4512" y="3440"/>
              <a:chExt cx="118" cy="119"/>
            </a:xfrm>
          </p:grpSpPr>
          <p:sp>
            <p:nvSpPr>
              <p:cNvPr id="140400"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1"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290" name="Rectangle 2"/>
          <p:cNvSpPr>
            <a:spLocks noChangeArrowheads="1"/>
          </p:cNvSpPr>
          <p:nvPr/>
        </p:nvSpPr>
        <p:spPr bwMode="auto">
          <a:xfrm>
            <a:off x="6200140" y="676395"/>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140309" name="Group 282"/>
          <p:cNvGrpSpPr>
            <a:grpSpLocks/>
          </p:cNvGrpSpPr>
          <p:nvPr/>
        </p:nvGrpSpPr>
        <p:grpSpPr bwMode="auto">
          <a:xfrm>
            <a:off x="6485890" y="866895"/>
            <a:ext cx="2168843" cy="170022"/>
            <a:chOff x="3112" y="2960"/>
            <a:chExt cx="1518" cy="119"/>
          </a:xfrm>
        </p:grpSpPr>
        <p:grpSp>
          <p:nvGrpSpPr>
            <p:cNvPr id="140474" name="Group 283"/>
            <p:cNvGrpSpPr>
              <a:grpSpLocks/>
            </p:cNvGrpSpPr>
            <p:nvPr/>
          </p:nvGrpSpPr>
          <p:grpSpPr bwMode="auto">
            <a:xfrm>
              <a:off x="3112" y="2960"/>
              <a:ext cx="118" cy="119"/>
              <a:chOff x="3112" y="2960"/>
              <a:chExt cx="118" cy="119"/>
            </a:xfrm>
          </p:grpSpPr>
          <p:sp>
            <p:nvSpPr>
              <p:cNvPr id="140499"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500"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5" name="Group 286"/>
            <p:cNvGrpSpPr>
              <a:grpSpLocks/>
            </p:cNvGrpSpPr>
            <p:nvPr/>
          </p:nvGrpSpPr>
          <p:grpSpPr bwMode="auto">
            <a:xfrm>
              <a:off x="3392" y="2960"/>
              <a:ext cx="118" cy="119"/>
              <a:chOff x="3392" y="2960"/>
              <a:chExt cx="118" cy="119"/>
            </a:xfrm>
          </p:grpSpPr>
          <p:sp>
            <p:nvSpPr>
              <p:cNvPr id="140497"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8"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6" name="Group 289"/>
            <p:cNvGrpSpPr>
              <a:grpSpLocks/>
            </p:cNvGrpSpPr>
            <p:nvPr/>
          </p:nvGrpSpPr>
          <p:grpSpPr bwMode="auto">
            <a:xfrm>
              <a:off x="3672" y="2960"/>
              <a:ext cx="118" cy="119"/>
              <a:chOff x="3672" y="2960"/>
              <a:chExt cx="118" cy="119"/>
            </a:xfrm>
          </p:grpSpPr>
          <p:sp>
            <p:nvSpPr>
              <p:cNvPr id="140495"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6"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7" name="Group 292"/>
            <p:cNvGrpSpPr>
              <a:grpSpLocks/>
            </p:cNvGrpSpPr>
            <p:nvPr/>
          </p:nvGrpSpPr>
          <p:grpSpPr bwMode="auto">
            <a:xfrm>
              <a:off x="3952" y="2960"/>
              <a:ext cx="118" cy="119"/>
              <a:chOff x="3952" y="2960"/>
              <a:chExt cx="118" cy="119"/>
            </a:xfrm>
          </p:grpSpPr>
          <p:sp>
            <p:nvSpPr>
              <p:cNvPr id="140493"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4"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8" name="Group 295"/>
            <p:cNvGrpSpPr>
              <a:grpSpLocks/>
            </p:cNvGrpSpPr>
            <p:nvPr/>
          </p:nvGrpSpPr>
          <p:grpSpPr bwMode="auto">
            <a:xfrm>
              <a:off x="4232" y="2960"/>
              <a:ext cx="118" cy="119"/>
              <a:chOff x="4232" y="2960"/>
              <a:chExt cx="118" cy="119"/>
            </a:xfrm>
          </p:grpSpPr>
          <p:sp>
            <p:nvSpPr>
              <p:cNvPr id="140491"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2"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9" name="Group 298"/>
            <p:cNvGrpSpPr>
              <a:grpSpLocks/>
            </p:cNvGrpSpPr>
            <p:nvPr/>
          </p:nvGrpSpPr>
          <p:grpSpPr bwMode="auto">
            <a:xfrm>
              <a:off x="4512" y="2960"/>
              <a:ext cx="118" cy="119"/>
              <a:chOff x="4512" y="2960"/>
              <a:chExt cx="118" cy="119"/>
            </a:xfrm>
          </p:grpSpPr>
          <p:sp>
            <p:nvSpPr>
              <p:cNvPr id="140489"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0"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10" name="Group 310"/>
          <p:cNvGrpSpPr>
            <a:grpSpLocks/>
          </p:cNvGrpSpPr>
          <p:nvPr/>
        </p:nvGrpSpPr>
        <p:grpSpPr bwMode="auto">
          <a:xfrm>
            <a:off x="6485890" y="2581395"/>
            <a:ext cx="2168843" cy="171450"/>
            <a:chOff x="3112" y="4160"/>
            <a:chExt cx="1518" cy="120"/>
          </a:xfrm>
        </p:grpSpPr>
        <p:grpSp>
          <p:nvGrpSpPr>
            <p:cNvPr id="140447" name="Group 311"/>
            <p:cNvGrpSpPr>
              <a:grpSpLocks/>
            </p:cNvGrpSpPr>
            <p:nvPr/>
          </p:nvGrpSpPr>
          <p:grpSpPr bwMode="auto">
            <a:xfrm>
              <a:off x="3112" y="4160"/>
              <a:ext cx="118" cy="120"/>
              <a:chOff x="3112" y="4160"/>
              <a:chExt cx="118" cy="120"/>
            </a:xfrm>
          </p:grpSpPr>
          <p:sp>
            <p:nvSpPr>
              <p:cNvPr id="140472"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3"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8" name="Group 314"/>
            <p:cNvGrpSpPr>
              <a:grpSpLocks/>
            </p:cNvGrpSpPr>
            <p:nvPr/>
          </p:nvGrpSpPr>
          <p:grpSpPr bwMode="auto">
            <a:xfrm>
              <a:off x="3392" y="4160"/>
              <a:ext cx="118" cy="120"/>
              <a:chOff x="3392" y="4160"/>
              <a:chExt cx="118" cy="120"/>
            </a:xfrm>
          </p:grpSpPr>
          <p:sp>
            <p:nvSpPr>
              <p:cNvPr id="140470"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1"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9" name="Group 317"/>
            <p:cNvGrpSpPr>
              <a:grpSpLocks/>
            </p:cNvGrpSpPr>
            <p:nvPr/>
          </p:nvGrpSpPr>
          <p:grpSpPr bwMode="auto">
            <a:xfrm>
              <a:off x="3672" y="4160"/>
              <a:ext cx="118" cy="120"/>
              <a:chOff x="3672" y="4160"/>
              <a:chExt cx="118" cy="120"/>
            </a:xfrm>
          </p:grpSpPr>
          <p:sp>
            <p:nvSpPr>
              <p:cNvPr id="140468"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9"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0" name="Group 320"/>
            <p:cNvGrpSpPr>
              <a:grpSpLocks/>
            </p:cNvGrpSpPr>
            <p:nvPr/>
          </p:nvGrpSpPr>
          <p:grpSpPr bwMode="auto">
            <a:xfrm>
              <a:off x="3952" y="4160"/>
              <a:ext cx="118" cy="120"/>
              <a:chOff x="3952" y="4160"/>
              <a:chExt cx="118" cy="120"/>
            </a:xfrm>
          </p:grpSpPr>
          <p:sp>
            <p:nvSpPr>
              <p:cNvPr id="140466"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7"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1" name="Group 323"/>
            <p:cNvGrpSpPr>
              <a:grpSpLocks/>
            </p:cNvGrpSpPr>
            <p:nvPr/>
          </p:nvGrpSpPr>
          <p:grpSpPr bwMode="auto">
            <a:xfrm>
              <a:off x="4232" y="4160"/>
              <a:ext cx="118" cy="120"/>
              <a:chOff x="4232" y="4160"/>
              <a:chExt cx="118" cy="120"/>
            </a:xfrm>
          </p:grpSpPr>
          <p:sp>
            <p:nvSpPr>
              <p:cNvPr id="140464"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5"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2" name="Group 326"/>
            <p:cNvGrpSpPr>
              <a:grpSpLocks/>
            </p:cNvGrpSpPr>
            <p:nvPr/>
          </p:nvGrpSpPr>
          <p:grpSpPr bwMode="auto">
            <a:xfrm>
              <a:off x="4512" y="4160"/>
              <a:ext cx="118" cy="120"/>
              <a:chOff x="4512" y="4160"/>
              <a:chExt cx="118" cy="120"/>
            </a:xfrm>
          </p:grpSpPr>
          <p:sp>
            <p:nvSpPr>
              <p:cNvPr id="140462"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3"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11" name="Rectangle 338"/>
          <p:cNvSpPr>
            <a:spLocks noChangeArrowheads="1"/>
          </p:cNvSpPr>
          <p:nvPr/>
        </p:nvSpPr>
        <p:spPr bwMode="auto">
          <a:xfrm>
            <a:off x="5525770" y="1255515"/>
            <a:ext cx="1143000" cy="1143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40312" name="Line 340"/>
          <p:cNvSpPr>
            <a:spLocks noChangeShapeType="1"/>
          </p:cNvSpPr>
          <p:nvPr/>
        </p:nvSpPr>
        <p:spPr bwMode="auto">
          <a:xfrm flipH="1">
            <a:off x="6760210" y="1781295"/>
            <a:ext cx="868680" cy="0"/>
          </a:xfrm>
          <a:prstGeom prst="line">
            <a:avLst/>
          </a:prstGeom>
          <a:noFill/>
          <a:ln w="28575">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40315" name="Rectangle 343"/>
          <p:cNvSpPr>
            <a:spLocks noChangeArrowheads="1"/>
          </p:cNvSpPr>
          <p:nvPr/>
        </p:nvSpPr>
        <p:spPr bwMode="auto">
          <a:xfrm>
            <a:off x="5708650" y="2341365"/>
            <a:ext cx="137160" cy="388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l"/>
            <a:r>
              <a:rPr lang="en-US" sz="2200"/>
              <a:t>i</a:t>
            </a:r>
          </a:p>
        </p:txBody>
      </p:sp>
      <p:grpSp>
        <p:nvGrpSpPr>
          <p:cNvPr id="140320" name="Group 356"/>
          <p:cNvGrpSpPr>
            <a:grpSpLocks/>
          </p:cNvGrpSpPr>
          <p:nvPr/>
        </p:nvGrpSpPr>
        <p:grpSpPr bwMode="auto">
          <a:xfrm>
            <a:off x="6485890" y="1209795"/>
            <a:ext cx="2168843" cy="170022"/>
            <a:chOff x="3112" y="3200"/>
            <a:chExt cx="1518" cy="119"/>
          </a:xfrm>
        </p:grpSpPr>
        <p:grpSp>
          <p:nvGrpSpPr>
            <p:cNvPr id="140412" name="Group 357"/>
            <p:cNvGrpSpPr>
              <a:grpSpLocks/>
            </p:cNvGrpSpPr>
            <p:nvPr/>
          </p:nvGrpSpPr>
          <p:grpSpPr bwMode="auto">
            <a:xfrm>
              <a:off x="3112" y="3200"/>
              <a:ext cx="118" cy="119"/>
              <a:chOff x="3112" y="3200"/>
              <a:chExt cx="118" cy="119"/>
            </a:xfrm>
          </p:grpSpPr>
          <p:sp>
            <p:nvSpPr>
              <p:cNvPr id="140437"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8"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3" name="Group 360"/>
            <p:cNvGrpSpPr>
              <a:grpSpLocks/>
            </p:cNvGrpSpPr>
            <p:nvPr/>
          </p:nvGrpSpPr>
          <p:grpSpPr bwMode="auto">
            <a:xfrm>
              <a:off x="3392" y="3200"/>
              <a:ext cx="118" cy="119"/>
              <a:chOff x="3392" y="3200"/>
              <a:chExt cx="118" cy="119"/>
            </a:xfrm>
          </p:grpSpPr>
          <p:sp>
            <p:nvSpPr>
              <p:cNvPr id="140435"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6"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4" name="Group 363"/>
            <p:cNvGrpSpPr>
              <a:grpSpLocks/>
            </p:cNvGrpSpPr>
            <p:nvPr/>
          </p:nvGrpSpPr>
          <p:grpSpPr bwMode="auto">
            <a:xfrm>
              <a:off x="3672" y="3200"/>
              <a:ext cx="118" cy="119"/>
              <a:chOff x="3672" y="3200"/>
              <a:chExt cx="118" cy="119"/>
            </a:xfrm>
          </p:grpSpPr>
          <p:sp>
            <p:nvSpPr>
              <p:cNvPr id="140433"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4"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5" name="Group 366"/>
            <p:cNvGrpSpPr>
              <a:grpSpLocks/>
            </p:cNvGrpSpPr>
            <p:nvPr/>
          </p:nvGrpSpPr>
          <p:grpSpPr bwMode="auto">
            <a:xfrm>
              <a:off x="3952" y="3200"/>
              <a:ext cx="118" cy="119"/>
              <a:chOff x="3952" y="3200"/>
              <a:chExt cx="118" cy="119"/>
            </a:xfrm>
          </p:grpSpPr>
          <p:sp>
            <p:nvSpPr>
              <p:cNvPr id="140431"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2"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6" name="Group 369"/>
            <p:cNvGrpSpPr>
              <a:grpSpLocks/>
            </p:cNvGrpSpPr>
            <p:nvPr/>
          </p:nvGrpSpPr>
          <p:grpSpPr bwMode="auto">
            <a:xfrm>
              <a:off x="4232" y="3200"/>
              <a:ext cx="118" cy="119"/>
              <a:chOff x="4232" y="3200"/>
              <a:chExt cx="118" cy="119"/>
            </a:xfrm>
          </p:grpSpPr>
          <p:sp>
            <p:nvSpPr>
              <p:cNvPr id="140429"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0"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7" name="Group 372"/>
            <p:cNvGrpSpPr>
              <a:grpSpLocks/>
            </p:cNvGrpSpPr>
            <p:nvPr/>
          </p:nvGrpSpPr>
          <p:grpSpPr bwMode="auto">
            <a:xfrm>
              <a:off x="4512" y="3200"/>
              <a:ext cx="118" cy="119"/>
              <a:chOff x="4512" y="3200"/>
              <a:chExt cx="118" cy="119"/>
            </a:xfrm>
          </p:grpSpPr>
          <p:sp>
            <p:nvSpPr>
              <p:cNvPr id="140427"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28"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2" name="Group 412"/>
          <p:cNvGrpSpPr>
            <a:grpSpLocks/>
          </p:cNvGrpSpPr>
          <p:nvPr/>
        </p:nvGrpSpPr>
        <p:grpSpPr bwMode="auto">
          <a:xfrm>
            <a:off x="6485890" y="1895595"/>
            <a:ext cx="2168843" cy="170022"/>
            <a:chOff x="3112" y="3680"/>
            <a:chExt cx="1518" cy="119"/>
          </a:xfrm>
        </p:grpSpPr>
        <p:grpSp>
          <p:nvGrpSpPr>
            <p:cNvPr id="140358" name="Group 413"/>
            <p:cNvGrpSpPr>
              <a:grpSpLocks/>
            </p:cNvGrpSpPr>
            <p:nvPr/>
          </p:nvGrpSpPr>
          <p:grpSpPr bwMode="auto">
            <a:xfrm>
              <a:off x="3112" y="3680"/>
              <a:ext cx="118" cy="119"/>
              <a:chOff x="3112" y="3680"/>
              <a:chExt cx="118" cy="119"/>
            </a:xfrm>
          </p:grpSpPr>
          <p:sp>
            <p:nvSpPr>
              <p:cNvPr id="140383"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4"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59" name="Group 416"/>
            <p:cNvGrpSpPr>
              <a:grpSpLocks/>
            </p:cNvGrpSpPr>
            <p:nvPr/>
          </p:nvGrpSpPr>
          <p:grpSpPr bwMode="auto">
            <a:xfrm>
              <a:off x="3392" y="3680"/>
              <a:ext cx="118" cy="119"/>
              <a:chOff x="3392" y="3680"/>
              <a:chExt cx="118" cy="119"/>
            </a:xfrm>
          </p:grpSpPr>
          <p:sp>
            <p:nvSpPr>
              <p:cNvPr id="140381"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2"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0" name="Group 419"/>
            <p:cNvGrpSpPr>
              <a:grpSpLocks/>
            </p:cNvGrpSpPr>
            <p:nvPr/>
          </p:nvGrpSpPr>
          <p:grpSpPr bwMode="auto">
            <a:xfrm>
              <a:off x="3672" y="3680"/>
              <a:ext cx="118" cy="119"/>
              <a:chOff x="3672" y="3680"/>
              <a:chExt cx="118" cy="119"/>
            </a:xfrm>
          </p:grpSpPr>
          <p:sp>
            <p:nvSpPr>
              <p:cNvPr id="140379"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0"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1" name="Group 422"/>
            <p:cNvGrpSpPr>
              <a:grpSpLocks/>
            </p:cNvGrpSpPr>
            <p:nvPr/>
          </p:nvGrpSpPr>
          <p:grpSpPr bwMode="auto">
            <a:xfrm>
              <a:off x="3952" y="3680"/>
              <a:ext cx="118" cy="119"/>
              <a:chOff x="3952" y="3680"/>
              <a:chExt cx="118" cy="119"/>
            </a:xfrm>
          </p:grpSpPr>
          <p:sp>
            <p:nvSpPr>
              <p:cNvPr id="140377"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8"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2" name="Group 425"/>
            <p:cNvGrpSpPr>
              <a:grpSpLocks/>
            </p:cNvGrpSpPr>
            <p:nvPr/>
          </p:nvGrpSpPr>
          <p:grpSpPr bwMode="auto">
            <a:xfrm>
              <a:off x="4232" y="3680"/>
              <a:ext cx="118" cy="119"/>
              <a:chOff x="4232" y="3680"/>
              <a:chExt cx="118" cy="119"/>
            </a:xfrm>
          </p:grpSpPr>
          <p:sp>
            <p:nvSpPr>
              <p:cNvPr id="140375"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6"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3" name="Group 428"/>
            <p:cNvGrpSpPr>
              <a:grpSpLocks/>
            </p:cNvGrpSpPr>
            <p:nvPr/>
          </p:nvGrpSpPr>
          <p:grpSpPr bwMode="auto">
            <a:xfrm>
              <a:off x="4512" y="3680"/>
              <a:ext cx="118" cy="119"/>
              <a:chOff x="4512" y="3680"/>
              <a:chExt cx="118" cy="119"/>
            </a:xfrm>
          </p:grpSpPr>
          <p:sp>
            <p:nvSpPr>
              <p:cNvPr id="140373"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4"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3" name="Group 440"/>
          <p:cNvGrpSpPr>
            <a:grpSpLocks/>
          </p:cNvGrpSpPr>
          <p:nvPr/>
        </p:nvGrpSpPr>
        <p:grpSpPr bwMode="auto">
          <a:xfrm>
            <a:off x="6485890" y="2238495"/>
            <a:ext cx="2168843" cy="170022"/>
            <a:chOff x="3112" y="3920"/>
            <a:chExt cx="1518" cy="119"/>
          </a:xfrm>
        </p:grpSpPr>
        <p:grpSp>
          <p:nvGrpSpPr>
            <p:cNvPr id="140331" name="Group 441"/>
            <p:cNvGrpSpPr>
              <a:grpSpLocks/>
            </p:cNvGrpSpPr>
            <p:nvPr/>
          </p:nvGrpSpPr>
          <p:grpSpPr bwMode="auto">
            <a:xfrm>
              <a:off x="3112" y="3920"/>
              <a:ext cx="118" cy="119"/>
              <a:chOff x="3112" y="3920"/>
              <a:chExt cx="118" cy="119"/>
            </a:xfrm>
          </p:grpSpPr>
          <p:sp>
            <p:nvSpPr>
              <p:cNvPr id="140356"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7"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2" name="Group 444"/>
            <p:cNvGrpSpPr>
              <a:grpSpLocks/>
            </p:cNvGrpSpPr>
            <p:nvPr/>
          </p:nvGrpSpPr>
          <p:grpSpPr bwMode="auto">
            <a:xfrm>
              <a:off x="3392" y="3920"/>
              <a:ext cx="118" cy="119"/>
              <a:chOff x="3392" y="3920"/>
              <a:chExt cx="118" cy="119"/>
            </a:xfrm>
          </p:grpSpPr>
          <p:sp>
            <p:nvSpPr>
              <p:cNvPr id="140354"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5"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3" name="Group 447"/>
            <p:cNvGrpSpPr>
              <a:grpSpLocks/>
            </p:cNvGrpSpPr>
            <p:nvPr/>
          </p:nvGrpSpPr>
          <p:grpSpPr bwMode="auto">
            <a:xfrm>
              <a:off x="3672" y="3920"/>
              <a:ext cx="118" cy="119"/>
              <a:chOff x="3672" y="3920"/>
              <a:chExt cx="118" cy="119"/>
            </a:xfrm>
          </p:grpSpPr>
          <p:sp>
            <p:nvSpPr>
              <p:cNvPr id="140352"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3"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4" name="Group 450"/>
            <p:cNvGrpSpPr>
              <a:grpSpLocks/>
            </p:cNvGrpSpPr>
            <p:nvPr/>
          </p:nvGrpSpPr>
          <p:grpSpPr bwMode="auto">
            <a:xfrm>
              <a:off x="3952" y="3920"/>
              <a:ext cx="118" cy="119"/>
              <a:chOff x="3952" y="3920"/>
              <a:chExt cx="118" cy="119"/>
            </a:xfrm>
          </p:grpSpPr>
          <p:sp>
            <p:nvSpPr>
              <p:cNvPr id="140350"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1"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5" name="Group 453"/>
            <p:cNvGrpSpPr>
              <a:grpSpLocks/>
            </p:cNvGrpSpPr>
            <p:nvPr/>
          </p:nvGrpSpPr>
          <p:grpSpPr bwMode="auto">
            <a:xfrm>
              <a:off x="4232" y="3920"/>
              <a:ext cx="118" cy="119"/>
              <a:chOff x="4232" y="3920"/>
              <a:chExt cx="118" cy="119"/>
            </a:xfrm>
          </p:grpSpPr>
          <p:sp>
            <p:nvSpPr>
              <p:cNvPr id="140348"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9"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6" name="Group 456"/>
            <p:cNvGrpSpPr>
              <a:grpSpLocks/>
            </p:cNvGrpSpPr>
            <p:nvPr/>
          </p:nvGrpSpPr>
          <p:grpSpPr bwMode="auto">
            <a:xfrm>
              <a:off x="4512" y="3920"/>
              <a:ext cx="118" cy="119"/>
              <a:chOff x="4512" y="3920"/>
              <a:chExt cx="118" cy="119"/>
            </a:xfrm>
          </p:grpSpPr>
          <p:sp>
            <p:nvSpPr>
              <p:cNvPr id="140346"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7"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25" name="Line 469"/>
          <p:cNvSpPr>
            <a:spLocks noChangeShapeType="1"/>
          </p:cNvSpPr>
          <p:nvPr/>
        </p:nvSpPr>
        <p:spPr bwMode="auto">
          <a:xfrm flipH="1">
            <a:off x="5742940" y="1781295"/>
            <a:ext cx="868680" cy="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40327" name="Line 471"/>
          <p:cNvSpPr>
            <a:spLocks noChangeShapeType="1"/>
          </p:cNvSpPr>
          <p:nvPr/>
        </p:nvSpPr>
        <p:spPr bwMode="auto">
          <a:xfrm>
            <a:off x="6360160" y="1232655"/>
            <a:ext cx="0" cy="274320"/>
          </a:xfrm>
          <a:prstGeom prst="line">
            <a:avLst/>
          </a:prstGeom>
          <a:noFill/>
          <a:ln w="28575">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40328" name="Line 473"/>
          <p:cNvSpPr>
            <a:spLocks noChangeShapeType="1"/>
          </p:cNvSpPr>
          <p:nvPr/>
        </p:nvSpPr>
        <p:spPr bwMode="auto">
          <a:xfrm flipV="1">
            <a:off x="6360160" y="2124195"/>
            <a:ext cx="0" cy="274320"/>
          </a:xfrm>
          <a:prstGeom prst="line">
            <a:avLst/>
          </a:prstGeom>
          <a:noFill/>
          <a:ln w="254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aphicFrame>
        <p:nvGraphicFramePr>
          <p:cNvPr id="475" name="Object 474"/>
          <p:cNvGraphicFramePr>
            <a:graphicFrameLocks noChangeAspect="1"/>
          </p:cNvGraphicFramePr>
          <p:nvPr>
            <p:extLst>
              <p:ext uri="{D42A27DB-BD31-4B8C-83A1-F6EECF244321}">
                <p14:modId xmlns:p14="http://schemas.microsoft.com/office/powerpoint/2010/main" val="778873820"/>
              </p:ext>
            </p:extLst>
          </p:nvPr>
        </p:nvGraphicFramePr>
        <p:xfrm>
          <a:off x="5884386" y="1422361"/>
          <a:ext cx="242887" cy="263525"/>
        </p:xfrm>
        <a:graphic>
          <a:graphicData uri="http://schemas.openxmlformats.org/presentationml/2006/ole">
            <mc:AlternateContent xmlns:mc="http://schemas.openxmlformats.org/markup-compatibility/2006">
              <mc:Choice xmlns:v="urn:schemas-microsoft-com:vml" Requires="v">
                <p:oleObj spid="_x0000_s2929050" name="Equation" r:id="rId3" imgW="139700" imgH="152400" progId="Equation.DSMT4">
                  <p:embed/>
                </p:oleObj>
              </mc:Choice>
              <mc:Fallback>
                <p:oleObj name="Equation" r:id="rId3" imgW="139700" imgH="152400" progId="Equation.DSMT4">
                  <p:embed/>
                  <p:pic>
                    <p:nvPicPr>
                      <p:cNvPr id="0" name=""/>
                      <p:cNvPicPr/>
                      <p:nvPr/>
                    </p:nvPicPr>
                    <p:blipFill>
                      <a:blip r:embed="rId4"/>
                      <a:stretch>
                        <a:fillRect/>
                      </a:stretch>
                    </p:blipFill>
                    <p:spPr>
                      <a:xfrm>
                        <a:off x="5884386" y="1422361"/>
                        <a:ext cx="242887" cy="263525"/>
                      </a:xfrm>
                      <a:prstGeom prst="rect">
                        <a:avLst/>
                      </a:prstGeom>
                    </p:spPr>
                  </p:pic>
                </p:oleObj>
              </mc:Fallback>
            </mc:AlternateContent>
          </a:graphicData>
        </a:graphic>
      </p:graphicFrame>
      <p:graphicFrame>
        <p:nvGraphicFramePr>
          <p:cNvPr id="476" name="Object 475"/>
          <p:cNvGraphicFramePr>
            <a:graphicFrameLocks noChangeAspect="1"/>
          </p:cNvGraphicFramePr>
          <p:nvPr>
            <p:extLst>
              <p:ext uri="{D42A27DB-BD31-4B8C-83A1-F6EECF244321}">
                <p14:modId xmlns:p14="http://schemas.microsoft.com/office/powerpoint/2010/main" val="2750697951"/>
              </p:ext>
            </p:extLst>
          </p:nvPr>
        </p:nvGraphicFramePr>
        <p:xfrm>
          <a:off x="7054533" y="1793202"/>
          <a:ext cx="198437" cy="219075"/>
        </p:xfrm>
        <a:graphic>
          <a:graphicData uri="http://schemas.openxmlformats.org/presentationml/2006/ole">
            <mc:AlternateContent xmlns:mc="http://schemas.openxmlformats.org/markup-compatibility/2006">
              <mc:Choice xmlns:v="urn:schemas-microsoft-com:vml" Requires="v">
                <p:oleObj spid="_x0000_s2929051" name="Equation" r:id="rId5" imgW="114300" imgH="127000" progId="Equation.DSMT4">
                  <p:embed/>
                </p:oleObj>
              </mc:Choice>
              <mc:Fallback>
                <p:oleObj name="Equation" r:id="rId5" imgW="114300" imgH="127000" progId="Equation.DSMT4">
                  <p:embed/>
                  <p:pic>
                    <p:nvPicPr>
                      <p:cNvPr id="0" name=""/>
                      <p:cNvPicPr/>
                      <p:nvPr/>
                    </p:nvPicPr>
                    <p:blipFill>
                      <a:blip r:embed="rId6"/>
                      <a:stretch>
                        <a:fillRect/>
                      </a:stretch>
                    </p:blipFill>
                    <p:spPr>
                      <a:xfrm>
                        <a:off x="7054533" y="1793202"/>
                        <a:ext cx="198437" cy="219075"/>
                      </a:xfrm>
                      <a:prstGeom prst="rect">
                        <a:avLst/>
                      </a:prstGeom>
                    </p:spPr>
                  </p:pic>
                </p:oleObj>
              </mc:Fallback>
            </mc:AlternateContent>
          </a:graphicData>
        </a:graphic>
      </p:graphicFrame>
      <p:sp>
        <p:nvSpPr>
          <p:cNvPr id="2" name="TextBox 1"/>
          <p:cNvSpPr txBox="1"/>
          <p:nvPr/>
        </p:nvSpPr>
        <p:spPr>
          <a:xfrm>
            <a:off x="221419" y="306728"/>
            <a:ext cx="2750382" cy="707886"/>
          </a:xfrm>
          <a:prstGeom prst="rect">
            <a:avLst/>
          </a:prstGeom>
          <a:noFill/>
        </p:spPr>
        <p:txBody>
          <a:bodyPr wrap="square" rtlCol="0">
            <a:spAutoFit/>
          </a:bodyPr>
          <a:lstStyle/>
          <a:p>
            <a:r>
              <a:rPr lang="en-US" sz="2000" dirty="0">
                <a:solidFill>
                  <a:srgbClr val="FF0000"/>
                </a:solidFill>
                <a:latin typeface="Apple Chancery"/>
                <a:cs typeface="Apple Chancery"/>
              </a:rPr>
              <a:t>c.) What is </a:t>
            </a:r>
            <a:r>
              <a:rPr lang="en-US" sz="2000" dirty="0">
                <a:latin typeface="Times New Roman"/>
                <a:cs typeface="Times New Roman"/>
              </a:rPr>
              <a:t>the </a:t>
            </a:r>
            <a:r>
              <a:rPr lang="en-US" sz="2000" dirty="0">
                <a:solidFill>
                  <a:srgbClr val="0000FF"/>
                </a:solidFill>
                <a:latin typeface="Times New Roman"/>
                <a:cs typeface="Times New Roman"/>
              </a:rPr>
              <a:t>induced current </a:t>
            </a:r>
            <a:r>
              <a:rPr lang="en-US" sz="2000" dirty="0">
                <a:latin typeface="Times New Roman"/>
                <a:cs typeface="Times New Roman"/>
              </a:rPr>
              <a:t>in the coil?</a:t>
            </a:r>
          </a:p>
        </p:txBody>
      </p:sp>
      <p:sp>
        <p:nvSpPr>
          <p:cNvPr id="480" name="TextBox 479"/>
          <p:cNvSpPr txBox="1"/>
          <p:nvPr/>
        </p:nvSpPr>
        <p:spPr>
          <a:xfrm>
            <a:off x="221419" y="1825685"/>
            <a:ext cx="4668081" cy="400110"/>
          </a:xfrm>
          <a:prstGeom prst="rect">
            <a:avLst/>
          </a:prstGeom>
          <a:noFill/>
        </p:spPr>
        <p:txBody>
          <a:bodyPr wrap="square" rtlCol="0">
            <a:spAutoFit/>
          </a:bodyPr>
          <a:lstStyle/>
          <a:p>
            <a:r>
              <a:rPr lang="en-US" sz="2000" dirty="0">
                <a:solidFill>
                  <a:srgbClr val="FF0000"/>
                </a:solidFill>
                <a:latin typeface="Apple Chancery"/>
                <a:cs typeface="Apple Chancery"/>
              </a:rPr>
              <a:t>d.) What is </a:t>
            </a:r>
            <a:r>
              <a:rPr lang="en-US" sz="2000" dirty="0">
                <a:latin typeface="Times New Roman"/>
                <a:cs typeface="Times New Roman"/>
              </a:rPr>
              <a:t>the </a:t>
            </a:r>
            <a:r>
              <a:rPr lang="en-US" sz="2000" dirty="0">
                <a:solidFill>
                  <a:srgbClr val="0000FF"/>
                </a:solidFill>
                <a:latin typeface="Times New Roman"/>
                <a:cs typeface="Times New Roman"/>
              </a:rPr>
              <a:t>direction of the current</a:t>
            </a:r>
            <a:r>
              <a:rPr lang="en-US" sz="2000" dirty="0">
                <a:latin typeface="Times New Roman"/>
                <a:cs typeface="Times New Roman"/>
              </a:rPr>
              <a:t>? </a:t>
            </a:r>
          </a:p>
        </p:txBody>
      </p:sp>
      <p:graphicFrame>
        <p:nvGraphicFramePr>
          <p:cNvPr id="488" name="Object 487"/>
          <p:cNvGraphicFramePr>
            <a:graphicFrameLocks noChangeAspect="1"/>
          </p:cNvGraphicFramePr>
          <p:nvPr>
            <p:extLst>
              <p:ext uri="{D42A27DB-BD31-4B8C-83A1-F6EECF244321}">
                <p14:modId xmlns:p14="http://schemas.microsoft.com/office/powerpoint/2010/main" val="2225563686"/>
              </p:ext>
            </p:extLst>
          </p:nvPr>
        </p:nvGraphicFramePr>
        <p:xfrm>
          <a:off x="2971801" y="466052"/>
          <a:ext cx="1152525" cy="1327150"/>
        </p:xfrm>
        <a:graphic>
          <a:graphicData uri="http://schemas.openxmlformats.org/presentationml/2006/ole">
            <mc:AlternateContent xmlns:mc="http://schemas.openxmlformats.org/markup-compatibility/2006">
              <mc:Choice xmlns:v="urn:schemas-microsoft-com:vml" Requires="v">
                <p:oleObj spid="_x0000_s2929052" name="Equation" r:id="rId7" imgW="660400" imgH="762000" progId="Equation.DSMT4">
                  <p:embed/>
                </p:oleObj>
              </mc:Choice>
              <mc:Fallback>
                <p:oleObj name="Equation" r:id="rId7" imgW="660400" imgH="762000" progId="Equation.DSMT4">
                  <p:embed/>
                  <p:pic>
                    <p:nvPicPr>
                      <p:cNvPr id="0" name=""/>
                      <p:cNvPicPr/>
                      <p:nvPr/>
                    </p:nvPicPr>
                    <p:blipFill>
                      <a:blip r:embed="rId8"/>
                      <a:stretch>
                        <a:fillRect/>
                      </a:stretch>
                    </p:blipFill>
                    <p:spPr>
                      <a:xfrm>
                        <a:off x="2971801" y="466052"/>
                        <a:ext cx="1152525" cy="1327150"/>
                      </a:xfrm>
                      <a:prstGeom prst="rect">
                        <a:avLst/>
                      </a:prstGeom>
                    </p:spPr>
                  </p:pic>
                </p:oleObj>
              </mc:Fallback>
            </mc:AlternateContent>
          </a:graphicData>
        </a:graphic>
      </p:graphicFrame>
      <p:cxnSp>
        <p:nvCxnSpPr>
          <p:cNvPr id="6" name="Straight Arrow Connector 5"/>
          <p:cNvCxnSpPr/>
          <p:nvPr/>
        </p:nvCxnSpPr>
        <p:spPr>
          <a:xfrm>
            <a:off x="5208905" y="1258373"/>
            <a:ext cx="0" cy="1150144"/>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110163" y="1632507"/>
            <a:ext cx="195263" cy="37976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91" name="Object 490"/>
          <p:cNvGraphicFramePr>
            <a:graphicFrameLocks noChangeAspect="1"/>
          </p:cNvGraphicFramePr>
          <p:nvPr>
            <p:extLst>
              <p:ext uri="{D42A27DB-BD31-4B8C-83A1-F6EECF244321}">
                <p14:modId xmlns:p14="http://schemas.microsoft.com/office/powerpoint/2010/main" val="3008650591"/>
              </p:ext>
            </p:extLst>
          </p:nvPr>
        </p:nvGraphicFramePr>
        <p:xfrm>
          <a:off x="5110163" y="1683665"/>
          <a:ext cx="198437" cy="219075"/>
        </p:xfrm>
        <a:graphic>
          <a:graphicData uri="http://schemas.openxmlformats.org/presentationml/2006/ole">
            <mc:AlternateContent xmlns:mc="http://schemas.openxmlformats.org/markup-compatibility/2006">
              <mc:Choice xmlns:v="urn:schemas-microsoft-com:vml" Requires="v">
                <p:oleObj spid="_x0000_s2929053" name="Equation" r:id="rId9" imgW="114300" imgH="127000" progId="Equation.DSMT4">
                  <p:embed/>
                </p:oleObj>
              </mc:Choice>
              <mc:Fallback>
                <p:oleObj name="Equation" r:id="rId9" imgW="114300" imgH="127000" progId="Equation.DSMT4">
                  <p:embed/>
                  <p:pic>
                    <p:nvPicPr>
                      <p:cNvPr id="0" name=""/>
                      <p:cNvPicPr/>
                      <p:nvPr/>
                    </p:nvPicPr>
                    <p:blipFill>
                      <a:blip r:embed="rId10"/>
                      <a:stretch>
                        <a:fillRect/>
                      </a:stretch>
                    </p:blipFill>
                    <p:spPr>
                      <a:xfrm>
                        <a:off x="5110163" y="1683665"/>
                        <a:ext cx="198437" cy="219075"/>
                      </a:xfrm>
                      <a:prstGeom prst="rect">
                        <a:avLst/>
                      </a:prstGeom>
                    </p:spPr>
                  </p:pic>
                </p:oleObj>
              </mc:Fallback>
            </mc:AlternateContent>
          </a:graphicData>
        </a:graphic>
      </p:graphicFrame>
      <p:sp>
        <p:nvSpPr>
          <p:cNvPr id="153" name="TextBox 152"/>
          <p:cNvSpPr txBox="1"/>
          <p:nvPr/>
        </p:nvSpPr>
        <p:spPr>
          <a:xfrm>
            <a:off x="221419" y="4009521"/>
            <a:ext cx="8704338" cy="707886"/>
          </a:xfrm>
          <a:prstGeom prst="rect">
            <a:avLst/>
          </a:prstGeom>
          <a:noFill/>
        </p:spPr>
        <p:txBody>
          <a:bodyPr wrap="square" rtlCol="0">
            <a:spAutoFit/>
          </a:bodyPr>
          <a:lstStyle/>
          <a:p>
            <a:r>
              <a:rPr lang="en-US" sz="2000" dirty="0">
                <a:solidFill>
                  <a:srgbClr val="FF0000"/>
                </a:solidFill>
                <a:latin typeface="Apple Chancery"/>
                <a:cs typeface="Apple Chancery"/>
              </a:rPr>
              <a:t>e.) The induced current </a:t>
            </a:r>
            <a:r>
              <a:rPr lang="en-US" sz="2000" dirty="0">
                <a:latin typeface="Times New Roman"/>
                <a:cs typeface="Times New Roman"/>
              </a:rPr>
              <a:t>will </a:t>
            </a:r>
            <a:r>
              <a:rPr lang="en-US" sz="2000" dirty="0">
                <a:solidFill>
                  <a:srgbClr val="0000FF"/>
                </a:solidFill>
                <a:latin typeface="Times New Roman"/>
                <a:cs typeface="Times New Roman"/>
              </a:rPr>
              <a:t>interact with the external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and </a:t>
            </a:r>
            <a:r>
              <a:rPr lang="en-US" sz="2000" dirty="0">
                <a:solidFill>
                  <a:srgbClr val="FF0000"/>
                </a:solidFill>
                <a:latin typeface="Times New Roman"/>
                <a:cs typeface="Times New Roman"/>
              </a:rPr>
              <a:t>feel a force</a:t>
            </a:r>
            <a:r>
              <a:rPr lang="en-US" sz="2000" dirty="0">
                <a:latin typeface="Times New Roman"/>
                <a:cs typeface="Times New Roman"/>
              </a:rPr>
              <a:t>.  </a:t>
            </a:r>
            <a:r>
              <a:rPr lang="en-US" sz="2000" dirty="0">
                <a:solidFill>
                  <a:srgbClr val="0000FF"/>
                </a:solidFill>
                <a:latin typeface="Times New Roman"/>
                <a:cs typeface="Times New Roman"/>
              </a:rPr>
              <a:t>In what direction</a:t>
            </a:r>
            <a:r>
              <a:rPr lang="en-US" sz="2000" dirty="0">
                <a:latin typeface="Times New Roman"/>
                <a:cs typeface="Times New Roman"/>
              </a:rPr>
              <a:t> will be that </a:t>
            </a:r>
            <a:r>
              <a:rPr lang="en-US" sz="2000" dirty="0">
                <a:solidFill>
                  <a:srgbClr val="0000FF"/>
                </a:solidFill>
                <a:latin typeface="Times New Roman"/>
                <a:cs typeface="Times New Roman"/>
              </a:rPr>
              <a:t>net force</a:t>
            </a:r>
            <a:r>
              <a:rPr lang="en-US" sz="2000" dirty="0">
                <a:latin typeface="Times New Roman"/>
                <a:cs typeface="Times New Roman"/>
              </a:rPr>
              <a:t>? </a:t>
            </a:r>
          </a:p>
        </p:txBody>
      </p:sp>
      <p:sp>
        <p:nvSpPr>
          <p:cNvPr id="154" name="TextBox 153"/>
          <p:cNvSpPr txBox="1"/>
          <p:nvPr/>
        </p:nvSpPr>
        <p:spPr>
          <a:xfrm>
            <a:off x="525546" y="4786028"/>
            <a:ext cx="8364454" cy="1323439"/>
          </a:xfrm>
          <a:prstGeom prst="rect">
            <a:avLst/>
          </a:prstGeom>
          <a:noFill/>
        </p:spPr>
        <p:txBody>
          <a:bodyPr wrap="square" rtlCol="0">
            <a:spAutoFit/>
          </a:bodyPr>
          <a:lstStyle/>
          <a:p>
            <a:r>
              <a:rPr lang="en-US" sz="2000" dirty="0">
                <a:solidFill>
                  <a:srgbClr val="FF0000"/>
                </a:solidFill>
                <a:latin typeface="Apple Chancery"/>
                <a:cs typeface="Apple Chancery"/>
              </a:rPr>
              <a:t>The magnitude </a:t>
            </a:r>
            <a:r>
              <a:rPr lang="en-US" sz="2000" dirty="0">
                <a:latin typeface="Times New Roman"/>
                <a:cs typeface="Times New Roman"/>
              </a:rPr>
              <a:t>would be the magnitude of                     , which we could figure out, but all that was asked for was the direction, which is the </a:t>
            </a:r>
            <a:r>
              <a:rPr lang="en-US" sz="2000" dirty="0">
                <a:solidFill>
                  <a:srgbClr val="0000FF"/>
                </a:solidFill>
                <a:latin typeface="Times New Roman"/>
                <a:cs typeface="Times New Roman"/>
              </a:rPr>
              <a:t>direction of that cross product</a:t>
            </a:r>
            <a:r>
              <a:rPr lang="en-US" sz="2000" dirty="0">
                <a:latin typeface="Times New Roman"/>
                <a:cs typeface="Times New Roman"/>
              </a:rPr>
              <a:t>.  The </a:t>
            </a:r>
            <a:r>
              <a:rPr lang="en-US" sz="2000" dirty="0">
                <a:solidFill>
                  <a:srgbClr val="008000"/>
                </a:solidFill>
                <a:latin typeface="Times New Roman"/>
                <a:cs typeface="Times New Roman"/>
              </a:rPr>
              <a:t>force on the two horizontal wires </a:t>
            </a:r>
            <a:r>
              <a:rPr lang="en-US" sz="2000" dirty="0">
                <a:solidFill>
                  <a:srgbClr val="0000FF"/>
                </a:solidFill>
                <a:latin typeface="Times New Roman"/>
                <a:cs typeface="Times New Roman"/>
              </a:rPr>
              <a:t>will cancel</a:t>
            </a:r>
            <a:r>
              <a:rPr lang="en-US" sz="2000" dirty="0">
                <a:latin typeface="Times New Roman"/>
                <a:cs typeface="Times New Roman"/>
              </a:rPr>
              <a:t>, but the </a:t>
            </a:r>
            <a:r>
              <a:rPr lang="en-US" sz="2000" dirty="0">
                <a:solidFill>
                  <a:srgbClr val="0000FF"/>
                </a:solidFill>
                <a:latin typeface="Times New Roman"/>
                <a:cs typeface="Times New Roman"/>
              </a:rPr>
              <a:t>force on </a:t>
            </a:r>
            <a:r>
              <a:rPr lang="en-US" sz="2000" dirty="0">
                <a:latin typeface="Times New Roman"/>
                <a:cs typeface="Times New Roman"/>
              </a:rPr>
              <a:t>the </a:t>
            </a:r>
            <a:r>
              <a:rPr lang="en-US" sz="2000" dirty="0">
                <a:solidFill>
                  <a:srgbClr val="0000FF"/>
                </a:solidFill>
                <a:latin typeface="Times New Roman"/>
                <a:cs typeface="Times New Roman"/>
              </a:rPr>
              <a:t>vertical wire in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will be </a:t>
            </a:r>
            <a:r>
              <a:rPr lang="en-US" sz="2000" dirty="0">
                <a:solidFill>
                  <a:srgbClr val="FF0000"/>
                </a:solidFill>
                <a:latin typeface="Times New Roman"/>
                <a:cs typeface="Times New Roman"/>
              </a:rPr>
              <a:t>to the left</a:t>
            </a:r>
            <a:r>
              <a:rPr lang="en-US" sz="2000" dirty="0">
                <a:latin typeface="Times New Roman"/>
                <a:cs typeface="Times New Roman"/>
              </a:rPr>
              <a:t>, as shown on the sketch. </a:t>
            </a:r>
          </a:p>
        </p:txBody>
      </p:sp>
      <p:graphicFrame>
        <p:nvGraphicFramePr>
          <p:cNvPr id="155" name="Object 154"/>
          <p:cNvGraphicFramePr>
            <a:graphicFrameLocks noChangeAspect="1"/>
          </p:cNvGraphicFramePr>
          <p:nvPr>
            <p:extLst>
              <p:ext uri="{D42A27DB-BD31-4B8C-83A1-F6EECF244321}">
                <p14:modId xmlns:p14="http://schemas.microsoft.com/office/powerpoint/2010/main" val="3817560285"/>
              </p:ext>
            </p:extLst>
          </p:nvPr>
        </p:nvGraphicFramePr>
        <p:xfrm>
          <a:off x="5047456" y="4803550"/>
          <a:ext cx="1296988" cy="395288"/>
        </p:xfrm>
        <a:graphic>
          <a:graphicData uri="http://schemas.openxmlformats.org/presentationml/2006/ole">
            <mc:AlternateContent xmlns:mc="http://schemas.openxmlformats.org/markup-compatibility/2006">
              <mc:Choice xmlns:v="urn:schemas-microsoft-com:vml" Requires="v">
                <p:oleObj spid="_x0000_s2929054" name="Equation" r:id="rId11" imgW="749300" imgH="228600" progId="Equation.DSMT4">
                  <p:embed/>
                </p:oleObj>
              </mc:Choice>
              <mc:Fallback>
                <p:oleObj name="Equation" r:id="rId11" imgW="749300" imgH="228600" progId="Equation.DSMT4">
                  <p:embed/>
                  <p:pic>
                    <p:nvPicPr>
                      <p:cNvPr id="0" name=""/>
                      <p:cNvPicPr/>
                      <p:nvPr/>
                    </p:nvPicPr>
                    <p:blipFill>
                      <a:blip r:embed="rId12"/>
                      <a:stretch>
                        <a:fillRect/>
                      </a:stretch>
                    </p:blipFill>
                    <p:spPr>
                      <a:xfrm>
                        <a:off x="5047456" y="4803550"/>
                        <a:ext cx="1296988" cy="395288"/>
                      </a:xfrm>
                      <a:prstGeom prst="rect">
                        <a:avLst/>
                      </a:prstGeom>
                    </p:spPr>
                  </p:pic>
                </p:oleObj>
              </mc:Fallback>
            </mc:AlternateContent>
          </a:graphicData>
        </a:graphic>
      </p:graphicFrame>
      <p:sp>
        <p:nvSpPr>
          <p:cNvPr id="156"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21.)</a:t>
            </a:r>
          </a:p>
        </p:txBody>
      </p:sp>
      <p:sp>
        <p:nvSpPr>
          <p:cNvPr id="3" name="Rectangle 2"/>
          <p:cNvSpPr/>
          <p:nvPr/>
        </p:nvSpPr>
        <p:spPr>
          <a:xfrm>
            <a:off x="5605780" y="2408517"/>
            <a:ext cx="240030" cy="32146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0316" name="Group 344"/>
          <p:cNvGrpSpPr>
            <a:grpSpLocks/>
          </p:cNvGrpSpPr>
          <p:nvPr/>
        </p:nvGrpSpPr>
        <p:grpSpPr bwMode="auto">
          <a:xfrm>
            <a:off x="5434330" y="1735575"/>
            <a:ext cx="171450" cy="167164"/>
            <a:chOff x="2376" y="3568"/>
            <a:chExt cx="120" cy="117"/>
          </a:xfrm>
        </p:grpSpPr>
        <p:sp>
          <p:nvSpPr>
            <p:cNvPr id="140445" name="Line 345"/>
            <p:cNvSpPr>
              <a:spLocks noChangeShapeType="1"/>
            </p:cNvSpPr>
            <p:nvPr/>
          </p:nvSpPr>
          <p:spPr bwMode="auto">
            <a:xfrm rot="10800000" flipH="1">
              <a:off x="2440"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46" name="Line 346"/>
            <p:cNvSpPr>
              <a:spLocks noChangeShapeType="1"/>
            </p:cNvSpPr>
            <p:nvPr/>
          </p:nvSpPr>
          <p:spPr bwMode="auto">
            <a:xfrm rot="10800000">
              <a:off x="2376"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17" name="Group 347"/>
          <p:cNvGrpSpPr>
            <a:grpSpLocks/>
          </p:cNvGrpSpPr>
          <p:nvPr/>
        </p:nvGrpSpPr>
        <p:grpSpPr bwMode="auto">
          <a:xfrm>
            <a:off x="5830094" y="2309933"/>
            <a:ext cx="185738" cy="180023"/>
            <a:chOff x="2653" y="3970"/>
            <a:chExt cx="130" cy="126"/>
          </a:xfrm>
        </p:grpSpPr>
        <p:sp>
          <p:nvSpPr>
            <p:cNvPr id="140443"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44"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18" name="Group 350"/>
          <p:cNvGrpSpPr>
            <a:grpSpLocks/>
          </p:cNvGrpSpPr>
          <p:nvPr/>
        </p:nvGrpSpPr>
        <p:grpSpPr bwMode="auto">
          <a:xfrm>
            <a:off x="5887244" y="1164075"/>
            <a:ext cx="185738" cy="182880"/>
            <a:chOff x="2693" y="3168"/>
            <a:chExt cx="130" cy="128"/>
          </a:xfrm>
        </p:grpSpPr>
        <p:sp>
          <p:nvSpPr>
            <p:cNvPr id="140441" name="Line 351"/>
            <p:cNvSpPr>
              <a:spLocks noChangeShapeType="1"/>
            </p:cNvSpPr>
            <p:nvPr/>
          </p:nvSpPr>
          <p:spPr bwMode="auto">
            <a:xfrm>
              <a:off x="2693" y="3234"/>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42" name="Line 352"/>
            <p:cNvSpPr>
              <a:spLocks noChangeShapeType="1"/>
            </p:cNvSpPr>
            <p:nvPr/>
          </p:nvSpPr>
          <p:spPr bwMode="auto">
            <a:xfrm rot="10800000" flipH="1">
              <a:off x="2696" y="3168"/>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19" name="Group 353"/>
          <p:cNvGrpSpPr>
            <a:grpSpLocks/>
          </p:cNvGrpSpPr>
          <p:nvPr/>
        </p:nvGrpSpPr>
        <p:grpSpPr bwMode="auto">
          <a:xfrm>
            <a:off x="6588760" y="1735575"/>
            <a:ext cx="171450" cy="167164"/>
            <a:chOff x="3184" y="3568"/>
            <a:chExt cx="120" cy="117"/>
          </a:xfrm>
        </p:grpSpPr>
        <p:sp>
          <p:nvSpPr>
            <p:cNvPr id="140439" name="Line 354"/>
            <p:cNvSpPr>
              <a:spLocks noChangeShapeType="1"/>
            </p:cNvSpPr>
            <p:nvPr/>
          </p:nvSpPr>
          <p:spPr bwMode="auto">
            <a:xfrm rot="10800000" flipH="1">
              <a:off x="3184"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40" name="Line 355"/>
            <p:cNvSpPr>
              <a:spLocks noChangeShapeType="1"/>
            </p:cNvSpPr>
            <p:nvPr/>
          </p:nvSpPr>
          <p:spPr bwMode="auto">
            <a:xfrm rot="10800000">
              <a:off x="3240"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158" name="Object 157"/>
          <p:cNvGraphicFramePr>
            <a:graphicFrameLocks noChangeAspect="1"/>
          </p:cNvGraphicFramePr>
          <p:nvPr>
            <p:extLst>
              <p:ext uri="{D42A27DB-BD31-4B8C-83A1-F6EECF244321}">
                <p14:modId xmlns:p14="http://schemas.microsoft.com/office/powerpoint/2010/main" val="3691365843"/>
              </p:ext>
            </p:extLst>
          </p:nvPr>
        </p:nvGraphicFramePr>
        <p:xfrm>
          <a:off x="5665788" y="2374900"/>
          <a:ext cx="153987" cy="285750"/>
        </p:xfrm>
        <a:graphic>
          <a:graphicData uri="http://schemas.openxmlformats.org/presentationml/2006/ole">
            <mc:AlternateContent xmlns:mc="http://schemas.openxmlformats.org/markup-compatibility/2006">
              <mc:Choice xmlns:v="urn:schemas-microsoft-com:vml" Requires="v">
                <p:oleObj spid="_x0000_s2929055" name="Equation" r:id="rId13" imgW="88900" imgH="165100" progId="Equation.DSMT4">
                  <p:embed/>
                </p:oleObj>
              </mc:Choice>
              <mc:Fallback>
                <p:oleObj name="Equation" r:id="rId13" imgW="88900" imgH="165100" progId="Equation.DSMT4">
                  <p:embed/>
                  <p:pic>
                    <p:nvPicPr>
                      <p:cNvPr id="0" name=""/>
                      <p:cNvPicPr/>
                      <p:nvPr/>
                    </p:nvPicPr>
                    <p:blipFill>
                      <a:blip r:embed="rId14"/>
                      <a:stretch>
                        <a:fillRect/>
                      </a:stretch>
                    </p:blipFill>
                    <p:spPr>
                      <a:xfrm>
                        <a:off x="5665788" y="2374900"/>
                        <a:ext cx="153987" cy="285750"/>
                      </a:xfrm>
                      <a:prstGeom prst="rect">
                        <a:avLst/>
                      </a:prstGeom>
                    </p:spPr>
                  </p:pic>
                </p:oleObj>
              </mc:Fallback>
            </mc:AlternateContent>
          </a:graphicData>
        </a:graphic>
      </p:graphicFrame>
    </p:spTree>
    <p:extLst>
      <p:ext uri="{BB962C8B-B14F-4D97-AF65-F5344CB8AC3E}">
        <p14:creationId xmlns:p14="http://schemas.microsoft.com/office/powerpoint/2010/main" val="27977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dissolve">
                                      <p:cBhvr>
                                        <p:cTn id="7" dur="500"/>
                                        <p:tgtEl>
                                          <p:spTgt spid="4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0"/>
                                        </p:tgtEl>
                                        <p:attrNameLst>
                                          <p:attrName>style.visibility</p:attrName>
                                        </p:attrNameLst>
                                      </p:cBhvr>
                                      <p:to>
                                        <p:strVal val="visible"/>
                                      </p:to>
                                    </p:set>
                                    <p:animEffect transition="in" filter="dissolve">
                                      <p:cBhvr>
                                        <p:cTn id="12" dur="500"/>
                                        <p:tgtEl>
                                          <p:spTgt spid="48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2"/>
                                        </p:tgtEl>
                                        <p:attrNameLst>
                                          <p:attrName>style.visibility</p:attrName>
                                        </p:attrNameLst>
                                      </p:cBhvr>
                                      <p:to>
                                        <p:strVal val="visible"/>
                                      </p:to>
                                    </p:set>
                                    <p:animEffect transition="in" filter="dissolve">
                                      <p:cBhvr>
                                        <p:cTn id="17" dur="500"/>
                                        <p:tgtEl>
                                          <p:spTgt spid="4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0318"/>
                                        </p:tgtEl>
                                        <p:attrNameLst>
                                          <p:attrName>style.visibility</p:attrName>
                                        </p:attrNameLst>
                                      </p:cBhvr>
                                      <p:to>
                                        <p:strVal val="visible"/>
                                      </p:to>
                                    </p:set>
                                    <p:animEffect transition="in" filter="dissolve">
                                      <p:cBhvr>
                                        <p:cTn id="22" dur="500"/>
                                        <p:tgtEl>
                                          <p:spTgt spid="140318"/>
                                        </p:tgtEl>
                                      </p:cBhvr>
                                    </p:animEffect>
                                  </p:childTnLst>
                                </p:cTn>
                              </p:par>
                              <p:par>
                                <p:cTn id="23" presetID="9" presetClass="entr" presetSubtype="0" fill="hold" nodeType="withEffect">
                                  <p:stCondLst>
                                    <p:cond delay="0"/>
                                  </p:stCondLst>
                                  <p:childTnLst>
                                    <p:set>
                                      <p:cBhvr>
                                        <p:cTn id="24" dur="1" fill="hold">
                                          <p:stCondLst>
                                            <p:cond delay="0"/>
                                          </p:stCondLst>
                                        </p:cTn>
                                        <p:tgtEl>
                                          <p:spTgt spid="140319"/>
                                        </p:tgtEl>
                                        <p:attrNameLst>
                                          <p:attrName>style.visibility</p:attrName>
                                        </p:attrNameLst>
                                      </p:cBhvr>
                                      <p:to>
                                        <p:strVal val="visible"/>
                                      </p:to>
                                    </p:set>
                                    <p:animEffect transition="in" filter="dissolve">
                                      <p:cBhvr>
                                        <p:cTn id="25" dur="500"/>
                                        <p:tgtEl>
                                          <p:spTgt spid="140319"/>
                                        </p:tgtEl>
                                      </p:cBhvr>
                                    </p:animEffect>
                                  </p:childTnLst>
                                </p:cTn>
                              </p:par>
                              <p:par>
                                <p:cTn id="26" presetID="9" presetClass="entr" presetSubtype="0" fill="hold" nodeType="with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dissolve">
                                      <p:cBhvr>
                                        <p:cTn id="28" dur="500"/>
                                        <p:tgtEl>
                                          <p:spTgt spid="158"/>
                                        </p:tgtEl>
                                      </p:cBhvr>
                                    </p:animEffect>
                                  </p:childTnLst>
                                </p:cTn>
                              </p:par>
                              <p:par>
                                <p:cTn id="29" presetID="9" presetClass="entr" presetSubtype="0" fill="hold" nodeType="withEffect">
                                  <p:stCondLst>
                                    <p:cond delay="0"/>
                                  </p:stCondLst>
                                  <p:childTnLst>
                                    <p:set>
                                      <p:cBhvr>
                                        <p:cTn id="30" dur="1" fill="hold">
                                          <p:stCondLst>
                                            <p:cond delay="0"/>
                                          </p:stCondLst>
                                        </p:cTn>
                                        <p:tgtEl>
                                          <p:spTgt spid="140317"/>
                                        </p:tgtEl>
                                        <p:attrNameLst>
                                          <p:attrName>style.visibility</p:attrName>
                                        </p:attrNameLst>
                                      </p:cBhvr>
                                      <p:to>
                                        <p:strVal val="visible"/>
                                      </p:to>
                                    </p:set>
                                    <p:animEffect transition="in" filter="dissolve">
                                      <p:cBhvr>
                                        <p:cTn id="31" dur="500"/>
                                        <p:tgtEl>
                                          <p:spTgt spid="140317"/>
                                        </p:tgtEl>
                                      </p:cBhvr>
                                    </p:animEffect>
                                  </p:childTnLst>
                                </p:cTn>
                              </p:par>
                              <p:par>
                                <p:cTn id="32" presetID="9" presetClass="entr" presetSubtype="0" fill="hold" nodeType="withEffect">
                                  <p:stCondLst>
                                    <p:cond delay="0"/>
                                  </p:stCondLst>
                                  <p:childTnLst>
                                    <p:set>
                                      <p:cBhvr>
                                        <p:cTn id="33" dur="1" fill="hold">
                                          <p:stCondLst>
                                            <p:cond delay="0"/>
                                          </p:stCondLst>
                                        </p:cTn>
                                        <p:tgtEl>
                                          <p:spTgt spid="140316"/>
                                        </p:tgtEl>
                                        <p:attrNameLst>
                                          <p:attrName>style.visibility</p:attrName>
                                        </p:attrNameLst>
                                      </p:cBhvr>
                                      <p:to>
                                        <p:strVal val="visible"/>
                                      </p:to>
                                    </p:set>
                                    <p:animEffect transition="in" filter="dissolve">
                                      <p:cBhvr>
                                        <p:cTn id="34" dur="500"/>
                                        <p:tgtEl>
                                          <p:spTgt spid="14031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3"/>
                                        </p:tgtEl>
                                        <p:attrNameLst>
                                          <p:attrName>style.visibility</p:attrName>
                                        </p:attrNameLst>
                                      </p:cBhvr>
                                      <p:to>
                                        <p:strVal val="visible"/>
                                      </p:to>
                                    </p:set>
                                    <p:animEffect transition="in" filter="dissolve">
                                      <p:cBhvr>
                                        <p:cTn id="39" dur="500"/>
                                        <p:tgtEl>
                                          <p:spTgt spid="15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55"/>
                                        </p:tgtEl>
                                        <p:attrNameLst>
                                          <p:attrName>style.visibility</p:attrName>
                                        </p:attrNameLst>
                                      </p:cBhvr>
                                      <p:to>
                                        <p:strVal val="visible"/>
                                      </p:to>
                                    </p:set>
                                    <p:animEffect transition="in" filter="dissolve">
                                      <p:cBhvr>
                                        <p:cTn id="44" dur="500"/>
                                        <p:tgtEl>
                                          <p:spTgt spid="15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dissolve">
                                      <p:cBhvr>
                                        <p:cTn id="47" dur="500"/>
                                        <p:tgtEl>
                                          <p:spTgt spid="15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0327"/>
                                        </p:tgtEl>
                                        <p:attrNameLst>
                                          <p:attrName>style.visibility</p:attrName>
                                        </p:attrNameLst>
                                      </p:cBhvr>
                                      <p:to>
                                        <p:strVal val="visible"/>
                                      </p:to>
                                    </p:set>
                                    <p:animEffect transition="in" filter="dissolve">
                                      <p:cBhvr>
                                        <p:cTn id="52" dur="500"/>
                                        <p:tgtEl>
                                          <p:spTgt spid="14032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40328"/>
                                        </p:tgtEl>
                                        <p:attrNameLst>
                                          <p:attrName>style.visibility</p:attrName>
                                        </p:attrNameLst>
                                      </p:cBhvr>
                                      <p:to>
                                        <p:strVal val="visible"/>
                                      </p:to>
                                    </p:set>
                                    <p:animEffect transition="in" filter="dissolve">
                                      <p:cBhvr>
                                        <p:cTn id="55" dur="500"/>
                                        <p:tgtEl>
                                          <p:spTgt spid="14032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40325"/>
                                        </p:tgtEl>
                                        <p:attrNameLst>
                                          <p:attrName>style.visibility</p:attrName>
                                        </p:attrNameLst>
                                      </p:cBhvr>
                                      <p:to>
                                        <p:strVal val="visible"/>
                                      </p:to>
                                    </p:set>
                                    <p:animEffect transition="in" filter="dissolve">
                                      <p:cBhvr>
                                        <p:cTn id="58" dur="500"/>
                                        <p:tgtEl>
                                          <p:spTgt spid="140325"/>
                                        </p:tgtEl>
                                      </p:cBhvr>
                                    </p:animEffect>
                                  </p:childTnLst>
                                </p:cTn>
                              </p:par>
                              <p:par>
                                <p:cTn id="59" presetID="9" presetClass="entr" presetSubtype="0" fill="hold" nodeType="withEffect">
                                  <p:stCondLst>
                                    <p:cond delay="0"/>
                                  </p:stCondLst>
                                  <p:childTnLst>
                                    <p:set>
                                      <p:cBhvr>
                                        <p:cTn id="60" dur="1" fill="hold">
                                          <p:stCondLst>
                                            <p:cond delay="0"/>
                                          </p:stCondLst>
                                        </p:cTn>
                                        <p:tgtEl>
                                          <p:spTgt spid="475"/>
                                        </p:tgtEl>
                                        <p:attrNameLst>
                                          <p:attrName>style.visibility</p:attrName>
                                        </p:attrNameLst>
                                      </p:cBhvr>
                                      <p:to>
                                        <p:strVal val="visible"/>
                                      </p:to>
                                    </p:set>
                                    <p:animEffect transition="in" filter="dissolve">
                                      <p:cBhvr>
                                        <p:cTn id="61"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0"/>
      <p:bldP spid="140325" grpId="0" animBg="1"/>
      <p:bldP spid="140327" grpId="0" animBg="1"/>
      <p:bldP spid="140328" grpId="0" animBg="1"/>
      <p:bldP spid="480"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342"/>
          <p:cNvSpPr>
            <a:spLocks noChangeArrowheads="1"/>
          </p:cNvSpPr>
          <p:nvPr/>
        </p:nvSpPr>
        <p:spPr bwMode="auto">
          <a:xfrm>
            <a:off x="6694170" y="1561548"/>
            <a:ext cx="1143000" cy="1143000"/>
          </a:xfrm>
          <a:prstGeom prst="rect">
            <a:avLst/>
          </a:prstGeom>
          <a:solidFill>
            <a:schemeClr val="accent1"/>
          </a:solidFill>
          <a:ln w="25400">
            <a:solidFill>
              <a:schemeClr val="tx1"/>
            </a:solidFill>
            <a:miter lim="800000"/>
            <a:headEnd/>
            <a:tailEnd/>
          </a:ln>
        </p:spPr>
        <p:txBody>
          <a:bodyPr lIns="82296" tIns="41148" rIns="82296" bIns="41148"/>
          <a:lstStyle/>
          <a:p>
            <a:endParaRPr lang="en-US"/>
          </a:p>
        </p:txBody>
      </p:sp>
      <p:sp>
        <p:nvSpPr>
          <p:cNvPr id="140290" name="Rectangle 2"/>
          <p:cNvSpPr>
            <a:spLocks noChangeArrowheads="1"/>
          </p:cNvSpPr>
          <p:nvPr/>
        </p:nvSpPr>
        <p:spPr bwMode="auto">
          <a:xfrm>
            <a:off x="6200140" y="993895"/>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140309" name="Group 282"/>
          <p:cNvGrpSpPr>
            <a:grpSpLocks/>
          </p:cNvGrpSpPr>
          <p:nvPr/>
        </p:nvGrpSpPr>
        <p:grpSpPr bwMode="auto">
          <a:xfrm>
            <a:off x="6485890" y="1184395"/>
            <a:ext cx="2168843" cy="170022"/>
            <a:chOff x="3112" y="2960"/>
            <a:chExt cx="1518" cy="119"/>
          </a:xfrm>
        </p:grpSpPr>
        <p:grpSp>
          <p:nvGrpSpPr>
            <p:cNvPr id="140474" name="Group 283"/>
            <p:cNvGrpSpPr>
              <a:grpSpLocks/>
            </p:cNvGrpSpPr>
            <p:nvPr/>
          </p:nvGrpSpPr>
          <p:grpSpPr bwMode="auto">
            <a:xfrm>
              <a:off x="3112" y="2960"/>
              <a:ext cx="118" cy="119"/>
              <a:chOff x="3112" y="2960"/>
              <a:chExt cx="118" cy="119"/>
            </a:xfrm>
          </p:grpSpPr>
          <p:sp>
            <p:nvSpPr>
              <p:cNvPr id="140499"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500"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5" name="Group 286"/>
            <p:cNvGrpSpPr>
              <a:grpSpLocks/>
            </p:cNvGrpSpPr>
            <p:nvPr/>
          </p:nvGrpSpPr>
          <p:grpSpPr bwMode="auto">
            <a:xfrm>
              <a:off x="3392" y="2960"/>
              <a:ext cx="118" cy="119"/>
              <a:chOff x="3392" y="2960"/>
              <a:chExt cx="118" cy="119"/>
            </a:xfrm>
          </p:grpSpPr>
          <p:sp>
            <p:nvSpPr>
              <p:cNvPr id="140497"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8"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6" name="Group 289"/>
            <p:cNvGrpSpPr>
              <a:grpSpLocks/>
            </p:cNvGrpSpPr>
            <p:nvPr/>
          </p:nvGrpSpPr>
          <p:grpSpPr bwMode="auto">
            <a:xfrm>
              <a:off x="3672" y="2960"/>
              <a:ext cx="118" cy="119"/>
              <a:chOff x="3672" y="2960"/>
              <a:chExt cx="118" cy="119"/>
            </a:xfrm>
          </p:grpSpPr>
          <p:sp>
            <p:nvSpPr>
              <p:cNvPr id="140495"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6"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7" name="Group 292"/>
            <p:cNvGrpSpPr>
              <a:grpSpLocks/>
            </p:cNvGrpSpPr>
            <p:nvPr/>
          </p:nvGrpSpPr>
          <p:grpSpPr bwMode="auto">
            <a:xfrm>
              <a:off x="3952" y="2960"/>
              <a:ext cx="118" cy="119"/>
              <a:chOff x="3952" y="2960"/>
              <a:chExt cx="118" cy="119"/>
            </a:xfrm>
          </p:grpSpPr>
          <p:sp>
            <p:nvSpPr>
              <p:cNvPr id="140493"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4"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8" name="Group 295"/>
            <p:cNvGrpSpPr>
              <a:grpSpLocks/>
            </p:cNvGrpSpPr>
            <p:nvPr/>
          </p:nvGrpSpPr>
          <p:grpSpPr bwMode="auto">
            <a:xfrm>
              <a:off x="4232" y="2960"/>
              <a:ext cx="118" cy="119"/>
              <a:chOff x="4232" y="2960"/>
              <a:chExt cx="118" cy="119"/>
            </a:xfrm>
          </p:grpSpPr>
          <p:sp>
            <p:nvSpPr>
              <p:cNvPr id="140491"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2"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9" name="Group 298"/>
            <p:cNvGrpSpPr>
              <a:grpSpLocks/>
            </p:cNvGrpSpPr>
            <p:nvPr/>
          </p:nvGrpSpPr>
          <p:grpSpPr bwMode="auto">
            <a:xfrm>
              <a:off x="4512" y="2960"/>
              <a:ext cx="118" cy="119"/>
              <a:chOff x="4512" y="2960"/>
              <a:chExt cx="118" cy="119"/>
            </a:xfrm>
          </p:grpSpPr>
          <p:sp>
            <p:nvSpPr>
              <p:cNvPr id="140489"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0"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10" name="Group 310"/>
          <p:cNvGrpSpPr>
            <a:grpSpLocks/>
          </p:cNvGrpSpPr>
          <p:nvPr/>
        </p:nvGrpSpPr>
        <p:grpSpPr bwMode="auto">
          <a:xfrm>
            <a:off x="6485890" y="2898895"/>
            <a:ext cx="2168843" cy="171450"/>
            <a:chOff x="3112" y="4160"/>
            <a:chExt cx="1518" cy="120"/>
          </a:xfrm>
        </p:grpSpPr>
        <p:grpSp>
          <p:nvGrpSpPr>
            <p:cNvPr id="140447" name="Group 311"/>
            <p:cNvGrpSpPr>
              <a:grpSpLocks/>
            </p:cNvGrpSpPr>
            <p:nvPr/>
          </p:nvGrpSpPr>
          <p:grpSpPr bwMode="auto">
            <a:xfrm>
              <a:off x="3112" y="4160"/>
              <a:ext cx="118" cy="120"/>
              <a:chOff x="3112" y="4160"/>
              <a:chExt cx="118" cy="120"/>
            </a:xfrm>
          </p:grpSpPr>
          <p:sp>
            <p:nvSpPr>
              <p:cNvPr id="140472"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3"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8" name="Group 314"/>
            <p:cNvGrpSpPr>
              <a:grpSpLocks/>
            </p:cNvGrpSpPr>
            <p:nvPr/>
          </p:nvGrpSpPr>
          <p:grpSpPr bwMode="auto">
            <a:xfrm>
              <a:off x="3392" y="4160"/>
              <a:ext cx="118" cy="120"/>
              <a:chOff x="3392" y="4160"/>
              <a:chExt cx="118" cy="120"/>
            </a:xfrm>
          </p:grpSpPr>
          <p:sp>
            <p:nvSpPr>
              <p:cNvPr id="140470"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1"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9" name="Group 317"/>
            <p:cNvGrpSpPr>
              <a:grpSpLocks/>
            </p:cNvGrpSpPr>
            <p:nvPr/>
          </p:nvGrpSpPr>
          <p:grpSpPr bwMode="auto">
            <a:xfrm>
              <a:off x="3672" y="4160"/>
              <a:ext cx="118" cy="120"/>
              <a:chOff x="3672" y="4160"/>
              <a:chExt cx="118" cy="120"/>
            </a:xfrm>
          </p:grpSpPr>
          <p:sp>
            <p:nvSpPr>
              <p:cNvPr id="140468"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9"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0" name="Group 320"/>
            <p:cNvGrpSpPr>
              <a:grpSpLocks/>
            </p:cNvGrpSpPr>
            <p:nvPr/>
          </p:nvGrpSpPr>
          <p:grpSpPr bwMode="auto">
            <a:xfrm>
              <a:off x="3952" y="4160"/>
              <a:ext cx="118" cy="120"/>
              <a:chOff x="3952" y="4160"/>
              <a:chExt cx="118" cy="120"/>
            </a:xfrm>
          </p:grpSpPr>
          <p:sp>
            <p:nvSpPr>
              <p:cNvPr id="140466"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7"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1" name="Group 323"/>
            <p:cNvGrpSpPr>
              <a:grpSpLocks/>
            </p:cNvGrpSpPr>
            <p:nvPr/>
          </p:nvGrpSpPr>
          <p:grpSpPr bwMode="auto">
            <a:xfrm>
              <a:off x="4232" y="4160"/>
              <a:ext cx="118" cy="120"/>
              <a:chOff x="4232" y="4160"/>
              <a:chExt cx="118" cy="120"/>
            </a:xfrm>
          </p:grpSpPr>
          <p:sp>
            <p:nvSpPr>
              <p:cNvPr id="140464"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5"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2" name="Group 326"/>
            <p:cNvGrpSpPr>
              <a:grpSpLocks/>
            </p:cNvGrpSpPr>
            <p:nvPr/>
          </p:nvGrpSpPr>
          <p:grpSpPr bwMode="auto">
            <a:xfrm>
              <a:off x="4512" y="4160"/>
              <a:ext cx="118" cy="120"/>
              <a:chOff x="4512" y="4160"/>
              <a:chExt cx="118" cy="120"/>
            </a:xfrm>
          </p:grpSpPr>
          <p:sp>
            <p:nvSpPr>
              <p:cNvPr id="140462"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3"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11" name="Rectangle 338"/>
          <p:cNvSpPr>
            <a:spLocks noChangeArrowheads="1"/>
          </p:cNvSpPr>
          <p:nvPr/>
        </p:nvSpPr>
        <p:spPr bwMode="auto">
          <a:xfrm>
            <a:off x="6694170" y="1573015"/>
            <a:ext cx="1143000" cy="1143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40312" name="Line 340"/>
          <p:cNvSpPr>
            <a:spLocks noChangeShapeType="1"/>
          </p:cNvSpPr>
          <p:nvPr/>
        </p:nvSpPr>
        <p:spPr bwMode="auto">
          <a:xfrm flipH="1">
            <a:off x="7928610" y="2098795"/>
            <a:ext cx="868680" cy="0"/>
          </a:xfrm>
          <a:prstGeom prst="line">
            <a:avLst/>
          </a:prstGeom>
          <a:noFill/>
          <a:ln w="28575">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grpSp>
        <p:nvGrpSpPr>
          <p:cNvPr id="140320" name="Group 356"/>
          <p:cNvGrpSpPr>
            <a:grpSpLocks/>
          </p:cNvGrpSpPr>
          <p:nvPr/>
        </p:nvGrpSpPr>
        <p:grpSpPr bwMode="auto">
          <a:xfrm>
            <a:off x="6485890" y="1527295"/>
            <a:ext cx="2168843" cy="170022"/>
            <a:chOff x="3112" y="3200"/>
            <a:chExt cx="1518" cy="119"/>
          </a:xfrm>
        </p:grpSpPr>
        <p:grpSp>
          <p:nvGrpSpPr>
            <p:cNvPr id="140412" name="Group 357"/>
            <p:cNvGrpSpPr>
              <a:grpSpLocks/>
            </p:cNvGrpSpPr>
            <p:nvPr/>
          </p:nvGrpSpPr>
          <p:grpSpPr bwMode="auto">
            <a:xfrm>
              <a:off x="3112" y="3200"/>
              <a:ext cx="118" cy="119"/>
              <a:chOff x="3112" y="3200"/>
              <a:chExt cx="118" cy="119"/>
            </a:xfrm>
          </p:grpSpPr>
          <p:sp>
            <p:nvSpPr>
              <p:cNvPr id="140437"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8"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3" name="Group 360"/>
            <p:cNvGrpSpPr>
              <a:grpSpLocks/>
            </p:cNvGrpSpPr>
            <p:nvPr/>
          </p:nvGrpSpPr>
          <p:grpSpPr bwMode="auto">
            <a:xfrm>
              <a:off x="3392" y="3200"/>
              <a:ext cx="118" cy="119"/>
              <a:chOff x="3392" y="3200"/>
              <a:chExt cx="118" cy="119"/>
            </a:xfrm>
          </p:grpSpPr>
          <p:sp>
            <p:nvSpPr>
              <p:cNvPr id="140435"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6"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4" name="Group 363"/>
            <p:cNvGrpSpPr>
              <a:grpSpLocks/>
            </p:cNvGrpSpPr>
            <p:nvPr/>
          </p:nvGrpSpPr>
          <p:grpSpPr bwMode="auto">
            <a:xfrm>
              <a:off x="3672" y="3200"/>
              <a:ext cx="118" cy="119"/>
              <a:chOff x="3672" y="3200"/>
              <a:chExt cx="118" cy="119"/>
            </a:xfrm>
          </p:grpSpPr>
          <p:sp>
            <p:nvSpPr>
              <p:cNvPr id="140433"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4"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5" name="Group 366"/>
            <p:cNvGrpSpPr>
              <a:grpSpLocks/>
            </p:cNvGrpSpPr>
            <p:nvPr/>
          </p:nvGrpSpPr>
          <p:grpSpPr bwMode="auto">
            <a:xfrm>
              <a:off x="3952" y="3200"/>
              <a:ext cx="118" cy="119"/>
              <a:chOff x="3952" y="3200"/>
              <a:chExt cx="118" cy="119"/>
            </a:xfrm>
          </p:grpSpPr>
          <p:sp>
            <p:nvSpPr>
              <p:cNvPr id="140431"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2"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6" name="Group 369"/>
            <p:cNvGrpSpPr>
              <a:grpSpLocks/>
            </p:cNvGrpSpPr>
            <p:nvPr/>
          </p:nvGrpSpPr>
          <p:grpSpPr bwMode="auto">
            <a:xfrm>
              <a:off x="4232" y="3200"/>
              <a:ext cx="118" cy="119"/>
              <a:chOff x="4232" y="3200"/>
              <a:chExt cx="118" cy="119"/>
            </a:xfrm>
          </p:grpSpPr>
          <p:sp>
            <p:nvSpPr>
              <p:cNvPr id="140429"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0"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7" name="Group 372"/>
            <p:cNvGrpSpPr>
              <a:grpSpLocks/>
            </p:cNvGrpSpPr>
            <p:nvPr/>
          </p:nvGrpSpPr>
          <p:grpSpPr bwMode="auto">
            <a:xfrm>
              <a:off x="4512" y="3200"/>
              <a:ext cx="118" cy="119"/>
              <a:chOff x="4512" y="3200"/>
              <a:chExt cx="118" cy="119"/>
            </a:xfrm>
          </p:grpSpPr>
          <p:sp>
            <p:nvSpPr>
              <p:cNvPr id="140427"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28"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2" name="Group 412"/>
          <p:cNvGrpSpPr>
            <a:grpSpLocks/>
          </p:cNvGrpSpPr>
          <p:nvPr/>
        </p:nvGrpSpPr>
        <p:grpSpPr bwMode="auto">
          <a:xfrm>
            <a:off x="6485890" y="2213095"/>
            <a:ext cx="2168843" cy="170022"/>
            <a:chOff x="3112" y="3680"/>
            <a:chExt cx="1518" cy="119"/>
          </a:xfrm>
        </p:grpSpPr>
        <p:grpSp>
          <p:nvGrpSpPr>
            <p:cNvPr id="140358" name="Group 413"/>
            <p:cNvGrpSpPr>
              <a:grpSpLocks/>
            </p:cNvGrpSpPr>
            <p:nvPr/>
          </p:nvGrpSpPr>
          <p:grpSpPr bwMode="auto">
            <a:xfrm>
              <a:off x="3112" y="3680"/>
              <a:ext cx="118" cy="119"/>
              <a:chOff x="3112" y="3680"/>
              <a:chExt cx="118" cy="119"/>
            </a:xfrm>
          </p:grpSpPr>
          <p:sp>
            <p:nvSpPr>
              <p:cNvPr id="140383"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4"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59" name="Group 416"/>
            <p:cNvGrpSpPr>
              <a:grpSpLocks/>
            </p:cNvGrpSpPr>
            <p:nvPr/>
          </p:nvGrpSpPr>
          <p:grpSpPr bwMode="auto">
            <a:xfrm>
              <a:off x="3392" y="3680"/>
              <a:ext cx="118" cy="119"/>
              <a:chOff x="3392" y="3680"/>
              <a:chExt cx="118" cy="119"/>
            </a:xfrm>
          </p:grpSpPr>
          <p:sp>
            <p:nvSpPr>
              <p:cNvPr id="140381"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2"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0" name="Group 419"/>
            <p:cNvGrpSpPr>
              <a:grpSpLocks/>
            </p:cNvGrpSpPr>
            <p:nvPr/>
          </p:nvGrpSpPr>
          <p:grpSpPr bwMode="auto">
            <a:xfrm>
              <a:off x="3672" y="3680"/>
              <a:ext cx="118" cy="119"/>
              <a:chOff x="3672" y="3680"/>
              <a:chExt cx="118" cy="119"/>
            </a:xfrm>
          </p:grpSpPr>
          <p:sp>
            <p:nvSpPr>
              <p:cNvPr id="140379"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0"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1" name="Group 422"/>
            <p:cNvGrpSpPr>
              <a:grpSpLocks/>
            </p:cNvGrpSpPr>
            <p:nvPr/>
          </p:nvGrpSpPr>
          <p:grpSpPr bwMode="auto">
            <a:xfrm>
              <a:off x="3952" y="3680"/>
              <a:ext cx="118" cy="119"/>
              <a:chOff x="3952" y="3680"/>
              <a:chExt cx="118" cy="119"/>
            </a:xfrm>
          </p:grpSpPr>
          <p:sp>
            <p:nvSpPr>
              <p:cNvPr id="140377"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8"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2" name="Group 425"/>
            <p:cNvGrpSpPr>
              <a:grpSpLocks/>
            </p:cNvGrpSpPr>
            <p:nvPr/>
          </p:nvGrpSpPr>
          <p:grpSpPr bwMode="auto">
            <a:xfrm>
              <a:off x="4232" y="3680"/>
              <a:ext cx="118" cy="119"/>
              <a:chOff x="4232" y="3680"/>
              <a:chExt cx="118" cy="119"/>
            </a:xfrm>
          </p:grpSpPr>
          <p:sp>
            <p:nvSpPr>
              <p:cNvPr id="140375"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6"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3" name="Group 428"/>
            <p:cNvGrpSpPr>
              <a:grpSpLocks/>
            </p:cNvGrpSpPr>
            <p:nvPr/>
          </p:nvGrpSpPr>
          <p:grpSpPr bwMode="auto">
            <a:xfrm>
              <a:off x="4512" y="3680"/>
              <a:ext cx="118" cy="119"/>
              <a:chOff x="4512" y="3680"/>
              <a:chExt cx="118" cy="119"/>
            </a:xfrm>
          </p:grpSpPr>
          <p:sp>
            <p:nvSpPr>
              <p:cNvPr id="140373"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4"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3" name="Group 440"/>
          <p:cNvGrpSpPr>
            <a:grpSpLocks/>
          </p:cNvGrpSpPr>
          <p:nvPr/>
        </p:nvGrpSpPr>
        <p:grpSpPr bwMode="auto">
          <a:xfrm>
            <a:off x="6485890" y="2555995"/>
            <a:ext cx="2168843" cy="170022"/>
            <a:chOff x="3112" y="3920"/>
            <a:chExt cx="1518" cy="119"/>
          </a:xfrm>
        </p:grpSpPr>
        <p:grpSp>
          <p:nvGrpSpPr>
            <p:cNvPr id="140331" name="Group 441"/>
            <p:cNvGrpSpPr>
              <a:grpSpLocks/>
            </p:cNvGrpSpPr>
            <p:nvPr/>
          </p:nvGrpSpPr>
          <p:grpSpPr bwMode="auto">
            <a:xfrm>
              <a:off x="3112" y="3920"/>
              <a:ext cx="118" cy="119"/>
              <a:chOff x="3112" y="3920"/>
              <a:chExt cx="118" cy="119"/>
            </a:xfrm>
          </p:grpSpPr>
          <p:sp>
            <p:nvSpPr>
              <p:cNvPr id="140356"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7"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2" name="Group 444"/>
            <p:cNvGrpSpPr>
              <a:grpSpLocks/>
            </p:cNvGrpSpPr>
            <p:nvPr/>
          </p:nvGrpSpPr>
          <p:grpSpPr bwMode="auto">
            <a:xfrm>
              <a:off x="3392" y="3920"/>
              <a:ext cx="118" cy="119"/>
              <a:chOff x="3392" y="3920"/>
              <a:chExt cx="118" cy="119"/>
            </a:xfrm>
          </p:grpSpPr>
          <p:sp>
            <p:nvSpPr>
              <p:cNvPr id="140354"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5"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3" name="Group 447"/>
            <p:cNvGrpSpPr>
              <a:grpSpLocks/>
            </p:cNvGrpSpPr>
            <p:nvPr/>
          </p:nvGrpSpPr>
          <p:grpSpPr bwMode="auto">
            <a:xfrm>
              <a:off x="3672" y="3920"/>
              <a:ext cx="118" cy="119"/>
              <a:chOff x="3672" y="3920"/>
              <a:chExt cx="118" cy="119"/>
            </a:xfrm>
          </p:grpSpPr>
          <p:sp>
            <p:nvSpPr>
              <p:cNvPr id="140352"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3"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4" name="Group 450"/>
            <p:cNvGrpSpPr>
              <a:grpSpLocks/>
            </p:cNvGrpSpPr>
            <p:nvPr/>
          </p:nvGrpSpPr>
          <p:grpSpPr bwMode="auto">
            <a:xfrm>
              <a:off x="3952" y="3920"/>
              <a:ext cx="118" cy="119"/>
              <a:chOff x="3952" y="3920"/>
              <a:chExt cx="118" cy="119"/>
            </a:xfrm>
          </p:grpSpPr>
          <p:sp>
            <p:nvSpPr>
              <p:cNvPr id="140350"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1"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5" name="Group 453"/>
            <p:cNvGrpSpPr>
              <a:grpSpLocks/>
            </p:cNvGrpSpPr>
            <p:nvPr/>
          </p:nvGrpSpPr>
          <p:grpSpPr bwMode="auto">
            <a:xfrm>
              <a:off x="4232" y="3920"/>
              <a:ext cx="118" cy="119"/>
              <a:chOff x="4232" y="3920"/>
              <a:chExt cx="118" cy="119"/>
            </a:xfrm>
          </p:grpSpPr>
          <p:sp>
            <p:nvSpPr>
              <p:cNvPr id="140348"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9"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6" name="Group 456"/>
            <p:cNvGrpSpPr>
              <a:grpSpLocks/>
            </p:cNvGrpSpPr>
            <p:nvPr/>
          </p:nvGrpSpPr>
          <p:grpSpPr bwMode="auto">
            <a:xfrm>
              <a:off x="4512" y="3920"/>
              <a:ext cx="118" cy="119"/>
              <a:chOff x="4512" y="3920"/>
              <a:chExt cx="118" cy="119"/>
            </a:xfrm>
          </p:grpSpPr>
          <p:sp>
            <p:nvSpPr>
              <p:cNvPr id="140346"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7"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aphicFrame>
        <p:nvGraphicFramePr>
          <p:cNvPr id="476" name="Object 475"/>
          <p:cNvGraphicFramePr>
            <a:graphicFrameLocks noChangeAspect="1"/>
          </p:cNvGraphicFramePr>
          <p:nvPr>
            <p:extLst>
              <p:ext uri="{D42A27DB-BD31-4B8C-83A1-F6EECF244321}">
                <p14:modId xmlns:p14="http://schemas.microsoft.com/office/powerpoint/2010/main" val="2912054565"/>
              </p:ext>
            </p:extLst>
          </p:nvPr>
        </p:nvGraphicFramePr>
        <p:xfrm>
          <a:off x="8222933" y="2110702"/>
          <a:ext cx="198437" cy="219075"/>
        </p:xfrm>
        <a:graphic>
          <a:graphicData uri="http://schemas.openxmlformats.org/presentationml/2006/ole">
            <mc:AlternateContent xmlns:mc="http://schemas.openxmlformats.org/markup-compatibility/2006">
              <mc:Choice xmlns:v="urn:schemas-microsoft-com:vml" Requires="v">
                <p:oleObj spid="_x0000_s2578684" name="Equation" r:id="rId3" imgW="114300" imgH="127000" progId="Equation.DSMT4">
                  <p:embed/>
                </p:oleObj>
              </mc:Choice>
              <mc:Fallback>
                <p:oleObj name="Equation" r:id="rId3" imgW="114300" imgH="127000" progId="Equation.DSMT4">
                  <p:embed/>
                  <p:pic>
                    <p:nvPicPr>
                      <p:cNvPr id="0" name=""/>
                      <p:cNvPicPr/>
                      <p:nvPr/>
                    </p:nvPicPr>
                    <p:blipFill>
                      <a:blip r:embed="rId4"/>
                      <a:stretch>
                        <a:fillRect/>
                      </a:stretch>
                    </p:blipFill>
                    <p:spPr>
                      <a:xfrm>
                        <a:off x="8222933" y="2110702"/>
                        <a:ext cx="198437" cy="219075"/>
                      </a:xfrm>
                      <a:prstGeom prst="rect">
                        <a:avLst/>
                      </a:prstGeom>
                    </p:spPr>
                  </p:pic>
                </p:oleObj>
              </mc:Fallback>
            </mc:AlternateContent>
          </a:graphicData>
        </a:graphic>
      </p:graphicFrame>
      <p:sp>
        <p:nvSpPr>
          <p:cNvPr id="477" name="Rectangle 9"/>
          <p:cNvSpPr txBox="1">
            <a:spLocks noChangeArrowheads="1"/>
          </p:cNvSpPr>
          <p:nvPr/>
        </p:nvSpPr>
        <p:spPr>
          <a:xfrm>
            <a:off x="173989" y="489109"/>
            <a:ext cx="5937251" cy="75037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The coil </a:t>
            </a:r>
            <a:r>
              <a:rPr lang="en-US" sz="2000" dirty="0">
                <a:solidFill>
                  <a:srgbClr val="0000FF"/>
                </a:solidFill>
                <a:latin typeface="Times New Roman"/>
                <a:cs typeface="Times New Roman"/>
              </a:rPr>
              <a:t>proceeds into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latin typeface="Times New Roman"/>
                <a:cs typeface="Times New Roman"/>
              </a:rPr>
              <a:t>, </a:t>
            </a:r>
            <a:r>
              <a:rPr lang="en-US" sz="2000" dirty="0">
                <a:solidFill>
                  <a:srgbClr val="FF0000"/>
                </a:solidFill>
                <a:latin typeface="Times New Roman"/>
                <a:cs typeface="Times New Roman"/>
              </a:rPr>
              <a:t>fully immersing itself. </a:t>
            </a:r>
            <a:r>
              <a:rPr lang="en-US" sz="2000" dirty="0">
                <a:latin typeface="Times New Roman"/>
                <a:cs typeface="Times New Roman"/>
              </a:rPr>
              <a:t>At that point:</a:t>
            </a:r>
            <a:endParaRPr lang="en-US" sz="1800" dirty="0">
              <a:solidFill>
                <a:srgbClr val="008000"/>
              </a:solidFill>
              <a:latin typeface="Apple Chancery"/>
              <a:ea typeface="ＭＳ Ｐゴシック" charset="0"/>
              <a:cs typeface="Apple Chancery"/>
            </a:endParaRPr>
          </a:p>
        </p:txBody>
      </p:sp>
      <p:sp>
        <p:nvSpPr>
          <p:cNvPr id="2" name="TextBox 1"/>
          <p:cNvSpPr txBox="1"/>
          <p:nvPr/>
        </p:nvSpPr>
        <p:spPr>
          <a:xfrm>
            <a:off x="410648" y="1297207"/>
            <a:ext cx="4796987" cy="400110"/>
          </a:xfrm>
          <a:prstGeom prst="rect">
            <a:avLst/>
          </a:prstGeom>
          <a:noFill/>
        </p:spPr>
        <p:txBody>
          <a:bodyPr wrap="square" rtlCol="0">
            <a:spAutoFit/>
          </a:bodyPr>
          <a:lstStyle/>
          <a:p>
            <a:r>
              <a:rPr lang="en-US" sz="2000" dirty="0">
                <a:solidFill>
                  <a:srgbClr val="FF0000"/>
                </a:solidFill>
                <a:latin typeface="Apple Chancery"/>
                <a:cs typeface="Apple Chancery"/>
              </a:rPr>
              <a:t>f.) Is there </a:t>
            </a:r>
            <a:r>
              <a:rPr lang="en-US" sz="2000" dirty="0">
                <a:latin typeface="Times New Roman"/>
                <a:cs typeface="Times New Roman"/>
              </a:rPr>
              <a:t>a </a:t>
            </a:r>
            <a:r>
              <a:rPr lang="en-US" sz="2000" dirty="0">
                <a:solidFill>
                  <a:srgbClr val="0000FF"/>
                </a:solidFill>
                <a:latin typeface="Times New Roman"/>
                <a:cs typeface="Times New Roman"/>
              </a:rPr>
              <a:t>magnetic flux </a:t>
            </a:r>
            <a:r>
              <a:rPr lang="en-US" sz="2000" dirty="0">
                <a:latin typeface="Times New Roman"/>
                <a:cs typeface="Times New Roman"/>
              </a:rPr>
              <a:t>through the coil?</a:t>
            </a:r>
          </a:p>
        </p:txBody>
      </p:sp>
      <p:sp>
        <p:nvSpPr>
          <p:cNvPr id="480" name="TextBox 479"/>
          <p:cNvSpPr txBox="1"/>
          <p:nvPr/>
        </p:nvSpPr>
        <p:spPr>
          <a:xfrm>
            <a:off x="410648" y="2557424"/>
            <a:ext cx="5469452" cy="707886"/>
          </a:xfrm>
          <a:prstGeom prst="rect">
            <a:avLst/>
          </a:prstGeom>
          <a:noFill/>
        </p:spPr>
        <p:txBody>
          <a:bodyPr wrap="square" rtlCol="0">
            <a:spAutoFit/>
          </a:bodyPr>
          <a:lstStyle/>
          <a:p>
            <a:r>
              <a:rPr lang="en-US" sz="2000" dirty="0">
                <a:solidFill>
                  <a:srgbClr val="FF0000"/>
                </a:solidFill>
                <a:latin typeface="Apple Chancery"/>
                <a:cs typeface="Apple Chancery"/>
              </a:rPr>
              <a:t>g.) Is there </a:t>
            </a:r>
            <a:r>
              <a:rPr lang="en-US" sz="2000" dirty="0">
                <a:latin typeface="Times New Roman"/>
                <a:cs typeface="Times New Roman"/>
              </a:rPr>
              <a:t>an </a:t>
            </a:r>
            <a:r>
              <a:rPr lang="en-US" sz="2000" dirty="0">
                <a:solidFill>
                  <a:srgbClr val="0000FF"/>
                </a:solidFill>
                <a:latin typeface="Times New Roman"/>
                <a:cs typeface="Times New Roman"/>
              </a:rPr>
              <a:t>induced EMF </a:t>
            </a:r>
            <a:r>
              <a:rPr lang="en-US" sz="2000" dirty="0">
                <a:latin typeface="Times New Roman"/>
                <a:cs typeface="Times New Roman"/>
              </a:rPr>
              <a:t>set up in the coil (justify)?  If so, what is its magnitude? </a:t>
            </a:r>
          </a:p>
        </p:txBody>
      </p:sp>
      <p:sp>
        <p:nvSpPr>
          <p:cNvPr id="481" name="TextBox 480"/>
          <p:cNvSpPr txBox="1"/>
          <p:nvPr/>
        </p:nvSpPr>
        <p:spPr>
          <a:xfrm>
            <a:off x="808793" y="1741370"/>
            <a:ext cx="5071307" cy="707886"/>
          </a:xfrm>
          <a:prstGeom prst="rect">
            <a:avLst/>
          </a:prstGeom>
          <a:noFill/>
        </p:spPr>
        <p:txBody>
          <a:bodyPr wrap="square" rtlCol="0">
            <a:spAutoFit/>
          </a:bodyPr>
          <a:lstStyle/>
          <a:p>
            <a:r>
              <a:rPr lang="en-US" sz="2000" dirty="0">
                <a:solidFill>
                  <a:srgbClr val="FF0000"/>
                </a:solidFill>
                <a:latin typeface="Apple Chancery"/>
                <a:cs typeface="Apple Chancery"/>
              </a:rPr>
              <a:t>yes, </a:t>
            </a:r>
            <a:r>
              <a:rPr lang="en-US" sz="2000" dirty="0">
                <a:solidFill>
                  <a:srgbClr val="0000FF"/>
                </a:solidFill>
                <a:latin typeface="Times New Roman"/>
                <a:cs typeface="Times New Roman"/>
              </a:rPr>
              <a:t>magnetic field lines </a:t>
            </a:r>
            <a:r>
              <a:rPr lang="en-US" sz="2000" dirty="0">
                <a:latin typeface="Times New Roman"/>
                <a:cs typeface="Times New Roman"/>
              </a:rPr>
              <a:t>are </a:t>
            </a:r>
            <a:r>
              <a:rPr lang="en-US" sz="2000" dirty="0">
                <a:solidFill>
                  <a:srgbClr val="0000FF"/>
                </a:solidFill>
                <a:latin typeface="Times New Roman"/>
                <a:cs typeface="Times New Roman"/>
              </a:rPr>
              <a:t>piercing the face </a:t>
            </a:r>
            <a:r>
              <a:rPr lang="en-US" sz="2000" dirty="0">
                <a:latin typeface="Times New Roman"/>
                <a:cs typeface="Times New Roman"/>
              </a:rPr>
              <a:t>of the coil</a:t>
            </a:r>
          </a:p>
        </p:txBody>
      </p:sp>
      <p:sp>
        <p:nvSpPr>
          <p:cNvPr id="482" name="TextBox 481"/>
          <p:cNvSpPr txBox="1"/>
          <p:nvPr/>
        </p:nvSpPr>
        <p:spPr>
          <a:xfrm>
            <a:off x="824351" y="3286188"/>
            <a:ext cx="8114106" cy="707886"/>
          </a:xfrm>
          <a:prstGeom prst="rect">
            <a:avLst/>
          </a:prstGeom>
          <a:noFill/>
        </p:spPr>
        <p:txBody>
          <a:bodyPr wrap="square" rtlCol="0">
            <a:spAutoFit/>
          </a:bodyPr>
          <a:lstStyle/>
          <a:p>
            <a:r>
              <a:rPr lang="en-US" sz="2000" dirty="0">
                <a:solidFill>
                  <a:srgbClr val="FF0000"/>
                </a:solidFill>
                <a:latin typeface="Apple Chancery"/>
                <a:cs typeface="Apple Chancery"/>
              </a:rPr>
              <a:t>Nope, </a:t>
            </a:r>
            <a:r>
              <a:rPr lang="en-US" sz="2000" dirty="0">
                <a:latin typeface="Times New Roman"/>
                <a:cs typeface="Times New Roman"/>
              </a:rPr>
              <a:t>the </a:t>
            </a:r>
            <a:r>
              <a:rPr lang="en-US" sz="2000" dirty="0">
                <a:solidFill>
                  <a:srgbClr val="0000FF"/>
                </a:solidFill>
                <a:latin typeface="Times New Roman"/>
                <a:cs typeface="Times New Roman"/>
              </a:rPr>
              <a:t>magnetic flux </a:t>
            </a:r>
            <a:r>
              <a:rPr lang="en-US" sz="2000" dirty="0">
                <a:latin typeface="Times New Roman"/>
                <a:cs typeface="Times New Roman"/>
              </a:rPr>
              <a:t>is </a:t>
            </a:r>
            <a:r>
              <a:rPr lang="en-US" sz="2000" dirty="0">
                <a:solidFill>
                  <a:srgbClr val="FF0000"/>
                </a:solidFill>
                <a:latin typeface="Times New Roman"/>
                <a:cs typeface="Times New Roman"/>
              </a:rPr>
              <a:t>NOT</a:t>
            </a:r>
            <a:r>
              <a:rPr lang="en-US" sz="2000" dirty="0">
                <a:latin typeface="Times New Roman"/>
                <a:cs typeface="Times New Roman"/>
              </a:rPr>
              <a:t> </a:t>
            </a:r>
            <a:r>
              <a:rPr lang="en-US" sz="2000" dirty="0">
                <a:solidFill>
                  <a:srgbClr val="FF0000"/>
                </a:solidFill>
                <a:latin typeface="Times New Roman"/>
                <a:cs typeface="Times New Roman"/>
              </a:rPr>
              <a:t>CHANGING</a:t>
            </a:r>
            <a:r>
              <a:rPr lang="en-US" sz="2000" dirty="0">
                <a:latin typeface="Times New Roman"/>
                <a:cs typeface="Times New Roman"/>
              </a:rPr>
              <a:t> through the face of the coil, so there is no induced EMF set up in the coil.</a:t>
            </a:r>
          </a:p>
        </p:txBody>
      </p:sp>
      <p:grpSp>
        <p:nvGrpSpPr>
          <p:cNvPr id="140321" name="Group 384"/>
          <p:cNvGrpSpPr>
            <a:grpSpLocks/>
          </p:cNvGrpSpPr>
          <p:nvPr/>
        </p:nvGrpSpPr>
        <p:grpSpPr bwMode="auto">
          <a:xfrm>
            <a:off x="6485890" y="1870195"/>
            <a:ext cx="2168843" cy="170022"/>
            <a:chOff x="3112" y="3440"/>
            <a:chExt cx="1518" cy="119"/>
          </a:xfrm>
        </p:grpSpPr>
        <p:grpSp>
          <p:nvGrpSpPr>
            <p:cNvPr id="140385" name="Group 385"/>
            <p:cNvGrpSpPr>
              <a:grpSpLocks/>
            </p:cNvGrpSpPr>
            <p:nvPr/>
          </p:nvGrpSpPr>
          <p:grpSpPr bwMode="auto">
            <a:xfrm>
              <a:off x="3112" y="3440"/>
              <a:ext cx="118" cy="119"/>
              <a:chOff x="3112" y="3440"/>
              <a:chExt cx="118" cy="119"/>
            </a:xfrm>
          </p:grpSpPr>
          <p:sp>
            <p:nvSpPr>
              <p:cNvPr id="140410"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11"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6" name="Group 388"/>
            <p:cNvGrpSpPr>
              <a:grpSpLocks/>
            </p:cNvGrpSpPr>
            <p:nvPr/>
          </p:nvGrpSpPr>
          <p:grpSpPr bwMode="auto">
            <a:xfrm>
              <a:off x="3392" y="3440"/>
              <a:ext cx="118" cy="119"/>
              <a:chOff x="3392" y="3440"/>
              <a:chExt cx="118" cy="119"/>
            </a:xfrm>
          </p:grpSpPr>
          <p:sp>
            <p:nvSpPr>
              <p:cNvPr id="140408"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9"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7" name="Group 391"/>
            <p:cNvGrpSpPr>
              <a:grpSpLocks/>
            </p:cNvGrpSpPr>
            <p:nvPr/>
          </p:nvGrpSpPr>
          <p:grpSpPr bwMode="auto">
            <a:xfrm>
              <a:off x="3672" y="3440"/>
              <a:ext cx="118" cy="119"/>
              <a:chOff x="3672" y="3440"/>
              <a:chExt cx="118" cy="119"/>
            </a:xfrm>
          </p:grpSpPr>
          <p:sp>
            <p:nvSpPr>
              <p:cNvPr id="140406"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7"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8" name="Group 394"/>
            <p:cNvGrpSpPr>
              <a:grpSpLocks/>
            </p:cNvGrpSpPr>
            <p:nvPr/>
          </p:nvGrpSpPr>
          <p:grpSpPr bwMode="auto">
            <a:xfrm>
              <a:off x="3952" y="3440"/>
              <a:ext cx="118" cy="119"/>
              <a:chOff x="3952" y="3440"/>
              <a:chExt cx="118" cy="119"/>
            </a:xfrm>
          </p:grpSpPr>
          <p:sp>
            <p:nvSpPr>
              <p:cNvPr id="140404"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5"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9" name="Group 397"/>
            <p:cNvGrpSpPr>
              <a:grpSpLocks/>
            </p:cNvGrpSpPr>
            <p:nvPr/>
          </p:nvGrpSpPr>
          <p:grpSpPr bwMode="auto">
            <a:xfrm>
              <a:off x="4232" y="3440"/>
              <a:ext cx="118" cy="119"/>
              <a:chOff x="4232" y="3440"/>
              <a:chExt cx="118" cy="119"/>
            </a:xfrm>
          </p:grpSpPr>
          <p:sp>
            <p:nvSpPr>
              <p:cNvPr id="140402"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3"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90" name="Group 400"/>
            <p:cNvGrpSpPr>
              <a:grpSpLocks/>
            </p:cNvGrpSpPr>
            <p:nvPr/>
          </p:nvGrpSpPr>
          <p:grpSpPr bwMode="auto">
            <a:xfrm>
              <a:off x="4512" y="3440"/>
              <a:ext cx="118" cy="119"/>
              <a:chOff x="4512" y="3440"/>
              <a:chExt cx="118" cy="119"/>
            </a:xfrm>
          </p:grpSpPr>
          <p:sp>
            <p:nvSpPr>
              <p:cNvPr id="140400"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1"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19.)</a:t>
            </a:r>
          </a:p>
        </p:txBody>
      </p:sp>
      <p:sp>
        <p:nvSpPr>
          <p:cNvPr id="138" name="TextBox 137"/>
          <p:cNvSpPr txBox="1"/>
          <p:nvPr/>
        </p:nvSpPr>
        <p:spPr>
          <a:xfrm>
            <a:off x="173989" y="4225511"/>
            <a:ext cx="8527809" cy="1015663"/>
          </a:xfrm>
          <a:prstGeom prst="rect">
            <a:avLst/>
          </a:prstGeom>
          <a:noFill/>
        </p:spPr>
        <p:txBody>
          <a:bodyPr wrap="square" rtlCol="0">
            <a:spAutoFit/>
          </a:bodyPr>
          <a:lstStyle/>
          <a:p>
            <a:r>
              <a:rPr lang="en-US" sz="2000" dirty="0">
                <a:solidFill>
                  <a:srgbClr val="FF0000"/>
                </a:solidFill>
                <a:latin typeface="Apple Chancery"/>
                <a:cs typeface="Apple Chancery"/>
              </a:rPr>
              <a:t>And that means </a:t>
            </a:r>
            <a:r>
              <a:rPr lang="en-US" sz="2000" dirty="0">
                <a:latin typeface="Times New Roman"/>
                <a:cs typeface="Times New Roman"/>
              </a:rPr>
              <a:t>there’s </a:t>
            </a:r>
            <a:r>
              <a:rPr lang="en-US" sz="2000" i="1" dirty="0">
                <a:solidFill>
                  <a:srgbClr val="0000FF"/>
                </a:solidFill>
                <a:latin typeface="Times New Roman"/>
                <a:cs typeface="Times New Roman"/>
              </a:rPr>
              <a:t>no induced current </a:t>
            </a:r>
            <a:r>
              <a:rPr lang="en-US" sz="2000" dirty="0">
                <a:latin typeface="Times New Roman"/>
                <a:cs typeface="Times New Roman"/>
              </a:rPr>
              <a:t>and </a:t>
            </a:r>
            <a:r>
              <a:rPr lang="en-US" sz="2000" i="1" dirty="0">
                <a:solidFill>
                  <a:srgbClr val="0000FF"/>
                </a:solidFill>
                <a:latin typeface="Times New Roman"/>
                <a:cs typeface="Times New Roman"/>
              </a:rPr>
              <a:t>no magnetic force </a:t>
            </a:r>
            <a:r>
              <a:rPr lang="en-US" sz="2000" dirty="0">
                <a:solidFill>
                  <a:srgbClr val="0000FF"/>
                </a:solidFill>
                <a:latin typeface="Times New Roman"/>
                <a:cs typeface="Times New Roman"/>
              </a:rPr>
              <a:t>acting to fight the motion </a:t>
            </a:r>
            <a:r>
              <a:rPr lang="en-US" sz="2000" dirty="0">
                <a:latin typeface="Times New Roman"/>
                <a:cs typeface="Times New Roman"/>
              </a:rPr>
              <a:t>of the coil as it moves through the field (there will be that dipole, but it won’t retard the motion).</a:t>
            </a:r>
          </a:p>
        </p:txBody>
      </p:sp>
    </p:spTree>
    <p:extLst>
      <p:ext uri="{BB962C8B-B14F-4D97-AF65-F5344CB8AC3E}">
        <p14:creationId xmlns:p14="http://schemas.microsoft.com/office/powerpoint/2010/main" val="18613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
                                        </p:tgtEl>
                                        <p:attrNameLst>
                                          <p:attrName>style.visibility</p:attrName>
                                        </p:attrNameLst>
                                      </p:cBhvr>
                                      <p:to>
                                        <p:strVal val="visible"/>
                                      </p:to>
                                    </p:set>
                                    <p:animEffect transition="in" filter="dissolve">
                                      <p:cBhvr>
                                        <p:cTn id="12" dur="500"/>
                                        <p:tgtEl>
                                          <p:spTgt spid="481"/>
                                        </p:tgtEl>
                                      </p:cBhvr>
                                    </p:animEffect>
                                  </p:childTnLst>
                                </p:cTn>
                              </p:par>
                              <p:par>
                                <p:cTn id="13" presetID="9" presetClass="entr" presetSubtype="0" fill="hold" grpId="1" nodeType="with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dissolve">
                                      <p:cBhvr>
                                        <p:cTn id="15" dur="500"/>
                                        <p:tgtEl>
                                          <p:spTgt spid="13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0"/>
                                        </p:tgtEl>
                                        <p:attrNameLst>
                                          <p:attrName>style.visibility</p:attrName>
                                        </p:attrNameLst>
                                      </p:cBhvr>
                                      <p:to>
                                        <p:strVal val="visible"/>
                                      </p:to>
                                    </p:set>
                                    <p:animEffect transition="in" filter="dissolve">
                                      <p:cBhvr>
                                        <p:cTn id="20" dur="500"/>
                                        <p:tgtEl>
                                          <p:spTgt spid="48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82"/>
                                        </p:tgtEl>
                                        <p:attrNameLst>
                                          <p:attrName>style.visibility</p:attrName>
                                        </p:attrNameLst>
                                      </p:cBhvr>
                                      <p:to>
                                        <p:strVal val="visible"/>
                                      </p:to>
                                    </p:set>
                                    <p:animEffect transition="in" filter="dissolve">
                                      <p:cBhvr>
                                        <p:cTn id="25" dur="500"/>
                                        <p:tgtEl>
                                          <p:spTgt spid="48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dissolve">
                                      <p:cBhvr>
                                        <p:cTn id="30"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p:bldP spid="2" grpId="0"/>
      <p:bldP spid="480" grpId="0"/>
      <p:bldP spid="481" grpId="0"/>
      <p:bldP spid="482"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342"/>
          <p:cNvSpPr>
            <a:spLocks noChangeArrowheads="1"/>
          </p:cNvSpPr>
          <p:nvPr/>
        </p:nvSpPr>
        <p:spPr bwMode="auto">
          <a:xfrm>
            <a:off x="7837170" y="900882"/>
            <a:ext cx="532129" cy="1143000"/>
          </a:xfrm>
          <a:prstGeom prst="rect">
            <a:avLst/>
          </a:prstGeom>
          <a:solidFill>
            <a:schemeClr val="accent1"/>
          </a:solidFill>
          <a:ln w="25400">
            <a:solidFill>
              <a:schemeClr val="tx1"/>
            </a:solidFill>
            <a:miter lim="800000"/>
            <a:headEnd/>
            <a:tailEnd/>
          </a:ln>
        </p:spPr>
        <p:txBody>
          <a:bodyPr lIns="82296" tIns="41148" rIns="82296" bIns="41148"/>
          <a:lstStyle/>
          <a:p>
            <a:endParaRPr lang="en-US"/>
          </a:p>
        </p:txBody>
      </p:sp>
      <p:sp>
        <p:nvSpPr>
          <p:cNvPr id="140290" name="Rectangle 2"/>
          <p:cNvSpPr>
            <a:spLocks noChangeArrowheads="1"/>
          </p:cNvSpPr>
          <p:nvPr/>
        </p:nvSpPr>
        <p:spPr bwMode="auto">
          <a:xfrm>
            <a:off x="5679440" y="327304"/>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140309" name="Group 282"/>
          <p:cNvGrpSpPr>
            <a:grpSpLocks/>
          </p:cNvGrpSpPr>
          <p:nvPr/>
        </p:nvGrpSpPr>
        <p:grpSpPr bwMode="auto">
          <a:xfrm>
            <a:off x="5965190" y="517804"/>
            <a:ext cx="2168843" cy="170022"/>
            <a:chOff x="3112" y="2960"/>
            <a:chExt cx="1518" cy="119"/>
          </a:xfrm>
        </p:grpSpPr>
        <p:grpSp>
          <p:nvGrpSpPr>
            <p:cNvPr id="140474" name="Group 283"/>
            <p:cNvGrpSpPr>
              <a:grpSpLocks/>
            </p:cNvGrpSpPr>
            <p:nvPr/>
          </p:nvGrpSpPr>
          <p:grpSpPr bwMode="auto">
            <a:xfrm>
              <a:off x="3112" y="2960"/>
              <a:ext cx="118" cy="119"/>
              <a:chOff x="3112" y="2960"/>
              <a:chExt cx="118" cy="119"/>
            </a:xfrm>
          </p:grpSpPr>
          <p:sp>
            <p:nvSpPr>
              <p:cNvPr id="140499"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500"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5" name="Group 286"/>
            <p:cNvGrpSpPr>
              <a:grpSpLocks/>
            </p:cNvGrpSpPr>
            <p:nvPr/>
          </p:nvGrpSpPr>
          <p:grpSpPr bwMode="auto">
            <a:xfrm>
              <a:off x="3392" y="2960"/>
              <a:ext cx="118" cy="119"/>
              <a:chOff x="3392" y="2960"/>
              <a:chExt cx="118" cy="119"/>
            </a:xfrm>
          </p:grpSpPr>
          <p:sp>
            <p:nvSpPr>
              <p:cNvPr id="140497"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8"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6" name="Group 289"/>
            <p:cNvGrpSpPr>
              <a:grpSpLocks/>
            </p:cNvGrpSpPr>
            <p:nvPr/>
          </p:nvGrpSpPr>
          <p:grpSpPr bwMode="auto">
            <a:xfrm>
              <a:off x="3672" y="2960"/>
              <a:ext cx="118" cy="119"/>
              <a:chOff x="3672" y="2960"/>
              <a:chExt cx="118" cy="119"/>
            </a:xfrm>
          </p:grpSpPr>
          <p:sp>
            <p:nvSpPr>
              <p:cNvPr id="140495"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6"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7" name="Group 292"/>
            <p:cNvGrpSpPr>
              <a:grpSpLocks/>
            </p:cNvGrpSpPr>
            <p:nvPr/>
          </p:nvGrpSpPr>
          <p:grpSpPr bwMode="auto">
            <a:xfrm>
              <a:off x="3952" y="2960"/>
              <a:ext cx="118" cy="119"/>
              <a:chOff x="3952" y="2960"/>
              <a:chExt cx="118" cy="119"/>
            </a:xfrm>
          </p:grpSpPr>
          <p:sp>
            <p:nvSpPr>
              <p:cNvPr id="140493"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4"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8" name="Group 295"/>
            <p:cNvGrpSpPr>
              <a:grpSpLocks/>
            </p:cNvGrpSpPr>
            <p:nvPr/>
          </p:nvGrpSpPr>
          <p:grpSpPr bwMode="auto">
            <a:xfrm>
              <a:off x="4232" y="2960"/>
              <a:ext cx="118" cy="119"/>
              <a:chOff x="4232" y="2960"/>
              <a:chExt cx="118" cy="119"/>
            </a:xfrm>
          </p:grpSpPr>
          <p:sp>
            <p:nvSpPr>
              <p:cNvPr id="140491"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2"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9" name="Group 298"/>
            <p:cNvGrpSpPr>
              <a:grpSpLocks/>
            </p:cNvGrpSpPr>
            <p:nvPr/>
          </p:nvGrpSpPr>
          <p:grpSpPr bwMode="auto">
            <a:xfrm>
              <a:off x="4512" y="2960"/>
              <a:ext cx="118" cy="119"/>
              <a:chOff x="4512" y="2960"/>
              <a:chExt cx="118" cy="119"/>
            </a:xfrm>
          </p:grpSpPr>
          <p:sp>
            <p:nvSpPr>
              <p:cNvPr id="140489"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0"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10" name="Group 310"/>
          <p:cNvGrpSpPr>
            <a:grpSpLocks/>
          </p:cNvGrpSpPr>
          <p:nvPr/>
        </p:nvGrpSpPr>
        <p:grpSpPr bwMode="auto">
          <a:xfrm>
            <a:off x="5965190" y="2232304"/>
            <a:ext cx="2168843" cy="171450"/>
            <a:chOff x="3112" y="4160"/>
            <a:chExt cx="1518" cy="120"/>
          </a:xfrm>
        </p:grpSpPr>
        <p:grpSp>
          <p:nvGrpSpPr>
            <p:cNvPr id="140447" name="Group 311"/>
            <p:cNvGrpSpPr>
              <a:grpSpLocks/>
            </p:cNvGrpSpPr>
            <p:nvPr/>
          </p:nvGrpSpPr>
          <p:grpSpPr bwMode="auto">
            <a:xfrm>
              <a:off x="3112" y="4160"/>
              <a:ext cx="118" cy="120"/>
              <a:chOff x="3112" y="4160"/>
              <a:chExt cx="118" cy="120"/>
            </a:xfrm>
          </p:grpSpPr>
          <p:sp>
            <p:nvSpPr>
              <p:cNvPr id="140472"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3"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8" name="Group 314"/>
            <p:cNvGrpSpPr>
              <a:grpSpLocks/>
            </p:cNvGrpSpPr>
            <p:nvPr/>
          </p:nvGrpSpPr>
          <p:grpSpPr bwMode="auto">
            <a:xfrm>
              <a:off x="3392" y="4160"/>
              <a:ext cx="118" cy="120"/>
              <a:chOff x="3392" y="4160"/>
              <a:chExt cx="118" cy="120"/>
            </a:xfrm>
          </p:grpSpPr>
          <p:sp>
            <p:nvSpPr>
              <p:cNvPr id="140470"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1"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9" name="Group 317"/>
            <p:cNvGrpSpPr>
              <a:grpSpLocks/>
            </p:cNvGrpSpPr>
            <p:nvPr/>
          </p:nvGrpSpPr>
          <p:grpSpPr bwMode="auto">
            <a:xfrm>
              <a:off x="3672" y="4160"/>
              <a:ext cx="118" cy="120"/>
              <a:chOff x="3672" y="4160"/>
              <a:chExt cx="118" cy="120"/>
            </a:xfrm>
          </p:grpSpPr>
          <p:sp>
            <p:nvSpPr>
              <p:cNvPr id="140468"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9"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0" name="Group 320"/>
            <p:cNvGrpSpPr>
              <a:grpSpLocks/>
            </p:cNvGrpSpPr>
            <p:nvPr/>
          </p:nvGrpSpPr>
          <p:grpSpPr bwMode="auto">
            <a:xfrm>
              <a:off x="3952" y="4160"/>
              <a:ext cx="118" cy="120"/>
              <a:chOff x="3952" y="4160"/>
              <a:chExt cx="118" cy="120"/>
            </a:xfrm>
          </p:grpSpPr>
          <p:sp>
            <p:nvSpPr>
              <p:cNvPr id="140466"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7"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1" name="Group 323"/>
            <p:cNvGrpSpPr>
              <a:grpSpLocks/>
            </p:cNvGrpSpPr>
            <p:nvPr/>
          </p:nvGrpSpPr>
          <p:grpSpPr bwMode="auto">
            <a:xfrm>
              <a:off x="4232" y="4160"/>
              <a:ext cx="118" cy="120"/>
              <a:chOff x="4232" y="4160"/>
              <a:chExt cx="118" cy="120"/>
            </a:xfrm>
          </p:grpSpPr>
          <p:sp>
            <p:nvSpPr>
              <p:cNvPr id="140464"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5"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2" name="Group 326"/>
            <p:cNvGrpSpPr>
              <a:grpSpLocks/>
            </p:cNvGrpSpPr>
            <p:nvPr/>
          </p:nvGrpSpPr>
          <p:grpSpPr bwMode="auto">
            <a:xfrm>
              <a:off x="4512" y="4160"/>
              <a:ext cx="118" cy="120"/>
              <a:chOff x="4512" y="4160"/>
              <a:chExt cx="118" cy="120"/>
            </a:xfrm>
          </p:grpSpPr>
          <p:sp>
            <p:nvSpPr>
              <p:cNvPr id="140462"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3"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11" name="Rectangle 338"/>
          <p:cNvSpPr>
            <a:spLocks noChangeArrowheads="1"/>
          </p:cNvSpPr>
          <p:nvPr/>
        </p:nvSpPr>
        <p:spPr bwMode="auto">
          <a:xfrm>
            <a:off x="7837170" y="906424"/>
            <a:ext cx="1143000" cy="1143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40312" name="Line 340"/>
          <p:cNvSpPr>
            <a:spLocks noChangeShapeType="1"/>
          </p:cNvSpPr>
          <p:nvPr/>
        </p:nvSpPr>
        <p:spPr bwMode="auto">
          <a:xfrm flipH="1">
            <a:off x="7882808" y="1457209"/>
            <a:ext cx="868680" cy="0"/>
          </a:xfrm>
          <a:prstGeom prst="line">
            <a:avLst/>
          </a:prstGeom>
          <a:noFill/>
          <a:ln w="28575">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grpSp>
        <p:nvGrpSpPr>
          <p:cNvPr id="140320" name="Group 356"/>
          <p:cNvGrpSpPr>
            <a:grpSpLocks/>
          </p:cNvGrpSpPr>
          <p:nvPr/>
        </p:nvGrpSpPr>
        <p:grpSpPr bwMode="auto">
          <a:xfrm>
            <a:off x="5965190" y="860704"/>
            <a:ext cx="2168843" cy="170022"/>
            <a:chOff x="3112" y="3200"/>
            <a:chExt cx="1518" cy="119"/>
          </a:xfrm>
        </p:grpSpPr>
        <p:grpSp>
          <p:nvGrpSpPr>
            <p:cNvPr id="140412" name="Group 357"/>
            <p:cNvGrpSpPr>
              <a:grpSpLocks/>
            </p:cNvGrpSpPr>
            <p:nvPr/>
          </p:nvGrpSpPr>
          <p:grpSpPr bwMode="auto">
            <a:xfrm>
              <a:off x="3112" y="3200"/>
              <a:ext cx="118" cy="119"/>
              <a:chOff x="3112" y="3200"/>
              <a:chExt cx="118" cy="119"/>
            </a:xfrm>
          </p:grpSpPr>
          <p:sp>
            <p:nvSpPr>
              <p:cNvPr id="140437"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8"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3" name="Group 360"/>
            <p:cNvGrpSpPr>
              <a:grpSpLocks/>
            </p:cNvGrpSpPr>
            <p:nvPr/>
          </p:nvGrpSpPr>
          <p:grpSpPr bwMode="auto">
            <a:xfrm>
              <a:off x="3392" y="3200"/>
              <a:ext cx="118" cy="119"/>
              <a:chOff x="3392" y="3200"/>
              <a:chExt cx="118" cy="119"/>
            </a:xfrm>
          </p:grpSpPr>
          <p:sp>
            <p:nvSpPr>
              <p:cNvPr id="140435"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6"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4" name="Group 363"/>
            <p:cNvGrpSpPr>
              <a:grpSpLocks/>
            </p:cNvGrpSpPr>
            <p:nvPr/>
          </p:nvGrpSpPr>
          <p:grpSpPr bwMode="auto">
            <a:xfrm>
              <a:off x="3672" y="3200"/>
              <a:ext cx="118" cy="119"/>
              <a:chOff x="3672" y="3200"/>
              <a:chExt cx="118" cy="119"/>
            </a:xfrm>
          </p:grpSpPr>
          <p:sp>
            <p:nvSpPr>
              <p:cNvPr id="140433"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4"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5" name="Group 366"/>
            <p:cNvGrpSpPr>
              <a:grpSpLocks/>
            </p:cNvGrpSpPr>
            <p:nvPr/>
          </p:nvGrpSpPr>
          <p:grpSpPr bwMode="auto">
            <a:xfrm>
              <a:off x="3952" y="3200"/>
              <a:ext cx="118" cy="119"/>
              <a:chOff x="3952" y="3200"/>
              <a:chExt cx="118" cy="119"/>
            </a:xfrm>
          </p:grpSpPr>
          <p:sp>
            <p:nvSpPr>
              <p:cNvPr id="140431"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2"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6" name="Group 369"/>
            <p:cNvGrpSpPr>
              <a:grpSpLocks/>
            </p:cNvGrpSpPr>
            <p:nvPr/>
          </p:nvGrpSpPr>
          <p:grpSpPr bwMode="auto">
            <a:xfrm>
              <a:off x="4232" y="3200"/>
              <a:ext cx="118" cy="119"/>
              <a:chOff x="4232" y="3200"/>
              <a:chExt cx="118" cy="119"/>
            </a:xfrm>
          </p:grpSpPr>
          <p:sp>
            <p:nvSpPr>
              <p:cNvPr id="140429"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0"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7" name="Group 372"/>
            <p:cNvGrpSpPr>
              <a:grpSpLocks/>
            </p:cNvGrpSpPr>
            <p:nvPr/>
          </p:nvGrpSpPr>
          <p:grpSpPr bwMode="auto">
            <a:xfrm>
              <a:off x="4512" y="3200"/>
              <a:ext cx="118" cy="119"/>
              <a:chOff x="4512" y="3200"/>
              <a:chExt cx="118" cy="119"/>
            </a:xfrm>
          </p:grpSpPr>
          <p:sp>
            <p:nvSpPr>
              <p:cNvPr id="140427"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28"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2" name="Group 412"/>
          <p:cNvGrpSpPr>
            <a:grpSpLocks/>
          </p:cNvGrpSpPr>
          <p:nvPr/>
        </p:nvGrpSpPr>
        <p:grpSpPr bwMode="auto">
          <a:xfrm>
            <a:off x="5965190" y="1546504"/>
            <a:ext cx="2168843" cy="170022"/>
            <a:chOff x="3112" y="3680"/>
            <a:chExt cx="1518" cy="119"/>
          </a:xfrm>
        </p:grpSpPr>
        <p:grpSp>
          <p:nvGrpSpPr>
            <p:cNvPr id="140358" name="Group 413"/>
            <p:cNvGrpSpPr>
              <a:grpSpLocks/>
            </p:cNvGrpSpPr>
            <p:nvPr/>
          </p:nvGrpSpPr>
          <p:grpSpPr bwMode="auto">
            <a:xfrm>
              <a:off x="3112" y="3680"/>
              <a:ext cx="118" cy="119"/>
              <a:chOff x="3112" y="3680"/>
              <a:chExt cx="118" cy="119"/>
            </a:xfrm>
          </p:grpSpPr>
          <p:sp>
            <p:nvSpPr>
              <p:cNvPr id="140383"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4"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59" name="Group 416"/>
            <p:cNvGrpSpPr>
              <a:grpSpLocks/>
            </p:cNvGrpSpPr>
            <p:nvPr/>
          </p:nvGrpSpPr>
          <p:grpSpPr bwMode="auto">
            <a:xfrm>
              <a:off x="3392" y="3680"/>
              <a:ext cx="118" cy="119"/>
              <a:chOff x="3392" y="3680"/>
              <a:chExt cx="118" cy="119"/>
            </a:xfrm>
          </p:grpSpPr>
          <p:sp>
            <p:nvSpPr>
              <p:cNvPr id="140381"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2"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0" name="Group 419"/>
            <p:cNvGrpSpPr>
              <a:grpSpLocks/>
            </p:cNvGrpSpPr>
            <p:nvPr/>
          </p:nvGrpSpPr>
          <p:grpSpPr bwMode="auto">
            <a:xfrm>
              <a:off x="3672" y="3680"/>
              <a:ext cx="118" cy="119"/>
              <a:chOff x="3672" y="3680"/>
              <a:chExt cx="118" cy="119"/>
            </a:xfrm>
          </p:grpSpPr>
          <p:sp>
            <p:nvSpPr>
              <p:cNvPr id="140379"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0"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1" name="Group 422"/>
            <p:cNvGrpSpPr>
              <a:grpSpLocks/>
            </p:cNvGrpSpPr>
            <p:nvPr/>
          </p:nvGrpSpPr>
          <p:grpSpPr bwMode="auto">
            <a:xfrm>
              <a:off x="3952" y="3680"/>
              <a:ext cx="118" cy="119"/>
              <a:chOff x="3952" y="3680"/>
              <a:chExt cx="118" cy="119"/>
            </a:xfrm>
          </p:grpSpPr>
          <p:sp>
            <p:nvSpPr>
              <p:cNvPr id="140377"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8"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2" name="Group 425"/>
            <p:cNvGrpSpPr>
              <a:grpSpLocks/>
            </p:cNvGrpSpPr>
            <p:nvPr/>
          </p:nvGrpSpPr>
          <p:grpSpPr bwMode="auto">
            <a:xfrm>
              <a:off x="4232" y="3680"/>
              <a:ext cx="118" cy="119"/>
              <a:chOff x="4232" y="3680"/>
              <a:chExt cx="118" cy="119"/>
            </a:xfrm>
          </p:grpSpPr>
          <p:sp>
            <p:nvSpPr>
              <p:cNvPr id="140375"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6"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3" name="Group 428"/>
            <p:cNvGrpSpPr>
              <a:grpSpLocks/>
            </p:cNvGrpSpPr>
            <p:nvPr/>
          </p:nvGrpSpPr>
          <p:grpSpPr bwMode="auto">
            <a:xfrm>
              <a:off x="4512" y="3680"/>
              <a:ext cx="118" cy="119"/>
              <a:chOff x="4512" y="3680"/>
              <a:chExt cx="118" cy="119"/>
            </a:xfrm>
          </p:grpSpPr>
          <p:sp>
            <p:nvSpPr>
              <p:cNvPr id="140373"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4"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3" name="Group 440"/>
          <p:cNvGrpSpPr>
            <a:grpSpLocks/>
          </p:cNvGrpSpPr>
          <p:nvPr/>
        </p:nvGrpSpPr>
        <p:grpSpPr bwMode="auto">
          <a:xfrm>
            <a:off x="5965190" y="1889404"/>
            <a:ext cx="2168843" cy="170022"/>
            <a:chOff x="3112" y="3920"/>
            <a:chExt cx="1518" cy="119"/>
          </a:xfrm>
        </p:grpSpPr>
        <p:grpSp>
          <p:nvGrpSpPr>
            <p:cNvPr id="140331" name="Group 441"/>
            <p:cNvGrpSpPr>
              <a:grpSpLocks/>
            </p:cNvGrpSpPr>
            <p:nvPr/>
          </p:nvGrpSpPr>
          <p:grpSpPr bwMode="auto">
            <a:xfrm>
              <a:off x="3112" y="3920"/>
              <a:ext cx="118" cy="119"/>
              <a:chOff x="3112" y="3920"/>
              <a:chExt cx="118" cy="119"/>
            </a:xfrm>
          </p:grpSpPr>
          <p:sp>
            <p:nvSpPr>
              <p:cNvPr id="140356"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7"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2" name="Group 444"/>
            <p:cNvGrpSpPr>
              <a:grpSpLocks/>
            </p:cNvGrpSpPr>
            <p:nvPr/>
          </p:nvGrpSpPr>
          <p:grpSpPr bwMode="auto">
            <a:xfrm>
              <a:off x="3392" y="3920"/>
              <a:ext cx="118" cy="119"/>
              <a:chOff x="3392" y="3920"/>
              <a:chExt cx="118" cy="119"/>
            </a:xfrm>
          </p:grpSpPr>
          <p:sp>
            <p:nvSpPr>
              <p:cNvPr id="140354"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5"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3" name="Group 447"/>
            <p:cNvGrpSpPr>
              <a:grpSpLocks/>
            </p:cNvGrpSpPr>
            <p:nvPr/>
          </p:nvGrpSpPr>
          <p:grpSpPr bwMode="auto">
            <a:xfrm>
              <a:off x="3672" y="3920"/>
              <a:ext cx="118" cy="119"/>
              <a:chOff x="3672" y="3920"/>
              <a:chExt cx="118" cy="119"/>
            </a:xfrm>
          </p:grpSpPr>
          <p:sp>
            <p:nvSpPr>
              <p:cNvPr id="140352"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3"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4" name="Group 450"/>
            <p:cNvGrpSpPr>
              <a:grpSpLocks/>
            </p:cNvGrpSpPr>
            <p:nvPr/>
          </p:nvGrpSpPr>
          <p:grpSpPr bwMode="auto">
            <a:xfrm>
              <a:off x="3952" y="3920"/>
              <a:ext cx="118" cy="119"/>
              <a:chOff x="3952" y="3920"/>
              <a:chExt cx="118" cy="119"/>
            </a:xfrm>
          </p:grpSpPr>
          <p:sp>
            <p:nvSpPr>
              <p:cNvPr id="140350"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1"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5" name="Group 453"/>
            <p:cNvGrpSpPr>
              <a:grpSpLocks/>
            </p:cNvGrpSpPr>
            <p:nvPr/>
          </p:nvGrpSpPr>
          <p:grpSpPr bwMode="auto">
            <a:xfrm>
              <a:off x="4232" y="3920"/>
              <a:ext cx="118" cy="119"/>
              <a:chOff x="4232" y="3920"/>
              <a:chExt cx="118" cy="119"/>
            </a:xfrm>
          </p:grpSpPr>
          <p:sp>
            <p:nvSpPr>
              <p:cNvPr id="140348"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9"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6" name="Group 456"/>
            <p:cNvGrpSpPr>
              <a:grpSpLocks/>
            </p:cNvGrpSpPr>
            <p:nvPr/>
          </p:nvGrpSpPr>
          <p:grpSpPr bwMode="auto">
            <a:xfrm>
              <a:off x="4512" y="3920"/>
              <a:ext cx="118" cy="119"/>
              <a:chOff x="4512" y="3920"/>
              <a:chExt cx="118" cy="119"/>
            </a:xfrm>
          </p:grpSpPr>
          <p:sp>
            <p:nvSpPr>
              <p:cNvPr id="140346"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7"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aphicFrame>
        <p:nvGraphicFramePr>
          <p:cNvPr id="476" name="Object 475"/>
          <p:cNvGraphicFramePr>
            <a:graphicFrameLocks noChangeAspect="1"/>
          </p:cNvGraphicFramePr>
          <p:nvPr>
            <p:extLst>
              <p:ext uri="{D42A27DB-BD31-4B8C-83A1-F6EECF244321}">
                <p14:modId xmlns:p14="http://schemas.microsoft.com/office/powerpoint/2010/main" val="216575256"/>
              </p:ext>
            </p:extLst>
          </p:nvPr>
        </p:nvGraphicFramePr>
        <p:xfrm>
          <a:off x="8390649" y="1238134"/>
          <a:ext cx="198437" cy="219075"/>
        </p:xfrm>
        <a:graphic>
          <a:graphicData uri="http://schemas.openxmlformats.org/presentationml/2006/ole">
            <mc:AlternateContent xmlns:mc="http://schemas.openxmlformats.org/markup-compatibility/2006">
              <mc:Choice xmlns:v="urn:schemas-microsoft-com:vml" Requires="v">
                <p:oleObj spid="_x0000_s2580403" name="Equation" r:id="rId3" imgW="114300" imgH="127000" progId="Equation.DSMT4">
                  <p:embed/>
                </p:oleObj>
              </mc:Choice>
              <mc:Fallback>
                <p:oleObj name="Equation" r:id="rId3" imgW="114300" imgH="127000" progId="Equation.DSMT4">
                  <p:embed/>
                  <p:pic>
                    <p:nvPicPr>
                      <p:cNvPr id="0" name=""/>
                      <p:cNvPicPr/>
                      <p:nvPr/>
                    </p:nvPicPr>
                    <p:blipFill>
                      <a:blip r:embed="rId4"/>
                      <a:stretch>
                        <a:fillRect/>
                      </a:stretch>
                    </p:blipFill>
                    <p:spPr>
                      <a:xfrm>
                        <a:off x="8390649" y="1238134"/>
                        <a:ext cx="198437" cy="219075"/>
                      </a:xfrm>
                      <a:prstGeom prst="rect">
                        <a:avLst/>
                      </a:prstGeom>
                    </p:spPr>
                  </p:pic>
                </p:oleObj>
              </mc:Fallback>
            </mc:AlternateContent>
          </a:graphicData>
        </a:graphic>
      </p:graphicFrame>
      <p:sp>
        <p:nvSpPr>
          <p:cNvPr id="477" name="Rectangle 9"/>
          <p:cNvSpPr txBox="1">
            <a:spLocks noChangeArrowheads="1"/>
          </p:cNvSpPr>
          <p:nvPr/>
        </p:nvSpPr>
        <p:spPr>
          <a:xfrm>
            <a:off x="173989" y="260509"/>
            <a:ext cx="5325111" cy="75037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The coil </a:t>
            </a:r>
            <a:r>
              <a:rPr lang="en-US" sz="2000" dirty="0">
                <a:solidFill>
                  <a:srgbClr val="0000FF"/>
                </a:solidFill>
                <a:latin typeface="Times New Roman"/>
                <a:cs typeface="Times New Roman"/>
              </a:rPr>
              <a:t>proceeds out of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leaving it with time.  </a:t>
            </a:r>
            <a:r>
              <a:rPr lang="en-US" sz="2000" dirty="0">
                <a:solidFill>
                  <a:srgbClr val="0000FF"/>
                </a:solidFill>
                <a:latin typeface="Times New Roman"/>
                <a:cs typeface="Times New Roman"/>
              </a:rPr>
              <a:t>At the point shown</a:t>
            </a:r>
            <a:r>
              <a:rPr lang="en-US" sz="2000" dirty="0">
                <a:latin typeface="Times New Roman"/>
                <a:cs typeface="Times New Roman"/>
              </a:rPr>
              <a:t>:</a:t>
            </a:r>
            <a:endParaRPr lang="en-US" sz="1800" dirty="0">
              <a:solidFill>
                <a:srgbClr val="008000"/>
              </a:solidFill>
              <a:latin typeface="Apple Chancery"/>
              <a:ea typeface="ＭＳ Ｐゴシック" charset="0"/>
              <a:cs typeface="Apple Chancery"/>
            </a:endParaRPr>
          </a:p>
        </p:txBody>
      </p:sp>
      <p:sp>
        <p:nvSpPr>
          <p:cNvPr id="2" name="TextBox 1"/>
          <p:cNvSpPr txBox="1"/>
          <p:nvPr/>
        </p:nvSpPr>
        <p:spPr>
          <a:xfrm>
            <a:off x="410648" y="1068607"/>
            <a:ext cx="4796987" cy="400110"/>
          </a:xfrm>
          <a:prstGeom prst="rect">
            <a:avLst/>
          </a:prstGeom>
          <a:noFill/>
        </p:spPr>
        <p:txBody>
          <a:bodyPr wrap="square" rtlCol="0">
            <a:spAutoFit/>
          </a:bodyPr>
          <a:lstStyle/>
          <a:p>
            <a:r>
              <a:rPr lang="en-US" sz="2000" dirty="0">
                <a:solidFill>
                  <a:srgbClr val="FF0000"/>
                </a:solidFill>
                <a:latin typeface="Apple Chancery"/>
                <a:cs typeface="Apple Chancery"/>
              </a:rPr>
              <a:t>h.) Is there </a:t>
            </a:r>
            <a:r>
              <a:rPr lang="en-US" sz="2000" dirty="0">
                <a:latin typeface="Times New Roman"/>
                <a:cs typeface="Times New Roman"/>
              </a:rPr>
              <a:t>a </a:t>
            </a:r>
            <a:r>
              <a:rPr lang="en-US" sz="2000" dirty="0">
                <a:solidFill>
                  <a:srgbClr val="0000FF"/>
                </a:solidFill>
                <a:latin typeface="Times New Roman"/>
                <a:cs typeface="Times New Roman"/>
              </a:rPr>
              <a:t>magnetic flux </a:t>
            </a:r>
            <a:r>
              <a:rPr lang="en-US" sz="2000" dirty="0">
                <a:latin typeface="Times New Roman"/>
                <a:cs typeface="Times New Roman"/>
              </a:rPr>
              <a:t>through the coil?</a:t>
            </a:r>
          </a:p>
        </p:txBody>
      </p:sp>
      <p:sp>
        <p:nvSpPr>
          <p:cNvPr id="480" name="TextBox 479"/>
          <p:cNvSpPr txBox="1"/>
          <p:nvPr/>
        </p:nvSpPr>
        <p:spPr>
          <a:xfrm>
            <a:off x="410648" y="2087524"/>
            <a:ext cx="5469452" cy="707886"/>
          </a:xfrm>
          <a:prstGeom prst="rect">
            <a:avLst/>
          </a:prstGeom>
          <a:noFill/>
        </p:spPr>
        <p:txBody>
          <a:bodyPr wrap="square" rtlCol="0">
            <a:spAutoFit/>
          </a:bodyPr>
          <a:lstStyle/>
          <a:p>
            <a:r>
              <a:rPr lang="en-US" sz="2000" dirty="0">
                <a:solidFill>
                  <a:srgbClr val="FF0000"/>
                </a:solidFill>
                <a:latin typeface="Apple Chancery"/>
                <a:cs typeface="Apple Chancery"/>
              </a:rPr>
              <a:t>i.) Is there </a:t>
            </a:r>
            <a:r>
              <a:rPr lang="en-US" sz="2000" dirty="0">
                <a:latin typeface="Times New Roman"/>
                <a:cs typeface="Times New Roman"/>
              </a:rPr>
              <a:t>an </a:t>
            </a:r>
            <a:r>
              <a:rPr lang="en-US" sz="2000" dirty="0">
                <a:solidFill>
                  <a:srgbClr val="0000FF"/>
                </a:solidFill>
                <a:latin typeface="Times New Roman"/>
                <a:cs typeface="Times New Roman"/>
              </a:rPr>
              <a:t>induced EMF </a:t>
            </a:r>
            <a:r>
              <a:rPr lang="en-US" sz="2000" dirty="0">
                <a:latin typeface="Times New Roman"/>
                <a:cs typeface="Times New Roman"/>
              </a:rPr>
              <a:t>set up in the coil (justify)?  If so, what is its magnitude? </a:t>
            </a:r>
          </a:p>
        </p:txBody>
      </p:sp>
      <p:sp>
        <p:nvSpPr>
          <p:cNvPr id="481" name="TextBox 480"/>
          <p:cNvSpPr txBox="1"/>
          <p:nvPr/>
        </p:nvSpPr>
        <p:spPr>
          <a:xfrm>
            <a:off x="808794" y="1398470"/>
            <a:ext cx="4398842" cy="707886"/>
          </a:xfrm>
          <a:prstGeom prst="rect">
            <a:avLst/>
          </a:prstGeom>
          <a:noFill/>
        </p:spPr>
        <p:txBody>
          <a:bodyPr wrap="square" rtlCol="0">
            <a:spAutoFit/>
          </a:bodyPr>
          <a:lstStyle/>
          <a:p>
            <a:r>
              <a:rPr lang="en-US" sz="2000" dirty="0">
                <a:solidFill>
                  <a:srgbClr val="FF0000"/>
                </a:solidFill>
                <a:latin typeface="Apple Chancery"/>
                <a:cs typeface="Apple Chancery"/>
              </a:rPr>
              <a:t>yes, </a:t>
            </a:r>
            <a:r>
              <a:rPr lang="en-US" sz="2000" dirty="0">
                <a:solidFill>
                  <a:srgbClr val="0000FF"/>
                </a:solidFill>
                <a:latin typeface="Times New Roman"/>
                <a:cs typeface="Times New Roman"/>
              </a:rPr>
              <a:t>magnetic field lines </a:t>
            </a:r>
            <a:r>
              <a:rPr lang="en-US" sz="2000" dirty="0">
                <a:latin typeface="Times New Roman"/>
                <a:cs typeface="Times New Roman"/>
              </a:rPr>
              <a:t>are </a:t>
            </a:r>
            <a:r>
              <a:rPr lang="en-US" sz="2000" dirty="0">
                <a:solidFill>
                  <a:srgbClr val="0000FF"/>
                </a:solidFill>
                <a:latin typeface="Times New Roman"/>
                <a:cs typeface="Times New Roman"/>
              </a:rPr>
              <a:t>piercing the face </a:t>
            </a:r>
            <a:r>
              <a:rPr lang="en-US" sz="2000" dirty="0">
                <a:latin typeface="Times New Roman"/>
                <a:cs typeface="Times New Roman"/>
              </a:rPr>
              <a:t>of the coil</a:t>
            </a:r>
          </a:p>
        </p:txBody>
      </p:sp>
      <p:sp>
        <p:nvSpPr>
          <p:cNvPr id="482" name="TextBox 481"/>
          <p:cNvSpPr txBox="1"/>
          <p:nvPr/>
        </p:nvSpPr>
        <p:spPr>
          <a:xfrm>
            <a:off x="824351" y="2778188"/>
            <a:ext cx="8114106" cy="707886"/>
          </a:xfrm>
          <a:prstGeom prst="rect">
            <a:avLst/>
          </a:prstGeom>
          <a:noFill/>
        </p:spPr>
        <p:txBody>
          <a:bodyPr wrap="square" rtlCol="0">
            <a:spAutoFit/>
          </a:bodyPr>
          <a:lstStyle/>
          <a:p>
            <a:r>
              <a:rPr lang="en-US" sz="2000" dirty="0">
                <a:solidFill>
                  <a:srgbClr val="FF0000"/>
                </a:solidFill>
                <a:latin typeface="Apple Chancery"/>
                <a:cs typeface="Apple Chancery"/>
              </a:rPr>
              <a:t>yes, </a:t>
            </a:r>
            <a:r>
              <a:rPr lang="en-US" sz="2000" dirty="0">
                <a:latin typeface="Times New Roman"/>
                <a:cs typeface="Times New Roman"/>
              </a:rPr>
              <a:t>the </a:t>
            </a:r>
            <a:r>
              <a:rPr lang="en-US" sz="2000" dirty="0">
                <a:solidFill>
                  <a:srgbClr val="0000FF"/>
                </a:solidFill>
                <a:latin typeface="Times New Roman"/>
                <a:cs typeface="Times New Roman"/>
              </a:rPr>
              <a:t>magnetic flux </a:t>
            </a:r>
            <a:r>
              <a:rPr lang="en-US" sz="2000" dirty="0">
                <a:latin typeface="Times New Roman"/>
                <a:cs typeface="Times New Roman"/>
              </a:rPr>
              <a:t>is </a:t>
            </a:r>
            <a:r>
              <a:rPr lang="en-US" sz="2000" dirty="0">
                <a:solidFill>
                  <a:srgbClr val="FF0000"/>
                </a:solidFill>
                <a:latin typeface="Times New Roman"/>
                <a:cs typeface="Times New Roman"/>
              </a:rPr>
              <a:t>CHANGING</a:t>
            </a:r>
            <a:r>
              <a:rPr lang="en-US" sz="2000" dirty="0">
                <a:latin typeface="Times New Roman"/>
                <a:cs typeface="Times New Roman"/>
              </a:rPr>
              <a:t> through the face of the coil.  We won’t do the calculation—it will be similar to what we did earlier—but we could.</a:t>
            </a:r>
          </a:p>
        </p:txBody>
      </p:sp>
      <p:grpSp>
        <p:nvGrpSpPr>
          <p:cNvPr id="140321" name="Group 384"/>
          <p:cNvGrpSpPr>
            <a:grpSpLocks/>
          </p:cNvGrpSpPr>
          <p:nvPr/>
        </p:nvGrpSpPr>
        <p:grpSpPr bwMode="auto">
          <a:xfrm>
            <a:off x="5965190" y="1203604"/>
            <a:ext cx="2168843" cy="170022"/>
            <a:chOff x="3112" y="3440"/>
            <a:chExt cx="1518" cy="119"/>
          </a:xfrm>
        </p:grpSpPr>
        <p:grpSp>
          <p:nvGrpSpPr>
            <p:cNvPr id="140385" name="Group 385"/>
            <p:cNvGrpSpPr>
              <a:grpSpLocks/>
            </p:cNvGrpSpPr>
            <p:nvPr/>
          </p:nvGrpSpPr>
          <p:grpSpPr bwMode="auto">
            <a:xfrm>
              <a:off x="3112" y="3440"/>
              <a:ext cx="118" cy="119"/>
              <a:chOff x="3112" y="3440"/>
              <a:chExt cx="118" cy="119"/>
            </a:xfrm>
          </p:grpSpPr>
          <p:sp>
            <p:nvSpPr>
              <p:cNvPr id="140410"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11"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6" name="Group 388"/>
            <p:cNvGrpSpPr>
              <a:grpSpLocks/>
            </p:cNvGrpSpPr>
            <p:nvPr/>
          </p:nvGrpSpPr>
          <p:grpSpPr bwMode="auto">
            <a:xfrm>
              <a:off x="3392" y="3440"/>
              <a:ext cx="118" cy="119"/>
              <a:chOff x="3392" y="3440"/>
              <a:chExt cx="118" cy="119"/>
            </a:xfrm>
          </p:grpSpPr>
          <p:sp>
            <p:nvSpPr>
              <p:cNvPr id="140408"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9"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7" name="Group 391"/>
            <p:cNvGrpSpPr>
              <a:grpSpLocks/>
            </p:cNvGrpSpPr>
            <p:nvPr/>
          </p:nvGrpSpPr>
          <p:grpSpPr bwMode="auto">
            <a:xfrm>
              <a:off x="3672" y="3440"/>
              <a:ext cx="118" cy="119"/>
              <a:chOff x="3672" y="3440"/>
              <a:chExt cx="118" cy="119"/>
            </a:xfrm>
          </p:grpSpPr>
          <p:sp>
            <p:nvSpPr>
              <p:cNvPr id="140406"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7"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8" name="Group 394"/>
            <p:cNvGrpSpPr>
              <a:grpSpLocks/>
            </p:cNvGrpSpPr>
            <p:nvPr/>
          </p:nvGrpSpPr>
          <p:grpSpPr bwMode="auto">
            <a:xfrm>
              <a:off x="3952" y="3440"/>
              <a:ext cx="118" cy="119"/>
              <a:chOff x="3952" y="3440"/>
              <a:chExt cx="118" cy="119"/>
            </a:xfrm>
          </p:grpSpPr>
          <p:sp>
            <p:nvSpPr>
              <p:cNvPr id="140404"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5"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9" name="Group 397"/>
            <p:cNvGrpSpPr>
              <a:grpSpLocks/>
            </p:cNvGrpSpPr>
            <p:nvPr/>
          </p:nvGrpSpPr>
          <p:grpSpPr bwMode="auto">
            <a:xfrm>
              <a:off x="4232" y="3440"/>
              <a:ext cx="118" cy="119"/>
              <a:chOff x="4232" y="3440"/>
              <a:chExt cx="118" cy="119"/>
            </a:xfrm>
          </p:grpSpPr>
          <p:sp>
            <p:nvSpPr>
              <p:cNvPr id="140402"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3"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90" name="Group 400"/>
            <p:cNvGrpSpPr>
              <a:grpSpLocks/>
            </p:cNvGrpSpPr>
            <p:nvPr/>
          </p:nvGrpSpPr>
          <p:grpSpPr bwMode="auto">
            <a:xfrm>
              <a:off x="4512" y="3440"/>
              <a:ext cx="118" cy="119"/>
              <a:chOff x="4512" y="3440"/>
              <a:chExt cx="118" cy="119"/>
            </a:xfrm>
          </p:grpSpPr>
          <p:sp>
            <p:nvSpPr>
              <p:cNvPr id="140400"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1"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23.)</a:t>
            </a:r>
          </a:p>
        </p:txBody>
      </p:sp>
      <p:sp>
        <p:nvSpPr>
          <p:cNvPr id="128" name="TextBox 127"/>
          <p:cNvSpPr txBox="1"/>
          <p:nvPr/>
        </p:nvSpPr>
        <p:spPr>
          <a:xfrm>
            <a:off x="732594" y="3830535"/>
            <a:ext cx="8027427" cy="400110"/>
          </a:xfrm>
          <a:prstGeom prst="rect">
            <a:avLst/>
          </a:prstGeom>
          <a:noFill/>
        </p:spPr>
        <p:txBody>
          <a:bodyPr wrap="square" rtlCol="0">
            <a:spAutoFit/>
          </a:bodyPr>
          <a:lstStyle/>
          <a:p>
            <a:r>
              <a:rPr lang="en-US" sz="2000" dirty="0">
                <a:solidFill>
                  <a:srgbClr val="0000FF"/>
                </a:solidFill>
                <a:latin typeface="Apple Chancery"/>
                <a:cs typeface="Apple Chancery"/>
              </a:rPr>
              <a:t>Lenz’s Law </a:t>
            </a:r>
            <a:r>
              <a:rPr lang="en-US" sz="2000" dirty="0">
                <a:latin typeface="Times New Roman"/>
                <a:cs typeface="Times New Roman"/>
              </a:rPr>
              <a:t>maintains </a:t>
            </a:r>
            <a:r>
              <a:rPr lang="en-US" sz="2000" dirty="0">
                <a:solidFill>
                  <a:srgbClr val="FF0000"/>
                </a:solidFill>
                <a:latin typeface="Times New Roman"/>
                <a:cs typeface="Times New Roman"/>
              </a:rPr>
              <a:t>clockwise</a:t>
            </a:r>
            <a:r>
              <a:rPr lang="en-US" sz="2000" dirty="0">
                <a:latin typeface="Times New Roman"/>
                <a:cs typeface="Times New Roman"/>
              </a:rPr>
              <a:t> (go through the steps for the practice).</a:t>
            </a:r>
          </a:p>
        </p:txBody>
      </p:sp>
      <p:sp>
        <p:nvSpPr>
          <p:cNvPr id="129" name="TextBox 128"/>
          <p:cNvSpPr txBox="1"/>
          <p:nvPr/>
        </p:nvSpPr>
        <p:spPr>
          <a:xfrm>
            <a:off x="410648" y="3473374"/>
            <a:ext cx="5554542" cy="400110"/>
          </a:xfrm>
          <a:prstGeom prst="rect">
            <a:avLst/>
          </a:prstGeom>
          <a:noFill/>
        </p:spPr>
        <p:txBody>
          <a:bodyPr wrap="square" rtlCol="0">
            <a:spAutoFit/>
          </a:bodyPr>
          <a:lstStyle/>
          <a:p>
            <a:r>
              <a:rPr lang="en-US" sz="2000" dirty="0">
                <a:solidFill>
                  <a:srgbClr val="FF0000"/>
                </a:solidFill>
                <a:latin typeface="Apple Chancery"/>
                <a:cs typeface="Apple Chancery"/>
              </a:rPr>
              <a:t>j.) What is </a:t>
            </a:r>
            <a:r>
              <a:rPr lang="en-US" sz="2000" dirty="0">
                <a:latin typeface="Times New Roman"/>
                <a:cs typeface="Times New Roman"/>
              </a:rPr>
              <a:t>the </a:t>
            </a:r>
            <a:r>
              <a:rPr lang="en-US" sz="2000" dirty="0">
                <a:solidFill>
                  <a:srgbClr val="0000FF"/>
                </a:solidFill>
                <a:latin typeface="Times New Roman"/>
                <a:cs typeface="Times New Roman"/>
              </a:rPr>
              <a:t>direction of the induced current</a:t>
            </a:r>
            <a:r>
              <a:rPr lang="en-US" sz="2000" dirty="0">
                <a:latin typeface="Times New Roman"/>
                <a:cs typeface="Times New Roman"/>
              </a:rPr>
              <a:t>? </a:t>
            </a:r>
          </a:p>
        </p:txBody>
      </p:sp>
      <p:sp>
        <p:nvSpPr>
          <p:cNvPr id="130" name="TextBox 129"/>
          <p:cNvSpPr txBox="1"/>
          <p:nvPr/>
        </p:nvSpPr>
        <p:spPr>
          <a:xfrm>
            <a:off x="410648" y="4355876"/>
            <a:ext cx="8704338" cy="400110"/>
          </a:xfrm>
          <a:prstGeom prst="rect">
            <a:avLst/>
          </a:prstGeom>
          <a:noFill/>
        </p:spPr>
        <p:txBody>
          <a:bodyPr wrap="square" rtlCol="0">
            <a:spAutoFit/>
          </a:bodyPr>
          <a:lstStyle/>
          <a:p>
            <a:r>
              <a:rPr lang="en-US" sz="2000" dirty="0">
                <a:solidFill>
                  <a:srgbClr val="FF0000"/>
                </a:solidFill>
                <a:latin typeface="Apple Chancery"/>
                <a:cs typeface="Apple Chancery"/>
              </a:rPr>
              <a:t>e.) The direction </a:t>
            </a:r>
            <a:r>
              <a:rPr lang="en-US" sz="2000" dirty="0">
                <a:latin typeface="Times New Roman"/>
                <a:cs typeface="Times New Roman"/>
              </a:rPr>
              <a:t>of the </a:t>
            </a:r>
            <a:r>
              <a:rPr lang="en-US" sz="2000" dirty="0">
                <a:solidFill>
                  <a:srgbClr val="0000FF"/>
                </a:solidFill>
                <a:latin typeface="Times New Roman"/>
                <a:cs typeface="Times New Roman"/>
              </a:rPr>
              <a:t>induced force </a:t>
            </a:r>
            <a:r>
              <a:rPr lang="en-US" sz="2000" dirty="0">
                <a:latin typeface="Times New Roman"/>
                <a:cs typeface="Times New Roman"/>
              </a:rPr>
              <a:t>on the coil?</a:t>
            </a:r>
          </a:p>
        </p:txBody>
      </p:sp>
      <p:graphicFrame>
        <p:nvGraphicFramePr>
          <p:cNvPr id="133" name="Object 132"/>
          <p:cNvGraphicFramePr>
            <a:graphicFrameLocks noChangeAspect="1"/>
          </p:cNvGraphicFramePr>
          <p:nvPr>
            <p:extLst>
              <p:ext uri="{D42A27DB-BD31-4B8C-83A1-F6EECF244321}">
                <p14:modId xmlns:p14="http://schemas.microsoft.com/office/powerpoint/2010/main" val="1807426735"/>
              </p:ext>
            </p:extLst>
          </p:nvPr>
        </p:nvGraphicFramePr>
        <p:xfrm>
          <a:off x="913251" y="4709094"/>
          <a:ext cx="1296988" cy="395288"/>
        </p:xfrm>
        <a:graphic>
          <a:graphicData uri="http://schemas.openxmlformats.org/presentationml/2006/ole">
            <mc:AlternateContent xmlns:mc="http://schemas.openxmlformats.org/markup-compatibility/2006">
              <mc:Choice xmlns:v="urn:schemas-microsoft-com:vml" Requires="v">
                <p:oleObj spid="_x0000_s2580404" name="Equation" r:id="rId5" imgW="749300" imgH="228600" progId="Equation.DSMT4">
                  <p:embed/>
                </p:oleObj>
              </mc:Choice>
              <mc:Fallback>
                <p:oleObj name="Equation" r:id="rId5" imgW="749300" imgH="228600" progId="Equation.DSMT4">
                  <p:embed/>
                  <p:pic>
                    <p:nvPicPr>
                      <p:cNvPr id="0" name=""/>
                      <p:cNvPicPr/>
                      <p:nvPr/>
                    </p:nvPicPr>
                    <p:blipFill>
                      <a:blip r:embed="rId6"/>
                      <a:stretch>
                        <a:fillRect/>
                      </a:stretch>
                    </p:blipFill>
                    <p:spPr>
                      <a:xfrm>
                        <a:off x="913251" y="4709094"/>
                        <a:ext cx="1296988" cy="395288"/>
                      </a:xfrm>
                      <a:prstGeom prst="rect">
                        <a:avLst/>
                      </a:prstGeom>
                    </p:spPr>
                  </p:pic>
                </p:oleObj>
              </mc:Fallback>
            </mc:AlternateContent>
          </a:graphicData>
        </a:graphic>
      </p:graphicFrame>
      <p:sp>
        <p:nvSpPr>
          <p:cNvPr id="134" name="TextBox 133"/>
          <p:cNvSpPr txBox="1"/>
          <p:nvPr/>
        </p:nvSpPr>
        <p:spPr>
          <a:xfrm>
            <a:off x="2146739" y="4691572"/>
            <a:ext cx="6835533" cy="400110"/>
          </a:xfrm>
          <a:prstGeom prst="rect">
            <a:avLst/>
          </a:prstGeom>
          <a:noFill/>
        </p:spPr>
        <p:txBody>
          <a:bodyPr wrap="square" rtlCol="0">
            <a:spAutoFit/>
          </a:bodyPr>
          <a:lstStyle/>
          <a:p>
            <a:r>
              <a:rPr lang="en-US" sz="2000" dirty="0">
                <a:latin typeface="Times New Roman"/>
                <a:cs typeface="Times New Roman"/>
              </a:rPr>
              <a:t>Says the </a:t>
            </a:r>
            <a:r>
              <a:rPr lang="en-US" sz="2000" dirty="0">
                <a:solidFill>
                  <a:srgbClr val="0000FF"/>
                </a:solidFill>
                <a:latin typeface="Times New Roman"/>
                <a:cs typeface="Times New Roman"/>
              </a:rPr>
              <a:t>vertical wire </a:t>
            </a:r>
            <a:r>
              <a:rPr lang="en-US" sz="2000" dirty="0">
                <a:latin typeface="Times New Roman"/>
                <a:cs typeface="Times New Roman"/>
              </a:rPr>
              <a:t>will </a:t>
            </a:r>
            <a:r>
              <a:rPr lang="en-US" sz="2000" dirty="0">
                <a:solidFill>
                  <a:srgbClr val="0000FF"/>
                </a:solidFill>
                <a:latin typeface="Times New Roman"/>
                <a:cs typeface="Times New Roman"/>
              </a:rPr>
              <a:t>feel a force </a:t>
            </a:r>
            <a:r>
              <a:rPr lang="en-US" sz="2000" i="1" dirty="0">
                <a:solidFill>
                  <a:srgbClr val="FF0000"/>
                </a:solidFill>
                <a:latin typeface="Times New Roman"/>
                <a:cs typeface="Times New Roman"/>
              </a:rPr>
              <a:t>to the left </a:t>
            </a:r>
            <a:r>
              <a:rPr lang="en-US" sz="2000" dirty="0">
                <a:latin typeface="Times New Roman"/>
                <a:cs typeface="Times New Roman"/>
              </a:rPr>
              <a:t>(again—do it!).</a:t>
            </a:r>
          </a:p>
        </p:txBody>
      </p:sp>
      <p:sp>
        <p:nvSpPr>
          <p:cNvPr id="135" name="Line 469"/>
          <p:cNvSpPr>
            <a:spLocks noChangeShapeType="1"/>
          </p:cNvSpPr>
          <p:nvPr/>
        </p:nvSpPr>
        <p:spPr bwMode="auto">
          <a:xfrm flipH="1">
            <a:off x="6865303" y="1472382"/>
            <a:ext cx="868680" cy="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36" name="Line 471"/>
          <p:cNvSpPr>
            <a:spLocks noChangeShapeType="1"/>
          </p:cNvSpPr>
          <p:nvPr/>
        </p:nvSpPr>
        <p:spPr bwMode="auto">
          <a:xfrm>
            <a:off x="8184833" y="2058096"/>
            <a:ext cx="0" cy="274320"/>
          </a:xfrm>
          <a:prstGeom prst="line">
            <a:avLst/>
          </a:prstGeom>
          <a:noFill/>
          <a:ln w="28575">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37" name="Line 473"/>
          <p:cNvSpPr>
            <a:spLocks noChangeShapeType="1"/>
          </p:cNvSpPr>
          <p:nvPr/>
        </p:nvSpPr>
        <p:spPr bwMode="auto">
          <a:xfrm flipV="1">
            <a:off x="8184833" y="611559"/>
            <a:ext cx="0" cy="274320"/>
          </a:xfrm>
          <a:prstGeom prst="line">
            <a:avLst/>
          </a:prstGeom>
          <a:noFill/>
          <a:ln w="254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aphicFrame>
        <p:nvGraphicFramePr>
          <p:cNvPr id="139" name="Object 138"/>
          <p:cNvGraphicFramePr>
            <a:graphicFrameLocks noChangeAspect="1"/>
          </p:cNvGraphicFramePr>
          <p:nvPr>
            <p:extLst>
              <p:ext uri="{D42A27DB-BD31-4B8C-83A1-F6EECF244321}">
                <p14:modId xmlns:p14="http://schemas.microsoft.com/office/powerpoint/2010/main" val="3979577915"/>
              </p:ext>
            </p:extLst>
          </p:nvPr>
        </p:nvGraphicFramePr>
        <p:xfrm>
          <a:off x="6933883" y="1110101"/>
          <a:ext cx="242887" cy="263525"/>
        </p:xfrm>
        <a:graphic>
          <a:graphicData uri="http://schemas.openxmlformats.org/presentationml/2006/ole">
            <mc:AlternateContent xmlns:mc="http://schemas.openxmlformats.org/markup-compatibility/2006">
              <mc:Choice xmlns:v="urn:schemas-microsoft-com:vml" Requires="v">
                <p:oleObj spid="_x0000_s2580405" name="Equation" r:id="rId7" imgW="139700" imgH="152400" progId="Equation.DSMT4">
                  <p:embed/>
                </p:oleObj>
              </mc:Choice>
              <mc:Fallback>
                <p:oleObj name="Equation" r:id="rId7" imgW="139700" imgH="152400" progId="Equation.DSMT4">
                  <p:embed/>
                  <p:pic>
                    <p:nvPicPr>
                      <p:cNvPr id="0" name=""/>
                      <p:cNvPicPr/>
                      <p:nvPr/>
                    </p:nvPicPr>
                    <p:blipFill>
                      <a:blip r:embed="rId8"/>
                      <a:stretch>
                        <a:fillRect/>
                      </a:stretch>
                    </p:blipFill>
                    <p:spPr>
                      <a:xfrm>
                        <a:off x="6933883" y="1110101"/>
                        <a:ext cx="242887" cy="263525"/>
                      </a:xfrm>
                      <a:prstGeom prst="rect">
                        <a:avLst/>
                      </a:prstGeom>
                    </p:spPr>
                  </p:pic>
                </p:oleObj>
              </mc:Fallback>
            </mc:AlternateContent>
          </a:graphicData>
        </a:graphic>
      </p:graphicFrame>
      <p:grpSp>
        <p:nvGrpSpPr>
          <p:cNvPr id="140" name="Group 344"/>
          <p:cNvGrpSpPr>
            <a:grpSpLocks/>
          </p:cNvGrpSpPr>
          <p:nvPr/>
        </p:nvGrpSpPr>
        <p:grpSpPr bwMode="auto">
          <a:xfrm>
            <a:off x="8890832" y="1290044"/>
            <a:ext cx="171450" cy="167164"/>
            <a:chOff x="2376" y="3568"/>
            <a:chExt cx="120" cy="117"/>
          </a:xfrm>
        </p:grpSpPr>
        <p:sp>
          <p:nvSpPr>
            <p:cNvPr id="141" name="Line 345"/>
            <p:cNvSpPr>
              <a:spLocks noChangeShapeType="1"/>
            </p:cNvSpPr>
            <p:nvPr/>
          </p:nvSpPr>
          <p:spPr bwMode="auto">
            <a:xfrm rot="10800000" flipH="1">
              <a:off x="2440"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2" name="Line 346"/>
            <p:cNvSpPr>
              <a:spLocks noChangeShapeType="1"/>
            </p:cNvSpPr>
            <p:nvPr/>
          </p:nvSpPr>
          <p:spPr bwMode="auto">
            <a:xfrm rot="10800000">
              <a:off x="2376"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3" name="Group 347"/>
          <p:cNvGrpSpPr>
            <a:grpSpLocks/>
          </p:cNvGrpSpPr>
          <p:nvPr/>
        </p:nvGrpSpPr>
        <p:grpSpPr bwMode="auto">
          <a:xfrm>
            <a:off x="8476017" y="816412"/>
            <a:ext cx="185738" cy="180023"/>
            <a:chOff x="2653" y="3970"/>
            <a:chExt cx="130" cy="126"/>
          </a:xfrm>
        </p:grpSpPr>
        <p:sp>
          <p:nvSpPr>
            <p:cNvPr id="144"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6" name="Group 350"/>
          <p:cNvGrpSpPr>
            <a:grpSpLocks/>
          </p:cNvGrpSpPr>
          <p:nvPr/>
        </p:nvGrpSpPr>
        <p:grpSpPr bwMode="auto">
          <a:xfrm>
            <a:off x="8481257" y="1961576"/>
            <a:ext cx="185738" cy="182880"/>
            <a:chOff x="2693" y="3168"/>
            <a:chExt cx="130" cy="128"/>
          </a:xfrm>
        </p:grpSpPr>
        <p:sp>
          <p:nvSpPr>
            <p:cNvPr id="147" name="Line 351"/>
            <p:cNvSpPr>
              <a:spLocks noChangeShapeType="1"/>
            </p:cNvSpPr>
            <p:nvPr/>
          </p:nvSpPr>
          <p:spPr bwMode="auto">
            <a:xfrm>
              <a:off x="2693" y="3234"/>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8" name="Line 352"/>
            <p:cNvSpPr>
              <a:spLocks noChangeShapeType="1"/>
            </p:cNvSpPr>
            <p:nvPr/>
          </p:nvSpPr>
          <p:spPr bwMode="auto">
            <a:xfrm rot="10800000" flipH="1">
              <a:off x="2696" y="3168"/>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9" name="Group 353"/>
          <p:cNvGrpSpPr>
            <a:grpSpLocks/>
          </p:cNvGrpSpPr>
          <p:nvPr/>
        </p:nvGrpSpPr>
        <p:grpSpPr bwMode="auto">
          <a:xfrm>
            <a:off x="7756525" y="1562935"/>
            <a:ext cx="171450" cy="167164"/>
            <a:chOff x="3184" y="3568"/>
            <a:chExt cx="120" cy="117"/>
          </a:xfrm>
        </p:grpSpPr>
        <p:sp>
          <p:nvSpPr>
            <p:cNvPr id="150" name="Line 354"/>
            <p:cNvSpPr>
              <a:spLocks noChangeShapeType="1"/>
            </p:cNvSpPr>
            <p:nvPr/>
          </p:nvSpPr>
          <p:spPr bwMode="auto">
            <a:xfrm rot="10800000" flipH="1">
              <a:off x="3184"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 name="Line 355"/>
            <p:cNvSpPr>
              <a:spLocks noChangeShapeType="1"/>
            </p:cNvSpPr>
            <p:nvPr/>
          </p:nvSpPr>
          <p:spPr bwMode="auto">
            <a:xfrm rot="10800000">
              <a:off x="3240"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152" name="Object 151"/>
          <p:cNvGraphicFramePr>
            <a:graphicFrameLocks noChangeAspect="1"/>
          </p:cNvGraphicFramePr>
          <p:nvPr>
            <p:extLst>
              <p:ext uri="{D42A27DB-BD31-4B8C-83A1-F6EECF244321}">
                <p14:modId xmlns:p14="http://schemas.microsoft.com/office/powerpoint/2010/main" val="1265784527"/>
              </p:ext>
            </p:extLst>
          </p:nvPr>
        </p:nvGraphicFramePr>
        <p:xfrm>
          <a:off x="8683027" y="1995926"/>
          <a:ext cx="153987" cy="285750"/>
        </p:xfrm>
        <a:graphic>
          <a:graphicData uri="http://schemas.openxmlformats.org/presentationml/2006/ole">
            <mc:AlternateContent xmlns:mc="http://schemas.openxmlformats.org/markup-compatibility/2006">
              <mc:Choice xmlns:v="urn:schemas-microsoft-com:vml" Requires="v">
                <p:oleObj spid="_x0000_s2580406" name="Equation" r:id="rId9" imgW="88900" imgH="165100" progId="Equation.DSMT4">
                  <p:embed/>
                </p:oleObj>
              </mc:Choice>
              <mc:Fallback>
                <p:oleObj name="Equation" r:id="rId9" imgW="88900" imgH="165100" progId="Equation.DSMT4">
                  <p:embed/>
                  <p:pic>
                    <p:nvPicPr>
                      <p:cNvPr id="0" name=""/>
                      <p:cNvPicPr/>
                      <p:nvPr/>
                    </p:nvPicPr>
                    <p:blipFill>
                      <a:blip r:embed="rId10"/>
                      <a:stretch>
                        <a:fillRect/>
                      </a:stretch>
                    </p:blipFill>
                    <p:spPr>
                      <a:xfrm>
                        <a:off x="8683027" y="1995926"/>
                        <a:ext cx="153987" cy="285750"/>
                      </a:xfrm>
                      <a:prstGeom prst="rect">
                        <a:avLst/>
                      </a:prstGeom>
                    </p:spPr>
                  </p:pic>
                </p:oleObj>
              </mc:Fallback>
            </mc:AlternateContent>
          </a:graphicData>
        </a:graphic>
      </p:graphicFrame>
      <p:sp>
        <p:nvSpPr>
          <p:cNvPr id="153" name="TextBox 152"/>
          <p:cNvSpPr txBox="1"/>
          <p:nvPr/>
        </p:nvSpPr>
        <p:spPr>
          <a:xfrm>
            <a:off x="220270" y="5157226"/>
            <a:ext cx="8704338" cy="1446550"/>
          </a:xfrm>
          <a:prstGeom prst="rect">
            <a:avLst/>
          </a:prstGeom>
          <a:noFill/>
        </p:spPr>
        <p:txBody>
          <a:bodyPr wrap="square" rtlCol="0">
            <a:spAutoFit/>
          </a:bodyPr>
          <a:lstStyle/>
          <a:p>
            <a:r>
              <a:rPr lang="en-US" sz="2800" dirty="0">
                <a:solidFill>
                  <a:srgbClr val="FF0000"/>
                </a:solidFill>
                <a:latin typeface="Apple Chancery"/>
                <a:cs typeface="Apple Chancery"/>
              </a:rPr>
              <a:t>Huge observation: </a:t>
            </a:r>
            <a:r>
              <a:rPr lang="en-US" sz="2000" dirty="0">
                <a:latin typeface="Times New Roman"/>
                <a:cs typeface="Times New Roman"/>
              </a:rPr>
              <a:t>Induced currents will ALWAYS generate forces that </a:t>
            </a:r>
            <a:r>
              <a:rPr lang="en-US" sz="2000" dirty="0">
                <a:solidFill>
                  <a:srgbClr val="0000FF"/>
                </a:solidFill>
                <a:latin typeface="Times New Roman"/>
                <a:cs typeface="Times New Roman"/>
              </a:rPr>
              <a:t>fight what you are trying to do</a:t>
            </a:r>
            <a:r>
              <a:rPr lang="en-US" sz="2000" dirty="0">
                <a:latin typeface="Times New Roman"/>
                <a:cs typeface="Times New Roman"/>
              </a:rPr>
              <a:t>.  </a:t>
            </a:r>
            <a:r>
              <a:rPr lang="en-US" sz="2000" dirty="0">
                <a:solidFill>
                  <a:srgbClr val="008000"/>
                </a:solidFill>
                <a:latin typeface="Times New Roman"/>
                <a:cs typeface="Times New Roman"/>
              </a:rPr>
              <a:t>Try to move the coil </a:t>
            </a:r>
            <a:r>
              <a:rPr lang="en-US" sz="2000" dirty="0">
                <a:solidFill>
                  <a:srgbClr val="0000FF"/>
                </a:solidFill>
                <a:latin typeface="Times New Roman"/>
                <a:cs typeface="Times New Roman"/>
              </a:rPr>
              <a:t>OUT OF THE FIELD</a:t>
            </a:r>
            <a:r>
              <a:rPr lang="en-US" sz="2000" dirty="0">
                <a:latin typeface="Times New Roman"/>
                <a:cs typeface="Times New Roman"/>
              </a:rPr>
              <a:t>—</a:t>
            </a:r>
            <a:r>
              <a:rPr lang="en-US" sz="2000" dirty="0">
                <a:solidFill>
                  <a:srgbClr val="0000FF"/>
                </a:solidFill>
                <a:latin typeface="Times New Roman"/>
                <a:cs typeface="Times New Roman"/>
              </a:rPr>
              <a:t>the induced force will fight you</a:t>
            </a:r>
            <a:r>
              <a:rPr lang="en-US" sz="2000" dirty="0">
                <a:latin typeface="Times New Roman"/>
                <a:cs typeface="Times New Roman"/>
              </a:rPr>
              <a:t>.  </a:t>
            </a:r>
            <a:r>
              <a:rPr lang="en-US" sz="2000" dirty="0">
                <a:solidFill>
                  <a:srgbClr val="008000"/>
                </a:solidFill>
                <a:latin typeface="Times New Roman"/>
                <a:cs typeface="Times New Roman"/>
              </a:rPr>
              <a:t>Try to move the coil </a:t>
            </a:r>
            <a:r>
              <a:rPr lang="en-US" sz="2000" dirty="0">
                <a:solidFill>
                  <a:srgbClr val="0000FF"/>
                </a:solidFill>
                <a:latin typeface="Times New Roman"/>
                <a:cs typeface="Times New Roman"/>
              </a:rPr>
              <a:t>INTO THE FIELD</a:t>
            </a:r>
            <a:r>
              <a:rPr lang="en-US" sz="2000" dirty="0">
                <a:latin typeface="Times New Roman"/>
                <a:cs typeface="Times New Roman"/>
              </a:rPr>
              <a:t>—</a:t>
            </a:r>
            <a:r>
              <a:rPr lang="en-US" sz="2000" dirty="0">
                <a:solidFill>
                  <a:srgbClr val="008000"/>
                </a:solidFill>
                <a:latin typeface="Times New Roman"/>
                <a:cs typeface="Times New Roman"/>
              </a:rPr>
              <a:t>the induced force will fight you </a:t>
            </a:r>
            <a:r>
              <a:rPr lang="en-US" sz="2000" dirty="0">
                <a:latin typeface="Times New Roman"/>
                <a:cs typeface="Times New Roman"/>
              </a:rPr>
              <a:t>. . . they always </a:t>
            </a:r>
            <a:r>
              <a:rPr lang="en-US" sz="2000" i="1" dirty="0">
                <a:solidFill>
                  <a:srgbClr val="FF0000"/>
                </a:solidFill>
                <a:latin typeface="Times New Roman"/>
                <a:cs typeface="Times New Roman"/>
              </a:rPr>
              <a:t>fight the change</a:t>
            </a:r>
            <a:r>
              <a:rPr lang="en-US" sz="2000" dirty="0">
                <a:latin typeface="Times New Roman"/>
                <a:cs typeface="Times New Roman"/>
              </a:rPr>
              <a:t>.</a:t>
            </a:r>
          </a:p>
        </p:txBody>
      </p:sp>
    </p:spTree>
    <p:extLst>
      <p:ext uri="{BB962C8B-B14F-4D97-AF65-F5344CB8AC3E}">
        <p14:creationId xmlns:p14="http://schemas.microsoft.com/office/powerpoint/2010/main" val="70793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
                                        </p:tgtEl>
                                        <p:attrNameLst>
                                          <p:attrName>style.visibility</p:attrName>
                                        </p:attrNameLst>
                                      </p:cBhvr>
                                      <p:to>
                                        <p:strVal val="visible"/>
                                      </p:to>
                                    </p:set>
                                    <p:animEffect transition="in" filter="dissolve">
                                      <p:cBhvr>
                                        <p:cTn id="12" dur="500"/>
                                        <p:tgtEl>
                                          <p:spTgt spid="48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dissolve">
                                      <p:cBhvr>
                                        <p:cTn id="15" dur="500"/>
                                        <p:tgtEl>
                                          <p:spTgt spid="15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0"/>
                                        </p:tgtEl>
                                        <p:attrNameLst>
                                          <p:attrName>style.visibility</p:attrName>
                                        </p:attrNameLst>
                                      </p:cBhvr>
                                      <p:to>
                                        <p:strVal val="visible"/>
                                      </p:to>
                                    </p:set>
                                    <p:animEffect transition="in" filter="dissolve">
                                      <p:cBhvr>
                                        <p:cTn id="20" dur="500"/>
                                        <p:tgtEl>
                                          <p:spTgt spid="48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82"/>
                                        </p:tgtEl>
                                        <p:attrNameLst>
                                          <p:attrName>style.visibility</p:attrName>
                                        </p:attrNameLst>
                                      </p:cBhvr>
                                      <p:to>
                                        <p:strVal val="visible"/>
                                      </p:to>
                                    </p:set>
                                    <p:animEffect transition="in" filter="dissolve">
                                      <p:cBhvr>
                                        <p:cTn id="25" dur="500"/>
                                        <p:tgtEl>
                                          <p:spTgt spid="48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dissolve">
                                      <p:cBhvr>
                                        <p:cTn id="30" dur="500"/>
                                        <p:tgtEl>
                                          <p:spTgt spid="12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8"/>
                                        </p:tgtEl>
                                        <p:attrNameLst>
                                          <p:attrName>style.visibility</p:attrName>
                                        </p:attrNameLst>
                                      </p:cBhvr>
                                      <p:to>
                                        <p:strVal val="visible"/>
                                      </p:to>
                                    </p:set>
                                    <p:animEffect transition="in" filter="dissolve">
                                      <p:cBhvr>
                                        <p:cTn id="35" dur="500"/>
                                        <p:tgtEl>
                                          <p:spTgt spid="12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dissolve">
                                      <p:cBhvr>
                                        <p:cTn id="40" dur="500"/>
                                        <p:tgtEl>
                                          <p:spTgt spid="143"/>
                                        </p:tgtEl>
                                      </p:cBhvr>
                                    </p:animEffect>
                                  </p:childTnLst>
                                </p:cTn>
                              </p:par>
                              <p:par>
                                <p:cTn id="41" presetID="9" presetClass="entr" presetSubtype="0"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dissolve">
                                      <p:cBhvr>
                                        <p:cTn id="43" dur="500"/>
                                        <p:tgtEl>
                                          <p:spTgt spid="140"/>
                                        </p:tgtEl>
                                      </p:cBhvr>
                                    </p:animEffect>
                                  </p:childTnLst>
                                </p:cTn>
                              </p:par>
                              <p:par>
                                <p:cTn id="44" presetID="9" presetClass="entr" presetSubtype="0" fill="hold" nodeType="with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dissolve">
                                      <p:cBhvr>
                                        <p:cTn id="46" dur="500"/>
                                        <p:tgtEl>
                                          <p:spTgt spid="152"/>
                                        </p:tgtEl>
                                      </p:cBhvr>
                                    </p:animEffect>
                                  </p:childTnLst>
                                </p:cTn>
                              </p:par>
                              <p:par>
                                <p:cTn id="47" presetID="9" presetClass="entr" presetSubtype="0" fill="hold" nodeType="withEffect">
                                  <p:stCondLst>
                                    <p:cond delay="0"/>
                                  </p:stCondLst>
                                  <p:childTnLst>
                                    <p:set>
                                      <p:cBhvr>
                                        <p:cTn id="48" dur="1" fill="hold">
                                          <p:stCondLst>
                                            <p:cond delay="0"/>
                                          </p:stCondLst>
                                        </p:cTn>
                                        <p:tgtEl>
                                          <p:spTgt spid="146"/>
                                        </p:tgtEl>
                                        <p:attrNameLst>
                                          <p:attrName>style.visibility</p:attrName>
                                        </p:attrNameLst>
                                      </p:cBhvr>
                                      <p:to>
                                        <p:strVal val="visible"/>
                                      </p:to>
                                    </p:set>
                                    <p:animEffect transition="in" filter="dissolve">
                                      <p:cBhvr>
                                        <p:cTn id="49" dur="500"/>
                                        <p:tgtEl>
                                          <p:spTgt spid="146"/>
                                        </p:tgtEl>
                                      </p:cBhvr>
                                    </p:animEffect>
                                  </p:childTnLst>
                                </p:cTn>
                              </p:par>
                              <p:par>
                                <p:cTn id="50" presetID="9" presetClass="entr" presetSubtype="0" fill="hold" nodeType="withEffect">
                                  <p:stCondLst>
                                    <p:cond delay="0"/>
                                  </p:stCondLst>
                                  <p:childTnLst>
                                    <p:set>
                                      <p:cBhvr>
                                        <p:cTn id="51" dur="1" fill="hold">
                                          <p:stCondLst>
                                            <p:cond delay="0"/>
                                          </p:stCondLst>
                                        </p:cTn>
                                        <p:tgtEl>
                                          <p:spTgt spid="149"/>
                                        </p:tgtEl>
                                        <p:attrNameLst>
                                          <p:attrName>style.visibility</p:attrName>
                                        </p:attrNameLst>
                                      </p:cBhvr>
                                      <p:to>
                                        <p:strVal val="visible"/>
                                      </p:to>
                                    </p:set>
                                    <p:animEffect transition="in" filter="dissolve">
                                      <p:cBhvr>
                                        <p:cTn id="52" dur="500"/>
                                        <p:tgtEl>
                                          <p:spTgt spid="14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dissolve">
                                      <p:cBhvr>
                                        <p:cTn id="57" dur="500"/>
                                        <p:tgtEl>
                                          <p:spTgt spid="13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33"/>
                                        </p:tgtEl>
                                        <p:attrNameLst>
                                          <p:attrName>style.visibility</p:attrName>
                                        </p:attrNameLst>
                                      </p:cBhvr>
                                      <p:to>
                                        <p:strVal val="visible"/>
                                      </p:to>
                                    </p:set>
                                    <p:animEffect transition="in" filter="dissolve">
                                      <p:cBhvr>
                                        <p:cTn id="62" dur="500"/>
                                        <p:tgtEl>
                                          <p:spTgt spid="13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dissolve">
                                      <p:cBhvr>
                                        <p:cTn id="65" dur="500"/>
                                        <p:tgtEl>
                                          <p:spTgt spid="13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37"/>
                                        </p:tgtEl>
                                        <p:attrNameLst>
                                          <p:attrName>style.visibility</p:attrName>
                                        </p:attrNameLst>
                                      </p:cBhvr>
                                      <p:to>
                                        <p:strVal val="visible"/>
                                      </p:to>
                                    </p:set>
                                    <p:animEffect transition="in" filter="dissolve">
                                      <p:cBhvr>
                                        <p:cTn id="70" dur="500"/>
                                        <p:tgtEl>
                                          <p:spTgt spid="137"/>
                                        </p:tgtEl>
                                      </p:cBhvr>
                                    </p:animEffect>
                                  </p:childTnLst>
                                </p:cTn>
                              </p:par>
                              <p:par>
                                <p:cTn id="71" presetID="9" presetClass="entr" presetSubtype="0" fill="hold" nodeType="withEffect">
                                  <p:stCondLst>
                                    <p:cond delay="0"/>
                                  </p:stCondLst>
                                  <p:childTnLst>
                                    <p:set>
                                      <p:cBhvr>
                                        <p:cTn id="72" dur="1" fill="hold">
                                          <p:stCondLst>
                                            <p:cond delay="0"/>
                                          </p:stCondLst>
                                        </p:cTn>
                                        <p:tgtEl>
                                          <p:spTgt spid="139"/>
                                        </p:tgtEl>
                                        <p:attrNameLst>
                                          <p:attrName>style.visibility</p:attrName>
                                        </p:attrNameLst>
                                      </p:cBhvr>
                                      <p:to>
                                        <p:strVal val="visible"/>
                                      </p:to>
                                    </p:set>
                                    <p:animEffect transition="in" filter="dissolve">
                                      <p:cBhvr>
                                        <p:cTn id="73" dur="500"/>
                                        <p:tgtEl>
                                          <p:spTgt spid="139"/>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35"/>
                                        </p:tgtEl>
                                        <p:attrNameLst>
                                          <p:attrName>style.visibility</p:attrName>
                                        </p:attrNameLst>
                                      </p:cBhvr>
                                      <p:to>
                                        <p:strVal val="visible"/>
                                      </p:to>
                                    </p:set>
                                    <p:animEffect transition="in" filter="dissolve">
                                      <p:cBhvr>
                                        <p:cTn id="76" dur="500"/>
                                        <p:tgtEl>
                                          <p:spTgt spid="135"/>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36"/>
                                        </p:tgtEl>
                                        <p:attrNameLst>
                                          <p:attrName>style.visibility</p:attrName>
                                        </p:attrNameLst>
                                      </p:cBhvr>
                                      <p:to>
                                        <p:strVal val="visible"/>
                                      </p:to>
                                    </p:set>
                                    <p:animEffect transition="in" filter="dissolve">
                                      <p:cBhvr>
                                        <p:cTn id="79" dur="500"/>
                                        <p:tgtEl>
                                          <p:spTgt spid="136"/>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53"/>
                                        </p:tgtEl>
                                        <p:attrNameLst>
                                          <p:attrName>style.visibility</p:attrName>
                                        </p:attrNameLst>
                                      </p:cBhvr>
                                      <p:to>
                                        <p:strVal val="visible"/>
                                      </p:to>
                                    </p:set>
                                    <p:animEffect transition="in" filter="dissolve">
                                      <p:cBhvr>
                                        <p:cTn id="84"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2" grpId="0"/>
      <p:bldP spid="480" grpId="0"/>
      <p:bldP spid="481" grpId="0"/>
      <p:bldP spid="482" grpId="0"/>
      <p:bldP spid="128" grpId="0"/>
      <p:bldP spid="129" grpId="0"/>
      <p:bldP spid="130" grpId="0"/>
      <p:bldP spid="134" grpId="0"/>
      <p:bldP spid="135" grpId="0" animBg="1"/>
      <p:bldP spid="136" grpId="0" animBg="1"/>
      <p:bldP spid="137" grpId="0" animBg="1"/>
      <p:bldP spid="1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990601"/>
            <a:ext cx="3797300"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273048" y="2997200"/>
            <a:ext cx="8413752" cy="208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113" indent="-11113"/>
            <a:r>
              <a:rPr lang="en-US" sz="2000" b="0" dirty="0">
                <a:latin typeface="Times New Roman"/>
                <a:cs typeface="Times New Roman"/>
              </a:rPr>
              <a:t>Procedure:</a:t>
            </a:r>
          </a:p>
          <a:p>
            <a:pPr marL="514350" indent="-514350">
              <a:buFont typeface="+mj-lt"/>
              <a:buAutoNum type="arabicPeriod"/>
            </a:pPr>
            <a:r>
              <a:rPr lang="en-US" sz="2000" b="0" dirty="0">
                <a:latin typeface="Times New Roman"/>
                <a:cs typeface="Times New Roman"/>
              </a:rPr>
              <a:t>Determine direction of magnetic field</a:t>
            </a:r>
          </a:p>
          <a:p>
            <a:pPr marL="514350" indent="-514350">
              <a:buFont typeface="+mj-lt"/>
              <a:buAutoNum type="arabicPeriod"/>
            </a:pPr>
            <a:r>
              <a:rPr lang="en-US" sz="2000" b="0" dirty="0">
                <a:latin typeface="Times New Roman"/>
                <a:cs typeface="Times New Roman"/>
              </a:rPr>
              <a:t>Determine whether flux in the area is increasing or decreasing in the direction of magnetic field</a:t>
            </a:r>
          </a:p>
          <a:p>
            <a:pPr marL="514350" indent="-514350">
              <a:buFont typeface="+mj-lt"/>
              <a:buAutoNum type="arabicPeriod"/>
            </a:pPr>
            <a:r>
              <a:rPr lang="en-US" sz="2000" b="0" dirty="0">
                <a:latin typeface="Times New Roman"/>
                <a:cs typeface="Times New Roman"/>
              </a:rPr>
              <a:t>Use second RHR, with fingers pointing in opposite direction, to determine direction of current flow.</a:t>
            </a:r>
          </a:p>
        </p:txBody>
      </p:sp>
      <p:sp>
        <p:nvSpPr>
          <p:cNvPr id="7" name="Rectangle 9"/>
          <p:cNvSpPr txBox="1">
            <a:spLocks noChangeArrowheads="1"/>
          </p:cNvSpPr>
          <p:nvPr/>
        </p:nvSpPr>
        <p:spPr>
          <a:xfrm>
            <a:off x="273048" y="152399"/>
            <a:ext cx="8667752" cy="83820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5</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(courtesy of Mr. White) </a:t>
            </a:r>
            <a:r>
              <a:rPr lang="en-US" sz="2000" dirty="0">
                <a:solidFill>
                  <a:srgbClr val="0000FF"/>
                </a:solidFill>
                <a:latin typeface="Times New Roman"/>
                <a:cs typeface="Times New Roman"/>
              </a:rPr>
              <a:t>What direction </a:t>
            </a:r>
            <a:r>
              <a:rPr lang="en-US" sz="2000" dirty="0">
                <a:latin typeface="Times New Roman"/>
                <a:cs typeface="Times New Roman"/>
              </a:rPr>
              <a:t>is the </a:t>
            </a:r>
            <a:r>
              <a:rPr lang="en-US" sz="2000" dirty="0">
                <a:solidFill>
                  <a:srgbClr val="0000FF"/>
                </a:solidFill>
                <a:latin typeface="Times New Roman"/>
                <a:cs typeface="Times New Roman"/>
              </a:rPr>
              <a:t>current flow </a:t>
            </a:r>
            <a:r>
              <a:rPr lang="en-US" sz="2000" dirty="0">
                <a:solidFill>
                  <a:srgbClr val="000000"/>
                </a:solidFill>
                <a:latin typeface="Times New Roman"/>
                <a:cs typeface="Times New Roman"/>
              </a:rPr>
              <a:t>in this loop?</a:t>
            </a:r>
            <a:endParaRPr lang="en-US" sz="1800" dirty="0">
              <a:solidFill>
                <a:srgbClr val="000000"/>
              </a:solidFill>
              <a:latin typeface="Apple Chancery"/>
              <a:ea typeface="ＭＳ Ｐゴシック" charset="0"/>
              <a:cs typeface="Apple Chancery"/>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24.)</a:t>
            </a:r>
          </a:p>
        </p:txBody>
      </p:sp>
    </p:spTree>
    <p:extLst>
      <p:ext uri="{BB962C8B-B14F-4D97-AF65-F5344CB8AC3E}">
        <p14:creationId xmlns:p14="http://schemas.microsoft.com/office/powerpoint/2010/main" val="400598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855811" y="3668435"/>
            <a:ext cx="7906232" cy="1323439"/>
          </a:xfrm>
          <a:prstGeom prst="rect">
            <a:avLst/>
          </a:prstGeom>
          <a:noFill/>
        </p:spPr>
        <p:txBody>
          <a:bodyPr wrap="square" rtlCol="0">
            <a:spAutoFit/>
          </a:bodyPr>
          <a:lstStyle/>
          <a:p>
            <a:r>
              <a:rPr lang="en-US" sz="2000" dirty="0">
                <a:latin typeface="Times New Roman"/>
                <a:cs typeface="Times New Roman"/>
              </a:rPr>
              <a:t>                                                         </a:t>
            </a:r>
            <a:r>
              <a:rPr lang="en-US" sz="2000" dirty="0">
                <a:solidFill>
                  <a:srgbClr val="0000FF"/>
                </a:solidFill>
                <a:latin typeface="Times New Roman"/>
                <a:cs typeface="Times New Roman"/>
              </a:rPr>
              <a:t>As</a:t>
            </a:r>
            <a:r>
              <a:rPr lang="en-US" sz="2000" dirty="0">
                <a:latin typeface="Times New Roman"/>
                <a:cs typeface="Times New Roman"/>
              </a:rPr>
              <a:t> that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is increasing</a:t>
            </a:r>
            <a:r>
              <a:rPr lang="en-US" sz="2000" dirty="0">
                <a:latin typeface="Times New Roman"/>
                <a:cs typeface="Times New Roman"/>
              </a:rPr>
              <a:t>, the </a:t>
            </a:r>
            <a:r>
              <a:rPr lang="en-US" sz="2000" dirty="0">
                <a:solidFill>
                  <a:srgbClr val="FF0000"/>
                </a:solidFill>
                <a:latin typeface="Times New Roman"/>
                <a:cs typeface="Times New Roman"/>
              </a:rPr>
              <a:t>induced </a:t>
            </a:r>
            <a:r>
              <a:rPr lang="en-US" sz="2000" i="1" dirty="0">
                <a:solidFill>
                  <a:srgbClr val="FF0000"/>
                </a:solidFill>
                <a:latin typeface="Times New Roman"/>
                <a:cs typeface="Times New Roman"/>
              </a:rPr>
              <a:t>B-</a:t>
            </a:r>
            <a:r>
              <a:rPr lang="en-US" sz="2000" i="1" dirty="0" err="1">
                <a:solidFill>
                  <a:srgbClr val="FF0000"/>
                </a:solidFill>
                <a:latin typeface="Times New Roman"/>
                <a:cs typeface="Times New Roman"/>
              </a:rPr>
              <a:t>fld</a:t>
            </a:r>
            <a:r>
              <a:rPr lang="en-US" sz="2000" i="1" dirty="0">
                <a:solidFill>
                  <a:srgbClr val="FF0000"/>
                </a:solidFill>
                <a:latin typeface="Times New Roman"/>
                <a:cs typeface="Times New Roman"/>
              </a:rPr>
              <a:t> </a:t>
            </a:r>
            <a:r>
              <a:rPr lang="en-US" sz="2000" dirty="0">
                <a:solidFill>
                  <a:srgbClr val="FF0000"/>
                </a:solidFill>
                <a:latin typeface="Times New Roman"/>
                <a:cs typeface="Times New Roman"/>
              </a:rPr>
              <a:t>due to induced current in the secondary coil will be OPPOSITE that direction, or to the right.  </a:t>
            </a:r>
            <a:r>
              <a:rPr lang="en-US" sz="2000" dirty="0">
                <a:latin typeface="Times New Roman"/>
                <a:cs typeface="Times New Roman"/>
              </a:rPr>
              <a:t>The </a:t>
            </a:r>
            <a:r>
              <a:rPr lang="en-US" sz="2000" dirty="0" err="1">
                <a:solidFill>
                  <a:srgbClr val="0000FF"/>
                </a:solidFill>
                <a:latin typeface="Times New Roman"/>
                <a:cs typeface="Times New Roman"/>
              </a:rPr>
              <a:t>r.h.r</a:t>
            </a:r>
            <a:r>
              <a:rPr lang="en-US" sz="2000" dirty="0">
                <a:solidFill>
                  <a:srgbClr val="0000FF"/>
                </a:solidFill>
                <a:latin typeface="Times New Roman"/>
                <a:cs typeface="Times New Roman"/>
              </a:rPr>
              <a:t>. predicts </a:t>
            </a:r>
            <a:r>
              <a:rPr lang="en-US" sz="2000" dirty="0">
                <a:latin typeface="Times New Roman"/>
                <a:cs typeface="Times New Roman"/>
              </a:rPr>
              <a:t>an </a:t>
            </a:r>
            <a:r>
              <a:rPr lang="en-US" sz="2000" dirty="0">
                <a:solidFill>
                  <a:srgbClr val="0000FF"/>
                </a:solidFill>
                <a:latin typeface="Times New Roman"/>
                <a:cs typeface="Times New Roman"/>
              </a:rPr>
              <a:t>induced current </a:t>
            </a:r>
            <a:r>
              <a:rPr lang="en-US" sz="2000" dirty="0">
                <a:latin typeface="Times New Roman"/>
                <a:cs typeface="Times New Roman"/>
              </a:rPr>
              <a:t>in the secondary coil that is </a:t>
            </a:r>
            <a:r>
              <a:rPr lang="en-US" sz="2000" dirty="0">
                <a:solidFill>
                  <a:srgbClr val="0000FF"/>
                </a:solidFill>
                <a:latin typeface="Times New Roman"/>
                <a:cs typeface="Times New Roman"/>
              </a:rPr>
              <a:t>clockwise</a:t>
            </a:r>
            <a:r>
              <a:rPr lang="en-US" sz="2000" dirty="0">
                <a:latin typeface="Times New Roman"/>
                <a:cs typeface="Times New Roman"/>
              </a:rPr>
              <a:t>, as </a:t>
            </a:r>
            <a:r>
              <a:rPr lang="en-US" sz="2000" dirty="0">
                <a:solidFill>
                  <a:srgbClr val="008000"/>
                </a:solidFill>
                <a:latin typeface="Times New Roman"/>
                <a:cs typeface="Times New Roman"/>
              </a:rPr>
              <a:t>viewed from our perspective</a:t>
            </a:r>
            <a:r>
              <a:rPr lang="en-US" sz="2000" dirty="0">
                <a:latin typeface="Times New Roman"/>
                <a:cs typeface="Times New Roman"/>
              </a:rPr>
              <a:t>.  </a:t>
            </a:r>
          </a:p>
        </p:txBody>
      </p:sp>
      <p:sp>
        <p:nvSpPr>
          <p:cNvPr id="51" name="Line 469"/>
          <p:cNvSpPr>
            <a:spLocks noChangeShapeType="1"/>
          </p:cNvSpPr>
          <p:nvPr/>
        </p:nvSpPr>
        <p:spPr bwMode="auto">
          <a:xfrm>
            <a:off x="8115300" y="1020010"/>
            <a:ext cx="594202" cy="0"/>
          </a:xfrm>
          <a:prstGeom prst="line">
            <a:avLst/>
          </a:prstGeom>
          <a:noFill/>
          <a:ln w="5715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7" name="Rectangle 9"/>
          <p:cNvSpPr txBox="1">
            <a:spLocks noChangeArrowheads="1"/>
          </p:cNvSpPr>
          <p:nvPr/>
        </p:nvSpPr>
        <p:spPr>
          <a:xfrm>
            <a:off x="222248" y="406399"/>
            <a:ext cx="4375152" cy="9398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6</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(courtesy of Mr. White) </a:t>
            </a:r>
            <a:r>
              <a:rPr lang="en-US" sz="2000" dirty="0">
                <a:solidFill>
                  <a:srgbClr val="0000FF"/>
                </a:solidFill>
                <a:latin typeface="Times New Roman"/>
                <a:cs typeface="Times New Roman"/>
              </a:rPr>
              <a:t>For the circuit shown:</a:t>
            </a:r>
            <a:endParaRPr lang="en-US" sz="1800" dirty="0">
              <a:solidFill>
                <a:srgbClr val="008000"/>
              </a:solidFill>
              <a:latin typeface="Apple Chancery"/>
              <a:ea typeface="ＭＳ Ｐゴシック" charset="0"/>
              <a:cs typeface="Apple Chancery"/>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25.)</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650" y="38100"/>
            <a:ext cx="2806700" cy="271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513518" y="1386881"/>
            <a:ext cx="4796987" cy="1015663"/>
          </a:xfrm>
          <a:prstGeom prst="rect">
            <a:avLst/>
          </a:prstGeom>
          <a:noFill/>
        </p:spPr>
        <p:txBody>
          <a:bodyPr wrap="square" rtlCol="0">
            <a:spAutoFit/>
          </a:bodyPr>
          <a:lstStyle/>
          <a:p>
            <a:r>
              <a:rPr lang="en-US" sz="2000" dirty="0">
                <a:solidFill>
                  <a:srgbClr val="FF0000"/>
                </a:solidFill>
                <a:latin typeface="Apple Chancery"/>
                <a:cs typeface="Apple Chancery"/>
              </a:rPr>
              <a:t>a.) Is there an </a:t>
            </a:r>
            <a:r>
              <a:rPr lang="en-US" sz="2000" dirty="0">
                <a:solidFill>
                  <a:srgbClr val="0000FF"/>
                </a:solidFill>
                <a:latin typeface="Times New Roman"/>
                <a:cs typeface="Times New Roman"/>
              </a:rPr>
              <a:t>induced current </a:t>
            </a:r>
            <a:r>
              <a:rPr lang="en-US" sz="2000" dirty="0">
                <a:latin typeface="Times New Roman"/>
                <a:cs typeface="Times New Roman"/>
              </a:rPr>
              <a:t>in the </a:t>
            </a:r>
            <a:r>
              <a:rPr lang="en-US" sz="2000" dirty="0">
                <a:solidFill>
                  <a:srgbClr val="FF0000"/>
                </a:solidFill>
                <a:latin typeface="Times New Roman"/>
                <a:cs typeface="Times New Roman"/>
              </a:rPr>
              <a:t>secondary coil </a:t>
            </a:r>
            <a:r>
              <a:rPr lang="en-US" sz="2000" dirty="0">
                <a:latin typeface="Times New Roman"/>
                <a:cs typeface="Times New Roman"/>
              </a:rPr>
              <a:t>when the </a:t>
            </a:r>
            <a:r>
              <a:rPr lang="en-US" sz="2000" dirty="0">
                <a:solidFill>
                  <a:srgbClr val="0000FF"/>
                </a:solidFill>
                <a:latin typeface="Times New Roman"/>
                <a:cs typeface="Times New Roman"/>
              </a:rPr>
              <a:t>switch is thrown</a:t>
            </a:r>
            <a:r>
              <a:rPr lang="en-US" sz="2000" dirty="0">
                <a:latin typeface="Times New Roman"/>
                <a:cs typeface="Times New Roman"/>
              </a:rPr>
              <a:t>?  If so, in what direction will the current be?</a:t>
            </a:r>
          </a:p>
        </p:txBody>
      </p:sp>
      <p:sp>
        <p:nvSpPr>
          <p:cNvPr id="13" name="TextBox 12"/>
          <p:cNvSpPr txBox="1"/>
          <p:nvPr/>
        </p:nvSpPr>
        <p:spPr>
          <a:xfrm>
            <a:off x="861210" y="2338388"/>
            <a:ext cx="4918907" cy="1015663"/>
          </a:xfrm>
          <a:prstGeom prst="rect">
            <a:avLst/>
          </a:prstGeom>
          <a:noFill/>
        </p:spPr>
        <p:txBody>
          <a:bodyPr wrap="square" rtlCol="0">
            <a:spAutoFit/>
          </a:bodyPr>
          <a:lstStyle/>
          <a:p>
            <a:r>
              <a:rPr lang="en-US" sz="2000" dirty="0">
                <a:solidFill>
                  <a:srgbClr val="FF0000"/>
                </a:solidFill>
                <a:latin typeface="Apple Chancery"/>
                <a:cs typeface="Apple Chancery"/>
              </a:rPr>
              <a:t>Some very funky stuff </a:t>
            </a:r>
            <a:r>
              <a:rPr lang="en-US" sz="2000" dirty="0">
                <a:solidFill>
                  <a:srgbClr val="0000FF"/>
                </a:solidFill>
                <a:latin typeface="Times New Roman"/>
                <a:cs typeface="Times New Roman"/>
              </a:rPr>
              <a:t>happens</a:t>
            </a:r>
            <a:r>
              <a:rPr lang="en-US" sz="2000" dirty="0">
                <a:latin typeface="Times New Roman"/>
                <a:cs typeface="Times New Roman"/>
              </a:rPr>
              <a:t> in the </a:t>
            </a:r>
            <a:r>
              <a:rPr lang="en-US" sz="2000" dirty="0">
                <a:solidFill>
                  <a:srgbClr val="FF0000"/>
                </a:solidFill>
                <a:latin typeface="Times New Roman"/>
                <a:cs typeface="Times New Roman"/>
              </a:rPr>
              <a:t>primary coil </a:t>
            </a:r>
            <a:r>
              <a:rPr lang="en-US" sz="2000" dirty="0">
                <a:latin typeface="Times New Roman"/>
                <a:cs typeface="Times New Roman"/>
              </a:rPr>
              <a:t>when the switch is thrown, but what happens in the secondary is straightforward.  </a:t>
            </a:r>
          </a:p>
        </p:txBody>
      </p:sp>
      <p:sp>
        <p:nvSpPr>
          <p:cNvPr id="14" name="Rectangle 9"/>
          <p:cNvSpPr txBox="1">
            <a:spLocks noChangeArrowheads="1"/>
          </p:cNvSpPr>
          <p:nvPr/>
        </p:nvSpPr>
        <p:spPr>
          <a:xfrm>
            <a:off x="6682664" y="2578100"/>
            <a:ext cx="2105736"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modified, courtesy of Mr. White)</a:t>
            </a:r>
            <a:endParaRPr lang="en-US" sz="1400" dirty="0">
              <a:solidFill>
                <a:srgbClr val="0000FF"/>
              </a:solidFill>
              <a:latin typeface="Apple Chancery"/>
              <a:ea typeface="ＭＳ Ｐゴシック" charset="0"/>
              <a:cs typeface="Apple Chancery"/>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678602452"/>
              </p:ext>
            </p:extLst>
          </p:nvPr>
        </p:nvGraphicFramePr>
        <p:xfrm>
          <a:off x="5185572" y="323907"/>
          <a:ext cx="242888" cy="265112"/>
        </p:xfrm>
        <a:graphic>
          <a:graphicData uri="http://schemas.openxmlformats.org/presentationml/2006/ole">
            <mc:AlternateContent xmlns:mc="http://schemas.openxmlformats.org/markup-compatibility/2006">
              <mc:Choice xmlns:v="urn:schemas-microsoft-com:vml" Requires="v">
                <p:oleObj spid="_x0000_s2582418" name="Equation" r:id="rId5" imgW="139700" imgH="152400" progId="Equation.DSMT4">
                  <p:embed/>
                </p:oleObj>
              </mc:Choice>
              <mc:Fallback>
                <p:oleObj name="Equation" r:id="rId5" imgW="139700" imgH="152400" progId="Equation.DSMT4">
                  <p:embed/>
                  <p:pic>
                    <p:nvPicPr>
                      <p:cNvPr id="0" name=""/>
                      <p:cNvPicPr/>
                      <p:nvPr/>
                    </p:nvPicPr>
                    <p:blipFill>
                      <a:blip r:embed="rId6"/>
                      <a:stretch>
                        <a:fillRect/>
                      </a:stretch>
                    </p:blipFill>
                    <p:spPr>
                      <a:xfrm>
                        <a:off x="5185572" y="323907"/>
                        <a:ext cx="242888" cy="265112"/>
                      </a:xfrm>
                      <a:prstGeom prst="rect">
                        <a:avLst/>
                      </a:prstGeom>
                    </p:spPr>
                  </p:pic>
                </p:oleObj>
              </mc:Fallback>
            </mc:AlternateContent>
          </a:graphicData>
        </a:graphic>
      </p:graphicFrame>
      <p:grpSp>
        <p:nvGrpSpPr>
          <p:cNvPr id="61" name="Group 60"/>
          <p:cNvGrpSpPr/>
          <p:nvPr/>
        </p:nvGrpSpPr>
        <p:grpSpPr>
          <a:xfrm>
            <a:off x="5372100" y="608885"/>
            <a:ext cx="2955107" cy="1452139"/>
            <a:chOff x="5372100" y="608885"/>
            <a:chExt cx="2955107" cy="1452139"/>
          </a:xfrm>
        </p:grpSpPr>
        <p:sp>
          <p:nvSpPr>
            <p:cNvPr id="3" name="Freeform 2"/>
            <p:cNvSpPr/>
            <p:nvPr/>
          </p:nvSpPr>
          <p:spPr>
            <a:xfrm>
              <a:off x="5431367" y="668875"/>
              <a:ext cx="2894595" cy="239262"/>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Group 347"/>
            <p:cNvGrpSpPr>
              <a:grpSpLocks/>
            </p:cNvGrpSpPr>
            <p:nvPr/>
          </p:nvGrpSpPr>
          <p:grpSpPr bwMode="auto">
            <a:xfrm rot="16200000">
              <a:off x="5962651" y="1866099"/>
              <a:ext cx="185738" cy="180023"/>
              <a:chOff x="2653" y="3970"/>
              <a:chExt cx="130" cy="126"/>
            </a:xfrm>
          </p:grpSpPr>
          <p:sp>
            <p:nvSpPr>
              <p:cNvPr id="16"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 name="Group 347"/>
            <p:cNvGrpSpPr>
              <a:grpSpLocks/>
            </p:cNvGrpSpPr>
            <p:nvPr/>
          </p:nvGrpSpPr>
          <p:grpSpPr bwMode="auto">
            <a:xfrm rot="16200000">
              <a:off x="5962651" y="885955"/>
              <a:ext cx="185738" cy="180023"/>
              <a:chOff x="2653" y="3970"/>
              <a:chExt cx="130" cy="126"/>
            </a:xfrm>
          </p:grpSpPr>
          <p:sp>
            <p:nvSpPr>
              <p:cNvPr id="19"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 name="Group 347"/>
            <p:cNvGrpSpPr>
              <a:grpSpLocks/>
            </p:cNvGrpSpPr>
            <p:nvPr/>
          </p:nvGrpSpPr>
          <p:grpSpPr bwMode="auto">
            <a:xfrm rot="16200000">
              <a:off x="6877053" y="905959"/>
              <a:ext cx="185738" cy="180023"/>
              <a:chOff x="2653" y="3970"/>
              <a:chExt cx="130" cy="126"/>
            </a:xfrm>
          </p:grpSpPr>
          <p:sp>
            <p:nvSpPr>
              <p:cNvPr id="25"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 name="Group 347"/>
            <p:cNvGrpSpPr>
              <a:grpSpLocks/>
            </p:cNvGrpSpPr>
            <p:nvPr/>
          </p:nvGrpSpPr>
          <p:grpSpPr bwMode="auto">
            <a:xfrm rot="16200000">
              <a:off x="7334254" y="915961"/>
              <a:ext cx="185738" cy="180023"/>
              <a:chOff x="2653" y="3970"/>
              <a:chExt cx="130" cy="126"/>
            </a:xfrm>
          </p:grpSpPr>
          <p:sp>
            <p:nvSpPr>
              <p:cNvPr id="28"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0" name="Freeform 2"/>
            <p:cNvSpPr>
              <a:spLocks/>
            </p:cNvSpPr>
            <p:nvPr/>
          </p:nvSpPr>
          <p:spPr bwMode="auto">
            <a:xfrm rot="385383">
              <a:off x="6178677" y="672275"/>
              <a:ext cx="496890" cy="620483"/>
            </a:xfrm>
            <a:custGeom>
              <a:avLst/>
              <a:gdLst>
                <a:gd name="T0" fmla="*/ 54754 w 1933226"/>
                <a:gd name="T1" fmla="*/ 81787 h 2414746"/>
                <a:gd name="T2" fmla="*/ 60349 w 1933226"/>
                <a:gd name="T3" fmla="*/ 68882 h 2414746"/>
                <a:gd name="T4" fmla="*/ 62932 w 1933226"/>
                <a:gd name="T5" fmla="*/ 61570 h 2414746"/>
                <a:gd name="T6" fmla="*/ 62501 w 1933226"/>
                <a:gd name="T7" fmla="*/ 47375 h 2414746"/>
                <a:gd name="T8" fmla="*/ 65514 w 1933226"/>
                <a:gd name="T9" fmla="*/ 27588 h 2414746"/>
                <a:gd name="T10" fmla="*/ 65514 w 1933226"/>
                <a:gd name="T11" fmla="*/ 18986 h 2414746"/>
                <a:gd name="T12" fmla="*/ 62501 w 1933226"/>
                <a:gd name="T13" fmla="*/ 15114 h 2414746"/>
                <a:gd name="T14" fmla="*/ 59058 w 1933226"/>
                <a:gd name="T15" fmla="*/ 19846 h 2414746"/>
                <a:gd name="T16" fmla="*/ 56045 w 1933226"/>
                <a:gd name="T17" fmla="*/ 30169 h 2414746"/>
                <a:gd name="T18" fmla="*/ 53033 w 1933226"/>
                <a:gd name="T19" fmla="*/ 40063 h 2414746"/>
                <a:gd name="T20" fmla="*/ 53894 w 1933226"/>
                <a:gd name="T21" fmla="*/ 26298 h 2414746"/>
                <a:gd name="T22" fmla="*/ 55185 w 1933226"/>
                <a:gd name="T23" fmla="*/ 16835 h 2414746"/>
                <a:gd name="T24" fmla="*/ 56476 w 1933226"/>
                <a:gd name="T25" fmla="*/ 7372 h 2414746"/>
                <a:gd name="T26" fmla="*/ 50881 w 1933226"/>
                <a:gd name="T27" fmla="*/ 3070 h 2414746"/>
                <a:gd name="T28" fmla="*/ 46147 w 1933226"/>
                <a:gd name="T29" fmla="*/ 8662 h 2414746"/>
                <a:gd name="T30" fmla="*/ 46147 w 1933226"/>
                <a:gd name="T31" fmla="*/ 16835 h 2414746"/>
                <a:gd name="T32" fmla="*/ 43134 w 1933226"/>
                <a:gd name="T33" fmla="*/ 33180 h 2414746"/>
                <a:gd name="T34" fmla="*/ 41412 w 1933226"/>
                <a:gd name="T35" fmla="*/ 37482 h 2414746"/>
                <a:gd name="T36" fmla="*/ 41412 w 1933226"/>
                <a:gd name="T37" fmla="*/ 27588 h 2414746"/>
                <a:gd name="T38" fmla="*/ 41412 w 1933226"/>
                <a:gd name="T39" fmla="*/ 12533 h 2414746"/>
                <a:gd name="T40" fmla="*/ 41412 w 1933226"/>
                <a:gd name="T41" fmla="*/ 2640 h 2414746"/>
                <a:gd name="T42" fmla="*/ 37969 w 1933226"/>
                <a:gd name="T43" fmla="*/ 59 h 2414746"/>
                <a:gd name="T44" fmla="*/ 33235 w 1933226"/>
                <a:gd name="T45" fmla="*/ 1350 h 2414746"/>
                <a:gd name="T46" fmla="*/ 33235 w 1933226"/>
                <a:gd name="T47" fmla="*/ 6942 h 2414746"/>
                <a:gd name="T48" fmla="*/ 33235 w 1933226"/>
                <a:gd name="T49" fmla="*/ 17695 h 2414746"/>
                <a:gd name="T50" fmla="*/ 33235 w 1933226"/>
                <a:gd name="T51" fmla="*/ 31030 h 2414746"/>
                <a:gd name="T52" fmla="*/ 31944 w 1933226"/>
                <a:gd name="T53" fmla="*/ 37482 h 2414746"/>
                <a:gd name="T54" fmla="*/ 29362 w 1933226"/>
                <a:gd name="T55" fmla="*/ 29309 h 2414746"/>
                <a:gd name="T56" fmla="*/ 28071 w 1933226"/>
                <a:gd name="T57" fmla="*/ 15975 h 2414746"/>
                <a:gd name="T58" fmla="*/ 27210 w 1933226"/>
                <a:gd name="T59" fmla="*/ 9092 h 2414746"/>
                <a:gd name="T60" fmla="*/ 23767 w 1933226"/>
                <a:gd name="T61" fmla="*/ 4360 h 2414746"/>
                <a:gd name="T62" fmla="*/ 20324 w 1933226"/>
                <a:gd name="T63" fmla="*/ 4360 h 2414746"/>
                <a:gd name="T64" fmla="*/ 17311 w 1933226"/>
                <a:gd name="T65" fmla="*/ 6511 h 2414746"/>
                <a:gd name="T66" fmla="*/ 17311 w 1933226"/>
                <a:gd name="T67" fmla="*/ 10813 h 2414746"/>
                <a:gd name="T68" fmla="*/ 19033 w 1933226"/>
                <a:gd name="T69" fmla="*/ 19416 h 2414746"/>
                <a:gd name="T70" fmla="*/ 19033 w 1933226"/>
                <a:gd name="T71" fmla="*/ 28879 h 2414746"/>
                <a:gd name="T72" fmla="*/ 22045 w 1933226"/>
                <a:gd name="T73" fmla="*/ 46945 h 2414746"/>
                <a:gd name="T74" fmla="*/ 10425 w 1933226"/>
                <a:gd name="T75" fmla="*/ 42643 h 2414746"/>
                <a:gd name="T76" fmla="*/ 957 w 1933226"/>
                <a:gd name="T77" fmla="*/ 45654 h 2414746"/>
                <a:gd name="T78" fmla="*/ 957 w 1933226"/>
                <a:gd name="T79" fmla="*/ 50816 h 2414746"/>
                <a:gd name="T80" fmla="*/ 6551 w 1933226"/>
                <a:gd name="T81" fmla="*/ 53397 h 2414746"/>
                <a:gd name="T82" fmla="*/ 14729 w 1933226"/>
                <a:gd name="T83" fmla="*/ 54257 h 2414746"/>
                <a:gd name="T84" fmla="*/ 20324 w 1933226"/>
                <a:gd name="T85" fmla="*/ 62000 h 2414746"/>
                <a:gd name="T86" fmla="*/ 23767 w 1933226"/>
                <a:gd name="T87" fmla="*/ 69743 h 2414746"/>
                <a:gd name="T88" fmla="*/ 27210 w 1933226"/>
                <a:gd name="T89" fmla="*/ 81356 h 24147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33226" h="2414746">
                  <a:moveTo>
                    <a:pt x="1615726" y="2414746"/>
                  </a:moveTo>
                  <a:cubicBezTo>
                    <a:pt x="1678167" y="2273987"/>
                    <a:pt x="1740609" y="2133229"/>
                    <a:pt x="1780826" y="2033746"/>
                  </a:cubicBezTo>
                  <a:cubicBezTo>
                    <a:pt x="1821043" y="1934263"/>
                    <a:pt x="1846443" y="1923679"/>
                    <a:pt x="1857026" y="1817846"/>
                  </a:cubicBezTo>
                  <a:cubicBezTo>
                    <a:pt x="1867609" y="1712013"/>
                    <a:pt x="1831626" y="1565963"/>
                    <a:pt x="1844326" y="1398746"/>
                  </a:cubicBezTo>
                  <a:cubicBezTo>
                    <a:pt x="1857026" y="1231529"/>
                    <a:pt x="1918409" y="954246"/>
                    <a:pt x="1933226" y="814546"/>
                  </a:cubicBezTo>
                  <a:cubicBezTo>
                    <a:pt x="1948043" y="674846"/>
                    <a:pt x="1948043" y="621929"/>
                    <a:pt x="1933226" y="560546"/>
                  </a:cubicBezTo>
                  <a:cubicBezTo>
                    <a:pt x="1918409" y="499163"/>
                    <a:pt x="1876076" y="442013"/>
                    <a:pt x="1844326" y="446246"/>
                  </a:cubicBezTo>
                  <a:cubicBezTo>
                    <a:pt x="1812576" y="450479"/>
                    <a:pt x="1774476" y="511863"/>
                    <a:pt x="1742726" y="585946"/>
                  </a:cubicBezTo>
                  <a:cubicBezTo>
                    <a:pt x="1710976" y="660029"/>
                    <a:pt x="1683459" y="791263"/>
                    <a:pt x="1653826" y="890746"/>
                  </a:cubicBezTo>
                  <a:cubicBezTo>
                    <a:pt x="1624193" y="990229"/>
                    <a:pt x="1575509" y="1201896"/>
                    <a:pt x="1564926" y="1182846"/>
                  </a:cubicBezTo>
                  <a:cubicBezTo>
                    <a:pt x="1554343" y="1163796"/>
                    <a:pt x="1579743" y="890746"/>
                    <a:pt x="1590326" y="776446"/>
                  </a:cubicBezTo>
                  <a:cubicBezTo>
                    <a:pt x="1600909" y="662146"/>
                    <a:pt x="1628426" y="497046"/>
                    <a:pt x="1628426" y="497046"/>
                  </a:cubicBezTo>
                  <a:cubicBezTo>
                    <a:pt x="1641126" y="403913"/>
                    <a:pt x="1687693" y="285379"/>
                    <a:pt x="1666526" y="217646"/>
                  </a:cubicBezTo>
                  <a:cubicBezTo>
                    <a:pt x="1645359" y="149913"/>
                    <a:pt x="1552226" y="84296"/>
                    <a:pt x="1501426" y="90646"/>
                  </a:cubicBezTo>
                  <a:cubicBezTo>
                    <a:pt x="1450626" y="96996"/>
                    <a:pt x="1385009" y="188013"/>
                    <a:pt x="1361726" y="255746"/>
                  </a:cubicBezTo>
                  <a:cubicBezTo>
                    <a:pt x="1338443" y="323479"/>
                    <a:pt x="1376543" y="376396"/>
                    <a:pt x="1361726" y="497046"/>
                  </a:cubicBezTo>
                  <a:cubicBezTo>
                    <a:pt x="1346909" y="617696"/>
                    <a:pt x="1296109" y="878046"/>
                    <a:pt x="1272826" y="979646"/>
                  </a:cubicBezTo>
                  <a:cubicBezTo>
                    <a:pt x="1249543" y="1081246"/>
                    <a:pt x="1230493" y="1134163"/>
                    <a:pt x="1222026" y="1106646"/>
                  </a:cubicBezTo>
                  <a:cubicBezTo>
                    <a:pt x="1213559" y="1079129"/>
                    <a:pt x="1222026" y="814546"/>
                    <a:pt x="1222026" y="814546"/>
                  </a:cubicBezTo>
                  <a:lnTo>
                    <a:pt x="1222026" y="370046"/>
                  </a:lnTo>
                  <a:cubicBezTo>
                    <a:pt x="1222026" y="247279"/>
                    <a:pt x="1238959" y="139329"/>
                    <a:pt x="1222026" y="77946"/>
                  </a:cubicBezTo>
                  <a:cubicBezTo>
                    <a:pt x="1205093" y="16563"/>
                    <a:pt x="1160643" y="8096"/>
                    <a:pt x="1120426" y="1746"/>
                  </a:cubicBezTo>
                  <a:cubicBezTo>
                    <a:pt x="1080209" y="-4604"/>
                    <a:pt x="1004009" y="5979"/>
                    <a:pt x="980726" y="39846"/>
                  </a:cubicBezTo>
                  <a:cubicBezTo>
                    <a:pt x="957443" y="73713"/>
                    <a:pt x="980726" y="204946"/>
                    <a:pt x="980726" y="204946"/>
                  </a:cubicBezTo>
                  <a:lnTo>
                    <a:pt x="980726" y="522446"/>
                  </a:lnTo>
                  <a:cubicBezTo>
                    <a:pt x="980726" y="640979"/>
                    <a:pt x="987076" y="818779"/>
                    <a:pt x="980726" y="916146"/>
                  </a:cubicBezTo>
                  <a:cubicBezTo>
                    <a:pt x="974376" y="1013513"/>
                    <a:pt x="961676" y="1115113"/>
                    <a:pt x="942626" y="1106646"/>
                  </a:cubicBezTo>
                  <a:cubicBezTo>
                    <a:pt x="923576" y="1098179"/>
                    <a:pt x="885476" y="971179"/>
                    <a:pt x="866426" y="865346"/>
                  </a:cubicBezTo>
                  <a:cubicBezTo>
                    <a:pt x="847376" y="759513"/>
                    <a:pt x="838909" y="571129"/>
                    <a:pt x="828326" y="471646"/>
                  </a:cubicBezTo>
                  <a:cubicBezTo>
                    <a:pt x="817743" y="372163"/>
                    <a:pt x="824093" y="325596"/>
                    <a:pt x="802926" y="268446"/>
                  </a:cubicBezTo>
                  <a:cubicBezTo>
                    <a:pt x="781759" y="211296"/>
                    <a:pt x="735193" y="152029"/>
                    <a:pt x="701326" y="128746"/>
                  </a:cubicBezTo>
                  <a:cubicBezTo>
                    <a:pt x="667459" y="105463"/>
                    <a:pt x="631476" y="118163"/>
                    <a:pt x="599726" y="128746"/>
                  </a:cubicBezTo>
                  <a:cubicBezTo>
                    <a:pt x="567976" y="139329"/>
                    <a:pt x="525643" y="160496"/>
                    <a:pt x="510826" y="192246"/>
                  </a:cubicBezTo>
                  <a:cubicBezTo>
                    <a:pt x="496009" y="223996"/>
                    <a:pt x="502359" y="255746"/>
                    <a:pt x="510826" y="319246"/>
                  </a:cubicBezTo>
                  <a:cubicBezTo>
                    <a:pt x="519293" y="382746"/>
                    <a:pt x="553159" y="484346"/>
                    <a:pt x="561626" y="573246"/>
                  </a:cubicBezTo>
                  <a:cubicBezTo>
                    <a:pt x="570093" y="662146"/>
                    <a:pt x="546809" y="717179"/>
                    <a:pt x="561626" y="852646"/>
                  </a:cubicBezTo>
                  <a:cubicBezTo>
                    <a:pt x="576443" y="988113"/>
                    <a:pt x="692859" y="1318313"/>
                    <a:pt x="650526" y="1386046"/>
                  </a:cubicBezTo>
                  <a:cubicBezTo>
                    <a:pt x="608193" y="1453779"/>
                    <a:pt x="411343" y="1265396"/>
                    <a:pt x="307626" y="1259046"/>
                  </a:cubicBezTo>
                  <a:cubicBezTo>
                    <a:pt x="203909" y="1252696"/>
                    <a:pt x="74793" y="1307729"/>
                    <a:pt x="28226" y="1347946"/>
                  </a:cubicBezTo>
                  <a:cubicBezTo>
                    <a:pt x="-18341" y="1388163"/>
                    <a:pt x="709" y="1462246"/>
                    <a:pt x="28226" y="1500346"/>
                  </a:cubicBezTo>
                  <a:cubicBezTo>
                    <a:pt x="55743" y="1538446"/>
                    <a:pt x="125593" y="1559613"/>
                    <a:pt x="193326" y="1576546"/>
                  </a:cubicBezTo>
                  <a:cubicBezTo>
                    <a:pt x="261059" y="1593479"/>
                    <a:pt x="366893" y="1559613"/>
                    <a:pt x="434626" y="1601946"/>
                  </a:cubicBezTo>
                  <a:cubicBezTo>
                    <a:pt x="502359" y="1644279"/>
                    <a:pt x="555276" y="1754346"/>
                    <a:pt x="599726" y="1830546"/>
                  </a:cubicBezTo>
                  <a:cubicBezTo>
                    <a:pt x="644176" y="1906746"/>
                    <a:pt x="667459" y="1963896"/>
                    <a:pt x="701326" y="2059146"/>
                  </a:cubicBezTo>
                  <a:cubicBezTo>
                    <a:pt x="735193" y="2154396"/>
                    <a:pt x="802926" y="2402046"/>
                    <a:pt x="802926" y="2402046"/>
                  </a:cubicBezTo>
                </a:path>
              </a:pathLst>
            </a:custGeom>
            <a:solidFill>
              <a:schemeClr val="tx1"/>
            </a:solidFill>
            <a:ln w="9525">
              <a:solidFill>
                <a:srgbClr val="008000"/>
              </a:solidFill>
              <a:round/>
              <a:headEnd/>
              <a:tailEnd/>
            </a:ln>
          </p:spPr>
          <p:txBody>
            <a:bodyPr lIns="82296" tIns="41148" rIns="82296" bIns="41148"/>
            <a:lstStyle/>
            <a:p>
              <a:endParaRPr lang="en-US"/>
            </a:p>
          </p:txBody>
        </p:sp>
        <p:sp>
          <p:nvSpPr>
            <p:cNvPr id="31" name="Freeform 30"/>
            <p:cNvSpPr/>
            <p:nvPr/>
          </p:nvSpPr>
          <p:spPr>
            <a:xfrm flipV="1">
              <a:off x="5432612" y="1123133"/>
              <a:ext cx="2894595" cy="239262"/>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Connector 33"/>
            <p:cNvCxnSpPr/>
            <p:nvPr/>
          </p:nvCxnSpPr>
          <p:spPr>
            <a:xfrm flipH="1">
              <a:off x="5372100" y="1012152"/>
              <a:ext cx="2953862"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35" name="Group 347"/>
            <p:cNvGrpSpPr>
              <a:grpSpLocks/>
            </p:cNvGrpSpPr>
            <p:nvPr/>
          </p:nvGrpSpPr>
          <p:grpSpPr bwMode="auto">
            <a:xfrm rot="10800000">
              <a:off x="5376416" y="917907"/>
              <a:ext cx="185738" cy="180023"/>
              <a:chOff x="2653" y="3970"/>
              <a:chExt cx="130" cy="126"/>
            </a:xfrm>
          </p:grpSpPr>
          <p:sp>
            <p:nvSpPr>
              <p:cNvPr id="36"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 name="Group 347"/>
            <p:cNvGrpSpPr>
              <a:grpSpLocks/>
            </p:cNvGrpSpPr>
            <p:nvPr/>
          </p:nvGrpSpPr>
          <p:grpSpPr bwMode="auto">
            <a:xfrm rot="12766381">
              <a:off x="5406042" y="608885"/>
              <a:ext cx="185738" cy="180023"/>
              <a:chOff x="2653" y="3970"/>
              <a:chExt cx="130" cy="126"/>
            </a:xfrm>
          </p:grpSpPr>
          <p:sp>
            <p:nvSpPr>
              <p:cNvPr id="39"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1" name="Group 347"/>
            <p:cNvGrpSpPr>
              <a:grpSpLocks/>
            </p:cNvGrpSpPr>
            <p:nvPr/>
          </p:nvGrpSpPr>
          <p:grpSpPr bwMode="auto">
            <a:xfrm rot="8833619" flipV="1">
              <a:off x="5410357" y="1228592"/>
              <a:ext cx="185738" cy="180023"/>
              <a:chOff x="2653" y="3970"/>
              <a:chExt cx="130" cy="126"/>
            </a:xfrm>
          </p:grpSpPr>
          <p:sp>
            <p:nvSpPr>
              <p:cNvPr id="42"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45" name="Object 44"/>
            <p:cNvGraphicFramePr>
              <a:graphicFrameLocks noChangeAspect="1"/>
            </p:cNvGraphicFramePr>
            <p:nvPr>
              <p:extLst>
                <p:ext uri="{D42A27DB-BD31-4B8C-83A1-F6EECF244321}">
                  <p14:modId xmlns:p14="http://schemas.microsoft.com/office/powerpoint/2010/main" val="1262342714"/>
                </p:ext>
              </p:extLst>
            </p:nvPr>
          </p:nvGraphicFramePr>
          <p:xfrm>
            <a:off x="5767388" y="1773686"/>
            <a:ext cx="153987" cy="287338"/>
          </p:xfrm>
          <a:graphic>
            <a:graphicData uri="http://schemas.openxmlformats.org/presentationml/2006/ole">
              <mc:AlternateContent xmlns:mc="http://schemas.openxmlformats.org/markup-compatibility/2006">
                <mc:Choice xmlns:v="urn:schemas-microsoft-com:vml" Requires="v">
                  <p:oleObj spid="_x0000_s2582419" name="Equation" r:id="rId7" imgW="88900" imgH="165100" progId="Equation.DSMT4">
                    <p:embed/>
                  </p:oleObj>
                </mc:Choice>
                <mc:Fallback>
                  <p:oleObj name="Equation" r:id="rId7" imgW="88900" imgH="165100" progId="Equation.DSMT4">
                    <p:embed/>
                    <p:pic>
                      <p:nvPicPr>
                        <p:cNvPr id="0" name=""/>
                        <p:cNvPicPr/>
                        <p:nvPr/>
                      </p:nvPicPr>
                      <p:blipFill>
                        <a:blip r:embed="rId8"/>
                        <a:stretch>
                          <a:fillRect/>
                        </a:stretch>
                      </p:blipFill>
                      <p:spPr>
                        <a:xfrm>
                          <a:off x="5767388" y="1773686"/>
                          <a:ext cx="153987" cy="287338"/>
                        </a:xfrm>
                        <a:prstGeom prst="rect">
                          <a:avLst/>
                        </a:prstGeom>
                      </p:spPr>
                    </p:pic>
                  </p:oleObj>
                </mc:Fallback>
              </mc:AlternateContent>
            </a:graphicData>
          </a:graphic>
        </p:graphicFrame>
      </p:grpSp>
      <p:sp>
        <p:nvSpPr>
          <p:cNvPr id="48" name="TextBox 47"/>
          <p:cNvSpPr txBox="1"/>
          <p:nvPr/>
        </p:nvSpPr>
        <p:spPr>
          <a:xfrm>
            <a:off x="861210" y="3366751"/>
            <a:ext cx="7906232" cy="707886"/>
          </a:xfrm>
          <a:prstGeom prst="rect">
            <a:avLst/>
          </a:prstGeom>
          <a:noFill/>
        </p:spPr>
        <p:txBody>
          <a:bodyPr wrap="square" rtlCol="0">
            <a:spAutoFit/>
          </a:bodyPr>
          <a:lstStyle/>
          <a:p>
            <a:r>
              <a:rPr lang="en-US" sz="2000" dirty="0">
                <a:solidFill>
                  <a:srgbClr val="FF0000"/>
                </a:solidFill>
                <a:latin typeface="Apple Chancery"/>
                <a:cs typeface="Apple Chancery"/>
              </a:rPr>
              <a:t>The battery-driven </a:t>
            </a:r>
            <a:r>
              <a:rPr lang="en-US" sz="2000" dirty="0">
                <a:solidFill>
                  <a:srgbClr val="0000FF"/>
                </a:solidFill>
                <a:latin typeface="Times New Roman"/>
                <a:cs typeface="Times New Roman"/>
              </a:rPr>
              <a:t>current</a:t>
            </a:r>
            <a:r>
              <a:rPr lang="en-US" sz="2000" dirty="0">
                <a:latin typeface="Times New Roman"/>
                <a:cs typeface="Times New Roman"/>
              </a:rPr>
              <a:t> in the </a:t>
            </a:r>
            <a:r>
              <a:rPr lang="en-US" sz="2000" dirty="0">
                <a:solidFill>
                  <a:srgbClr val="0000FF"/>
                </a:solidFill>
                <a:latin typeface="Times New Roman"/>
                <a:cs typeface="Times New Roman"/>
              </a:rPr>
              <a:t>primary coil generates a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down the axis of the primary coil to the left</a:t>
            </a:r>
            <a:r>
              <a:rPr lang="en-US" sz="2000" dirty="0">
                <a:latin typeface="Times New Roman"/>
                <a:cs typeface="Times New Roman"/>
              </a:rPr>
              <a:t>.  </a:t>
            </a:r>
          </a:p>
        </p:txBody>
      </p:sp>
      <p:sp>
        <p:nvSpPr>
          <p:cNvPr id="49" name="TextBox 48"/>
          <p:cNvSpPr txBox="1"/>
          <p:nvPr/>
        </p:nvSpPr>
        <p:spPr>
          <a:xfrm>
            <a:off x="513518" y="5068074"/>
            <a:ext cx="8243132" cy="707886"/>
          </a:xfrm>
          <a:prstGeom prst="rect">
            <a:avLst/>
          </a:prstGeom>
          <a:noFill/>
        </p:spPr>
        <p:txBody>
          <a:bodyPr wrap="square" rtlCol="0">
            <a:spAutoFit/>
          </a:bodyPr>
          <a:lstStyle/>
          <a:p>
            <a:r>
              <a:rPr lang="en-US" sz="2000" dirty="0">
                <a:solidFill>
                  <a:srgbClr val="FF0000"/>
                </a:solidFill>
                <a:latin typeface="Apple Chancery"/>
                <a:cs typeface="Apple Chancery"/>
              </a:rPr>
              <a:t>b.) Is there an </a:t>
            </a:r>
            <a:r>
              <a:rPr lang="en-US" sz="2000" dirty="0">
                <a:solidFill>
                  <a:srgbClr val="0000FF"/>
                </a:solidFill>
                <a:latin typeface="Times New Roman"/>
                <a:cs typeface="Times New Roman"/>
              </a:rPr>
              <a:t>induced current </a:t>
            </a:r>
            <a:r>
              <a:rPr lang="en-US" sz="2000" dirty="0">
                <a:latin typeface="Times New Roman"/>
                <a:cs typeface="Times New Roman"/>
              </a:rPr>
              <a:t>in the </a:t>
            </a:r>
            <a:r>
              <a:rPr lang="en-US" sz="2000" dirty="0">
                <a:solidFill>
                  <a:srgbClr val="0000FF"/>
                </a:solidFill>
                <a:latin typeface="Times New Roman"/>
                <a:cs typeface="Times New Roman"/>
              </a:rPr>
              <a:t>secondary coil </a:t>
            </a:r>
            <a:r>
              <a:rPr lang="en-US" sz="2000" dirty="0">
                <a:latin typeface="Times New Roman"/>
                <a:cs typeface="Times New Roman"/>
              </a:rPr>
              <a:t>after the switch has been </a:t>
            </a:r>
            <a:r>
              <a:rPr lang="en-US" sz="2000" dirty="0">
                <a:solidFill>
                  <a:srgbClr val="0000FF"/>
                </a:solidFill>
                <a:latin typeface="Times New Roman"/>
                <a:cs typeface="Times New Roman"/>
              </a:rPr>
              <a:t>closed for a long time</a:t>
            </a:r>
            <a:r>
              <a:rPr lang="en-US" sz="2000" dirty="0">
                <a:latin typeface="Times New Roman"/>
                <a:cs typeface="Times New Roman"/>
              </a:rPr>
              <a:t>?  If so, in what direction will the current be?</a:t>
            </a:r>
          </a:p>
        </p:txBody>
      </p:sp>
      <p:sp>
        <p:nvSpPr>
          <p:cNvPr id="50" name="TextBox 49"/>
          <p:cNvSpPr txBox="1"/>
          <p:nvPr/>
        </p:nvSpPr>
        <p:spPr>
          <a:xfrm>
            <a:off x="861210" y="5726033"/>
            <a:ext cx="8095557" cy="707886"/>
          </a:xfrm>
          <a:prstGeom prst="rect">
            <a:avLst/>
          </a:prstGeom>
          <a:noFill/>
        </p:spPr>
        <p:txBody>
          <a:bodyPr wrap="square" rtlCol="0">
            <a:spAutoFit/>
          </a:bodyPr>
          <a:lstStyle/>
          <a:p>
            <a:r>
              <a:rPr lang="en-US" sz="2000" dirty="0">
                <a:solidFill>
                  <a:srgbClr val="FF0000"/>
                </a:solidFill>
                <a:latin typeface="Apple Chancery"/>
                <a:cs typeface="Apple Chancery"/>
              </a:rPr>
              <a:t>Nope—</a:t>
            </a:r>
            <a:r>
              <a:rPr lang="en-US" sz="2000" dirty="0">
                <a:solidFill>
                  <a:srgbClr val="0000FF"/>
                </a:solidFill>
                <a:latin typeface="Times New Roman"/>
                <a:cs typeface="Times New Roman"/>
              </a:rPr>
              <a:t>once</a:t>
            </a:r>
            <a:r>
              <a:rPr lang="en-US" sz="2000" dirty="0">
                <a:latin typeface="Times New Roman"/>
                <a:cs typeface="Times New Roman"/>
              </a:rPr>
              <a:t> the battery-driven current in the primary coil gets to </a:t>
            </a:r>
            <a:r>
              <a:rPr lang="en-US" sz="2000" dirty="0">
                <a:solidFill>
                  <a:srgbClr val="0000FF"/>
                </a:solidFill>
                <a:latin typeface="Times New Roman"/>
                <a:cs typeface="Times New Roman"/>
              </a:rPr>
              <a:t>steady-state</a:t>
            </a:r>
            <a:r>
              <a:rPr lang="en-US" sz="2000" dirty="0">
                <a:latin typeface="Times New Roman"/>
                <a:cs typeface="Times New Roman"/>
              </a:rPr>
              <a:t>, the </a:t>
            </a:r>
            <a:r>
              <a:rPr lang="en-US" sz="2000" dirty="0">
                <a:solidFill>
                  <a:srgbClr val="0000FF"/>
                </a:solidFill>
                <a:latin typeface="Times New Roman"/>
                <a:cs typeface="Times New Roman"/>
              </a:rPr>
              <a:t>magnetic flux becomes constant </a:t>
            </a:r>
            <a:r>
              <a:rPr lang="en-US" sz="2000" dirty="0">
                <a:latin typeface="Times New Roman"/>
                <a:cs typeface="Times New Roman"/>
              </a:rPr>
              <a:t>and the </a:t>
            </a:r>
            <a:r>
              <a:rPr lang="en-US" sz="2000" dirty="0">
                <a:solidFill>
                  <a:srgbClr val="FF0000"/>
                </a:solidFill>
                <a:latin typeface="Times New Roman"/>
                <a:cs typeface="Times New Roman"/>
              </a:rPr>
              <a:t>induced EMF ceases</a:t>
            </a:r>
            <a:r>
              <a:rPr lang="en-US" sz="2000" dirty="0">
                <a:latin typeface="Times New Roman"/>
                <a:cs typeface="Times New Roman"/>
              </a:rPr>
              <a:t>.  </a:t>
            </a:r>
          </a:p>
        </p:txBody>
      </p:sp>
      <p:graphicFrame>
        <p:nvGraphicFramePr>
          <p:cNvPr id="52" name="Object 51"/>
          <p:cNvGraphicFramePr>
            <a:graphicFrameLocks noChangeAspect="1"/>
          </p:cNvGraphicFramePr>
          <p:nvPr>
            <p:extLst>
              <p:ext uri="{D42A27DB-BD31-4B8C-83A1-F6EECF244321}">
                <p14:modId xmlns:p14="http://schemas.microsoft.com/office/powerpoint/2010/main" val="3274591735"/>
              </p:ext>
            </p:extLst>
          </p:nvPr>
        </p:nvGraphicFramePr>
        <p:xfrm>
          <a:off x="8548367" y="1041324"/>
          <a:ext cx="463550" cy="352425"/>
        </p:xfrm>
        <a:graphic>
          <a:graphicData uri="http://schemas.openxmlformats.org/presentationml/2006/ole">
            <mc:AlternateContent xmlns:mc="http://schemas.openxmlformats.org/markup-compatibility/2006">
              <mc:Choice xmlns:v="urn:schemas-microsoft-com:vml" Requires="v">
                <p:oleObj spid="_x0000_s2582420" name="Equation" r:id="rId9" imgW="266700" imgH="203200" progId="Equation.DSMT4">
                  <p:embed/>
                </p:oleObj>
              </mc:Choice>
              <mc:Fallback>
                <p:oleObj name="Equation" r:id="rId9" imgW="266700" imgH="203200" progId="Equation.DSMT4">
                  <p:embed/>
                  <p:pic>
                    <p:nvPicPr>
                      <p:cNvPr id="0" name=""/>
                      <p:cNvPicPr/>
                      <p:nvPr/>
                    </p:nvPicPr>
                    <p:blipFill>
                      <a:blip r:embed="rId10"/>
                      <a:stretch>
                        <a:fillRect/>
                      </a:stretch>
                    </p:blipFill>
                    <p:spPr>
                      <a:xfrm>
                        <a:off x="8548367" y="1041324"/>
                        <a:ext cx="463550" cy="352425"/>
                      </a:xfrm>
                      <a:prstGeom prst="rect">
                        <a:avLst/>
                      </a:prstGeom>
                    </p:spPr>
                  </p:pic>
                </p:oleObj>
              </mc:Fallback>
            </mc:AlternateContent>
          </a:graphicData>
        </a:graphic>
      </p:graphicFrame>
      <p:sp>
        <p:nvSpPr>
          <p:cNvPr id="56" name="Line 469"/>
          <p:cNvSpPr>
            <a:spLocks noChangeShapeType="1"/>
          </p:cNvSpPr>
          <p:nvPr/>
        </p:nvSpPr>
        <p:spPr bwMode="auto">
          <a:xfrm flipH="1">
            <a:off x="7847013" y="1917624"/>
            <a:ext cx="348773" cy="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aphicFrame>
        <p:nvGraphicFramePr>
          <p:cNvPr id="57" name="Object 56"/>
          <p:cNvGraphicFramePr>
            <a:graphicFrameLocks noChangeAspect="1"/>
          </p:cNvGraphicFramePr>
          <p:nvPr>
            <p:extLst>
              <p:ext uri="{D42A27DB-BD31-4B8C-83A1-F6EECF244321}">
                <p14:modId xmlns:p14="http://schemas.microsoft.com/office/powerpoint/2010/main" val="584695885"/>
              </p:ext>
            </p:extLst>
          </p:nvPr>
        </p:nvGraphicFramePr>
        <p:xfrm>
          <a:off x="7913688" y="1955800"/>
          <a:ext cx="354012" cy="352425"/>
        </p:xfrm>
        <a:graphic>
          <a:graphicData uri="http://schemas.openxmlformats.org/presentationml/2006/ole">
            <mc:AlternateContent xmlns:mc="http://schemas.openxmlformats.org/markup-compatibility/2006">
              <mc:Choice xmlns:v="urn:schemas-microsoft-com:vml" Requires="v">
                <p:oleObj spid="_x0000_s2582421" name="Equation" r:id="rId11" imgW="203200" imgH="203200" progId="Equation.DSMT4">
                  <p:embed/>
                </p:oleObj>
              </mc:Choice>
              <mc:Fallback>
                <p:oleObj name="Equation" r:id="rId11" imgW="203200" imgH="203200" progId="Equation.DSMT4">
                  <p:embed/>
                  <p:pic>
                    <p:nvPicPr>
                      <p:cNvPr id="0" name=""/>
                      <p:cNvPicPr/>
                      <p:nvPr/>
                    </p:nvPicPr>
                    <p:blipFill>
                      <a:blip r:embed="rId12"/>
                      <a:stretch>
                        <a:fillRect/>
                      </a:stretch>
                    </p:blipFill>
                    <p:spPr>
                      <a:xfrm>
                        <a:off x="7913688" y="1955800"/>
                        <a:ext cx="354012" cy="352425"/>
                      </a:xfrm>
                      <a:prstGeom prst="rect">
                        <a:avLst/>
                      </a:prstGeom>
                    </p:spPr>
                  </p:pic>
                </p:oleObj>
              </mc:Fallback>
            </mc:AlternateContent>
          </a:graphicData>
        </a:graphic>
      </p:graphicFrame>
    </p:spTree>
    <p:extLst>
      <p:ext uri="{BB962C8B-B14F-4D97-AF65-F5344CB8AC3E}">
        <p14:creationId xmlns:p14="http://schemas.microsoft.com/office/powerpoint/2010/main" val="182340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par>
                                <p:cTn id="18" presetID="9" presetClass="entr" presetSubtype="0"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dissolve">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dissolve">
                                      <p:cBhvr>
                                        <p:cTn id="30" dur="500"/>
                                        <p:tgtEl>
                                          <p:spTgt spid="51"/>
                                        </p:tgtEl>
                                      </p:cBhvr>
                                    </p:animEffect>
                                  </p:childTnLst>
                                </p:cTn>
                              </p:par>
                              <p:par>
                                <p:cTn id="31" presetID="9"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dissolve">
                                      <p:cBhvr>
                                        <p:cTn id="33" dur="500"/>
                                        <p:tgtEl>
                                          <p:spTgt spid="5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dissolve">
                                      <p:cBhvr>
                                        <p:cTn id="36" dur="500"/>
                                        <p:tgtEl>
                                          <p:spTgt spid="56"/>
                                        </p:tgtEl>
                                      </p:cBhvr>
                                    </p:animEffect>
                                  </p:childTnLst>
                                </p:cTn>
                              </p:par>
                              <p:par>
                                <p:cTn id="37" presetID="9"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dissolve">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dissolve">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dissolve">
                                      <p:cBhvr>
                                        <p:cTn id="4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animBg="1"/>
      <p:bldP spid="13" grpId="0"/>
      <p:bldP spid="48" grpId="0"/>
      <p:bldP spid="49" grpId="0"/>
      <p:bldP spid="50" grpId="0"/>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38100"/>
            <a:ext cx="2806700" cy="271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239099" y="358291"/>
            <a:ext cx="4790101" cy="1323439"/>
          </a:xfrm>
          <a:prstGeom prst="rect">
            <a:avLst/>
          </a:prstGeom>
          <a:noFill/>
        </p:spPr>
        <p:txBody>
          <a:bodyPr wrap="square" rtlCol="0">
            <a:spAutoFit/>
          </a:bodyPr>
          <a:lstStyle/>
          <a:p>
            <a:r>
              <a:rPr lang="en-US" sz="2000" dirty="0">
                <a:solidFill>
                  <a:srgbClr val="FF0000"/>
                </a:solidFill>
                <a:latin typeface="Apple Chancery"/>
                <a:cs typeface="Apple Chancery"/>
              </a:rPr>
              <a:t>c.) Is there an </a:t>
            </a:r>
            <a:r>
              <a:rPr lang="en-US" sz="2000" dirty="0">
                <a:solidFill>
                  <a:srgbClr val="0000FF"/>
                </a:solidFill>
                <a:latin typeface="Times New Roman"/>
                <a:cs typeface="Times New Roman"/>
              </a:rPr>
              <a:t>induced current </a:t>
            </a:r>
            <a:r>
              <a:rPr lang="en-US" sz="2000" dirty="0">
                <a:latin typeface="Times New Roman"/>
                <a:cs typeface="Times New Roman"/>
              </a:rPr>
              <a:t>in the secondary coil when the </a:t>
            </a:r>
            <a:r>
              <a:rPr lang="en-US" sz="2000" dirty="0">
                <a:solidFill>
                  <a:srgbClr val="0000FF"/>
                </a:solidFill>
                <a:latin typeface="Times New Roman"/>
                <a:cs typeface="Times New Roman"/>
              </a:rPr>
              <a:t>switch is opened </a:t>
            </a:r>
            <a:r>
              <a:rPr lang="en-US" sz="2000" dirty="0">
                <a:latin typeface="Times New Roman"/>
                <a:cs typeface="Times New Roman"/>
              </a:rPr>
              <a:t>after being closed for a long time?  If so, in </a:t>
            </a:r>
            <a:r>
              <a:rPr lang="en-US" sz="2000" dirty="0">
                <a:solidFill>
                  <a:srgbClr val="0000FF"/>
                </a:solidFill>
                <a:latin typeface="Times New Roman"/>
                <a:cs typeface="Times New Roman"/>
              </a:rPr>
              <a:t>what direction will the current be</a:t>
            </a:r>
            <a:r>
              <a:rPr lang="en-US" sz="2000" dirty="0">
                <a:latin typeface="Times New Roman"/>
                <a:cs typeface="Times New Roman"/>
              </a:rPr>
              <a:t>?</a:t>
            </a:r>
          </a:p>
        </p:txBody>
      </p:sp>
      <p:sp>
        <p:nvSpPr>
          <p:cNvPr id="14" name="Rectangle 9"/>
          <p:cNvSpPr txBox="1">
            <a:spLocks noChangeArrowheads="1"/>
          </p:cNvSpPr>
          <p:nvPr/>
        </p:nvSpPr>
        <p:spPr>
          <a:xfrm>
            <a:off x="6708064" y="2578100"/>
            <a:ext cx="2105736"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modified, courtesy of Mr. White)</a:t>
            </a:r>
            <a:endParaRPr lang="en-US" sz="1400" dirty="0">
              <a:solidFill>
                <a:srgbClr val="0000FF"/>
              </a:solidFill>
              <a:latin typeface="Apple Chancery"/>
              <a:ea typeface="ＭＳ Ｐゴシック" charset="0"/>
              <a:cs typeface="Apple Chancery"/>
            </a:endParaRPr>
          </a:p>
        </p:txBody>
      </p:sp>
      <p:sp>
        <p:nvSpPr>
          <p:cNvPr id="46" name="TextBox 45"/>
          <p:cNvSpPr txBox="1"/>
          <p:nvPr/>
        </p:nvSpPr>
        <p:spPr>
          <a:xfrm>
            <a:off x="643693" y="3352244"/>
            <a:ext cx="8165791" cy="707886"/>
          </a:xfrm>
          <a:prstGeom prst="rect">
            <a:avLst/>
          </a:prstGeom>
          <a:noFill/>
        </p:spPr>
        <p:txBody>
          <a:bodyPr wrap="square" rtlCol="0">
            <a:spAutoFit/>
          </a:bodyPr>
          <a:lstStyle/>
          <a:p>
            <a:r>
              <a:rPr lang="en-US" sz="2000" dirty="0">
                <a:solidFill>
                  <a:srgbClr val="FF0000"/>
                </a:solidFill>
                <a:latin typeface="Times New Roman"/>
                <a:cs typeface="Times New Roman"/>
              </a:rPr>
              <a:t>external field</a:t>
            </a:r>
            <a:r>
              <a:rPr lang="en-US" sz="2000" dirty="0">
                <a:latin typeface="Times New Roman"/>
                <a:cs typeface="Times New Roman"/>
              </a:rPr>
              <a:t>, or </a:t>
            </a:r>
            <a:r>
              <a:rPr lang="en-US" sz="2000" dirty="0">
                <a:solidFill>
                  <a:srgbClr val="FF0000"/>
                </a:solidFill>
                <a:latin typeface="Times New Roman"/>
                <a:cs typeface="Times New Roman"/>
              </a:rPr>
              <a:t>to the left</a:t>
            </a:r>
            <a:r>
              <a:rPr lang="en-US" sz="2000" dirty="0">
                <a:latin typeface="Times New Roman"/>
                <a:cs typeface="Times New Roman"/>
              </a:rPr>
              <a:t>.  That will require a </a:t>
            </a:r>
            <a:r>
              <a:rPr lang="en-US" sz="2000" dirty="0">
                <a:solidFill>
                  <a:srgbClr val="FF0000"/>
                </a:solidFill>
                <a:latin typeface="Times New Roman"/>
                <a:cs typeface="Times New Roman"/>
              </a:rPr>
              <a:t>counterclockwise induced current</a:t>
            </a:r>
            <a:r>
              <a:rPr lang="en-US" sz="2000" dirty="0">
                <a:latin typeface="Times New Roman"/>
                <a:cs typeface="Times New Roman"/>
              </a:rPr>
              <a:t>.</a:t>
            </a:r>
            <a:endParaRPr lang="en-US" sz="2000" i="1" dirty="0">
              <a:latin typeface="Times New Roman"/>
              <a:cs typeface="Times New Roman"/>
            </a:endParaRPr>
          </a:p>
        </p:txBody>
      </p:sp>
      <p:sp>
        <p:nvSpPr>
          <p:cNvPr id="80"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26.)</a:t>
            </a:r>
          </a:p>
        </p:txBody>
      </p:sp>
      <p:sp>
        <p:nvSpPr>
          <p:cNvPr id="82" name="Line 469"/>
          <p:cNvSpPr>
            <a:spLocks noChangeShapeType="1"/>
          </p:cNvSpPr>
          <p:nvPr/>
        </p:nvSpPr>
        <p:spPr bwMode="auto">
          <a:xfrm flipH="1">
            <a:off x="8140700" y="1020010"/>
            <a:ext cx="594202" cy="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aphicFrame>
        <p:nvGraphicFramePr>
          <p:cNvPr id="83" name="Object 82"/>
          <p:cNvGraphicFramePr>
            <a:graphicFrameLocks noChangeAspect="1"/>
          </p:cNvGraphicFramePr>
          <p:nvPr>
            <p:extLst>
              <p:ext uri="{D42A27DB-BD31-4B8C-83A1-F6EECF244321}">
                <p14:modId xmlns:p14="http://schemas.microsoft.com/office/powerpoint/2010/main" val="399190379"/>
              </p:ext>
            </p:extLst>
          </p:nvPr>
        </p:nvGraphicFramePr>
        <p:xfrm>
          <a:off x="8540750" y="1020010"/>
          <a:ext cx="463550" cy="352425"/>
        </p:xfrm>
        <a:graphic>
          <a:graphicData uri="http://schemas.openxmlformats.org/presentationml/2006/ole">
            <mc:AlternateContent xmlns:mc="http://schemas.openxmlformats.org/markup-compatibility/2006">
              <mc:Choice xmlns:v="urn:schemas-microsoft-com:vml" Requires="v">
                <p:oleObj spid="_x0000_s2583445" name="Equation" r:id="rId5" imgW="266700" imgH="203200" progId="Equation.DSMT4">
                  <p:embed/>
                </p:oleObj>
              </mc:Choice>
              <mc:Fallback>
                <p:oleObj name="Equation" r:id="rId5" imgW="266700" imgH="203200" progId="Equation.DSMT4">
                  <p:embed/>
                  <p:pic>
                    <p:nvPicPr>
                      <p:cNvPr id="0" name=""/>
                      <p:cNvPicPr/>
                      <p:nvPr/>
                    </p:nvPicPr>
                    <p:blipFill>
                      <a:blip r:embed="rId6"/>
                      <a:stretch>
                        <a:fillRect/>
                      </a:stretch>
                    </p:blipFill>
                    <p:spPr>
                      <a:xfrm>
                        <a:off x="8540750" y="1020010"/>
                        <a:ext cx="463550" cy="352425"/>
                      </a:xfrm>
                      <a:prstGeom prst="rect">
                        <a:avLst/>
                      </a:prstGeom>
                    </p:spPr>
                  </p:pic>
                </p:oleObj>
              </mc:Fallback>
            </mc:AlternateContent>
          </a:graphicData>
        </a:graphic>
      </p:graphicFrame>
      <p:sp>
        <p:nvSpPr>
          <p:cNvPr id="84" name="Line 469"/>
          <p:cNvSpPr>
            <a:spLocks noChangeShapeType="1"/>
          </p:cNvSpPr>
          <p:nvPr/>
        </p:nvSpPr>
        <p:spPr bwMode="auto">
          <a:xfrm>
            <a:off x="7961313" y="1917624"/>
            <a:ext cx="348773" cy="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aphicFrame>
        <p:nvGraphicFramePr>
          <p:cNvPr id="85" name="Object 84"/>
          <p:cNvGraphicFramePr>
            <a:graphicFrameLocks noChangeAspect="1"/>
          </p:cNvGraphicFramePr>
          <p:nvPr>
            <p:extLst>
              <p:ext uri="{D42A27DB-BD31-4B8C-83A1-F6EECF244321}">
                <p14:modId xmlns:p14="http://schemas.microsoft.com/office/powerpoint/2010/main" val="2536798878"/>
              </p:ext>
            </p:extLst>
          </p:nvPr>
        </p:nvGraphicFramePr>
        <p:xfrm>
          <a:off x="7939088" y="1955800"/>
          <a:ext cx="354012" cy="352425"/>
        </p:xfrm>
        <a:graphic>
          <a:graphicData uri="http://schemas.openxmlformats.org/presentationml/2006/ole">
            <mc:AlternateContent xmlns:mc="http://schemas.openxmlformats.org/markup-compatibility/2006">
              <mc:Choice xmlns:v="urn:schemas-microsoft-com:vml" Requires="v">
                <p:oleObj spid="_x0000_s2583446" name="Equation" r:id="rId7" imgW="203200" imgH="203200" progId="Equation.DSMT4">
                  <p:embed/>
                </p:oleObj>
              </mc:Choice>
              <mc:Fallback>
                <p:oleObj name="Equation" r:id="rId7" imgW="203200" imgH="203200" progId="Equation.DSMT4">
                  <p:embed/>
                  <p:pic>
                    <p:nvPicPr>
                      <p:cNvPr id="0" name=""/>
                      <p:cNvPicPr/>
                      <p:nvPr/>
                    </p:nvPicPr>
                    <p:blipFill>
                      <a:blip r:embed="rId8"/>
                      <a:stretch>
                        <a:fillRect/>
                      </a:stretch>
                    </p:blipFill>
                    <p:spPr>
                      <a:xfrm>
                        <a:off x="7939088" y="1955800"/>
                        <a:ext cx="354012" cy="352425"/>
                      </a:xfrm>
                      <a:prstGeom prst="rect">
                        <a:avLst/>
                      </a:prstGeom>
                    </p:spPr>
                  </p:pic>
                </p:oleObj>
              </mc:Fallback>
            </mc:AlternateContent>
          </a:graphicData>
        </a:graphic>
      </p:graphicFrame>
      <p:sp>
        <p:nvSpPr>
          <p:cNvPr id="87" name="Freeform 86"/>
          <p:cNvSpPr/>
          <p:nvPr/>
        </p:nvSpPr>
        <p:spPr>
          <a:xfrm>
            <a:off x="5456767" y="668875"/>
            <a:ext cx="2894595" cy="239262"/>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8" name="Group 347"/>
          <p:cNvGrpSpPr>
            <a:grpSpLocks/>
          </p:cNvGrpSpPr>
          <p:nvPr/>
        </p:nvGrpSpPr>
        <p:grpSpPr bwMode="auto">
          <a:xfrm rot="16200000">
            <a:off x="5988051" y="1866099"/>
            <a:ext cx="185738" cy="180023"/>
            <a:chOff x="2653" y="3970"/>
            <a:chExt cx="130" cy="126"/>
          </a:xfrm>
        </p:grpSpPr>
        <p:sp>
          <p:nvSpPr>
            <p:cNvPr id="111"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2"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9" name="Group 347"/>
          <p:cNvGrpSpPr>
            <a:grpSpLocks/>
          </p:cNvGrpSpPr>
          <p:nvPr/>
        </p:nvGrpSpPr>
        <p:grpSpPr bwMode="auto">
          <a:xfrm rot="16200000">
            <a:off x="5988051" y="885955"/>
            <a:ext cx="185738" cy="180023"/>
            <a:chOff x="2653" y="3970"/>
            <a:chExt cx="130" cy="126"/>
          </a:xfrm>
        </p:grpSpPr>
        <p:sp>
          <p:nvSpPr>
            <p:cNvPr id="109"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0" name="Group 347"/>
          <p:cNvGrpSpPr>
            <a:grpSpLocks/>
          </p:cNvGrpSpPr>
          <p:nvPr/>
        </p:nvGrpSpPr>
        <p:grpSpPr bwMode="auto">
          <a:xfrm rot="16200000">
            <a:off x="6902453" y="905959"/>
            <a:ext cx="185738" cy="180023"/>
            <a:chOff x="2653" y="3970"/>
            <a:chExt cx="130" cy="126"/>
          </a:xfrm>
        </p:grpSpPr>
        <p:sp>
          <p:nvSpPr>
            <p:cNvPr id="107"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1" name="Group 347"/>
          <p:cNvGrpSpPr>
            <a:grpSpLocks/>
          </p:cNvGrpSpPr>
          <p:nvPr/>
        </p:nvGrpSpPr>
        <p:grpSpPr bwMode="auto">
          <a:xfrm rot="16200000">
            <a:off x="7359654" y="915961"/>
            <a:ext cx="185738" cy="180023"/>
            <a:chOff x="2653" y="3970"/>
            <a:chExt cx="130" cy="126"/>
          </a:xfrm>
        </p:grpSpPr>
        <p:sp>
          <p:nvSpPr>
            <p:cNvPr id="105"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3" name="Freeform 92"/>
          <p:cNvSpPr/>
          <p:nvPr/>
        </p:nvSpPr>
        <p:spPr>
          <a:xfrm flipV="1">
            <a:off x="5458012" y="1123133"/>
            <a:ext cx="2894595" cy="239262"/>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4" name="Straight Connector 93"/>
          <p:cNvCxnSpPr/>
          <p:nvPr/>
        </p:nvCxnSpPr>
        <p:spPr>
          <a:xfrm flipH="1">
            <a:off x="5397500" y="1012152"/>
            <a:ext cx="2953862"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95" name="Group 347"/>
          <p:cNvGrpSpPr>
            <a:grpSpLocks/>
          </p:cNvGrpSpPr>
          <p:nvPr/>
        </p:nvGrpSpPr>
        <p:grpSpPr bwMode="auto">
          <a:xfrm rot="10800000">
            <a:off x="5401816" y="917907"/>
            <a:ext cx="185738" cy="180023"/>
            <a:chOff x="2653" y="3970"/>
            <a:chExt cx="130" cy="126"/>
          </a:xfrm>
        </p:grpSpPr>
        <p:sp>
          <p:nvSpPr>
            <p:cNvPr id="103"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6" name="Group 347"/>
          <p:cNvGrpSpPr>
            <a:grpSpLocks/>
          </p:cNvGrpSpPr>
          <p:nvPr/>
        </p:nvGrpSpPr>
        <p:grpSpPr bwMode="auto">
          <a:xfrm rot="12766381">
            <a:off x="5431442" y="608885"/>
            <a:ext cx="185738" cy="180023"/>
            <a:chOff x="2653" y="3970"/>
            <a:chExt cx="130" cy="126"/>
          </a:xfrm>
        </p:grpSpPr>
        <p:sp>
          <p:nvSpPr>
            <p:cNvPr id="101"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7" name="Group 347"/>
          <p:cNvGrpSpPr>
            <a:grpSpLocks/>
          </p:cNvGrpSpPr>
          <p:nvPr/>
        </p:nvGrpSpPr>
        <p:grpSpPr bwMode="auto">
          <a:xfrm rot="8833619" flipV="1">
            <a:off x="5435757" y="1228592"/>
            <a:ext cx="185738" cy="180023"/>
            <a:chOff x="2653" y="3970"/>
            <a:chExt cx="130" cy="126"/>
          </a:xfrm>
        </p:grpSpPr>
        <p:sp>
          <p:nvSpPr>
            <p:cNvPr id="99"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98" name="Object 97"/>
          <p:cNvGraphicFramePr>
            <a:graphicFrameLocks noChangeAspect="1"/>
          </p:cNvGraphicFramePr>
          <p:nvPr>
            <p:extLst>
              <p:ext uri="{D42A27DB-BD31-4B8C-83A1-F6EECF244321}">
                <p14:modId xmlns:p14="http://schemas.microsoft.com/office/powerpoint/2010/main" val="2055234972"/>
              </p:ext>
            </p:extLst>
          </p:nvPr>
        </p:nvGraphicFramePr>
        <p:xfrm>
          <a:off x="5792788" y="1773686"/>
          <a:ext cx="153987" cy="287338"/>
        </p:xfrm>
        <a:graphic>
          <a:graphicData uri="http://schemas.openxmlformats.org/presentationml/2006/ole">
            <mc:AlternateContent xmlns:mc="http://schemas.openxmlformats.org/markup-compatibility/2006">
              <mc:Choice xmlns:v="urn:schemas-microsoft-com:vml" Requires="v">
                <p:oleObj spid="_x0000_s2583447" name="Equation" r:id="rId9" imgW="88900" imgH="165100" progId="Equation.DSMT4">
                  <p:embed/>
                </p:oleObj>
              </mc:Choice>
              <mc:Fallback>
                <p:oleObj name="Equation" r:id="rId9" imgW="88900" imgH="165100" progId="Equation.DSMT4">
                  <p:embed/>
                  <p:pic>
                    <p:nvPicPr>
                      <p:cNvPr id="0" name=""/>
                      <p:cNvPicPr/>
                      <p:nvPr/>
                    </p:nvPicPr>
                    <p:blipFill>
                      <a:blip r:embed="rId10"/>
                      <a:stretch>
                        <a:fillRect/>
                      </a:stretch>
                    </p:blipFill>
                    <p:spPr>
                      <a:xfrm>
                        <a:off x="5792788" y="1773686"/>
                        <a:ext cx="153987" cy="287338"/>
                      </a:xfrm>
                      <a:prstGeom prst="rect">
                        <a:avLst/>
                      </a:prstGeom>
                    </p:spPr>
                  </p:pic>
                </p:oleObj>
              </mc:Fallback>
            </mc:AlternateContent>
          </a:graphicData>
        </a:graphic>
      </p:graphicFrame>
      <p:grpSp>
        <p:nvGrpSpPr>
          <p:cNvPr id="113" name="Group 347"/>
          <p:cNvGrpSpPr>
            <a:grpSpLocks/>
          </p:cNvGrpSpPr>
          <p:nvPr/>
        </p:nvGrpSpPr>
        <p:grpSpPr bwMode="auto">
          <a:xfrm rot="16200000">
            <a:off x="6448427" y="905816"/>
            <a:ext cx="185738" cy="180023"/>
            <a:chOff x="2653" y="3970"/>
            <a:chExt cx="130" cy="126"/>
          </a:xfrm>
        </p:grpSpPr>
        <p:sp>
          <p:nvSpPr>
            <p:cNvPr id="114"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5"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116" name="Object 115"/>
          <p:cNvGraphicFramePr>
            <a:graphicFrameLocks noChangeAspect="1"/>
          </p:cNvGraphicFramePr>
          <p:nvPr>
            <p:extLst>
              <p:ext uri="{D42A27DB-BD31-4B8C-83A1-F6EECF244321}">
                <p14:modId xmlns:p14="http://schemas.microsoft.com/office/powerpoint/2010/main" val="1923328297"/>
              </p:ext>
            </p:extLst>
          </p:nvPr>
        </p:nvGraphicFramePr>
        <p:xfrm>
          <a:off x="5185572" y="323907"/>
          <a:ext cx="242888" cy="265112"/>
        </p:xfrm>
        <a:graphic>
          <a:graphicData uri="http://schemas.openxmlformats.org/presentationml/2006/ole">
            <mc:AlternateContent xmlns:mc="http://schemas.openxmlformats.org/markup-compatibility/2006">
              <mc:Choice xmlns:v="urn:schemas-microsoft-com:vml" Requires="v">
                <p:oleObj spid="_x0000_s2583448" name="Equation" r:id="rId11" imgW="139700" imgH="152400" progId="Equation.DSMT4">
                  <p:embed/>
                </p:oleObj>
              </mc:Choice>
              <mc:Fallback>
                <p:oleObj name="Equation" r:id="rId11" imgW="139700" imgH="152400" progId="Equation.DSMT4">
                  <p:embed/>
                  <p:pic>
                    <p:nvPicPr>
                      <p:cNvPr id="0" name=""/>
                      <p:cNvPicPr/>
                      <p:nvPr/>
                    </p:nvPicPr>
                    <p:blipFill>
                      <a:blip r:embed="rId12"/>
                      <a:stretch>
                        <a:fillRect/>
                      </a:stretch>
                    </p:blipFill>
                    <p:spPr>
                      <a:xfrm>
                        <a:off x="5185572" y="323907"/>
                        <a:ext cx="242888" cy="265112"/>
                      </a:xfrm>
                      <a:prstGeom prst="rect">
                        <a:avLst/>
                      </a:prstGeom>
                    </p:spPr>
                  </p:pic>
                </p:oleObj>
              </mc:Fallback>
            </mc:AlternateContent>
          </a:graphicData>
        </a:graphic>
      </p:graphicFrame>
      <p:sp>
        <p:nvSpPr>
          <p:cNvPr id="42" name="TextBox 41"/>
          <p:cNvSpPr txBox="1"/>
          <p:nvPr/>
        </p:nvSpPr>
        <p:spPr>
          <a:xfrm>
            <a:off x="643693" y="2428448"/>
            <a:ext cx="4935579" cy="1015663"/>
          </a:xfrm>
          <a:prstGeom prst="rect">
            <a:avLst/>
          </a:prstGeom>
          <a:noFill/>
        </p:spPr>
        <p:txBody>
          <a:bodyPr wrap="square" rtlCol="0">
            <a:spAutoFit/>
          </a:bodyPr>
          <a:lstStyle/>
          <a:p>
            <a:r>
              <a:rPr lang="en-US" sz="2000" dirty="0">
                <a:latin typeface="Times New Roman"/>
                <a:cs typeface="Times New Roman"/>
              </a:rPr>
              <a:t>              That means the </a:t>
            </a:r>
            <a:r>
              <a:rPr lang="en-US" sz="2000" dirty="0">
                <a:solidFill>
                  <a:srgbClr val="FF0000"/>
                </a:solidFill>
                <a:latin typeface="Times New Roman"/>
                <a:cs typeface="Times New Roman"/>
              </a:rPr>
              <a:t>induced EMF </a:t>
            </a:r>
            <a:r>
              <a:rPr lang="en-US" sz="2000" dirty="0">
                <a:solidFill>
                  <a:srgbClr val="0000FF"/>
                </a:solidFill>
                <a:latin typeface="Times New Roman"/>
                <a:cs typeface="Times New Roman"/>
              </a:rPr>
              <a:t>in the secondary coil </a:t>
            </a:r>
            <a:r>
              <a:rPr lang="en-US" sz="2000" dirty="0">
                <a:latin typeface="Times New Roman"/>
                <a:cs typeface="Times New Roman"/>
              </a:rPr>
              <a:t>will </a:t>
            </a:r>
            <a:r>
              <a:rPr lang="en-US" sz="2000" dirty="0">
                <a:solidFill>
                  <a:srgbClr val="0000FF"/>
                </a:solidFill>
                <a:latin typeface="Times New Roman"/>
                <a:cs typeface="Times New Roman"/>
              </a:rPr>
              <a:t>produce</a:t>
            </a:r>
            <a:r>
              <a:rPr lang="en-US" sz="2000" dirty="0">
                <a:latin typeface="Times New Roman"/>
                <a:cs typeface="Times New Roman"/>
              </a:rPr>
              <a:t> an </a:t>
            </a:r>
            <a:r>
              <a:rPr lang="en-US" sz="2000" dirty="0">
                <a:solidFill>
                  <a:srgbClr val="0000FF"/>
                </a:solidFill>
                <a:latin typeface="Times New Roman"/>
                <a:cs typeface="Times New Roman"/>
              </a:rPr>
              <a:t>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that</a:t>
            </a:r>
            <a:r>
              <a:rPr lang="en-US" sz="2000" dirty="0">
                <a:solidFill>
                  <a:srgbClr val="0000FF"/>
                </a:solidFill>
                <a:latin typeface="Times New Roman"/>
                <a:cs typeface="Times New Roman"/>
              </a:rPr>
              <a:t> </a:t>
            </a:r>
            <a:r>
              <a:rPr lang="en-US" sz="2000" dirty="0">
                <a:latin typeface="Times New Roman"/>
                <a:cs typeface="Times New Roman"/>
              </a:rPr>
              <a:t>is in the </a:t>
            </a:r>
            <a:r>
              <a:rPr lang="en-US" sz="2000" dirty="0">
                <a:solidFill>
                  <a:srgbClr val="FF0000"/>
                </a:solidFill>
                <a:latin typeface="Times New Roman"/>
                <a:cs typeface="Times New Roman"/>
              </a:rPr>
              <a:t>SAME DIRECTION AS </a:t>
            </a:r>
            <a:r>
              <a:rPr lang="en-US" sz="2000" dirty="0">
                <a:latin typeface="Times New Roman"/>
                <a:cs typeface="Times New Roman"/>
              </a:rPr>
              <a:t>the</a:t>
            </a:r>
            <a:endParaRPr lang="en-US" sz="2000" i="1" dirty="0">
              <a:latin typeface="Times New Roman"/>
              <a:cs typeface="Times New Roman"/>
            </a:endParaRPr>
          </a:p>
        </p:txBody>
      </p:sp>
      <p:sp>
        <p:nvSpPr>
          <p:cNvPr id="13" name="TextBox 12"/>
          <p:cNvSpPr txBox="1"/>
          <p:nvPr/>
        </p:nvSpPr>
        <p:spPr>
          <a:xfrm>
            <a:off x="643693" y="1819404"/>
            <a:ext cx="4935579" cy="1015663"/>
          </a:xfrm>
          <a:prstGeom prst="rect">
            <a:avLst/>
          </a:prstGeom>
          <a:noFill/>
        </p:spPr>
        <p:txBody>
          <a:bodyPr wrap="square" rtlCol="0">
            <a:spAutoFit/>
          </a:bodyPr>
          <a:lstStyle/>
          <a:p>
            <a:r>
              <a:rPr lang="en-US" sz="2000" dirty="0">
                <a:solidFill>
                  <a:srgbClr val="FF0000"/>
                </a:solidFill>
                <a:latin typeface="Apple Chancery"/>
                <a:cs typeface="Apple Chancery"/>
              </a:rPr>
              <a:t>The direction of the coil’s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down the coil’s axis won’t changed, but now it will </a:t>
            </a:r>
            <a:r>
              <a:rPr lang="en-US" sz="2000" dirty="0">
                <a:solidFill>
                  <a:srgbClr val="FF0000"/>
                </a:solidFill>
                <a:latin typeface="Times New Roman"/>
                <a:cs typeface="Times New Roman"/>
              </a:rPr>
              <a:t>diminish</a:t>
            </a:r>
            <a:r>
              <a:rPr lang="en-US" sz="2000" dirty="0">
                <a:latin typeface="Times New Roman"/>
                <a:cs typeface="Times New Roman"/>
              </a:rPr>
              <a:t> to zero.  </a:t>
            </a:r>
            <a:endParaRPr lang="en-US" sz="2000" i="1" dirty="0">
              <a:latin typeface="Times New Roman"/>
              <a:cs typeface="Times New Roman"/>
            </a:endParaRPr>
          </a:p>
        </p:txBody>
      </p:sp>
    </p:spTree>
    <p:extLst>
      <p:ext uri="{BB962C8B-B14F-4D97-AF65-F5344CB8AC3E}">
        <p14:creationId xmlns:p14="http://schemas.microsoft.com/office/powerpoint/2010/main" val="207124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96"/>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97"/>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9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dissolve">
                                      <p:cBhvr>
                                        <p:cTn id="30" dur="500"/>
                                        <p:tgtEl>
                                          <p:spTgt spid="82"/>
                                        </p:tgtEl>
                                      </p:cBhvr>
                                    </p:animEffect>
                                  </p:childTnLst>
                                </p:cTn>
                              </p:par>
                              <p:par>
                                <p:cTn id="31" presetID="9"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dissolve">
                                      <p:cBhvr>
                                        <p:cTn id="33" dur="500"/>
                                        <p:tgtEl>
                                          <p:spTgt spid="8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dissolve">
                                      <p:cBhvr>
                                        <p:cTn id="36" dur="500"/>
                                        <p:tgtEl>
                                          <p:spTgt spid="84"/>
                                        </p:tgtEl>
                                      </p:cBhvr>
                                    </p:animEffect>
                                  </p:childTnLst>
                                </p:cTn>
                              </p:par>
                              <p:par>
                                <p:cTn id="37" presetID="9" presetClass="entr" presetSubtype="0" fill="hold"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dissolve">
                                      <p:cBhvr>
                                        <p:cTn id="3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2" grpId="0" animBg="1"/>
      <p:bldP spid="84" grpId="0" animBg="1"/>
      <p:bldP spid="87" grpId="0" animBg="1"/>
      <p:bldP spid="93" grpId="0" animBg="1"/>
      <p:bldP spid="4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27.)</a:t>
            </a:r>
          </a:p>
        </p:txBody>
      </p:sp>
      <p:sp>
        <p:nvSpPr>
          <p:cNvPr id="49" name="TextBox 48"/>
          <p:cNvSpPr txBox="1"/>
          <p:nvPr/>
        </p:nvSpPr>
        <p:spPr>
          <a:xfrm>
            <a:off x="331711" y="323907"/>
            <a:ext cx="2166182" cy="1938992"/>
          </a:xfrm>
          <a:prstGeom prst="rect">
            <a:avLst/>
          </a:prstGeom>
          <a:noFill/>
        </p:spPr>
        <p:txBody>
          <a:bodyPr wrap="square" rtlCol="0">
            <a:spAutoFit/>
          </a:bodyPr>
          <a:lstStyle/>
          <a:p>
            <a:r>
              <a:rPr lang="en-US" sz="2000" dirty="0">
                <a:solidFill>
                  <a:srgbClr val="FF0000"/>
                </a:solidFill>
                <a:latin typeface="Apple Chancery"/>
                <a:cs typeface="Apple Chancery"/>
              </a:rPr>
              <a:t>d.) What will </a:t>
            </a:r>
            <a:r>
              <a:rPr lang="en-US" sz="2000" dirty="0">
                <a:latin typeface="Times New Roman"/>
                <a:cs typeface="Times New Roman"/>
              </a:rPr>
              <a:t>the </a:t>
            </a:r>
            <a:r>
              <a:rPr lang="en-US" sz="2000" dirty="0">
                <a:solidFill>
                  <a:srgbClr val="0000FF"/>
                </a:solidFill>
                <a:latin typeface="Times New Roman"/>
                <a:cs typeface="Times New Roman"/>
              </a:rPr>
              <a:t>graph of the current </a:t>
            </a:r>
            <a:r>
              <a:rPr lang="en-US" sz="2000" dirty="0">
                <a:latin typeface="Times New Roman"/>
                <a:cs typeface="Times New Roman"/>
              </a:rPr>
              <a:t>in the second coil look like </a:t>
            </a:r>
            <a:r>
              <a:rPr lang="en-US" sz="2000" dirty="0">
                <a:solidFill>
                  <a:srgbClr val="0000FF"/>
                </a:solidFill>
                <a:latin typeface="Times New Roman"/>
                <a:cs typeface="Times New Roman"/>
              </a:rPr>
              <a:t>as a function of time</a:t>
            </a:r>
            <a:r>
              <a:rPr lang="en-US" sz="2000" dirty="0">
                <a:latin typeface="Times New Roman"/>
                <a:cs typeface="Times New Roman"/>
              </a:rPr>
              <a:t>?</a:t>
            </a:r>
          </a:p>
        </p:txBody>
      </p:sp>
      <p:sp>
        <p:nvSpPr>
          <p:cNvPr id="47" name="Line 63"/>
          <p:cNvSpPr>
            <a:spLocks noChangeShapeType="1"/>
          </p:cNvSpPr>
          <p:nvPr/>
        </p:nvSpPr>
        <p:spPr bwMode="auto">
          <a:xfrm>
            <a:off x="4042547" y="766974"/>
            <a:ext cx="0" cy="247445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 name="Line 64"/>
          <p:cNvSpPr>
            <a:spLocks noChangeShapeType="1"/>
          </p:cNvSpPr>
          <p:nvPr/>
        </p:nvSpPr>
        <p:spPr bwMode="auto">
          <a:xfrm>
            <a:off x="4042547" y="2005122"/>
            <a:ext cx="371444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 name="Line 65"/>
          <p:cNvSpPr>
            <a:spLocks noChangeShapeType="1"/>
          </p:cNvSpPr>
          <p:nvPr/>
        </p:nvSpPr>
        <p:spPr bwMode="auto">
          <a:xfrm>
            <a:off x="4042547" y="2005122"/>
            <a:ext cx="624601"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53" name="Object 4"/>
          <p:cNvGraphicFramePr>
            <a:graphicFrameLocks noChangeAspect="1"/>
          </p:cNvGraphicFramePr>
          <p:nvPr>
            <p:extLst>
              <p:ext uri="{D42A27DB-BD31-4B8C-83A1-F6EECF244321}">
                <p14:modId xmlns:p14="http://schemas.microsoft.com/office/powerpoint/2010/main" val="1696906320"/>
              </p:ext>
            </p:extLst>
          </p:nvPr>
        </p:nvGraphicFramePr>
        <p:xfrm>
          <a:off x="4608764" y="1666105"/>
          <a:ext cx="198988" cy="291112"/>
        </p:xfrm>
        <a:graphic>
          <a:graphicData uri="http://schemas.openxmlformats.org/presentationml/2006/ole">
            <mc:AlternateContent xmlns:mc="http://schemas.openxmlformats.org/markup-compatibility/2006">
              <mc:Choice xmlns:v="urn:schemas-microsoft-com:vml" Requires="v">
                <p:oleObj spid="_x0000_s2984758" name="Equation" r:id="rId4" imgW="139700" imgH="203200" progId="Equation.DSMT4">
                  <p:embed/>
                </p:oleObj>
              </mc:Choice>
              <mc:Fallback>
                <p:oleObj name="Equation" r:id="rId4" imgW="139700" imgH="203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764" y="1666105"/>
                        <a:ext cx="198988" cy="291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4" name="Line 69"/>
          <p:cNvSpPr>
            <a:spLocks noChangeShapeType="1"/>
          </p:cNvSpPr>
          <p:nvPr/>
        </p:nvSpPr>
        <p:spPr bwMode="auto">
          <a:xfrm>
            <a:off x="4874427" y="2889513"/>
            <a:ext cx="1910547" cy="552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7" name="Line 78"/>
          <p:cNvSpPr>
            <a:spLocks noChangeShapeType="1"/>
          </p:cNvSpPr>
          <p:nvPr/>
        </p:nvSpPr>
        <p:spPr bwMode="auto">
          <a:xfrm>
            <a:off x="4042547" y="3596571"/>
            <a:ext cx="0" cy="247568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 name="Line 79"/>
          <p:cNvSpPr>
            <a:spLocks noChangeShapeType="1"/>
          </p:cNvSpPr>
          <p:nvPr/>
        </p:nvSpPr>
        <p:spPr bwMode="auto">
          <a:xfrm>
            <a:off x="4042547" y="4834415"/>
            <a:ext cx="412355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 name="Line 80"/>
          <p:cNvSpPr>
            <a:spLocks noChangeShapeType="1"/>
          </p:cNvSpPr>
          <p:nvPr/>
        </p:nvSpPr>
        <p:spPr bwMode="auto">
          <a:xfrm>
            <a:off x="4042547" y="4834415"/>
            <a:ext cx="625143" cy="151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84"/>
          <p:cNvSpPr>
            <a:spLocks noChangeShapeType="1"/>
          </p:cNvSpPr>
          <p:nvPr/>
        </p:nvSpPr>
        <p:spPr bwMode="auto">
          <a:xfrm flipV="1">
            <a:off x="4860926" y="4834414"/>
            <a:ext cx="195750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88"/>
          <p:cNvSpPr>
            <a:spLocks noChangeShapeType="1"/>
          </p:cNvSpPr>
          <p:nvPr/>
        </p:nvSpPr>
        <p:spPr bwMode="auto">
          <a:xfrm>
            <a:off x="7011853" y="4834415"/>
            <a:ext cx="873987"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67" name="Object 5"/>
          <p:cNvGraphicFramePr>
            <a:graphicFrameLocks noChangeAspect="1"/>
          </p:cNvGraphicFramePr>
          <p:nvPr>
            <p:extLst>
              <p:ext uri="{D42A27DB-BD31-4B8C-83A1-F6EECF244321}">
                <p14:modId xmlns:p14="http://schemas.microsoft.com/office/powerpoint/2010/main" val="3480498399"/>
              </p:ext>
            </p:extLst>
          </p:nvPr>
        </p:nvGraphicFramePr>
        <p:xfrm>
          <a:off x="6855081" y="1666105"/>
          <a:ext cx="217413" cy="291112"/>
        </p:xfrm>
        <a:graphic>
          <a:graphicData uri="http://schemas.openxmlformats.org/presentationml/2006/ole">
            <mc:AlternateContent xmlns:mc="http://schemas.openxmlformats.org/markup-compatibility/2006">
              <mc:Choice xmlns:v="urn:schemas-microsoft-com:vml" Requires="v">
                <p:oleObj spid="_x0000_s2984759" name="Equation" r:id="rId6" imgW="152400" imgH="203200" progId="Equation.DSMT4">
                  <p:embed/>
                </p:oleObj>
              </mc:Choice>
              <mc:Fallback>
                <p:oleObj name="Equation" r:id="rId6" imgW="152400" imgH="203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5081" y="1666105"/>
                        <a:ext cx="217413" cy="291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8" name="Object 6"/>
          <p:cNvGraphicFramePr>
            <a:graphicFrameLocks noChangeAspect="1"/>
          </p:cNvGraphicFramePr>
          <p:nvPr>
            <p:extLst>
              <p:ext uri="{D42A27DB-BD31-4B8C-83A1-F6EECF244321}">
                <p14:modId xmlns:p14="http://schemas.microsoft.com/office/powerpoint/2010/main" val="1048554752"/>
              </p:ext>
            </p:extLst>
          </p:nvPr>
        </p:nvGraphicFramePr>
        <p:xfrm>
          <a:off x="4707091" y="5397112"/>
          <a:ext cx="1728787" cy="727075"/>
        </p:xfrm>
        <a:graphic>
          <a:graphicData uri="http://schemas.openxmlformats.org/presentationml/2006/ole">
            <mc:AlternateContent xmlns:mc="http://schemas.openxmlformats.org/markup-compatibility/2006">
              <mc:Choice xmlns:v="urn:schemas-microsoft-com:vml" Requires="v">
                <p:oleObj spid="_x0000_s2984760" name="Equation" r:id="rId8" imgW="939800" imgH="393700" progId="Equation.DSMT4">
                  <p:embed/>
                </p:oleObj>
              </mc:Choice>
              <mc:Fallback>
                <p:oleObj name="Equation" r:id="rId8" imgW="939800" imgH="393700" progId="Equation.DSMT4">
                  <p:embed/>
                  <p:pic>
                    <p:nvPicPr>
                      <p:cNvPr id="0" name=""/>
                      <p:cNvPicPr>
                        <a:picLocks noChangeAspect="1" noChangeArrowheads="1"/>
                      </p:cNvPicPr>
                      <p:nvPr/>
                    </p:nvPicPr>
                    <p:blipFill>
                      <a:blip r:embed="rId9"/>
                      <a:srcRect/>
                      <a:stretch>
                        <a:fillRect/>
                      </a:stretch>
                    </p:blipFill>
                    <p:spPr bwMode="auto">
                      <a:xfrm>
                        <a:off x="4707091" y="5397112"/>
                        <a:ext cx="1728787" cy="727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9" name="Object 7"/>
          <p:cNvGraphicFramePr>
            <a:graphicFrameLocks noChangeAspect="1"/>
          </p:cNvGraphicFramePr>
          <p:nvPr>
            <p:extLst>
              <p:ext uri="{D42A27DB-BD31-4B8C-83A1-F6EECF244321}">
                <p14:modId xmlns:p14="http://schemas.microsoft.com/office/powerpoint/2010/main" val="1212484234"/>
              </p:ext>
            </p:extLst>
          </p:nvPr>
        </p:nvGraphicFramePr>
        <p:xfrm>
          <a:off x="2950347" y="708114"/>
          <a:ext cx="1092200" cy="373063"/>
        </p:xfrm>
        <a:graphic>
          <a:graphicData uri="http://schemas.openxmlformats.org/presentationml/2006/ole">
            <mc:AlternateContent xmlns:mc="http://schemas.openxmlformats.org/markup-compatibility/2006">
              <mc:Choice xmlns:v="urn:schemas-microsoft-com:vml" Requires="v">
                <p:oleObj spid="_x0000_s2984761" name="Equation" r:id="rId10" imgW="596900" imgH="203200" progId="Equation.DSMT4">
                  <p:embed/>
                </p:oleObj>
              </mc:Choice>
              <mc:Fallback>
                <p:oleObj name="Equation" r:id="rId10" imgW="596900" imgH="203200" progId="Equation.DSMT4">
                  <p:embed/>
                  <p:pic>
                    <p:nvPicPr>
                      <p:cNvPr id="0" name=""/>
                      <p:cNvPicPr>
                        <a:picLocks noChangeAspect="1" noChangeArrowheads="1"/>
                      </p:cNvPicPr>
                      <p:nvPr/>
                    </p:nvPicPr>
                    <p:blipFill>
                      <a:blip r:embed="rId11"/>
                      <a:srcRect/>
                      <a:stretch>
                        <a:fillRect/>
                      </a:stretch>
                    </p:blipFill>
                    <p:spPr bwMode="auto">
                      <a:xfrm>
                        <a:off x="2950347" y="708114"/>
                        <a:ext cx="1092200" cy="373063"/>
                      </a:xfrm>
                      <a:prstGeom prst="rect">
                        <a:avLst/>
                      </a:prstGeom>
                      <a:noFill/>
                      <a:ln>
                        <a:noFill/>
                      </a:ln>
                      <a:effectLst/>
                    </p:spPr>
                  </p:pic>
                </p:oleObj>
              </mc:Fallback>
            </mc:AlternateContent>
          </a:graphicData>
        </a:graphic>
      </p:graphicFrame>
      <p:graphicFrame>
        <p:nvGraphicFramePr>
          <p:cNvPr id="70" name="Object 10"/>
          <p:cNvGraphicFramePr>
            <a:graphicFrameLocks noChangeAspect="1"/>
          </p:cNvGraphicFramePr>
          <p:nvPr>
            <p:extLst>
              <p:ext uri="{D42A27DB-BD31-4B8C-83A1-F6EECF244321}">
                <p14:modId xmlns:p14="http://schemas.microsoft.com/office/powerpoint/2010/main" val="1601833816"/>
              </p:ext>
            </p:extLst>
          </p:nvPr>
        </p:nvGraphicFramePr>
        <p:xfrm>
          <a:off x="2976959" y="3346449"/>
          <a:ext cx="1039416" cy="461963"/>
        </p:xfrm>
        <a:graphic>
          <a:graphicData uri="http://schemas.openxmlformats.org/presentationml/2006/ole">
            <mc:AlternateContent xmlns:mc="http://schemas.openxmlformats.org/markup-compatibility/2006">
              <mc:Choice xmlns:v="urn:schemas-microsoft-com:vml" Requires="v">
                <p:oleObj spid="_x0000_s2984762" name="Equation" r:id="rId12" imgW="457200" imgH="203200" progId="Equation.DSMT4">
                  <p:embed/>
                </p:oleObj>
              </mc:Choice>
              <mc:Fallback>
                <p:oleObj name="Equation" r:id="rId12" imgW="457200" imgH="203200" progId="Equation.DSMT4">
                  <p:embed/>
                  <p:pic>
                    <p:nvPicPr>
                      <p:cNvPr id="0" name=""/>
                      <p:cNvPicPr>
                        <a:picLocks noChangeAspect="1" noChangeArrowheads="1"/>
                      </p:cNvPicPr>
                      <p:nvPr/>
                    </p:nvPicPr>
                    <p:blipFill>
                      <a:blip r:embed="rId13"/>
                      <a:srcRect/>
                      <a:stretch>
                        <a:fillRect/>
                      </a:stretch>
                    </p:blipFill>
                    <p:spPr bwMode="auto">
                      <a:xfrm>
                        <a:off x="2976959" y="3346449"/>
                        <a:ext cx="1039416" cy="461963"/>
                      </a:xfrm>
                      <a:prstGeom prst="rect">
                        <a:avLst/>
                      </a:prstGeom>
                      <a:noFill/>
                      <a:ln>
                        <a:noFill/>
                      </a:ln>
                      <a:effectLst/>
                    </p:spPr>
                  </p:pic>
                </p:oleObj>
              </mc:Fallback>
            </mc:AlternateContent>
          </a:graphicData>
        </a:graphic>
      </p:graphicFrame>
      <p:sp>
        <p:nvSpPr>
          <p:cNvPr id="72" name="Freeform 96"/>
          <p:cNvSpPr>
            <a:spLocks noChangeArrowheads="1"/>
          </p:cNvSpPr>
          <p:nvPr/>
        </p:nvSpPr>
        <p:spPr bwMode="auto">
          <a:xfrm>
            <a:off x="4578708" y="1999595"/>
            <a:ext cx="295719" cy="889918"/>
          </a:xfrm>
          <a:custGeom>
            <a:avLst/>
            <a:gdLst>
              <a:gd name="T0" fmla="*/ 0 w 347133"/>
              <a:gd name="T1" fmla="*/ 8761 h 753534"/>
              <a:gd name="T2" fmla="*/ 86694 w 347133"/>
              <a:gd name="T3" fmla="*/ 8761 h 753534"/>
              <a:gd name="T4" fmla="*/ 183587 w 347133"/>
              <a:gd name="T5" fmla="*/ 61324 h 753534"/>
              <a:gd name="T6" fmla="*/ 229485 w 347133"/>
              <a:gd name="T7" fmla="*/ 140168 h 753534"/>
              <a:gd name="T8" fmla="*/ 265182 w 347133"/>
              <a:gd name="T9" fmla="*/ 569433 h 753534"/>
              <a:gd name="T10" fmla="*/ 316179 w 347133"/>
              <a:gd name="T11" fmla="*/ 692080 h 753534"/>
              <a:gd name="T12" fmla="*/ 418171 w 347133"/>
              <a:gd name="T13" fmla="*/ 779685 h 753534"/>
              <a:gd name="T14" fmla="*/ 0 60000 65536"/>
              <a:gd name="T15" fmla="*/ 0 60000 65536"/>
              <a:gd name="T16" fmla="*/ 0 60000 65536"/>
              <a:gd name="T17" fmla="*/ 0 60000 65536"/>
              <a:gd name="T18" fmla="*/ 0 60000 65536"/>
              <a:gd name="T19" fmla="*/ 0 60000 65536"/>
              <a:gd name="T20" fmla="*/ 0 60000 65536"/>
              <a:gd name="T21" fmla="*/ 0 w 347133"/>
              <a:gd name="T22" fmla="*/ 0 h 753534"/>
              <a:gd name="T23" fmla="*/ 347133 w 347133"/>
              <a:gd name="T24" fmla="*/ 753534 h 753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133" h="753534">
                <a:moveTo>
                  <a:pt x="0" y="8467"/>
                </a:moveTo>
                <a:cubicBezTo>
                  <a:pt x="23283" y="4233"/>
                  <a:pt x="46567" y="0"/>
                  <a:pt x="71967" y="8467"/>
                </a:cubicBezTo>
                <a:cubicBezTo>
                  <a:pt x="97367" y="16934"/>
                  <a:pt x="132645" y="38100"/>
                  <a:pt x="152400" y="59267"/>
                </a:cubicBezTo>
                <a:cubicBezTo>
                  <a:pt x="172155" y="80434"/>
                  <a:pt x="179211" y="53623"/>
                  <a:pt x="190500" y="135467"/>
                </a:cubicBezTo>
                <a:cubicBezTo>
                  <a:pt x="201789" y="217311"/>
                  <a:pt x="208139" y="461434"/>
                  <a:pt x="220133" y="550334"/>
                </a:cubicBezTo>
                <a:cubicBezTo>
                  <a:pt x="232127" y="639234"/>
                  <a:pt x="241300" y="635000"/>
                  <a:pt x="262467" y="668867"/>
                </a:cubicBezTo>
                <a:cubicBezTo>
                  <a:pt x="283634" y="702734"/>
                  <a:pt x="347133" y="753534"/>
                  <a:pt x="347133" y="753534"/>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 name="Freeform 97"/>
          <p:cNvSpPr>
            <a:spLocks noChangeArrowheads="1"/>
          </p:cNvSpPr>
          <p:nvPr/>
        </p:nvSpPr>
        <p:spPr bwMode="auto">
          <a:xfrm flipH="1">
            <a:off x="6784975" y="2005122"/>
            <a:ext cx="235616" cy="889919"/>
          </a:xfrm>
          <a:custGeom>
            <a:avLst/>
            <a:gdLst>
              <a:gd name="T0" fmla="*/ 0 w 347133"/>
              <a:gd name="T1" fmla="*/ 8761 h 753534"/>
              <a:gd name="T2" fmla="*/ 86694 w 347133"/>
              <a:gd name="T3" fmla="*/ 8761 h 753534"/>
              <a:gd name="T4" fmla="*/ 183587 w 347133"/>
              <a:gd name="T5" fmla="*/ 61324 h 753534"/>
              <a:gd name="T6" fmla="*/ 229485 w 347133"/>
              <a:gd name="T7" fmla="*/ 140168 h 753534"/>
              <a:gd name="T8" fmla="*/ 265182 w 347133"/>
              <a:gd name="T9" fmla="*/ 569433 h 753534"/>
              <a:gd name="T10" fmla="*/ 316179 w 347133"/>
              <a:gd name="T11" fmla="*/ 692080 h 753534"/>
              <a:gd name="T12" fmla="*/ 418171 w 347133"/>
              <a:gd name="T13" fmla="*/ 779686 h 753534"/>
              <a:gd name="T14" fmla="*/ 0 60000 65536"/>
              <a:gd name="T15" fmla="*/ 0 60000 65536"/>
              <a:gd name="T16" fmla="*/ 0 60000 65536"/>
              <a:gd name="T17" fmla="*/ 0 60000 65536"/>
              <a:gd name="T18" fmla="*/ 0 60000 65536"/>
              <a:gd name="T19" fmla="*/ 0 60000 65536"/>
              <a:gd name="T20" fmla="*/ 0 60000 65536"/>
              <a:gd name="T21" fmla="*/ 0 w 347133"/>
              <a:gd name="T22" fmla="*/ 0 h 753534"/>
              <a:gd name="T23" fmla="*/ 347133 w 347133"/>
              <a:gd name="T24" fmla="*/ 753534 h 753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133" h="753534">
                <a:moveTo>
                  <a:pt x="0" y="8467"/>
                </a:moveTo>
                <a:cubicBezTo>
                  <a:pt x="23283" y="4233"/>
                  <a:pt x="46567" y="0"/>
                  <a:pt x="71967" y="8467"/>
                </a:cubicBezTo>
                <a:cubicBezTo>
                  <a:pt x="97367" y="16934"/>
                  <a:pt x="132645" y="38100"/>
                  <a:pt x="152400" y="59267"/>
                </a:cubicBezTo>
                <a:cubicBezTo>
                  <a:pt x="172155" y="80434"/>
                  <a:pt x="179211" y="53623"/>
                  <a:pt x="190500" y="135467"/>
                </a:cubicBezTo>
                <a:cubicBezTo>
                  <a:pt x="201789" y="217311"/>
                  <a:pt x="208139" y="461434"/>
                  <a:pt x="220133" y="550334"/>
                </a:cubicBezTo>
                <a:cubicBezTo>
                  <a:pt x="232127" y="639234"/>
                  <a:pt x="241300" y="635000"/>
                  <a:pt x="262467" y="668867"/>
                </a:cubicBezTo>
                <a:cubicBezTo>
                  <a:pt x="283634" y="702734"/>
                  <a:pt x="347133" y="753534"/>
                  <a:pt x="347133" y="753534"/>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74" name="Straight Connector 99"/>
          <p:cNvCxnSpPr>
            <a:cxnSpLocks noChangeShapeType="1"/>
          </p:cNvCxnSpPr>
          <p:nvPr/>
        </p:nvCxnSpPr>
        <p:spPr bwMode="auto">
          <a:xfrm rot="5400000">
            <a:off x="3519282" y="3243269"/>
            <a:ext cx="2297574" cy="184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75" name="Straight Connector 100"/>
          <p:cNvCxnSpPr>
            <a:cxnSpLocks noChangeShapeType="1"/>
          </p:cNvCxnSpPr>
          <p:nvPr/>
        </p:nvCxnSpPr>
        <p:spPr bwMode="auto">
          <a:xfrm rot="5400000">
            <a:off x="4162324" y="3685465"/>
            <a:ext cx="1416869" cy="184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76" name="Straight Connector 105"/>
          <p:cNvCxnSpPr>
            <a:cxnSpLocks noChangeShapeType="1"/>
          </p:cNvCxnSpPr>
          <p:nvPr/>
        </p:nvCxnSpPr>
        <p:spPr bwMode="auto">
          <a:xfrm rot="5400000">
            <a:off x="5692212" y="3419226"/>
            <a:ext cx="2653173" cy="184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77" name="Straight Connector 106"/>
          <p:cNvCxnSpPr>
            <a:cxnSpLocks noChangeShapeType="1"/>
          </p:cNvCxnSpPr>
          <p:nvPr/>
        </p:nvCxnSpPr>
        <p:spPr bwMode="auto">
          <a:xfrm rot="5400000">
            <a:off x="5926701" y="3861422"/>
            <a:ext cx="1768782" cy="184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graphicFrame>
        <p:nvGraphicFramePr>
          <p:cNvPr id="78" name="Object 11"/>
          <p:cNvGraphicFramePr>
            <a:graphicFrameLocks noChangeAspect="1"/>
          </p:cNvGraphicFramePr>
          <p:nvPr>
            <p:extLst>
              <p:ext uri="{D42A27DB-BD31-4B8C-83A1-F6EECF244321}">
                <p14:modId xmlns:p14="http://schemas.microsoft.com/office/powerpoint/2010/main" val="3517794115"/>
              </p:ext>
            </p:extLst>
          </p:nvPr>
        </p:nvGraphicFramePr>
        <p:xfrm>
          <a:off x="7467719" y="2032760"/>
          <a:ext cx="453250" cy="235838"/>
        </p:xfrm>
        <a:graphic>
          <a:graphicData uri="http://schemas.openxmlformats.org/presentationml/2006/ole">
            <mc:AlternateContent xmlns:mc="http://schemas.openxmlformats.org/markup-compatibility/2006">
              <mc:Choice xmlns:v="urn:schemas-microsoft-com:vml" Requires="v">
                <p:oleObj spid="_x0000_s2984763" name="Equation" r:id="rId14" imgW="317500" imgH="165100" progId="Equation.DSMT4">
                  <p:embed/>
                </p:oleObj>
              </mc:Choice>
              <mc:Fallback>
                <p:oleObj name="Equation" r:id="rId14" imgW="317500" imgH="165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7719" y="2032760"/>
                        <a:ext cx="453250" cy="235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 name="Object 12"/>
          <p:cNvGraphicFramePr>
            <a:graphicFrameLocks noChangeAspect="1"/>
          </p:cNvGraphicFramePr>
          <p:nvPr>
            <p:extLst>
              <p:ext uri="{D42A27DB-BD31-4B8C-83A1-F6EECF244321}">
                <p14:modId xmlns:p14="http://schemas.microsoft.com/office/powerpoint/2010/main" val="1067001873"/>
              </p:ext>
            </p:extLst>
          </p:nvPr>
        </p:nvGraphicFramePr>
        <p:xfrm>
          <a:off x="7806465" y="4923612"/>
          <a:ext cx="453250" cy="235838"/>
        </p:xfrm>
        <a:graphic>
          <a:graphicData uri="http://schemas.openxmlformats.org/presentationml/2006/ole">
            <mc:AlternateContent xmlns:mc="http://schemas.openxmlformats.org/markup-compatibility/2006">
              <mc:Choice xmlns:v="urn:schemas-microsoft-com:vml" Requires="v">
                <p:oleObj spid="_x0000_s2984764" name="Equation" r:id="rId16" imgW="317500" imgH="165100" progId="Equation.DSMT4">
                  <p:embed/>
                </p:oleObj>
              </mc:Choice>
              <mc:Fallback>
                <p:oleObj name="Equation" r:id="rId16" imgW="317500" imgH="1651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06465" y="4923612"/>
                        <a:ext cx="453250" cy="235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 name="Object 11"/>
          <p:cNvGraphicFramePr>
            <a:graphicFrameLocks noChangeAspect="1"/>
          </p:cNvGraphicFramePr>
          <p:nvPr>
            <p:extLst>
              <p:ext uri="{D42A27DB-BD31-4B8C-83A1-F6EECF244321}">
                <p14:modId xmlns:p14="http://schemas.microsoft.com/office/powerpoint/2010/main" val="2171210117"/>
              </p:ext>
            </p:extLst>
          </p:nvPr>
        </p:nvGraphicFramePr>
        <p:xfrm>
          <a:off x="5165725" y="2600588"/>
          <a:ext cx="1069975" cy="288925"/>
        </p:xfrm>
        <a:graphic>
          <a:graphicData uri="http://schemas.openxmlformats.org/presentationml/2006/ole">
            <mc:AlternateContent xmlns:mc="http://schemas.openxmlformats.org/markup-compatibility/2006">
              <mc:Choice xmlns:v="urn:schemas-microsoft-com:vml" Requires="v">
                <p:oleObj spid="_x0000_s2984765" name="Equation" r:id="rId18" imgW="749300" imgH="203200" progId="Equation.DSMT4">
                  <p:embed/>
                </p:oleObj>
              </mc:Choice>
              <mc:Fallback>
                <p:oleObj name="Equation" r:id="rId18" imgW="749300" imgH="203200" progId="Equation.DSMT4">
                  <p:embed/>
                  <p:pic>
                    <p:nvPicPr>
                      <p:cNvPr id="0" name=""/>
                      <p:cNvPicPr>
                        <a:picLocks noChangeAspect="1" noChangeArrowheads="1"/>
                      </p:cNvPicPr>
                      <p:nvPr/>
                    </p:nvPicPr>
                    <p:blipFill>
                      <a:blip r:embed="rId19"/>
                      <a:srcRect/>
                      <a:stretch>
                        <a:fillRect/>
                      </a:stretch>
                    </p:blipFill>
                    <p:spPr bwMode="auto">
                      <a:xfrm>
                        <a:off x="5165725" y="2600588"/>
                        <a:ext cx="1069975" cy="288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 name="Object 11"/>
          <p:cNvGraphicFramePr>
            <a:graphicFrameLocks noChangeAspect="1"/>
          </p:cNvGraphicFramePr>
          <p:nvPr>
            <p:extLst>
              <p:ext uri="{D42A27DB-BD31-4B8C-83A1-F6EECF244321}">
                <p14:modId xmlns:p14="http://schemas.microsoft.com/office/powerpoint/2010/main" val="163588188"/>
              </p:ext>
            </p:extLst>
          </p:nvPr>
        </p:nvGraphicFramePr>
        <p:xfrm>
          <a:off x="5472577" y="936625"/>
          <a:ext cx="2284413" cy="288925"/>
        </p:xfrm>
        <a:graphic>
          <a:graphicData uri="http://schemas.openxmlformats.org/presentationml/2006/ole">
            <mc:AlternateContent xmlns:mc="http://schemas.openxmlformats.org/markup-compatibility/2006">
              <mc:Choice xmlns:v="urn:schemas-microsoft-com:vml" Requires="v">
                <p:oleObj spid="_x0000_s2984766" name="Equation" r:id="rId20" imgW="1600200" imgH="203200" progId="Equation.DSMT4">
                  <p:embed/>
                </p:oleObj>
              </mc:Choice>
              <mc:Fallback>
                <p:oleObj name="Equation" r:id="rId20" imgW="1600200" imgH="203200" progId="Equation.DSMT4">
                  <p:embed/>
                  <p:pic>
                    <p:nvPicPr>
                      <p:cNvPr id="0" name=""/>
                      <p:cNvPicPr>
                        <a:picLocks noChangeAspect="1" noChangeArrowheads="1"/>
                      </p:cNvPicPr>
                      <p:nvPr/>
                    </p:nvPicPr>
                    <p:blipFill>
                      <a:blip r:embed="rId21"/>
                      <a:srcRect/>
                      <a:stretch>
                        <a:fillRect/>
                      </a:stretch>
                    </p:blipFill>
                    <p:spPr bwMode="auto">
                      <a:xfrm>
                        <a:off x="5472577" y="936625"/>
                        <a:ext cx="2284413" cy="288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 name="Freeform 3"/>
          <p:cNvSpPr/>
          <p:nvPr/>
        </p:nvSpPr>
        <p:spPr>
          <a:xfrm>
            <a:off x="4657725" y="3527813"/>
            <a:ext cx="203200" cy="1314062"/>
          </a:xfrm>
          <a:custGeom>
            <a:avLst/>
            <a:gdLst>
              <a:gd name="connsiteX0" fmla="*/ 0 w 203200"/>
              <a:gd name="connsiteY0" fmla="*/ 1310887 h 1314062"/>
              <a:gd name="connsiteX1" fmla="*/ 31750 w 203200"/>
              <a:gd name="connsiteY1" fmla="*/ 840987 h 1314062"/>
              <a:gd name="connsiteX2" fmla="*/ 60325 w 203200"/>
              <a:gd name="connsiteY2" fmla="*/ 498087 h 1314062"/>
              <a:gd name="connsiteX3" fmla="*/ 88900 w 203200"/>
              <a:gd name="connsiteY3" fmla="*/ 104387 h 1314062"/>
              <a:gd name="connsiteX4" fmla="*/ 111125 w 203200"/>
              <a:gd name="connsiteY4" fmla="*/ 9137 h 1314062"/>
              <a:gd name="connsiteX5" fmla="*/ 117475 w 203200"/>
              <a:gd name="connsiteY5" fmla="*/ 5962 h 1314062"/>
              <a:gd name="connsiteX6" fmla="*/ 127000 w 203200"/>
              <a:gd name="connsiteY6" fmla="*/ 28187 h 1314062"/>
              <a:gd name="connsiteX7" fmla="*/ 130175 w 203200"/>
              <a:gd name="connsiteY7" fmla="*/ 75812 h 1314062"/>
              <a:gd name="connsiteX8" fmla="*/ 158750 w 203200"/>
              <a:gd name="connsiteY8" fmla="*/ 342512 h 1314062"/>
              <a:gd name="connsiteX9" fmla="*/ 180975 w 203200"/>
              <a:gd name="connsiteY9" fmla="*/ 856862 h 1314062"/>
              <a:gd name="connsiteX10" fmla="*/ 203200 w 203200"/>
              <a:gd name="connsiteY10" fmla="*/ 1314062 h 131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00" h="1314062">
                <a:moveTo>
                  <a:pt x="0" y="1310887"/>
                </a:moveTo>
                <a:cubicBezTo>
                  <a:pt x="10848" y="1143670"/>
                  <a:pt x="21696" y="976454"/>
                  <a:pt x="31750" y="840987"/>
                </a:cubicBezTo>
                <a:cubicBezTo>
                  <a:pt x="41804" y="705520"/>
                  <a:pt x="50800" y="620854"/>
                  <a:pt x="60325" y="498087"/>
                </a:cubicBezTo>
                <a:cubicBezTo>
                  <a:pt x="69850" y="375320"/>
                  <a:pt x="80433" y="185879"/>
                  <a:pt x="88900" y="104387"/>
                </a:cubicBezTo>
                <a:cubicBezTo>
                  <a:pt x="97367" y="22895"/>
                  <a:pt x="106362" y="25541"/>
                  <a:pt x="111125" y="9137"/>
                </a:cubicBezTo>
                <a:cubicBezTo>
                  <a:pt x="115888" y="-7267"/>
                  <a:pt x="114829" y="2787"/>
                  <a:pt x="117475" y="5962"/>
                </a:cubicBezTo>
                <a:cubicBezTo>
                  <a:pt x="120121" y="9137"/>
                  <a:pt x="124883" y="16545"/>
                  <a:pt x="127000" y="28187"/>
                </a:cubicBezTo>
                <a:cubicBezTo>
                  <a:pt x="129117" y="39829"/>
                  <a:pt x="124883" y="23425"/>
                  <a:pt x="130175" y="75812"/>
                </a:cubicBezTo>
                <a:cubicBezTo>
                  <a:pt x="135467" y="128199"/>
                  <a:pt x="150283" y="212337"/>
                  <a:pt x="158750" y="342512"/>
                </a:cubicBezTo>
                <a:cubicBezTo>
                  <a:pt x="167217" y="472687"/>
                  <a:pt x="173567" y="694937"/>
                  <a:pt x="180975" y="856862"/>
                </a:cubicBezTo>
                <a:cubicBezTo>
                  <a:pt x="188383" y="1018787"/>
                  <a:pt x="203200" y="1314062"/>
                  <a:pt x="203200" y="1314062"/>
                </a:cubicBezTo>
              </a:path>
            </a:pathLst>
          </a:cu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Freeform 81"/>
          <p:cNvSpPr/>
          <p:nvPr/>
        </p:nvSpPr>
        <p:spPr>
          <a:xfrm flipV="1">
            <a:off x="6818434" y="4810125"/>
            <a:ext cx="203200" cy="1314062"/>
          </a:xfrm>
          <a:custGeom>
            <a:avLst/>
            <a:gdLst>
              <a:gd name="connsiteX0" fmla="*/ 0 w 203200"/>
              <a:gd name="connsiteY0" fmla="*/ 1310887 h 1314062"/>
              <a:gd name="connsiteX1" fmla="*/ 31750 w 203200"/>
              <a:gd name="connsiteY1" fmla="*/ 840987 h 1314062"/>
              <a:gd name="connsiteX2" fmla="*/ 60325 w 203200"/>
              <a:gd name="connsiteY2" fmla="*/ 498087 h 1314062"/>
              <a:gd name="connsiteX3" fmla="*/ 88900 w 203200"/>
              <a:gd name="connsiteY3" fmla="*/ 104387 h 1314062"/>
              <a:gd name="connsiteX4" fmla="*/ 111125 w 203200"/>
              <a:gd name="connsiteY4" fmla="*/ 9137 h 1314062"/>
              <a:gd name="connsiteX5" fmla="*/ 117475 w 203200"/>
              <a:gd name="connsiteY5" fmla="*/ 5962 h 1314062"/>
              <a:gd name="connsiteX6" fmla="*/ 127000 w 203200"/>
              <a:gd name="connsiteY6" fmla="*/ 28187 h 1314062"/>
              <a:gd name="connsiteX7" fmla="*/ 130175 w 203200"/>
              <a:gd name="connsiteY7" fmla="*/ 75812 h 1314062"/>
              <a:gd name="connsiteX8" fmla="*/ 158750 w 203200"/>
              <a:gd name="connsiteY8" fmla="*/ 342512 h 1314062"/>
              <a:gd name="connsiteX9" fmla="*/ 180975 w 203200"/>
              <a:gd name="connsiteY9" fmla="*/ 856862 h 1314062"/>
              <a:gd name="connsiteX10" fmla="*/ 203200 w 203200"/>
              <a:gd name="connsiteY10" fmla="*/ 1314062 h 131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00" h="1314062">
                <a:moveTo>
                  <a:pt x="0" y="1310887"/>
                </a:moveTo>
                <a:cubicBezTo>
                  <a:pt x="10848" y="1143670"/>
                  <a:pt x="21696" y="976454"/>
                  <a:pt x="31750" y="840987"/>
                </a:cubicBezTo>
                <a:cubicBezTo>
                  <a:pt x="41804" y="705520"/>
                  <a:pt x="50800" y="620854"/>
                  <a:pt x="60325" y="498087"/>
                </a:cubicBezTo>
                <a:cubicBezTo>
                  <a:pt x="69850" y="375320"/>
                  <a:pt x="80433" y="185879"/>
                  <a:pt x="88900" y="104387"/>
                </a:cubicBezTo>
                <a:cubicBezTo>
                  <a:pt x="97367" y="22895"/>
                  <a:pt x="106362" y="25541"/>
                  <a:pt x="111125" y="9137"/>
                </a:cubicBezTo>
                <a:cubicBezTo>
                  <a:pt x="115888" y="-7267"/>
                  <a:pt x="114829" y="2787"/>
                  <a:pt x="117475" y="5962"/>
                </a:cubicBezTo>
                <a:cubicBezTo>
                  <a:pt x="120121" y="9137"/>
                  <a:pt x="124883" y="16545"/>
                  <a:pt x="127000" y="28187"/>
                </a:cubicBezTo>
                <a:cubicBezTo>
                  <a:pt x="129117" y="39829"/>
                  <a:pt x="124883" y="23425"/>
                  <a:pt x="130175" y="75812"/>
                </a:cubicBezTo>
                <a:cubicBezTo>
                  <a:pt x="135467" y="128199"/>
                  <a:pt x="150283" y="212337"/>
                  <a:pt x="158750" y="342512"/>
                </a:cubicBezTo>
                <a:cubicBezTo>
                  <a:pt x="167217" y="472687"/>
                  <a:pt x="173567" y="694937"/>
                  <a:pt x="180975" y="856862"/>
                </a:cubicBezTo>
                <a:cubicBezTo>
                  <a:pt x="188383" y="1018787"/>
                  <a:pt x="203200" y="1314062"/>
                  <a:pt x="203200" y="1314062"/>
                </a:cubicBezTo>
              </a:path>
            </a:pathLst>
          </a:cu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83" name="Object 11"/>
          <p:cNvGraphicFramePr>
            <a:graphicFrameLocks noChangeAspect="1"/>
          </p:cNvGraphicFramePr>
          <p:nvPr>
            <p:extLst>
              <p:ext uri="{D42A27DB-BD31-4B8C-83A1-F6EECF244321}">
                <p14:modId xmlns:p14="http://schemas.microsoft.com/office/powerpoint/2010/main" val="2173894680"/>
              </p:ext>
            </p:extLst>
          </p:nvPr>
        </p:nvGraphicFramePr>
        <p:xfrm>
          <a:off x="4253706" y="4835525"/>
          <a:ext cx="1214437" cy="233363"/>
        </p:xfrm>
        <a:graphic>
          <a:graphicData uri="http://schemas.openxmlformats.org/presentationml/2006/ole">
            <mc:AlternateContent xmlns:mc="http://schemas.openxmlformats.org/markup-compatibility/2006">
              <mc:Choice xmlns:v="urn:schemas-microsoft-com:vml" Requires="v">
                <p:oleObj spid="_x0000_s2984767" name="Equation" r:id="rId22" imgW="850900" imgH="165100" progId="Equation.DSMT4">
                  <p:embed/>
                </p:oleObj>
              </mc:Choice>
              <mc:Fallback>
                <p:oleObj name="Equation" r:id="rId22" imgW="850900" imgH="165100" progId="Equation.DSMT4">
                  <p:embed/>
                  <p:pic>
                    <p:nvPicPr>
                      <p:cNvPr id="0" name=""/>
                      <p:cNvPicPr>
                        <a:picLocks noChangeAspect="1" noChangeArrowheads="1"/>
                      </p:cNvPicPr>
                      <p:nvPr/>
                    </p:nvPicPr>
                    <p:blipFill>
                      <a:blip r:embed="rId23"/>
                      <a:srcRect/>
                      <a:stretch>
                        <a:fillRect/>
                      </a:stretch>
                    </p:blipFill>
                    <p:spPr bwMode="auto">
                      <a:xfrm>
                        <a:off x="4253706" y="4835525"/>
                        <a:ext cx="1214437" cy="233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 name="Object 11"/>
          <p:cNvGraphicFramePr>
            <a:graphicFrameLocks noChangeAspect="1"/>
          </p:cNvGraphicFramePr>
          <p:nvPr>
            <p:extLst>
              <p:ext uri="{D42A27DB-BD31-4B8C-83A1-F6EECF244321}">
                <p14:modId xmlns:p14="http://schemas.microsoft.com/office/powerpoint/2010/main" val="2523724729"/>
              </p:ext>
            </p:extLst>
          </p:nvPr>
        </p:nvGraphicFramePr>
        <p:xfrm>
          <a:off x="6359525" y="4549775"/>
          <a:ext cx="1195388" cy="287338"/>
        </p:xfrm>
        <a:graphic>
          <a:graphicData uri="http://schemas.openxmlformats.org/presentationml/2006/ole">
            <mc:AlternateContent xmlns:mc="http://schemas.openxmlformats.org/markup-compatibility/2006">
              <mc:Choice xmlns:v="urn:schemas-microsoft-com:vml" Requires="v">
                <p:oleObj spid="_x0000_s2984768" name="Equation" r:id="rId24" imgW="838200" imgH="203200" progId="Equation.DSMT4">
                  <p:embed/>
                </p:oleObj>
              </mc:Choice>
              <mc:Fallback>
                <p:oleObj name="Equation" r:id="rId24" imgW="838200" imgH="203200" progId="Equation.DSMT4">
                  <p:embed/>
                  <p:pic>
                    <p:nvPicPr>
                      <p:cNvPr id="0" name=""/>
                      <p:cNvPicPr>
                        <a:picLocks noChangeAspect="1" noChangeArrowheads="1"/>
                      </p:cNvPicPr>
                      <p:nvPr/>
                    </p:nvPicPr>
                    <p:blipFill>
                      <a:blip r:embed="rId25"/>
                      <a:srcRect/>
                      <a:stretch>
                        <a:fillRect/>
                      </a:stretch>
                    </p:blipFill>
                    <p:spPr bwMode="auto">
                      <a:xfrm>
                        <a:off x="6359525" y="4549775"/>
                        <a:ext cx="1195388" cy="2873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 name="Object 11"/>
          <p:cNvGraphicFramePr>
            <a:graphicFrameLocks noChangeAspect="1"/>
          </p:cNvGraphicFramePr>
          <p:nvPr>
            <p:extLst>
              <p:ext uri="{D42A27DB-BD31-4B8C-83A1-F6EECF244321}">
                <p14:modId xmlns:p14="http://schemas.microsoft.com/office/powerpoint/2010/main" val="2549615479"/>
              </p:ext>
            </p:extLst>
          </p:nvPr>
        </p:nvGraphicFramePr>
        <p:xfrm>
          <a:off x="4099872" y="1432742"/>
          <a:ext cx="1214437" cy="233363"/>
        </p:xfrm>
        <a:graphic>
          <a:graphicData uri="http://schemas.openxmlformats.org/presentationml/2006/ole">
            <mc:AlternateContent xmlns:mc="http://schemas.openxmlformats.org/markup-compatibility/2006">
              <mc:Choice xmlns:v="urn:schemas-microsoft-com:vml" Requires="v">
                <p:oleObj spid="_x0000_s2984769" name="Equation" r:id="rId26" imgW="850900" imgH="165100" progId="Equation.DSMT4">
                  <p:embed/>
                </p:oleObj>
              </mc:Choice>
              <mc:Fallback>
                <p:oleObj name="Equation" r:id="rId26" imgW="850900" imgH="165100" progId="Equation.DSMT4">
                  <p:embed/>
                  <p:pic>
                    <p:nvPicPr>
                      <p:cNvPr id="0" name=""/>
                      <p:cNvPicPr>
                        <a:picLocks noChangeAspect="1" noChangeArrowheads="1"/>
                      </p:cNvPicPr>
                      <p:nvPr/>
                    </p:nvPicPr>
                    <p:blipFill>
                      <a:blip r:embed="rId23"/>
                      <a:srcRect/>
                      <a:stretch>
                        <a:fillRect/>
                      </a:stretch>
                    </p:blipFill>
                    <p:spPr bwMode="auto">
                      <a:xfrm>
                        <a:off x="4099872" y="1432742"/>
                        <a:ext cx="1214437" cy="233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 name="Object 11"/>
          <p:cNvGraphicFramePr>
            <a:graphicFrameLocks noChangeAspect="1"/>
          </p:cNvGraphicFramePr>
          <p:nvPr>
            <p:extLst>
              <p:ext uri="{D42A27DB-BD31-4B8C-83A1-F6EECF244321}">
                <p14:modId xmlns:p14="http://schemas.microsoft.com/office/powerpoint/2010/main" val="375061230"/>
              </p:ext>
            </p:extLst>
          </p:nvPr>
        </p:nvGraphicFramePr>
        <p:xfrm>
          <a:off x="6359525" y="1432742"/>
          <a:ext cx="1195388" cy="287338"/>
        </p:xfrm>
        <a:graphic>
          <a:graphicData uri="http://schemas.openxmlformats.org/presentationml/2006/ole">
            <mc:AlternateContent xmlns:mc="http://schemas.openxmlformats.org/markup-compatibility/2006">
              <mc:Choice xmlns:v="urn:schemas-microsoft-com:vml" Requires="v">
                <p:oleObj spid="_x0000_s2984770" name="Equation" r:id="rId27" imgW="838200" imgH="203200" progId="Equation.DSMT4">
                  <p:embed/>
                </p:oleObj>
              </mc:Choice>
              <mc:Fallback>
                <p:oleObj name="Equation" r:id="rId27" imgW="838200" imgH="203200" progId="Equation.DSMT4">
                  <p:embed/>
                  <p:pic>
                    <p:nvPicPr>
                      <p:cNvPr id="0" name=""/>
                      <p:cNvPicPr>
                        <a:picLocks noChangeAspect="1" noChangeArrowheads="1"/>
                      </p:cNvPicPr>
                      <p:nvPr/>
                    </p:nvPicPr>
                    <p:blipFill>
                      <a:blip r:embed="rId25"/>
                      <a:srcRect/>
                      <a:stretch>
                        <a:fillRect/>
                      </a:stretch>
                    </p:blipFill>
                    <p:spPr bwMode="auto">
                      <a:xfrm>
                        <a:off x="6359525" y="1432742"/>
                        <a:ext cx="1195388" cy="2873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51776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500"/>
                                        <p:tgtEl>
                                          <p:spTgt spid="74"/>
                                        </p:tgtEl>
                                      </p:cBhvr>
                                    </p:animEffect>
                                  </p:childTnLst>
                                </p:cTn>
                              </p:par>
                              <p:par>
                                <p:cTn id="8" presetID="9"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dissolve">
                                      <p:cBhvr>
                                        <p:cTn id="10" dur="500"/>
                                        <p:tgtEl>
                                          <p:spTgt spid="75"/>
                                        </p:tgtEl>
                                      </p:cBhvr>
                                    </p:animEffect>
                                  </p:childTnLst>
                                </p:cTn>
                              </p:par>
                              <p:par>
                                <p:cTn id="11" presetID="9"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dissolve">
                                      <p:cBhvr>
                                        <p:cTn id="13" dur="500"/>
                                        <p:tgtEl>
                                          <p:spTgt spid="77"/>
                                        </p:tgtEl>
                                      </p:cBhvr>
                                    </p:animEffect>
                                  </p:childTnLst>
                                </p:cTn>
                              </p:par>
                              <p:par>
                                <p:cTn id="14" presetID="9" presetClass="entr" presetSubtype="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dissolve">
                                      <p:cBhvr>
                                        <p:cTn id="16" dur="500"/>
                                        <p:tgtEl>
                                          <p:spTgt spid="76"/>
                                        </p:tgtEl>
                                      </p:cBhvr>
                                    </p:animEffect>
                                  </p:childTnLst>
                                </p:cTn>
                              </p:par>
                              <p:par>
                                <p:cTn id="17" presetID="9"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dissolve">
                                      <p:cBhvr>
                                        <p:cTn id="19" dur="500"/>
                                        <p:tgtEl>
                                          <p:spTgt spid="8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dissolve">
                                      <p:cBhvr>
                                        <p:cTn id="25" dur="500"/>
                                        <p:tgtEl>
                                          <p:spTgt spid="8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dissolve">
                                      <p:cBhvr>
                                        <p:cTn id="28" dur="500"/>
                                        <p:tgtEl>
                                          <p:spTgt spid="5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dissolve">
                                      <p:cBhvr>
                                        <p:cTn id="31" dur="500"/>
                                        <p:tgtEl>
                                          <p:spTgt spid="6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dissolve">
                                      <p:cBhvr>
                                        <p:cTn id="34" dur="500"/>
                                        <p:tgtEl>
                                          <p:spTgt spid="6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dissolve">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dissolve">
                                      <p:cBhvr>
                                        <p:cTn id="4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animBg="1"/>
      <p:bldP spid="64" grpId="0" animBg="1"/>
      <p:bldP spid="4" grpId="0" animBg="1"/>
      <p:bldP spid="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636001" y="6427113"/>
            <a:ext cx="444499" cy="276999"/>
          </a:xfrm>
          <a:prstGeom prst="rect">
            <a:avLst/>
          </a:prstGeom>
          <a:noFill/>
        </p:spPr>
        <p:txBody>
          <a:bodyPr wrap="square" rtlCol="0">
            <a:spAutoFit/>
          </a:bodyPr>
          <a:lstStyle/>
          <a:p>
            <a:r>
              <a:rPr lang="en-US" sz="1200" dirty="0">
                <a:latin typeface="Times New Roman"/>
                <a:cs typeface="Times New Roman"/>
              </a:rPr>
              <a:t>1.)</a:t>
            </a:r>
          </a:p>
        </p:txBody>
      </p:sp>
      <p:sp>
        <p:nvSpPr>
          <p:cNvPr id="8" name="TextBox 7"/>
          <p:cNvSpPr txBox="1"/>
          <p:nvPr/>
        </p:nvSpPr>
        <p:spPr>
          <a:xfrm>
            <a:off x="0" y="-24659"/>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CHAPTER  31-32:</a:t>
            </a:r>
          </a:p>
        </p:txBody>
      </p:sp>
      <p:sp>
        <p:nvSpPr>
          <p:cNvPr id="2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7" name="TextBox 6"/>
          <p:cNvSpPr txBox="1"/>
          <p:nvPr/>
        </p:nvSpPr>
        <p:spPr>
          <a:xfrm>
            <a:off x="0" y="400460"/>
            <a:ext cx="9144000" cy="707886"/>
          </a:xfrm>
          <a:prstGeom prst="rect">
            <a:avLst/>
          </a:prstGeom>
          <a:noFill/>
        </p:spPr>
        <p:txBody>
          <a:bodyPr wrap="square" rtlCol="0">
            <a:spAutoFit/>
          </a:bodyPr>
          <a:lstStyle/>
          <a:p>
            <a:pPr algn="ctr"/>
            <a:r>
              <a:rPr lang="en-US" sz="4000" dirty="0">
                <a:solidFill>
                  <a:srgbClr val="0000FF"/>
                </a:solidFill>
                <a:latin typeface="Apple Chancery"/>
                <a:cs typeface="Apple Chancery"/>
              </a:rPr>
              <a:t>Faraday’s Law and Inductance</a:t>
            </a:r>
            <a:endParaRPr lang="en-US" sz="2800" dirty="0">
              <a:solidFill>
                <a:srgbClr val="0000FF"/>
              </a:solidFill>
              <a:latin typeface="Apple Chancery"/>
              <a:cs typeface="Apple Chancery"/>
            </a:endParaRPr>
          </a:p>
        </p:txBody>
      </p:sp>
      <p:sp>
        <p:nvSpPr>
          <p:cNvPr id="2" name="TextBox 1"/>
          <p:cNvSpPr txBox="1"/>
          <p:nvPr/>
        </p:nvSpPr>
        <p:spPr>
          <a:xfrm>
            <a:off x="7289800" y="4859347"/>
            <a:ext cx="1797528" cy="646331"/>
          </a:xfrm>
          <a:prstGeom prst="rect">
            <a:avLst/>
          </a:prstGeom>
          <a:noFill/>
        </p:spPr>
        <p:txBody>
          <a:bodyPr wrap="square" rtlCol="0">
            <a:spAutoFit/>
          </a:bodyPr>
          <a:lstStyle/>
          <a:p>
            <a:pPr algn="ctr"/>
            <a:r>
              <a:rPr lang="en-US" dirty="0">
                <a:solidFill>
                  <a:srgbClr val="FF0000"/>
                </a:solidFill>
                <a:latin typeface="Apple Chancery"/>
                <a:cs typeface="Apple Chancery"/>
              </a:rPr>
              <a:t>photo courtesy of Mr. White</a:t>
            </a:r>
          </a:p>
        </p:txBody>
      </p:sp>
      <p:pic>
        <p:nvPicPr>
          <p:cNvPr id="10" name="Picture 9" descr="fender_teleca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7527" y="1246198"/>
            <a:ext cx="6771203" cy="5078402"/>
          </a:xfrm>
          <a:prstGeom prst="rect">
            <a:avLst/>
          </a:prstGeom>
        </p:spPr>
      </p:pic>
    </p:spTree>
    <p:extLst>
      <p:ext uri="{BB962C8B-B14F-4D97-AF65-F5344CB8AC3E}">
        <p14:creationId xmlns:p14="http://schemas.microsoft.com/office/powerpoint/2010/main" val="3418244957"/>
      </p:ext>
    </p:extLst>
  </p:cSld>
  <p:clrMapOvr>
    <a:masterClrMapping/>
  </p:clrMapOvr>
  <p:timing>
    <p:tnLst>
      <p:par>
        <p:cTn id="1" dur="indefinite" restart="never" nodeType="tmRoot">
          <p:childTnLst>
            <p:par>
              <p:cTn id="2"/>
            </p:par>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Grp="1" noChangeArrowheads="1"/>
          </p:cNvSpPr>
          <p:nvPr>
            <p:ph type="title"/>
          </p:nvPr>
        </p:nvSpPr>
        <p:spPr>
          <a:xfrm>
            <a:off x="279400" y="274638"/>
            <a:ext cx="8610600" cy="55086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7</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(modified from Mr. White)</a:t>
            </a:r>
            <a:endParaRPr lang="en-US" sz="1800" dirty="0">
              <a:solidFill>
                <a:srgbClr val="008000"/>
              </a:solidFill>
              <a:latin typeface="Apple Chancery"/>
              <a:ea typeface="ＭＳ Ｐゴシック" charset="0"/>
              <a:cs typeface="Apple Chancery"/>
            </a:endParaRPr>
          </a:p>
        </p:txBody>
      </p:sp>
      <p:sp>
        <p:nvSpPr>
          <p:cNvPr id="7"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28.)</a:t>
            </a:r>
          </a:p>
        </p:txBody>
      </p:sp>
      <p:sp>
        <p:nvSpPr>
          <p:cNvPr id="43" name="Rectangle 9"/>
          <p:cNvSpPr txBox="1">
            <a:spLocks noChangeArrowheads="1"/>
          </p:cNvSpPr>
          <p:nvPr/>
        </p:nvSpPr>
        <p:spPr>
          <a:xfrm>
            <a:off x="279400" y="825500"/>
            <a:ext cx="8610600" cy="673099"/>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a.) </a:t>
            </a:r>
            <a:r>
              <a:rPr lang="en-US" sz="2000" dirty="0">
                <a:solidFill>
                  <a:srgbClr val="0000FF"/>
                </a:solidFill>
                <a:latin typeface="Times New Roman"/>
                <a:cs typeface="Times New Roman"/>
              </a:rPr>
              <a:t>In what direction </a:t>
            </a:r>
            <a:r>
              <a:rPr lang="en-US" sz="2000" dirty="0">
                <a:latin typeface="Times New Roman"/>
                <a:cs typeface="Times New Roman"/>
              </a:rPr>
              <a:t>will the induced current flow in the loop of wire?</a:t>
            </a:r>
            <a:endParaRPr lang="en-US" sz="1800" dirty="0">
              <a:solidFill>
                <a:srgbClr val="008000"/>
              </a:solidFill>
              <a:latin typeface="Apple Chancery"/>
              <a:ea typeface="ＭＳ Ｐゴシック" charset="0"/>
              <a:cs typeface="Apple Chancery"/>
            </a:endParaRPr>
          </a:p>
        </p:txBody>
      </p:sp>
      <p:sp>
        <p:nvSpPr>
          <p:cNvPr id="2" name="Donut 1"/>
          <p:cNvSpPr/>
          <p:nvPr/>
        </p:nvSpPr>
        <p:spPr>
          <a:xfrm>
            <a:off x="4599176" y="4793254"/>
            <a:ext cx="3514723" cy="1077641"/>
          </a:xfrm>
          <a:prstGeom prst="donut">
            <a:avLst>
              <a:gd name="adj" fmla="val 26268"/>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8" name="Group 17"/>
          <p:cNvGrpSpPr/>
          <p:nvPr/>
        </p:nvGrpSpPr>
        <p:grpSpPr>
          <a:xfrm>
            <a:off x="7791097" y="5222482"/>
            <a:ext cx="317542" cy="224093"/>
            <a:chOff x="8820150" y="4570413"/>
            <a:chExt cx="197962" cy="168274"/>
          </a:xfrm>
          <a:solidFill>
            <a:srgbClr val="FFFFFF"/>
          </a:solidFill>
        </p:grpSpPr>
        <p:sp>
          <p:nvSpPr>
            <p:cNvPr id="16" name="Arc 15"/>
            <p:cNvSpPr/>
            <p:nvPr/>
          </p:nvSpPr>
          <p:spPr>
            <a:xfrm rot="10800000">
              <a:off x="8820150" y="4576763"/>
              <a:ext cx="197962" cy="161924"/>
            </a:xfrm>
            <a:prstGeom prst="arc">
              <a:avLst>
                <a:gd name="adj1" fmla="val 268030"/>
                <a:gd name="adj2" fmla="val 10799981"/>
              </a:avLst>
            </a:prstGeom>
            <a:grpFill/>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p:cNvSpPr/>
            <p:nvPr/>
          </p:nvSpPr>
          <p:spPr>
            <a:xfrm>
              <a:off x="8820150" y="4570413"/>
              <a:ext cx="197962" cy="161924"/>
            </a:xfrm>
            <a:prstGeom prst="arc">
              <a:avLst>
                <a:gd name="adj1" fmla="val 860655"/>
                <a:gd name="adj2" fmla="val 10799981"/>
              </a:avLst>
            </a:prstGeom>
            <a:grpFill/>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4604438" y="5210894"/>
            <a:ext cx="317542" cy="224093"/>
            <a:chOff x="8820150" y="4570413"/>
            <a:chExt cx="197962" cy="168274"/>
          </a:xfrm>
          <a:solidFill>
            <a:srgbClr val="FFFFFF"/>
          </a:solidFill>
        </p:grpSpPr>
        <p:sp>
          <p:nvSpPr>
            <p:cNvPr id="20" name="Arc 19"/>
            <p:cNvSpPr/>
            <p:nvPr/>
          </p:nvSpPr>
          <p:spPr>
            <a:xfrm rot="10800000">
              <a:off x="8820150" y="4576763"/>
              <a:ext cx="197962" cy="161924"/>
            </a:xfrm>
            <a:prstGeom prst="arc">
              <a:avLst>
                <a:gd name="adj1" fmla="val 268030"/>
                <a:gd name="adj2" fmla="val 10799981"/>
              </a:avLst>
            </a:prstGeom>
            <a:grpFill/>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a:off x="8820150" y="4570413"/>
              <a:ext cx="197962" cy="161924"/>
            </a:xfrm>
            <a:prstGeom prst="arc">
              <a:avLst>
                <a:gd name="adj1" fmla="val 860655"/>
                <a:gd name="adj2" fmla="val 10799981"/>
              </a:avLst>
            </a:prstGeom>
            <a:grpFill/>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1" name="Straight Arrow Connector 30"/>
          <p:cNvCxnSpPr/>
          <p:nvPr/>
        </p:nvCxnSpPr>
        <p:spPr>
          <a:xfrm>
            <a:off x="6837390" y="3315474"/>
            <a:ext cx="0" cy="765627"/>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6101551" y="2377527"/>
            <a:ext cx="425408" cy="1426877"/>
            <a:chOff x="2895600" y="1639888"/>
            <a:chExt cx="469901" cy="1816100"/>
          </a:xfrm>
        </p:grpSpPr>
        <p:sp>
          <p:nvSpPr>
            <p:cNvPr id="37" name="Rectangle 36"/>
            <p:cNvSpPr/>
            <p:nvPr/>
          </p:nvSpPr>
          <p:spPr>
            <a:xfrm rot="5400000">
              <a:off x="2222500" y="2312988"/>
              <a:ext cx="1816100" cy="469900"/>
            </a:xfrm>
            <a:prstGeom prst="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40"/>
            <p:cNvGrpSpPr/>
            <p:nvPr/>
          </p:nvGrpSpPr>
          <p:grpSpPr>
            <a:xfrm>
              <a:off x="2895601" y="1646239"/>
              <a:ext cx="469900" cy="368300"/>
              <a:chOff x="2895600" y="3087688"/>
              <a:chExt cx="469900" cy="368300"/>
            </a:xfrm>
          </p:grpSpPr>
          <p:sp>
            <p:nvSpPr>
              <p:cNvPr id="39" name="Rectangle 38"/>
              <p:cNvSpPr/>
              <p:nvPr/>
            </p:nvSpPr>
            <p:spPr>
              <a:xfrm rot="5400000">
                <a:off x="2946400" y="3036888"/>
                <a:ext cx="368300" cy="469900"/>
              </a:xfrm>
              <a:prstGeom prst="rect">
                <a:avLst/>
              </a:prstGeom>
              <a:solidFill>
                <a:srgbClr val="FF0000">
                  <a:alpha val="72000"/>
                </a:srgb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5" name="Object 34"/>
              <p:cNvGraphicFramePr>
                <a:graphicFrameLocks noChangeAspect="1"/>
              </p:cNvGraphicFramePr>
              <p:nvPr>
                <p:extLst>
                  <p:ext uri="{D42A27DB-BD31-4B8C-83A1-F6EECF244321}">
                    <p14:modId xmlns:p14="http://schemas.microsoft.com/office/powerpoint/2010/main" val="1301859080"/>
                  </p:ext>
                </p:extLst>
              </p:nvPr>
            </p:nvGraphicFramePr>
            <p:xfrm>
              <a:off x="3030538" y="3128964"/>
              <a:ext cx="200024" cy="265114"/>
            </p:xfrm>
            <a:graphic>
              <a:graphicData uri="http://schemas.openxmlformats.org/presentationml/2006/ole">
                <mc:AlternateContent xmlns:mc="http://schemas.openxmlformats.org/markup-compatibility/2006">
                  <mc:Choice xmlns:v="urn:schemas-microsoft-com:vml" Requires="v">
                    <p:oleObj spid="_x0000_s3028528" name="Equation" r:id="rId4" imgW="114300" imgH="152400" progId="Equation.DSMT4">
                      <p:embed/>
                    </p:oleObj>
                  </mc:Choice>
                  <mc:Fallback>
                    <p:oleObj name="Equation" r:id="rId4" imgW="114300" imgH="152400" progId="Equation.DSMT4">
                      <p:embed/>
                      <p:pic>
                        <p:nvPicPr>
                          <p:cNvPr id="0" name=""/>
                          <p:cNvPicPr/>
                          <p:nvPr/>
                        </p:nvPicPr>
                        <p:blipFill>
                          <a:blip r:embed="rId5"/>
                          <a:stretch>
                            <a:fillRect/>
                          </a:stretch>
                        </p:blipFill>
                        <p:spPr>
                          <a:xfrm>
                            <a:off x="3030538" y="3128964"/>
                            <a:ext cx="200024" cy="265114"/>
                          </a:xfrm>
                          <a:prstGeom prst="rect">
                            <a:avLst/>
                          </a:prstGeom>
                        </p:spPr>
                      </p:pic>
                    </p:oleObj>
                  </mc:Fallback>
                </mc:AlternateContent>
              </a:graphicData>
            </a:graphic>
          </p:graphicFrame>
        </p:grpSp>
        <p:grpSp>
          <p:nvGrpSpPr>
            <p:cNvPr id="40" name="Group 39"/>
            <p:cNvGrpSpPr/>
            <p:nvPr/>
          </p:nvGrpSpPr>
          <p:grpSpPr>
            <a:xfrm>
              <a:off x="2895601" y="3087688"/>
              <a:ext cx="469900" cy="368300"/>
              <a:chOff x="2895600" y="1639888"/>
              <a:chExt cx="469900" cy="368300"/>
            </a:xfrm>
          </p:grpSpPr>
          <p:sp>
            <p:nvSpPr>
              <p:cNvPr id="38" name="Rectangle 37"/>
              <p:cNvSpPr/>
              <p:nvPr/>
            </p:nvSpPr>
            <p:spPr>
              <a:xfrm rot="5400000">
                <a:off x="2946400" y="1589088"/>
                <a:ext cx="368300" cy="469900"/>
              </a:xfrm>
              <a:prstGeom prst="rect">
                <a:avLst/>
              </a:prstGeom>
              <a:solidFill>
                <a:srgbClr val="3366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 name="Object 35"/>
              <p:cNvGraphicFramePr>
                <a:graphicFrameLocks noChangeAspect="1"/>
              </p:cNvGraphicFramePr>
              <p:nvPr>
                <p:extLst>
                  <p:ext uri="{D42A27DB-BD31-4B8C-83A1-F6EECF244321}">
                    <p14:modId xmlns:p14="http://schemas.microsoft.com/office/powerpoint/2010/main" val="1289197964"/>
                  </p:ext>
                </p:extLst>
              </p:nvPr>
            </p:nvGraphicFramePr>
            <p:xfrm>
              <a:off x="3005138" y="1679576"/>
              <a:ext cx="244475" cy="265112"/>
            </p:xfrm>
            <a:graphic>
              <a:graphicData uri="http://schemas.openxmlformats.org/presentationml/2006/ole">
                <mc:AlternateContent xmlns:mc="http://schemas.openxmlformats.org/markup-compatibility/2006">
                  <mc:Choice xmlns:v="urn:schemas-microsoft-com:vml" Requires="v">
                    <p:oleObj spid="_x0000_s3028529"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3005138" y="1679576"/>
                            <a:ext cx="244475" cy="265112"/>
                          </a:xfrm>
                          <a:prstGeom prst="rect">
                            <a:avLst/>
                          </a:prstGeom>
                        </p:spPr>
                      </p:pic>
                    </p:oleObj>
                  </mc:Fallback>
                </mc:AlternateContent>
              </a:graphicData>
            </a:graphic>
          </p:graphicFrame>
        </p:grpSp>
      </p:grpSp>
      <p:grpSp>
        <p:nvGrpSpPr>
          <p:cNvPr id="200" name="Group 199"/>
          <p:cNvGrpSpPr/>
          <p:nvPr/>
        </p:nvGrpSpPr>
        <p:grpSpPr>
          <a:xfrm>
            <a:off x="4464738" y="5116162"/>
            <a:ext cx="3783601" cy="294294"/>
            <a:chOff x="2905313" y="5037781"/>
            <a:chExt cx="3783601" cy="294294"/>
          </a:xfrm>
        </p:grpSpPr>
        <p:grpSp>
          <p:nvGrpSpPr>
            <p:cNvPr id="140" name="Group 139"/>
            <p:cNvGrpSpPr/>
            <p:nvPr/>
          </p:nvGrpSpPr>
          <p:grpSpPr>
            <a:xfrm>
              <a:off x="3129807" y="5176167"/>
              <a:ext cx="3374960" cy="155908"/>
              <a:chOff x="3129807" y="5176167"/>
              <a:chExt cx="3374960" cy="155908"/>
            </a:xfrm>
          </p:grpSpPr>
          <p:cxnSp>
            <p:nvCxnSpPr>
              <p:cNvPr id="66" name="Straight Connector 65"/>
              <p:cNvCxnSpPr/>
              <p:nvPr/>
            </p:nvCxnSpPr>
            <p:spPr>
              <a:xfrm>
                <a:off x="6266517" y="5185730"/>
                <a:ext cx="234418" cy="13636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6270349" y="5189056"/>
                <a:ext cx="234418" cy="13636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0" name="Object 69"/>
              <p:cNvGraphicFramePr>
                <a:graphicFrameLocks noChangeAspect="1"/>
              </p:cNvGraphicFramePr>
              <p:nvPr>
                <p:extLst>
                  <p:ext uri="{D42A27DB-BD31-4B8C-83A1-F6EECF244321}">
                    <p14:modId xmlns:p14="http://schemas.microsoft.com/office/powerpoint/2010/main" val="2325065953"/>
                  </p:ext>
                </p:extLst>
              </p:nvPr>
            </p:nvGraphicFramePr>
            <p:xfrm>
              <a:off x="3129807" y="5176167"/>
              <a:ext cx="139407" cy="155908"/>
            </p:xfrm>
            <a:graphic>
              <a:graphicData uri="http://schemas.openxmlformats.org/presentationml/2006/ole">
                <mc:AlternateContent xmlns:mc="http://schemas.openxmlformats.org/markup-compatibility/2006">
                  <mc:Choice xmlns:v="urn:schemas-microsoft-com:vml" Requires="v">
                    <p:oleObj spid="_x0000_s3028530" name="Equation" r:id="rId8" imgW="88900" imgH="114300" progId="Equation.DSMT4">
                      <p:embed/>
                    </p:oleObj>
                  </mc:Choice>
                  <mc:Fallback>
                    <p:oleObj name="Equation" r:id="rId8" imgW="88900" imgH="114300" progId="Equation.DSMT4">
                      <p:embed/>
                      <p:pic>
                        <p:nvPicPr>
                          <p:cNvPr id="0" name=""/>
                          <p:cNvPicPr/>
                          <p:nvPr/>
                        </p:nvPicPr>
                        <p:blipFill>
                          <a:blip r:embed="rId9"/>
                          <a:stretch>
                            <a:fillRect/>
                          </a:stretch>
                        </p:blipFill>
                        <p:spPr>
                          <a:xfrm>
                            <a:off x="3129807" y="5176167"/>
                            <a:ext cx="139407" cy="155908"/>
                          </a:xfrm>
                          <a:prstGeom prst="rect">
                            <a:avLst/>
                          </a:prstGeom>
                        </p:spPr>
                      </p:pic>
                    </p:oleObj>
                  </mc:Fallback>
                </mc:AlternateContent>
              </a:graphicData>
            </a:graphic>
          </p:graphicFrame>
        </p:grpSp>
        <p:graphicFrame>
          <p:nvGraphicFramePr>
            <p:cNvPr id="71" name="Object 70"/>
            <p:cNvGraphicFramePr>
              <a:graphicFrameLocks noChangeAspect="1"/>
            </p:cNvGraphicFramePr>
            <p:nvPr>
              <p:extLst>
                <p:ext uri="{D42A27DB-BD31-4B8C-83A1-F6EECF244321}">
                  <p14:modId xmlns:p14="http://schemas.microsoft.com/office/powerpoint/2010/main" val="505635867"/>
                </p:ext>
              </p:extLst>
            </p:nvPr>
          </p:nvGraphicFramePr>
          <p:xfrm>
            <a:off x="2905313" y="5049369"/>
            <a:ext cx="139700" cy="206375"/>
          </p:xfrm>
          <a:graphic>
            <a:graphicData uri="http://schemas.openxmlformats.org/presentationml/2006/ole">
              <mc:AlternateContent xmlns:mc="http://schemas.openxmlformats.org/markup-compatibility/2006">
                <mc:Choice xmlns:v="urn:schemas-microsoft-com:vml" Requires="v">
                  <p:oleObj spid="_x0000_s3028531" name="Equation" r:id="rId10" imgW="88900" imgH="152400" progId="Equation.DSMT4">
                    <p:embed/>
                  </p:oleObj>
                </mc:Choice>
                <mc:Fallback>
                  <p:oleObj name="Equation" r:id="rId10" imgW="88900" imgH="152400" progId="Equation.DSMT4">
                    <p:embed/>
                    <p:pic>
                      <p:nvPicPr>
                        <p:cNvPr id="0" name=""/>
                        <p:cNvPicPr/>
                        <p:nvPr/>
                      </p:nvPicPr>
                      <p:blipFill>
                        <a:blip r:embed="rId11"/>
                        <a:stretch>
                          <a:fillRect/>
                        </a:stretch>
                      </p:blipFill>
                      <p:spPr>
                        <a:xfrm>
                          <a:off x="2905313" y="5049369"/>
                          <a:ext cx="139700" cy="206375"/>
                        </a:xfrm>
                        <a:prstGeom prst="rect">
                          <a:avLst/>
                        </a:prstGeom>
                      </p:spPr>
                    </p:pic>
                  </p:oleObj>
                </mc:Fallback>
              </mc:AlternateContent>
            </a:graphicData>
          </a:graphic>
        </p:graphicFrame>
        <p:graphicFrame>
          <p:nvGraphicFramePr>
            <p:cNvPr id="173" name="Object 172"/>
            <p:cNvGraphicFramePr>
              <a:graphicFrameLocks noChangeAspect="1"/>
            </p:cNvGraphicFramePr>
            <p:nvPr>
              <p:extLst>
                <p:ext uri="{D42A27DB-BD31-4B8C-83A1-F6EECF244321}">
                  <p14:modId xmlns:p14="http://schemas.microsoft.com/office/powerpoint/2010/main" val="3172269171"/>
                </p:ext>
              </p:extLst>
            </p:nvPr>
          </p:nvGraphicFramePr>
          <p:xfrm>
            <a:off x="6549214" y="5037781"/>
            <a:ext cx="139700" cy="206375"/>
          </p:xfrm>
          <a:graphic>
            <a:graphicData uri="http://schemas.openxmlformats.org/presentationml/2006/ole">
              <mc:AlternateContent xmlns:mc="http://schemas.openxmlformats.org/markup-compatibility/2006">
                <mc:Choice xmlns:v="urn:schemas-microsoft-com:vml" Requires="v">
                  <p:oleObj spid="_x0000_s3028532" name="Equation" r:id="rId12" imgW="88900" imgH="152400" progId="Equation.DSMT4">
                    <p:embed/>
                  </p:oleObj>
                </mc:Choice>
                <mc:Fallback>
                  <p:oleObj name="Equation" r:id="rId12" imgW="88900" imgH="152400" progId="Equation.DSMT4">
                    <p:embed/>
                    <p:pic>
                      <p:nvPicPr>
                        <p:cNvPr id="0" name=""/>
                        <p:cNvPicPr/>
                        <p:nvPr/>
                      </p:nvPicPr>
                      <p:blipFill>
                        <a:blip r:embed="rId11"/>
                        <a:stretch>
                          <a:fillRect/>
                        </a:stretch>
                      </p:blipFill>
                      <p:spPr>
                        <a:xfrm>
                          <a:off x="6549214" y="5037781"/>
                          <a:ext cx="139700" cy="206375"/>
                        </a:xfrm>
                        <a:prstGeom prst="rect">
                          <a:avLst/>
                        </a:prstGeom>
                      </p:spPr>
                    </p:pic>
                  </p:oleObj>
                </mc:Fallback>
              </mc:AlternateContent>
            </a:graphicData>
          </a:graphic>
        </p:graphicFrame>
      </p:grpSp>
      <p:sp>
        <p:nvSpPr>
          <p:cNvPr id="32" name="Oval 31"/>
          <p:cNvSpPr/>
          <p:nvPr/>
        </p:nvSpPr>
        <p:spPr>
          <a:xfrm>
            <a:off x="4921979" y="4921957"/>
            <a:ext cx="2869118" cy="74836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6" name="Group 195"/>
          <p:cNvGrpSpPr/>
          <p:nvPr/>
        </p:nvGrpSpPr>
        <p:grpSpPr>
          <a:xfrm>
            <a:off x="3940023" y="3845329"/>
            <a:ext cx="4747026" cy="2403391"/>
            <a:chOff x="2380598" y="3766948"/>
            <a:chExt cx="4747026" cy="2403391"/>
          </a:xfrm>
        </p:grpSpPr>
        <p:grpSp>
          <p:nvGrpSpPr>
            <p:cNvPr id="195" name="Group 194"/>
            <p:cNvGrpSpPr/>
            <p:nvPr/>
          </p:nvGrpSpPr>
          <p:grpSpPr>
            <a:xfrm>
              <a:off x="2380598" y="3766948"/>
              <a:ext cx="4747026" cy="2403391"/>
              <a:chOff x="2380598" y="3766948"/>
              <a:chExt cx="4747026" cy="2403391"/>
            </a:xfrm>
          </p:grpSpPr>
          <p:grpSp>
            <p:nvGrpSpPr>
              <p:cNvPr id="61" name="Group 60"/>
              <p:cNvGrpSpPr/>
              <p:nvPr/>
            </p:nvGrpSpPr>
            <p:grpSpPr>
              <a:xfrm>
                <a:off x="5456176" y="5691719"/>
                <a:ext cx="235699" cy="200577"/>
                <a:chOff x="7435850" y="5943600"/>
                <a:chExt cx="260351" cy="255290"/>
              </a:xfrm>
            </p:grpSpPr>
            <p:cxnSp>
              <p:nvCxnSpPr>
                <p:cNvPr id="58" name="Straight Connector 57"/>
                <p:cNvCxnSpPr>
                  <a:stCxn id="49" idx="4"/>
                </p:cNvCxnSpPr>
                <p:nvPr/>
              </p:nvCxnSpPr>
              <p:spPr>
                <a:xfrm flipH="1" flipV="1">
                  <a:off x="7616825" y="5943600"/>
                  <a:ext cx="79375" cy="254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flipV="1">
                  <a:off x="7435850" y="5984875"/>
                  <a:ext cx="260351" cy="21401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5" name="Freeform 44"/>
              <p:cNvSpPr/>
              <p:nvPr/>
            </p:nvSpPr>
            <p:spPr>
              <a:xfrm>
                <a:off x="2380598" y="3775913"/>
                <a:ext cx="2230512" cy="1766134"/>
              </a:xfrm>
              <a:custGeom>
                <a:avLst/>
                <a:gdLst>
                  <a:gd name="connsiteX0" fmla="*/ 2463800 w 2463800"/>
                  <a:gd name="connsiteY0" fmla="*/ 0 h 2247900"/>
                  <a:gd name="connsiteX1" fmla="*/ 2413000 w 2463800"/>
                  <a:gd name="connsiteY1" fmla="*/ 444500 h 2247900"/>
                  <a:gd name="connsiteX2" fmla="*/ 2197100 w 2463800"/>
                  <a:gd name="connsiteY2" fmla="*/ 927100 h 2247900"/>
                  <a:gd name="connsiteX3" fmla="*/ 1765300 w 2463800"/>
                  <a:gd name="connsiteY3" fmla="*/ 1409700 h 2247900"/>
                  <a:gd name="connsiteX4" fmla="*/ 1346200 w 2463800"/>
                  <a:gd name="connsiteY4" fmla="*/ 1765300 h 2247900"/>
                  <a:gd name="connsiteX5" fmla="*/ 571500 w 2463800"/>
                  <a:gd name="connsiteY5" fmla="*/ 2120900 h 2247900"/>
                  <a:gd name="connsiteX6" fmla="*/ 0 w 2463800"/>
                  <a:gd name="connsiteY6" fmla="*/ 22479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3800" h="2247900">
                    <a:moveTo>
                      <a:pt x="2463800" y="0"/>
                    </a:moveTo>
                    <a:cubicBezTo>
                      <a:pt x="2460625" y="144992"/>
                      <a:pt x="2457450" y="289984"/>
                      <a:pt x="2413000" y="444500"/>
                    </a:cubicBezTo>
                    <a:cubicBezTo>
                      <a:pt x="2368550" y="599016"/>
                      <a:pt x="2305050" y="766233"/>
                      <a:pt x="2197100" y="927100"/>
                    </a:cubicBezTo>
                    <a:cubicBezTo>
                      <a:pt x="2089150" y="1087967"/>
                      <a:pt x="1907117" y="1270000"/>
                      <a:pt x="1765300" y="1409700"/>
                    </a:cubicBezTo>
                    <a:cubicBezTo>
                      <a:pt x="1623483" y="1549400"/>
                      <a:pt x="1545167" y="1646767"/>
                      <a:pt x="1346200" y="1765300"/>
                    </a:cubicBezTo>
                    <a:cubicBezTo>
                      <a:pt x="1147233" y="1883833"/>
                      <a:pt x="795867" y="2040467"/>
                      <a:pt x="571500" y="2120900"/>
                    </a:cubicBezTo>
                    <a:cubicBezTo>
                      <a:pt x="347133" y="2201333"/>
                      <a:pt x="0" y="2247900"/>
                      <a:pt x="0" y="224790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flipH="1">
                <a:off x="4897112" y="3766948"/>
                <a:ext cx="2230512" cy="1766134"/>
              </a:xfrm>
              <a:custGeom>
                <a:avLst/>
                <a:gdLst>
                  <a:gd name="connsiteX0" fmla="*/ 2463800 w 2463800"/>
                  <a:gd name="connsiteY0" fmla="*/ 0 h 2247900"/>
                  <a:gd name="connsiteX1" fmla="*/ 2413000 w 2463800"/>
                  <a:gd name="connsiteY1" fmla="*/ 444500 h 2247900"/>
                  <a:gd name="connsiteX2" fmla="*/ 2197100 w 2463800"/>
                  <a:gd name="connsiteY2" fmla="*/ 927100 h 2247900"/>
                  <a:gd name="connsiteX3" fmla="*/ 1765300 w 2463800"/>
                  <a:gd name="connsiteY3" fmla="*/ 1409700 h 2247900"/>
                  <a:gd name="connsiteX4" fmla="*/ 1346200 w 2463800"/>
                  <a:gd name="connsiteY4" fmla="*/ 1765300 h 2247900"/>
                  <a:gd name="connsiteX5" fmla="*/ 571500 w 2463800"/>
                  <a:gd name="connsiteY5" fmla="*/ 2120900 h 2247900"/>
                  <a:gd name="connsiteX6" fmla="*/ 0 w 2463800"/>
                  <a:gd name="connsiteY6" fmla="*/ 22479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3800" h="2247900">
                    <a:moveTo>
                      <a:pt x="2463800" y="0"/>
                    </a:moveTo>
                    <a:cubicBezTo>
                      <a:pt x="2460625" y="144992"/>
                      <a:pt x="2457450" y="289984"/>
                      <a:pt x="2413000" y="444500"/>
                    </a:cubicBezTo>
                    <a:cubicBezTo>
                      <a:pt x="2368550" y="599016"/>
                      <a:pt x="2305050" y="766233"/>
                      <a:pt x="2197100" y="927100"/>
                    </a:cubicBezTo>
                    <a:cubicBezTo>
                      <a:pt x="2089150" y="1087967"/>
                      <a:pt x="1907117" y="1270000"/>
                      <a:pt x="1765300" y="1409700"/>
                    </a:cubicBezTo>
                    <a:cubicBezTo>
                      <a:pt x="1623483" y="1549400"/>
                      <a:pt x="1545167" y="1646767"/>
                      <a:pt x="1346200" y="1765300"/>
                    </a:cubicBezTo>
                    <a:cubicBezTo>
                      <a:pt x="1147233" y="1883833"/>
                      <a:pt x="795867" y="2040467"/>
                      <a:pt x="571500" y="2120900"/>
                    </a:cubicBezTo>
                    <a:cubicBezTo>
                      <a:pt x="347133" y="2201333"/>
                      <a:pt x="0" y="2247900"/>
                      <a:pt x="0" y="224790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3806286" y="3795869"/>
                <a:ext cx="885306" cy="2095413"/>
              </a:xfrm>
              <a:custGeom>
                <a:avLst/>
                <a:gdLst>
                  <a:gd name="connsiteX0" fmla="*/ 977900 w 977900"/>
                  <a:gd name="connsiteY0" fmla="*/ 0 h 2667000"/>
                  <a:gd name="connsiteX1" fmla="*/ 927100 w 977900"/>
                  <a:gd name="connsiteY1" fmla="*/ 863600 h 2667000"/>
                  <a:gd name="connsiteX2" fmla="*/ 711200 w 977900"/>
                  <a:gd name="connsiteY2" fmla="*/ 1536700 h 2667000"/>
                  <a:gd name="connsiteX3" fmla="*/ 419100 w 977900"/>
                  <a:gd name="connsiteY3" fmla="*/ 2082800 h 2667000"/>
                  <a:gd name="connsiteX4" fmla="*/ 0 w 977900"/>
                  <a:gd name="connsiteY4" fmla="*/ 266700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667000">
                    <a:moveTo>
                      <a:pt x="977900" y="0"/>
                    </a:moveTo>
                    <a:cubicBezTo>
                      <a:pt x="974725" y="303741"/>
                      <a:pt x="971550" y="607483"/>
                      <a:pt x="927100" y="863600"/>
                    </a:cubicBezTo>
                    <a:cubicBezTo>
                      <a:pt x="882650" y="1119717"/>
                      <a:pt x="795867" y="1333500"/>
                      <a:pt x="711200" y="1536700"/>
                    </a:cubicBezTo>
                    <a:cubicBezTo>
                      <a:pt x="626533" y="1739900"/>
                      <a:pt x="537633" y="1894417"/>
                      <a:pt x="419100" y="2082800"/>
                    </a:cubicBezTo>
                    <a:cubicBezTo>
                      <a:pt x="300567" y="2271183"/>
                      <a:pt x="0" y="2667000"/>
                      <a:pt x="0" y="26670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1" name="Straight Connector 50"/>
              <p:cNvCxnSpPr>
                <a:stCxn id="45" idx="6"/>
              </p:cNvCxnSpPr>
              <p:nvPr/>
            </p:nvCxnSpPr>
            <p:spPr>
              <a:xfrm flipV="1">
                <a:off x="2380598" y="5442265"/>
                <a:ext cx="241447" cy="9978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380598" y="5542047"/>
                <a:ext cx="281688" cy="1746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flipH="1">
                <a:off x="6836014" y="5434091"/>
                <a:ext cx="288038" cy="120418"/>
                <a:chOff x="4183986" y="5774459"/>
                <a:chExt cx="318164" cy="153266"/>
              </a:xfrm>
            </p:grpSpPr>
            <p:cxnSp>
              <p:nvCxnSpPr>
                <p:cNvPr id="54" name="Straight Connector 53"/>
                <p:cNvCxnSpPr/>
                <p:nvPr/>
              </p:nvCxnSpPr>
              <p:spPr>
                <a:xfrm flipV="1">
                  <a:off x="4183986" y="5774459"/>
                  <a:ext cx="266700" cy="127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191000" y="5905500"/>
                  <a:ext cx="311150" cy="2222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flipH="1">
                <a:off x="3806286" y="5690706"/>
                <a:ext cx="235699" cy="200577"/>
                <a:chOff x="7435850" y="5943600"/>
                <a:chExt cx="260351" cy="255290"/>
              </a:xfrm>
            </p:grpSpPr>
            <p:cxnSp>
              <p:nvCxnSpPr>
                <p:cNvPr id="63" name="Straight Connector 62"/>
                <p:cNvCxnSpPr/>
                <p:nvPr/>
              </p:nvCxnSpPr>
              <p:spPr>
                <a:xfrm flipH="1" flipV="1">
                  <a:off x="7616825" y="5943600"/>
                  <a:ext cx="79375" cy="254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7435850" y="5984875"/>
                  <a:ext cx="260351" cy="21401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188" name="Object 187"/>
              <p:cNvGraphicFramePr>
                <a:graphicFrameLocks noChangeAspect="1"/>
              </p:cNvGraphicFramePr>
              <p:nvPr>
                <p:extLst>
                  <p:ext uri="{D42A27DB-BD31-4B8C-83A1-F6EECF244321}">
                    <p14:modId xmlns:p14="http://schemas.microsoft.com/office/powerpoint/2010/main" val="64269190"/>
                  </p:ext>
                </p:extLst>
              </p:nvPr>
            </p:nvGraphicFramePr>
            <p:xfrm>
              <a:off x="3883315" y="5792514"/>
              <a:ext cx="658812" cy="377825"/>
            </p:xfrm>
            <a:graphic>
              <a:graphicData uri="http://schemas.openxmlformats.org/presentationml/2006/ole">
                <mc:AlternateContent xmlns:mc="http://schemas.openxmlformats.org/markup-compatibility/2006">
                  <mc:Choice xmlns:v="urn:schemas-microsoft-com:vml" Requires="v">
                    <p:oleObj spid="_x0000_s3028533" name="Equation" r:id="rId13" imgW="419100" imgH="279400" progId="Equation.DSMT4">
                      <p:embed/>
                    </p:oleObj>
                  </mc:Choice>
                  <mc:Fallback>
                    <p:oleObj name="Equation" r:id="rId13" imgW="419100" imgH="279400" progId="Equation.DSMT4">
                      <p:embed/>
                      <p:pic>
                        <p:nvPicPr>
                          <p:cNvPr id="0" name=""/>
                          <p:cNvPicPr/>
                          <p:nvPr/>
                        </p:nvPicPr>
                        <p:blipFill>
                          <a:blip r:embed="rId14"/>
                          <a:stretch>
                            <a:fillRect/>
                          </a:stretch>
                        </p:blipFill>
                        <p:spPr>
                          <a:xfrm>
                            <a:off x="3883315" y="5792514"/>
                            <a:ext cx="658812" cy="377825"/>
                          </a:xfrm>
                          <a:prstGeom prst="rect">
                            <a:avLst/>
                          </a:prstGeom>
                        </p:spPr>
                      </p:pic>
                    </p:oleObj>
                  </mc:Fallback>
                </mc:AlternateContent>
              </a:graphicData>
            </a:graphic>
          </p:graphicFrame>
          <p:graphicFrame>
            <p:nvGraphicFramePr>
              <p:cNvPr id="189" name="Object 188"/>
              <p:cNvGraphicFramePr>
                <a:graphicFrameLocks noChangeAspect="1"/>
              </p:cNvGraphicFramePr>
              <p:nvPr>
                <p:extLst>
                  <p:ext uri="{D42A27DB-BD31-4B8C-83A1-F6EECF244321}">
                    <p14:modId xmlns:p14="http://schemas.microsoft.com/office/powerpoint/2010/main" val="941441722"/>
                  </p:ext>
                </p:extLst>
              </p:nvPr>
            </p:nvGraphicFramePr>
            <p:xfrm>
              <a:off x="5362468" y="5792514"/>
              <a:ext cx="658812" cy="377825"/>
            </p:xfrm>
            <a:graphic>
              <a:graphicData uri="http://schemas.openxmlformats.org/presentationml/2006/ole">
                <mc:AlternateContent xmlns:mc="http://schemas.openxmlformats.org/markup-compatibility/2006">
                  <mc:Choice xmlns:v="urn:schemas-microsoft-com:vml" Requires="v">
                    <p:oleObj spid="_x0000_s3028534" name="Equation" r:id="rId15" imgW="419100" imgH="279400" progId="Equation.DSMT4">
                      <p:embed/>
                    </p:oleObj>
                  </mc:Choice>
                  <mc:Fallback>
                    <p:oleObj name="Equation" r:id="rId15" imgW="419100" imgH="279400" progId="Equation.DSMT4">
                      <p:embed/>
                      <p:pic>
                        <p:nvPicPr>
                          <p:cNvPr id="0" name=""/>
                          <p:cNvPicPr/>
                          <p:nvPr/>
                        </p:nvPicPr>
                        <p:blipFill>
                          <a:blip r:embed="rId14"/>
                          <a:stretch>
                            <a:fillRect/>
                          </a:stretch>
                        </p:blipFill>
                        <p:spPr>
                          <a:xfrm>
                            <a:off x="5362468" y="5792514"/>
                            <a:ext cx="658812" cy="377825"/>
                          </a:xfrm>
                          <a:prstGeom prst="rect">
                            <a:avLst/>
                          </a:prstGeom>
                        </p:spPr>
                      </p:pic>
                    </p:oleObj>
                  </mc:Fallback>
                </mc:AlternateContent>
              </a:graphicData>
            </a:graphic>
          </p:graphicFrame>
          <p:sp>
            <p:nvSpPr>
              <p:cNvPr id="49" name="Freeform 48"/>
              <p:cNvSpPr/>
              <p:nvPr/>
            </p:nvSpPr>
            <p:spPr>
              <a:xfrm flipH="1">
                <a:off x="4806568" y="3795869"/>
                <a:ext cx="885306" cy="2095413"/>
              </a:xfrm>
              <a:custGeom>
                <a:avLst/>
                <a:gdLst>
                  <a:gd name="connsiteX0" fmla="*/ 977900 w 977900"/>
                  <a:gd name="connsiteY0" fmla="*/ 0 h 2667000"/>
                  <a:gd name="connsiteX1" fmla="*/ 927100 w 977900"/>
                  <a:gd name="connsiteY1" fmla="*/ 863600 h 2667000"/>
                  <a:gd name="connsiteX2" fmla="*/ 711200 w 977900"/>
                  <a:gd name="connsiteY2" fmla="*/ 1536700 h 2667000"/>
                  <a:gd name="connsiteX3" fmla="*/ 419100 w 977900"/>
                  <a:gd name="connsiteY3" fmla="*/ 2082800 h 2667000"/>
                  <a:gd name="connsiteX4" fmla="*/ 0 w 977900"/>
                  <a:gd name="connsiteY4" fmla="*/ 266700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667000">
                    <a:moveTo>
                      <a:pt x="977900" y="0"/>
                    </a:moveTo>
                    <a:cubicBezTo>
                      <a:pt x="974725" y="303741"/>
                      <a:pt x="971550" y="607483"/>
                      <a:pt x="927100" y="863600"/>
                    </a:cubicBezTo>
                    <a:cubicBezTo>
                      <a:pt x="882650" y="1119717"/>
                      <a:pt x="795867" y="1333500"/>
                      <a:pt x="711200" y="1536700"/>
                    </a:cubicBezTo>
                    <a:cubicBezTo>
                      <a:pt x="626533" y="1739900"/>
                      <a:pt x="537633" y="1894417"/>
                      <a:pt x="419100" y="2082800"/>
                    </a:cubicBezTo>
                    <a:cubicBezTo>
                      <a:pt x="300567" y="2271183"/>
                      <a:pt x="0" y="2667000"/>
                      <a:pt x="0" y="26670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2" name="Freeform 141"/>
            <p:cNvSpPr/>
            <p:nvPr/>
          </p:nvSpPr>
          <p:spPr>
            <a:xfrm>
              <a:off x="3917950" y="5543550"/>
              <a:ext cx="247650" cy="171450"/>
            </a:xfrm>
            <a:custGeom>
              <a:avLst/>
              <a:gdLst>
                <a:gd name="connsiteX0" fmla="*/ 95250 w 247650"/>
                <a:gd name="connsiteY0" fmla="*/ 0 h 171450"/>
                <a:gd name="connsiteX1" fmla="*/ 247650 w 247650"/>
                <a:gd name="connsiteY1" fmla="*/ 31750 h 171450"/>
                <a:gd name="connsiteX2" fmla="*/ 76200 w 247650"/>
                <a:gd name="connsiteY2" fmla="*/ 171450 h 171450"/>
                <a:gd name="connsiteX3" fmla="*/ 0 w 247650"/>
                <a:gd name="connsiteY3" fmla="*/ 152400 h 171450"/>
                <a:gd name="connsiteX4" fmla="*/ 95250 w 2476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71450">
                  <a:moveTo>
                    <a:pt x="95250" y="0"/>
                  </a:moveTo>
                  <a:lnTo>
                    <a:pt x="247650" y="31750"/>
                  </a:lnTo>
                  <a:lnTo>
                    <a:pt x="76200" y="171450"/>
                  </a:lnTo>
                  <a:lnTo>
                    <a:pt x="0" y="152400"/>
                  </a:lnTo>
                  <a:lnTo>
                    <a:pt x="95250" y="0"/>
                  </a:lnTo>
                  <a:close/>
                </a:path>
              </a:pathLst>
            </a:cu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Freeform 142"/>
            <p:cNvSpPr/>
            <p:nvPr/>
          </p:nvSpPr>
          <p:spPr>
            <a:xfrm flipH="1">
              <a:off x="5321565" y="5562600"/>
              <a:ext cx="247650" cy="171450"/>
            </a:xfrm>
            <a:custGeom>
              <a:avLst/>
              <a:gdLst>
                <a:gd name="connsiteX0" fmla="*/ 95250 w 247650"/>
                <a:gd name="connsiteY0" fmla="*/ 0 h 171450"/>
                <a:gd name="connsiteX1" fmla="*/ 247650 w 247650"/>
                <a:gd name="connsiteY1" fmla="*/ 31750 h 171450"/>
                <a:gd name="connsiteX2" fmla="*/ 76200 w 247650"/>
                <a:gd name="connsiteY2" fmla="*/ 171450 h 171450"/>
                <a:gd name="connsiteX3" fmla="*/ 0 w 247650"/>
                <a:gd name="connsiteY3" fmla="*/ 152400 h 171450"/>
                <a:gd name="connsiteX4" fmla="*/ 95250 w 2476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71450">
                  <a:moveTo>
                    <a:pt x="95250" y="0"/>
                  </a:moveTo>
                  <a:lnTo>
                    <a:pt x="247650" y="31750"/>
                  </a:lnTo>
                  <a:lnTo>
                    <a:pt x="76200" y="171450"/>
                  </a:lnTo>
                  <a:lnTo>
                    <a:pt x="0" y="152400"/>
                  </a:lnTo>
                  <a:lnTo>
                    <a:pt x="95250" y="0"/>
                  </a:lnTo>
                  <a:close/>
                </a:path>
              </a:pathLst>
            </a:cu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4181470" y="4513271"/>
            <a:ext cx="4544160" cy="1328816"/>
            <a:chOff x="2622045" y="4434890"/>
            <a:chExt cx="4544160" cy="1328816"/>
          </a:xfrm>
        </p:grpSpPr>
        <p:graphicFrame>
          <p:nvGraphicFramePr>
            <p:cNvPr id="190" name="Object 189"/>
            <p:cNvGraphicFramePr>
              <a:graphicFrameLocks noChangeAspect="1"/>
            </p:cNvGraphicFramePr>
            <p:nvPr>
              <p:extLst>
                <p:ext uri="{D42A27DB-BD31-4B8C-83A1-F6EECF244321}">
                  <p14:modId xmlns:p14="http://schemas.microsoft.com/office/powerpoint/2010/main" val="1144591351"/>
                </p:ext>
              </p:extLst>
            </p:nvPr>
          </p:nvGraphicFramePr>
          <p:xfrm>
            <a:off x="3209710" y="4434890"/>
            <a:ext cx="679450" cy="360362"/>
          </p:xfrm>
          <a:graphic>
            <a:graphicData uri="http://schemas.openxmlformats.org/presentationml/2006/ole">
              <mc:AlternateContent xmlns:mc="http://schemas.openxmlformats.org/markup-compatibility/2006">
                <mc:Choice xmlns:v="urn:schemas-microsoft-com:vml" Requires="v">
                  <p:oleObj spid="_x0000_s3028535" name="Equation" r:id="rId16" imgW="431800" imgH="266700" progId="Equation.DSMT4">
                    <p:embed/>
                  </p:oleObj>
                </mc:Choice>
                <mc:Fallback>
                  <p:oleObj name="Equation" r:id="rId16" imgW="431800" imgH="266700" progId="Equation.DSMT4">
                    <p:embed/>
                    <p:pic>
                      <p:nvPicPr>
                        <p:cNvPr id="0" name=""/>
                        <p:cNvPicPr/>
                        <p:nvPr/>
                      </p:nvPicPr>
                      <p:blipFill>
                        <a:blip r:embed="rId17"/>
                        <a:stretch>
                          <a:fillRect/>
                        </a:stretch>
                      </p:blipFill>
                      <p:spPr>
                        <a:xfrm>
                          <a:off x="3209710" y="4434890"/>
                          <a:ext cx="679450" cy="360362"/>
                        </a:xfrm>
                        <a:prstGeom prst="rect">
                          <a:avLst/>
                        </a:prstGeom>
                      </p:spPr>
                    </p:pic>
                  </p:oleObj>
                </mc:Fallback>
              </mc:AlternateContent>
            </a:graphicData>
          </a:graphic>
        </p:graphicFrame>
        <p:graphicFrame>
          <p:nvGraphicFramePr>
            <p:cNvPr id="191" name="Object 190"/>
            <p:cNvGraphicFramePr>
              <a:graphicFrameLocks noChangeAspect="1"/>
            </p:cNvGraphicFramePr>
            <p:nvPr>
              <p:extLst>
                <p:ext uri="{D42A27DB-BD31-4B8C-83A1-F6EECF244321}">
                  <p14:modId xmlns:p14="http://schemas.microsoft.com/office/powerpoint/2010/main" val="3649132030"/>
                </p:ext>
              </p:extLst>
            </p:nvPr>
          </p:nvGraphicFramePr>
          <p:xfrm>
            <a:off x="6486755" y="4495174"/>
            <a:ext cx="679450" cy="360362"/>
          </p:xfrm>
          <a:graphic>
            <a:graphicData uri="http://schemas.openxmlformats.org/presentationml/2006/ole">
              <mc:AlternateContent xmlns:mc="http://schemas.openxmlformats.org/markup-compatibility/2006">
                <mc:Choice xmlns:v="urn:schemas-microsoft-com:vml" Requires="v">
                  <p:oleObj spid="_x0000_s3028536" name="Equation" r:id="rId18" imgW="431800" imgH="266700" progId="Equation.DSMT4">
                    <p:embed/>
                  </p:oleObj>
                </mc:Choice>
                <mc:Fallback>
                  <p:oleObj name="Equation" r:id="rId18" imgW="431800" imgH="266700" progId="Equation.DSMT4">
                    <p:embed/>
                    <p:pic>
                      <p:nvPicPr>
                        <p:cNvPr id="0" name=""/>
                        <p:cNvPicPr/>
                        <p:nvPr/>
                      </p:nvPicPr>
                      <p:blipFill>
                        <a:blip r:embed="rId17"/>
                        <a:stretch>
                          <a:fillRect/>
                        </a:stretch>
                      </p:blipFill>
                      <p:spPr>
                        <a:xfrm>
                          <a:off x="6486755" y="4495174"/>
                          <a:ext cx="679450" cy="360362"/>
                        </a:xfrm>
                        <a:prstGeom prst="rect">
                          <a:avLst/>
                        </a:prstGeom>
                      </p:spPr>
                    </p:pic>
                  </p:oleObj>
                </mc:Fallback>
              </mc:AlternateContent>
            </a:graphicData>
          </a:graphic>
        </p:graphicFrame>
        <p:grpSp>
          <p:nvGrpSpPr>
            <p:cNvPr id="158" name="Group 157"/>
            <p:cNvGrpSpPr/>
            <p:nvPr/>
          </p:nvGrpSpPr>
          <p:grpSpPr>
            <a:xfrm>
              <a:off x="5817141" y="4734968"/>
              <a:ext cx="1158346" cy="1028738"/>
              <a:chOff x="5872536" y="4826000"/>
              <a:chExt cx="996279" cy="884805"/>
            </a:xfrm>
          </p:grpSpPr>
          <p:sp>
            <p:nvSpPr>
              <p:cNvPr id="141" name="Oval 140"/>
              <p:cNvSpPr/>
              <p:nvPr/>
            </p:nvSpPr>
            <p:spPr>
              <a:xfrm>
                <a:off x="5921209" y="4871499"/>
                <a:ext cx="895757" cy="787457"/>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8" name="Group 147"/>
              <p:cNvGrpSpPr/>
              <p:nvPr/>
            </p:nvGrpSpPr>
            <p:grpSpPr>
              <a:xfrm>
                <a:off x="6286500" y="4826000"/>
                <a:ext cx="161963" cy="103698"/>
                <a:chOff x="6242050" y="4819650"/>
                <a:chExt cx="161963" cy="103698"/>
              </a:xfrm>
            </p:grpSpPr>
            <p:cxnSp>
              <p:nvCxnSpPr>
                <p:cNvPr id="145" name="Straight Connector 144"/>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9" name="Group 148"/>
              <p:cNvGrpSpPr/>
              <p:nvPr/>
            </p:nvGrpSpPr>
            <p:grpSpPr>
              <a:xfrm flipH="1">
                <a:off x="6323031" y="5607107"/>
                <a:ext cx="161963" cy="103698"/>
                <a:chOff x="6242050" y="4819650"/>
                <a:chExt cx="161963" cy="103698"/>
              </a:xfrm>
            </p:grpSpPr>
            <p:cxnSp>
              <p:nvCxnSpPr>
                <p:cNvPr id="150" name="Straight Connector 149"/>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2" name="Group 151"/>
              <p:cNvGrpSpPr/>
              <p:nvPr/>
            </p:nvGrpSpPr>
            <p:grpSpPr>
              <a:xfrm rot="5400000">
                <a:off x="6735984" y="5161646"/>
                <a:ext cx="161963" cy="103698"/>
                <a:chOff x="6242050" y="4819650"/>
                <a:chExt cx="161963" cy="103698"/>
              </a:xfrm>
            </p:grpSpPr>
            <p:cxnSp>
              <p:nvCxnSpPr>
                <p:cNvPr id="153" name="Straight Connector 152"/>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5" name="Group 154"/>
              <p:cNvGrpSpPr/>
              <p:nvPr/>
            </p:nvGrpSpPr>
            <p:grpSpPr>
              <a:xfrm rot="5400000" flipH="1" flipV="1">
                <a:off x="5843403" y="5242627"/>
                <a:ext cx="161963" cy="103698"/>
                <a:chOff x="6242050" y="4819650"/>
                <a:chExt cx="161963" cy="103698"/>
              </a:xfrm>
            </p:grpSpPr>
            <p:cxnSp>
              <p:nvCxnSpPr>
                <p:cNvPr id="156" name="Straight Connector 155"/>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174" name="Group 173"/>
            <p:cNvGrpSpPr/>
            <p:nvPr/>
          </p:nvGrpSpPr>
          <p:grpSpPr>
            <a:xfrm flipH="1">
              <a:off x="2622045" y="4723339"/>
              <a:ext cx="1158346" cy="1028738"/>
              <a:chOff x="5872536" y="4826000"/>
              <a:chExt cx="996279" cy="884805"/>
            </a:xfrm>
          </p:grpSpPr>
          <p:sp>
            <p:nvSpPr>
              <p:cNvPr id="175" name="Oval 174"/>
              <p:cNvSpPr/>
              <p:nvPr/>
            </p:nvSpPr>
            <p:spPr>
              <a:xfrm>
                <a:off x="5921209" y="4871499"/>
                <a:ext cx="895757" cy="787457"/>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6" name="Group 175"/>
              <p:cNvGrpSpPr/>
              <p:nvPr/>
            </p:nvGrpSpPr>
            <p:grpSpPr>
              <a:xfrm>
                <a:off x="6286500" y="4826000"/>
                <a:ext cx="161963" cy="103698"/>
                <a:chOff x="6242050" y="4819650"/>
                <a:chExt cx="161963" cy="103698"/>
              </a:xfrm>
            </p:grpSpPr>
            <p:cxnSp>
              <p:nvCxnSpPr>
                <p:cNvPr id="186" name="Straight Connector 185"/>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7" name="Group 176"/>
              <p:cNvGrpSpPr/>
              <p:nvPr/>
            </p:nvGrpSpPr>
            <p:grpSpPr>
              <a:xfrm flipH="1">
                <a:off x="6323031" y="5607107"/>
                <a:ext cx="161963" cy="103698"/>
                <a:chOff x="6242050" y="4819650"/>
                <a:chExt cx="161963" cy="103698"/>
              </a:xfrm>
            </p:grpSpPr>
            <p:cxnSp>
              <p:nvCxnSpPr>
                <p:cNvPr id="184" name="Straight Connector 183"/>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8" name="Group 177"/>
              <p:cNvGrpSpPr/>
              <p:nvPr/>
            </p:nvGrpSpPr>
            <p:grpSpPr>
              <a:xfrm rot="5400000">
                <a:off x="6735984" y="5161646"/>
                <a:ext cx="161963" cy="103698"/>
                <a:chOff x="6242050" y="4819650"/>
                <a:chExt cx="161963" cy="103698"/>
              </a:xfrm>
            </p:grpSpPr>
            <p:cxnSp>
              <p:nvCxnSpPr>
                <p:cNvPr id="182" name="Straight Connector 181"/>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9" name="Group 178"/>
              <p:cNvGrpSpPr/>
              <p:nvPr/>
            </p:nvGrpSpPr>
            <p:grpSpPr>
              <a:xfrm rot="5400000" flipH="1" flipV="1">
                <a:off x="5843403" y="5242627"/>
                <a:ext cx="161963" cy="103698"/>
                <a:chOff x="6242050" y="4819650"/>
                <a:chExt cx="161963" cy="103698"/>
              </a:xfrm>
            </p:grpSpPr>
            <p:cxnSp>
              <p:nvCxnSpPr>
                <p:cNvPr id="180" name="Straight Connector 179"/>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197" name="Freeform 196"/>
            <p:cNvSpPr/>
            <p:nvPr/>
          </p:nvSpPr>
          <p:spPr>
            <a:xfrm rot="20880479" flipH="1">
              <a:off x="5843632" y="5437687"/>
              <a:ext cx="290141" cy="186428"/>
            </a:xfrm>
            <a:custGeom>
              <a:avLst/>
              <a:gdLst>
                <a:gd name="connsiteX0" fmla="*/ 95250 w 247650"/>
                <a:gd name="connsiteY0" fmla="*/ 0 h 171450"/>
                <a:gd name="connsiteX1" fmla="*/ 247650 w 247650"/>
                <a:gd name="connsiteY1" fmla="*/ 31750 h 171450"/>
                <a:gd name="connsiteX2" fmla="*/ 76200 w 247650"/>
                <a:gd name="connsiteY2" fmla="*/ 171450 h 171450"/>
                <a:gd name="connsiteX3" fmla="*/ 0 w 247650"/>
                <a:gd name="connsiteY3" fmla="*/ 152400 h 171450"/>
                <a:gd name="connsiteX4" fmla="*/ 95250 w 2476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71450">
                  <a:moveTo>
                    <a:pt x="95250" y="0"/>
                  </a:moveTo>
                  <a:lnTo>
                    <a:pt x="247650" y="31750"/>
                  </a:lnTo>
                  <a:lnTo>
                    <a:pt x="76200" y="171450"/>
                  </a:lnTo>
                  <a:lnTo>
                    <a:pt x="0" y="152400"/>
                  </a:lnTo>
                  <a:lnTo>
                    <a:pt x="95250" y="0"/>
                  </a:lnTo>
                  <a:close/>
                </a:path>
              </a:pathLst>
            </a:cu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Freeform 197"/>
            <p:cNvSpPr/>
            <p:nvPr/>
          </p:nvSpPr>
          <p:spPr>
            <a:xfrm rot="1100860">
              <a:off x="3453242" y="5435207"/>
              <a:ext cx="290141" cy="195436"/>
            </a:xfrm>
            <a:custGeom>
              <a:avLst/>
              <a:gdLst>
                <a:gd name="connsiteX0" fmla="*/ 95250 w 247650"/>
                <a:gd name="connsiteY0" fmla="*/ 0 h 171450"/>
                <a:gd name="connsiteX1" fmla="*/ 247650 w 247650"/>
                <a:gd name="connsiteY1" fmla="*/ 31750 h 171450"/>
                <a:gd name="connsiteX2" fmla="*/ 76200 w 247650"/>
                <a:gd name="connsiteY2" fmla="*/ 171450 h 171450"/>
                <a:gd name="connsiteX3" fmla="*/ 0 w 247650"/>
                <a:gd name="connsiteY3" fmla="*/ 152400 h 171450"/>
                <a:gd name="connsiteX4" fmla="*/ 95250 w 2476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71450">
                  <a:moveTo>
                    <a:pt x="95250" y="0"/>
                  </a:moveTo>
                  <a:lnTo>
                    <a:pt x="247650" y="31750"/>
                  </a:lnTo>
                  <a:lnTo>
                    <a:pt x="76200" y="171450"/>
                  </a:lnTo>
                  <a:lnTo>
                    <a:pt x="0" y="152400"/>
                  </a:lnTo>
                  <a:lnTo>
                    <a:pt x="95250" y="0"/>
                  </a:lnTo>
                  <a:close/>
                </a:path>
              </a:pathLst>
            </a:cu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1" name="Rectangle 9"/>
          <p:cNvSpPr txBox="1">
            <a:spLocks noChangeArrowheads="1"/>
          </p:cNvSpPr>
          <p:nvPr/>
        </p:nvSpPr>
        <p:spPr>
          <a:xfrm>
            <a:off x="616680" y="1396026"/>
            <a:ext cx="4602569" cy="484547"/>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--The direction of the </a:t>
            </a:r>
            <a:r>
              <a:rPr lang="en-US" sz="2000" i="1" dirty="0">
                <a:latin typeface="Times New Roman"/>
                <a:cs typeface="Times New Roman"/>
              </a:rPr>
              <a:t>external 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is?</a:t>
            </a:r>
            <a:endParaRPr lang="en-US" sz="1800" dirty="0">
              <a:solidFill>
                <a:srgbClr val="008000"/>
              </a:solidFill>
              <a:latin typeface="Apple Chancery"/>
              <a:ea typeface="ＭＳ Ｐゴシック" charset="0"/>
              <a:cs typeface="Apple Chancery"/>
            </a:endParaRPr>
          </a:p>
        </p:txBody>
      </p:sp>
      <p:sp>
        <p:nvSpPr>
          <p:cNvPr id="202" name="Rectangle 9"/>
          <p:cNvSpPr txBox="1">
            <a:spLocks noChangeArrowheads="1"/>
          </p:cNvSpPr>
          <p:nvPr/>
        </p:nvSpPr>
        <p:spPr>
          <a:xfrm>
            <a:off x="616680" y="2071753"/>
            <a:ext cx="4602569" cy="484547"/>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--Is the flux increasing or decreasing?</a:t>
            </a:r>
            <a:endParaRPr lang="en-US" sz="1800" dirty="0">
              <a:solidFill>
                <a:srgbClr val="008000"/>
              </a:solidFill>
              <a:latin typeface="Apple Chancery"/>
              <a:ea typeface="ＭＳ Ｐゴシック" charset="0"/>
              <a:cs typeface="Apple Chancery"/>
            </a:endParaRPr>
          </a:p>
        </p:txBody>
      </p:sp>
      <p:sp>
        <p:nvSpPr>
          <p:cNvPr id="203" name="Rectangle 9"/>
          <p:cNvSpPr txBox="1">
            <a:spLocks noChangeArrowheads="1"/>
          </p:cNvSpPr>
          <p:nvPr/>
        </p:nvSpPr>
        <p:spPr>
          <a:xfrm>
            <a:off x="1093794" y="2395774"/>
            <a:ext cx="4602569" cy="484547"/>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latin typeface="Times New Roman"/>
                <a:cs typeface="Times New Roman"/>
              </a:rPr>
              <a:t>it’s increasing</a:t>
            </a:r>
            <a:endParaRPr lang="en-US" sz="1400" dirty="0">
              <a:solidFill>
                <a:srgbClr val="008000"/>
              </a:solidFill>
              <a:latin typeface="Apple Chancery"/>
              <a:ea typeface="ＭＳ Ｐゴシック" charset="0"/>
              <a:cs typeface="Apple Chancery"/>
            </a:endParaRPr>
          </a:p>
        </p:txBody>
      </p:sp>
      <p:sp>
        <p:nvSpPr>
          <p:cNvPr id="205" name="Rectangle 9"/>
          <p:cNvSpPr txBox="1">
            <a:spLocks noChangeArrowheads="1"/>
          </p:cNvSpPr>
          <p:nvPr/>
        </p:nvSpPr>
        <p:spPr>
          <a:xfrm>
            <a:off x="616680" y="2956521"/>
            <a:ext cx="4602569" cy="484547"/>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--So the </a:t>
            </a:r>
            <a:r>
              <a:rPr lang="en-US" sz="2000" i="1" dirty="0">
                <a:latin typeface="Times New Roman"/>
                <a:cs typeface="Times New Roman"/>
              </a:rPr>
              <a:t>induced 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is with or against the external field?</a:t>
            </a:r>
            <a:endParaRPr lang="en-US" sz="1800" dirty="0">
              <a:solidFill>
                <a:srgbClr val="008000"/>
              </a:solidFill>
              <a:latin typeface="Apple Chancery"/>
              <a:ea typeface="ＭＳ Ｐゴシック" charset="0"/>
              <a:cs typeface="Apple Chancery"/>
            </a:endParaRPr>
          </a:p>
        </p:txBody>
      </p:sp>
      <p:sp>
        <p:nvSpPr>
          <p:cNvPr id="206" name="Rectangle 9"/>
          <p:cNvSpPr txBox="1">
            <a:spLocks noChangeArrowheads="1"/>
          </p:cNvSpPr>
          <p:nvPr/>
        </p:nvSpPr>
        <p:spPr>
          <a:xfrm>
            <a:off x="1093794" y="3508119"/>
            <a:ext cx="4602569" cy="3080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latin typeface="Times New Roman"/>
                <a:cs typeface="Times New Roman"/>
              </a:rPr>
              <a:t>against</a:t>
            </a:r>
            <a:endParaRPr lang="en-US" sz="1400" dirty="0">
              <a:solidFill>
                <a:srgbClr val="008000"/>
              </a:solidFill>
              <a:latin typeface="Apple Chancery"/>
              <a:ea typeface="ＭＳ Ｐゴシック" charset="0"/>
              <a:cs typeface="Apple Chancery"/>
            </a:endParaRPr>
          </a:p>
        </p:txBody>
      </p:sp>
      <p:sp>
        <p:nvSpPr>
          <p:cNvPr id="207" name="Rectangle 9"/>
          <p:cNvSpPr txBox="1">
            <a:spLocks noChangeArrowheads="1"/>
          </p:cNvSpPr>
          <p:nvPr/>
        </p:nvSpPr>
        <p:spPr>
          <a:xfrm>
            <a:off x="616681" y="4060674"/>
            <a:ext cx="3564790" cy="435821"/>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--Which means the induced current must be</a:t>
            </a:r>
            <a:endParaRPr lang="en-US" sz="1800" dirty="0">
              <a:solidFill>
                <a:srgbClr val="008000"/>
              </a:solidFill>
              <a:latin typeface="Apple Chancery"/>
              <a:ea typeface="ＭＳ Ｐゴシック" charset="0"/>
              <a:cs typeface="Apple Chancery"/>
            </a:endParaRPr>
          </a:p>
        </p:txBody>
      </p:sp>
      <p:sp>
        <p:nvSpPr>
          <p:cNvPr id="208" name="Rectangle 9"/>
          <p:cNvSpPr txBox="1">
            <a:spLocks noChangeArrowheads="1"/>
          </p:cNvSpPr>
          <p:nvPr/>
        </p:nvSpPr>
        <p:spPr>
          <a:xfrm>
            <a:off x="1093794" y="4573932"/>
            <a:ext cx="2636744" cy="1606206"/>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latin typeface="Times New Roman"/>
                <a:cs typeface="Times New Roman"/>
              </a:rPr>
              <a:t>using the modified right-hand trick to determine the direction of a current-carrying coil’s B-</a:t>
            </a:r>
            <a:r>
              <a:rPr lang="en-US" sz="1600" dirty="0" err="1">
                <a:latin typeface="Times New Roman"/>
                <a:cs typeface="Times New Roman"/>
              </a:rPr>
              <a:t>fld</a:t>
            </a:r>
            <a:r>
              <a:rPr lang="en-US" sz="1600" dirty="0">
                <a:latin typeface="Times New Roman"/>
                <a:cs typeface="Times New Roman"/>
              </a:rPr>
              <a:t> down its axis, you get </a:t>
            </a:r>
            <a:r>
              <a:rPr lang="en-US" sz="1600" i="1" dirty="0">
                <a:latin typeface="Times New Roman"/>
                <a:cs typeface="Times New Roman"/>
              </a:rPr>
              <a:t>into the page </a:t>
            </a:r>
            <a:r>
              <a:rPr lang="en-US" sz="1600" dirty="0">
                <a:latin typeface="Times New Roman"/>
                <a:cs typeface="Times New Roman"/>
              </a:rPr>
              <a:t>on the right . . . </a:t>
            </a:r>
            <a:endParaRPr lang="en-US" sz="1400" dirty="0">
              <a:solidFill>
                <a:srgbClr val="008000"/>
              </a:solidFill>
              <a:latin typeface="Apple Chancery"/>
              <a:ea typeface="ＭＳ Ｐゴシック" charset="0"/>
              <a:cs typeface="Apple Chancery"/>
            </a:endParaRPr>
          </a:p>
        </p:txBody>
      </p:sp>
      <p:sp>
        <p:nvSpPr>
          <p:cNvPr id="209" name="Rectangle 9"/>
          <p:cNvSpPr txBox="1">
            <a:spLocks noChangeArrowheads="1"/>
          </p:cNvSpPr>
          <p:nvPr/>
        </p:nvSpPr>
        <p:spPr>
          <a:xfrm>
            <a:off x="1093795" y="1684574"/>
            <a:ext cx="1141406" cy="484547"/>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latin typeface="Times New Roman"/>
                <a:cs typeface="Times New Roman"/>
              </a:rPr>
              <a:t>downward</a:t>
            </a:r>
            <a:endParaRPr lang="en-US" sz="1400" dirty="0">
              <a:solidFill>
                <a:srgbClr val="008000"/>
              </a:solidFill>
              <a:latin typeface="Apple Chancery"/>
              <a:ea typeface="ＭＳ Ｐゴシック" charset="0"/>
              <a:cs typeface="Apple Chancery"/>
            </a:endParaRPr>
          </a:p>
        </p:txBody>
      </p:sp>
    </p:spTree>
    <p:extLst>
      <p:ext uri="{BB962C8B-B14F-4D97-AF65-F5344CB8AC3E}">
        <p14:creationId xmlns:p14="http://schemas.microsoft.com/office/powerpoint/2010/main" val="309189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dissolve">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dissolve">
                                      <p:cBhvr>
                                        <p:cTn id="12" dur="500"/>
                                        <p:tgtEl>
                                          <p:spTgt spid="20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dissolve">
                                      <p:cBhvr>
                                        <p:cTn id="17" dur="500"/>
                                        <p:tgtEl>
                                          <p:spTgt spid="19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dissolve">
                                      <p:cBhvr>
                                        <p:cTn id="22" dur="500"/>
                                        <p:tgtEl>
                                          <p:spTgt spid="20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dissolve">
                                      <p:cBhvr>
                                        <p:cTn id="27" dur="500"/>
                                        <p:tgtEl>
                                          <p:spTgt spid="20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5"/>
                                        </p:tgtEl>
                                        <p:attrNameLst>
                                          <p:attrName>style.visibility</p:attrName>
                                        </p:attrNameLst>
                                      </p:cBhvr>
                                      <p:to>
                                        <p:strVal val="visible"/>
                                      </p:to>
                                    </p:set>
                                    <p:animEffect transition="in" filter="dissolve">
                                      <p:cBhvr>
                                        <p:cTn id="32" dur="500"/>
                                        <p:tgtEl>
                                          <p:spTgt spid="20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dissolve">
                                      <p:cBhvr>
                                        <p:cTn id="37" dur="500"/>
                                        <p:tgtEl>
                                          <p:spTgt spid="20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9"/>
                                        </p:tgtEl>
                                        <p:attrNameLst>
                                          <p:attrName>style.visibility</p:attrName>
                                        </p:attrNameLst>
                                      </p:cBhvr>
                                      <p:to>
                                        <p:strVal val="visible"/>
                                      </p:to>
                                    </p:set>
                                    <p:animEffect transition="in" filter="dissolve">
                                      <p:cBhvr>
                                        <p:cTn id="42" dur="500"/>
                                        <p:tgtEl>
                                          <p:spTgt spid="19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7"/>
                                        </p:tgtEl>
                                        <p:attrNameLst>
                                          <p:attrName>style.visibility</p:attrName>
                                        </p:attrNameLst>
                                      </p:cBhvr>
                                      <p:to>
                                        <p:strVal val="visible"/>
                                      </p:to>
                                    </p:set>
                                    <p:animEffect transition="in" filter="dissolve">
                                      <p:cBhvr>
                                        <p:cTn id="47" dur="500"/>
                                        <p:tgtEl>
                                          <p:spTgt spid="20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8"/>
                                        </p:tgtEl>
                                        <p:attrNameLst>
                                          <p:attrName>style.visibility</p:attrName>
                                        </p:attrNameLst>
                                      </p:cBhvr>
                                      <p:to>
                                        <p:strVal val="visible"/>
                                      </p:to>
                                    </p:set>
                                    <p:animEffect transition="in" filter="dissolve">
                                      <p:cBhvr>
                                        <p:cTn id="52" dur="500"/>
                                        <p:tgtEl>
                                          <p:spTgt spid="20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00"/>
                                        </p:tgtEl>
                                        <p:attrNameLst>
                                          <p:attrName>style.visibility</p:attrName>
                                        </p:attrNameLst>
                                      </p:cBhvr>
                                      <p:to>
                                        <p:strVal val="visible"/>
                                      </p:to>
                                    </p:set>
                                    <p:animEffect transition="in" filter="dissolve">
                                      <p:cBhvr>
                                        <p:cTn id="5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P spid="203" grpId="0"/>
      <p:bldP spid="205" grpId="0"/>
      <p:bldP spid="206" grpId="0"/>
      <p:bldP spid="207" grpId="0"/>
      <p:bldP spid="208" grpId="0"/>
      <p:bldP spid="20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a:xfrm>
            <a:off x="4979063" y="3171632"/>
            <a:ext cx="3218336" cy="220094"/>
          </a:xfrm>
          <a:prstGeom prst="rect">
            <a:avLst/>
          </a:prstGeom>
          <a:solidFill>
            <a:schemeClr val="accent3"/>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29.)</a:t>
            </a:r>
          </a:p>
        </p:txBody>
      </p:sp>
      <p:sp>
        <p:nvSpPr>
          <p:cNvPr id="44" name="Rectangle 9"/>
          <p:cNvSpPr txBox="1">
            <a:spLocks noChangeArrowheads="1"/>
          </p:cNvSpPr>
          <p:nvPr/>
        </p:nvSpPr>
        <p:spPr>
          <a:xfrm>
            <a:off x="187284" y="438534"/>
            <a:ext cx="3499387" cy="120357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b.) </a:t>
            </a:r>
            <a:r>
              <a:rPr lang="en-US" sz="2000" dirty="0">
                <a:solidFill>
                  <a:srgbClr val="0000FF"/>
                </a:solidFill>
                <a:latin typeface="Times New Roman"/>
                <a:cs typeface="Times New Roman"/>
              </a:rPr>
              <a:t>Will there be </a:t>
            </a:r>
            <a:r>
              <a:rPr lang="en-US" sz="2000" dirty="0">
                <a:latin typeface="Times New Roman"/>
                <a:cs typeface="Times New Roman"/>
              </a:rPr>
              <a:t>a force on the coil, and in what direction will it be if there is one?   How about the magnet?</a:t>
            </a:r>
            <a:endParaRPr lang="en-US" sz="1800" dirty="0">
              <a:solidFill>
                <a:srgbClr val="008000"/>
              </a:solidFill>
              <a:latin typeface="Apple Chancery"/>
              <a:ea typeface="ＭＳ Ｐゴシック" charset="0"/>
              <a:cs typeface="Apple Chancery"/>
            </a:endParaRPr>
          </a:p>
        </p:txBody>
      </p:sp>
      <p:grpSp>
        <p:nvGrpSpPr>
          <p:cNvPr id="79" name="Group 78"/>
          <p:cNvGrpSpPr/>
          <p:nvPr/>
        </p:nvGrpSpPr>
        <p:grpSpPr>
          <a:xfrm>
            <a:off x="6359936" y="322677"/>
            <a:ext cx="425408" cy="1426877"/>
            <a:chOff x="2895600" y="1639888"/>
            <a:chExt cx="469901" cy="1816100"/>
          </a:xfrm>
        </p:grpSpPr>
        <p:sp>
          <p:nvSpPr>
            <p:cNvPr id="99" name="Rectangle 98"/>
            <p:cNvSpPr/>
            <p:nvPr/>
          </p:nvSpPr>
          <p:spPr>
            <a:xfrm rot="5400000">
              <a:off x="2222500" y="2312988"/>
              <a:ext cx="1816100" cy="469900"/>
            </a:xfrm>
            <a:prstGeom prst="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0" name="Group 99"/>
            <p:cNvGrpSpPr/>
            <p:nvPr/>
          </p:nvGrpSpPr>
          <p:grpSpPr>
            <a:xfrm>
              <a:off x="2895601" y="1646239"/>
              <a:ext cx="469900" cy="368300"/>
              <a:chOff x="2895600" y="3087688"/>
              <a:chExt cx="469900" cy="368300"/>
            </a:xfrm>
          </p:grpSpPr>
          <p:sp>
            <p:nvSpPr>
              <p:cNvPr id="104" name="Rectangle 103"/>
              <p:cNvSpPr/>
              <p:nvPr/>
            </p:nvSpPr>
            <p:spPr>
              <a:xfrm rot="5400000">
                <a:off x="2946400" y="3036888"/>
                <a:ext cx="368300" cy="469900"/>
              </a:xfrm>
              <a:prstGeom prst="rect">
                <a:avLst/>
              </a:prstGeom>
              <a:solidFill>
                <a:srgbClr val="FF0000">
                  <a:alpha val="72000"/>
                </a:srgb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5" name="Object 104"/>
              <p:cNvGraphicFramePr>
                <a:graphicFrameLocks noChangeAspect="1"/>
              </p:cNvGraphicFramePr>
              <p:nvPr>
                <p:extLst>
                  <p:ext uri="{D42A27DB-BD31-4B8C-83A1-F6EECF244321}">
                    <p14:modId xmlns:p14="http://schemas.microsoft.com/office/powerpoint/2010/main" val="3938847967"/>
                  </p:ext>
                </p:extLst>
              </p:nvPr>
            </p:nvGraphicFramePr>
            <p:xfrm>
              <a:off x="3030538" y="3128963"/>
              <a:ext cx="200025" cy="265113"/>
            </p:xfrm>
            <a:graphic>
              <a:graphicData uri="http://schemas.openxmlformats.org/presentationml/2006/ole">
                <mc:AlternateContent xmlns:mc="http://schemas.openxmlformats.org/markup-compatibility/2006">
                  <mc:Choice xmlns:v="urn:schemas-microsoft-com:vml" Requires="v">
                    <p:oleObj spid="_x0000_s3031615" name="Equation" r:id="rId4" imgW="114300" imgH="152400" progId="Equation.DSMT4">
                      <p:embed/>
                    </p:oleObj>
                  </mc:Choice>
                  <mc:Fallback>
                    <p:oleObj name="Equation" r:id="rId4" imgW="114300" imgH="152400" progId="Equation.DSMT4">
                      <p:embed/>
                      <p:pic>
                        <p:nvPicPr>
                          <p:cNvPr id="0" name=""/>
                          <p:cNvPicPr/>
                          <p:nvPr/>
                        </p:nvPicPr>
                        <p:blipFill>
                          <a:blip r:embed="rId5"/>
                          <a:stretch>
                            <a:fillRect/>
                          </a:stretch>
                        </p:blipFill>
                        <p:spPr>
                          <a:xfrm>
                            <a:off x="3030538" y="3128963"/>
                            <a:ext cx="200025" cy="265113"/>
                          </a:xfrm>
                          <a:prstGeom prst="rect">
                            <a:avLst/>
                          </a:prstGeom>
                        </p:spPr>
                      </p:pic>
                    </p:oleObj>
                  </mc:Fallback>
                </mc:AlternateContent>
              </a:graphicData>
            </a:graphic>
          </p:graphicFrame>
        </p:grpSp>
        <p:grpSp>
          <p:nvGrpSpPr>
            <p:cNvPr id="101" name="Group 100"/>
            <p:cNvGrpSpPr/>
            <p:nvPr/>
          </p:nvGrpSpPr>
          <p:grpSpPr>
            <a:xfrm>
              <a:off x="2895601" y="3087688"/>
              <a:ext cx="469900" cy="368300"/>
              <a:chOff x="2895600" y="1639888"/>
              <a:chExt cx="469900" cy="368300"/>
            </a:xfrm>
          </p:grpSpPr>
          <p:sp>
            <p:nvSpPr>
              <p:cNvPr id="102" name="Rectangle 101"/>
              <p:cNvSpPr/>
              <p:nvPr/>
            </p:nvSpPr>
            <p:spPr>
              <a:xfrm rot="5400000">
                <a:off x="2946400" y="1589088"/>
                <a:ext cx="368300" cy="469900"/>
              </a:xfrm>
              <a:prstGeom prst="rect">
                <a:avLst/>
              </a:prstGeom>
              <a:solidFill>
                <a:srgbClr val="3366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3" name="Object 102"/>
              <p:cNvGraphicFramePr>
                <a:graphicFrameLocks noChangeAspect="1"/>
              </p:cNvGraphicFramePr>
              <p:nvPr>
                <p:extLst>
                  <p:ext uri="{D42A27DB-BD31-4B8C-83A1-F6EECF244321}">
                    <p14:modId xmlns:p14="http://schemas.microsoft.com/office/powerpoint/2010/main" val="3782256069"/>
                  </p:ext>
                </p:extLst>
              </p:nvPr>
            </p:nvGraphicFramePr>
            <p:xfrm>
              <a:off x="3005138" y="1679576"/>
              <a:ext cx="244475" cy="265112"/>
            </p:xfrm>
            <a:graphic>
              <a:graphicData uri="http://schemas.openxmlformats.org/presentationml/2006/ole">
                <mc:AlternateContent xmlns:mc="http://schemas.openxmlformats.org/markup-compatibility/2006">
                  <mc:Choice xmlns:v="urn:schemas-microsoft-com:vml" Requires="v">
                    <p:oleObj spid="_x0000_s3031616"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3005138" y="1679576"/>
                            <a:ext cx="244475" cy="265112"/>
                          </a:xfrm>
                          <a:prstGeom prst="rect">
                            <a:avLst/>
                          </a:prstGeom>
                        </p:spPr>
                      </p:pic>
                    </p:oleObj>
                  </mc:Fallback>
                </mc:AlternateContent>
              </a:graphicData>
            </a:graphic>
          </p:graphicFrame>
        </p:grpSp>
      </p:grpSp>
      <p:grpSp>
        <p:nvGrpSpPr>
          <p:cNvPr id="132" name="Group 131"/>
          <p:cNvGrpSpPr/>
          <p:nvPr/>
        </p:nvGrpSpPr>
        <p:grpSpPr>
          <a:xfrm>
            <a:off x="4217458" y="1799444"/>
            <a:ext cx="2230512" cy="1783596"/>
            <a:chOff x="1456159" y="4299800"/>
            <a:chExt cx="2230512" cy="1783596"/>
          </a:xfrm>
        </p:grpSpPr>
        <p:sp>
          <p:nvSpPr>
            <p:cNvPr id="80" name="Freeform 79"/>
            <p:cNvSpPr/>
            <p:nvPr/>
          </p:nvSpPr>
          <p:spPr>
            <a:xfrm>
              <a:off x="1456159" y="4299800"/>
              <a:ext cx="2230512" cy="1766134"/>
            </a:xfrm>
            <a:custGeom>
              <a:avLst/>
              <a:gdLst>
                <a:gd name="connsiteX0" fmla="*/ 2463800 w 2463800"/>
                <a:gd name="connsiteY0" fmla="*/ 0 h 2247900"/>
                <a:gd name="connsiteX1" fmla="*/ 2413000 w 2463800"/>
                <a:gd name="connsiteY1" fmla="*/ 444500 h 2247900"/>
                <a:gd name="connsiteX2" fmla="*/ 2197100 w 2463800"/>
                <a:gd name="connsiteY2" fmla="*/ 927100 h 2247900"/>
                <a:gd name="connsiteX3" fmla="*/ 1765300 w 2463800"/>
                <a:gd name="connsiteY3" fmla="*/ 1409700 h 2247900"/>
                <a:gd name="connsiteX4" fmla="*/ 1346200 w 2463800"/>
                <a:gd name="connsiteY4" fmla="*/ 1765300 h 2247900"/>
                <a:gd name="connsiteX5" fmla="*/ 571500 w 2463800"/>
                <a:gd name="connsiteY5" fmla="*/ 2120900 h 2247900"/>
                <a:gd name="connsiteX6" fmla="*/ 0 w 2463800"/>
                <a:gd name="connsiteY6" fmla="*/ 22479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3800" h="2247900">
                  <a:moveTo>
                    <a:pt x="2463800" y="0"/>
                  </a:moveTo>
                  <a:cubicBezTo>
                    <a:pt x="2460625" y="144992"/>
                    <a:pt x="2457450" y="289984"/>
                    <a:pt x="2413000" y="444500"/>
                  </a:cubicBezTo>
                  <a:cubicBezTo>
                    <a:pt x="2368550" y="599016"/>
                    <a:pt x="2305050" y="766233"/>
                    <a:pt x="2197100" y="927100"/>
                  </a:cubicBezTo>
                  <a:cubicBezTo>
                    <a:pt x="2089150" y="1087967"/>
                    <a:pt x="1907117" y="1270000"/>
                    <a:pt x="1765300" y="1409700"/>
                  </a:cubicBezTo>
                  <a:cubicBezTo>
                    <a:pt x="1623483" y="1549400"/>
                    <a:pt x="1545167" y="1646767"/>
                    <a:pt x="1346200" y="1765300"/>
                  </a:cubicBezTo>
                  <a:cubicBezTo>
                    <a:pt x="1147233" y="1883833"/>
                    <a:pt x="795867" y="2040467"/>
                    <a:pt x="571500" y="2120900"/>
                  </a:cubicBezTo>
                  <a:cubicBezTo>
                    <a:pt x="347133" y="2201333"/>
                    <a:pt x="0" y="2247900"/>
                    <a:pt x="0" y="224790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4" name="Straight Connector 83"/>
            <p:cNvCxnSpPr>
              <a:stCxn id="80" idx="6"/>
            </p:cNvCxnSpPr>
            <p:nvPr/>
          </p:nvCxnSpPr>
          <p:spPr>
            <a:xfrm flipV="1">
              <a:off x="1456159" y="5966152"/>
              <a:ext cx="241447" cy="9978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1456159" y="6065934"/>
              <a:ext cx="281688" cy="1746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3" name="Group 132"/>
          <p:cNvGrpSpPr/>
          <p:nvPr/>
        </p:nvGrpSpPr>
        <p:grpSpPr>
          <a:xfrm>
            <a:off x="6699047" y="1790479"/>
            <a:ext cx="2233292" cy="1787558"/>
            <a:chOff x="3972673" y="4290835"/>
            <a:chExt cx="2233292" cy="1787558"/>
          </a:xfrm>
        </p:grpSpPr>
        <p:sp>
          <p:nvSpPr>
            <p:cNvPr id="81" name="Freeform 80"/>
            <p:cNvSpPr/>
            <p:nvPr/>
          </p:nvSpPr>
          <p:spPr>
            <a:xfrm flipH="1">
              <a:off x="3972673" y="4290835"/>
              <a:ext cx="2230512" cy="1766134"/>
            </a:xfrm>
            <a:custGeom>
              <a:avLst/>
              <a:gdLst>
                <a:gd name="connsiteX0" fmla="*/ 2463800 w 2463800"/>
                <a:gd name="connsiteY0" fmla="*/ 0 h 2247900"/>
                <a:gd name="connsiteX1" fmla="*/ 2413000 w 2463800"/>
                <a:gd name="connsiteY1" fmla="*/ 444500 h 2247900"/>
                <a:gd name="connsiteX2" fmla="*/ 2197100 w 2463800"/>
                <a:gd name="connsiteY2" fmla="*/ 927100 h 2247900"/>
                <a:gd name="connsiteX3" fmla="*/ 1765300 w 2463800"/>
                <a:gd name="connsiteY3" fmla="*/ 1409700 h 2247900"/>
                <a:gd name="connsiteX4" fmla="*/ 1346200 w 2463800"/>
                <a:gd name="connsiteY4" fmla="*/ 1765300 h 2247900"/>
                <a:gd name="connsiteX5" fmla="*/ 571500 w 2463800"/>
                <a:gd name="connsiteY5" fmla="*/ 2120900 h 2247900"/>
                <a:gd name="connsiteX6" fmla="*/ 0 w 2463800"/>
                <a:gd name="connsiteY6" fmla="*/ 22479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3800" h="2247900">
                  <a:moveTo>
                    <a:pt x="2463800" y="0"/>
                  </a:moveTo>
                  <a:cubicBezTo>
                    <a:pt x="2460625" y="144992"/>
                    <a:pt x="2457450" y="289984"/>
                    <a:pt x="2413000" y="444500"/>
                  </a:cubicBezTo>
                  <a:cubicBezTo>
                    <a:pt x="2368550" y="599016"/>
                    <a:pt x="2305050" y="766233"/>
                    <a:pt x="2197100" y="927100"/>
                  </a:cubicBezTo>
                  <a:cubicBezTo>
                    <a:pt x="2089150" y="1087967"/>
                    <a:pt x="1907117" y="1270000"/>
                    <a:pt x="1765300" y="1409700"/>
                  </a:cubicBezTo>
                  <a:cubicBezTo>
                    <a:pt x="1623483" y="1549400"/>
                    <a:pt x="1545167" y="1646767"/>
                    <a:pt x="1346200" y="1765300"/>
                  </a:cubicBezTo>
                  <a:cubicBezTo>
                    <a:pt x="1147233" y="1883833"/>
                    <a:pt x="795867" y="2040467"/>
                    <a:pt x="571500" y="2120900"/>
                  </a:cubicBezTo>
                  <a:cubicBezTo>
                    <a:pt x="347133" y="2201333"/>
                    <a:pt x="0" y="2247900"/>
                    <a:pt x="0" y="224790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6" name="Group 85"/>
            <p:cNvGrpSpPr/>
            <p:nvPr/>
          </p:nvGrpSpPr>
          <p:grpSpPr>
            <a:xfrm flipH="1">
              <a:off x="5924277" y="5961150"/>
              <a:ext cx="281688" cy="117243"/>
              <a:chOff x="4191000" y="5778500"/>
              <a:chExt cx="311150" cy="149225"/>
            </a:xfrm>
          </p:grpSpPr>
          <p:cxnSp>
            <p:nvCxnSpPr>
              <p:cNvPr id="97" name="Straight Connector 96"/>
              <p:cNvCxnSpPr/>
              <p:nvPr/>
            </p:nvCxnSpPr>
            <p:spPr>
              <a:xfrm flipV="1">
                <a:off x="4191000" y="5778500"/>
                <a:ext cx="266700" cy="127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4191000" y="5905500"/>
                <a:ext cx="311150" cy="2222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30" name="Group 129"/>
          <p:cNvGrpSpPr/>
          <p:nvPr/>
        </p:nvGrpSpPr>
        <p:grpSpPr>
          <a:xfrm>
            <a:off x="6608503" y="1819400"/>
            <a:ext cx="885307" cy="2096427"/>
            <a:chOff x="3882129" y="4319756"/>
            <a:chExt cx="885307" cy="2096427"/>
          </a:xfrm>
        </p:grpSpPr>
        <p:sp>
          <p:nvSpPr>
            <p:cNvPr id="83" name="Freeform 82"/>
            <p:cNvSpPr/>
            <p:nvPr/>
          </p:nvSpPr>
          <p:spPr>
            <a:xfrm flipH="1">
              <a:off x="3882129" y="4319756"/>
              <a:ext cx="885306" cy="2095413"/>
            </a:xfrm>
            <a:custGeom>
              <a:avLst/>
              <a:gdLst>
                <a:gd name="connsiteX0" fmla="*/ 977900 w 977900"/>
                <a:gd name="connsiteY0" fmla="*/ 0 h 2667000"/>
                <a:gd name="connsiteX1" fmla="*/ 927100 w 977900"/>
                <a:gd name="connsiteY1" fmla="*/ 863600 h 2667000"/>
                <a:gd name="connsiteX2" fmla="*/ 711200 w 977900"/>
                <a:gd name="connsiteY2" fmla="*/ 1536700 h 2667000"/>
                <a:gd name="connsiteX3" fmla="*/ 419100 w 977900"/>
                <a:gd name="connsiteY3" fmla="*/ 2082800 h 2667000"/>
                <a:gd name="connsiteX4" fmla="*/ 0 w 977900"/>
                <a:gd name="connsiteY4" fmla="*/ 266700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667000">
                  <a:moveTo>
                    <a:pt x="977900" y="0"/>
                  </a:moveTo>
                  <a:cubicBezTo>
                    <a:pt x="974725" y="303741"/>
                    <a:pt x="971550" y="607483"/>
                    <a:pt x="927100" y="863600"/>
                  </a:cubicBezTo>
                  <a:cubicBezTo>
                    <a:pt x="882650" y="1119717"/>
                    <a:pt x="795867" y="1333500"/>
                    <a:pt x="711200" y="1536700"/>
                  </a:cubicBezTo>
                  <a:cubicBezTo>
                    <a:pt x="626533" y="1739900"/>
                    <a:pt x="537633" y="1894417"/>
                    <a:pt x="419100" y="2082800"/>
                  </a:cubicBezTo>
                  <a:cubicBezTo>
                    <a:pt x="300567" y="2271183"/>
                    <a:pt x="0" y="2667000"/>
                    <a:pt x="0" y="26670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7" name="Group 86"/>
            <p:cNvGrpSpPr/>
            <p:nvPr/>
          </p:nvGrpSpPr>
          <p:grpSpPr>
            <a:xfrm>
              <a:off x="4531737" y="6215606"/>
              <a:ext cx="235699" cy="200577"/>
              <a:chOff x="7435850" y="5943600"/>
              <a:chExt cx="260351" cy="255290"/>
            </a:xfrm>
          </p:grpSpPr>
          <p:cxnSp>
            <p:nvCxnSpPr>
              <p:cNvPr id="95" name="Straight Connector 94"/>
              <p:cNvCxnSpPr>
                <a:stCxn id="83" idx="4"/>
              </p:cNvCxnSpPr>
              <p:nvPr/>
            </p:nvCxnSpPr>
            <p:spPr>
              <a:xfrm flipH="1" flipV="1">
                <a:off x="7616825" y="5943600"/>
                <a:ext cx="79375" cy="254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flipV="1">
                <a:off x="7435850" y="5984875"/>
                <a:ext cx="260351" cy="21401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31" name="Group 130"/>
          <p:cNvGrpSpPr/>
          <p:nvPr/>
        </p:nvGrpSpPr>
        <p:grpSpPr>
          <a:xfrm>
            <a:off x="5639971" y="1819400"/>
            <a:ext cx="885306" cy="2095414"/>
            <a:chOff x="2881847" y="4319756"/>
            <a:chExt cx="885306" cy="2095414"/>
          </a:xfrm>
        </p:grpSpPr>
        <p:sp>
          <p:nvSpPr>
            <p:cNvPr id="82" name="Freeform 81"/>
            <p:cNvSpPr/>
            <p:nvPr/>
          </p:nvSpPr>
          <p:spPr>
            <a:xfrm>
              <a:off x="2881847" y="4319756"/>
              <a:ext cx="885306" cy="2095413"/>
            </a:xfrm>
            <a:custGeom>
              <a:avLst/>
              <a:gdLst>
                <a:gd name="connsiteX0" fmla="*/ 977900 w 977900"/>
                <a:gd name="connsiteY0" fmla="*/ 0 h 2667000"/>
                <a:gd name="connsiteX1" fmla="*/ 927100 w 977900"/>
                <a:gd name="connsiteY1" fmla="*/ 863600 h 2667000"/>
                <a:gd name="connsiteX2" fmla="*/ 711200 w 977900"/>
                <a:gd name="connsiteY2" fmla="*/ 1536700 h 2667000"/>
                <a:gd name="connsiteX3" fmla="*/ 419100 w 977900"/>
                <a:gd name="connsiteY3" fmla="*/ 2082800 h 2667000"/>
                <a:gd name="connsiteX4" fmla="*/ 0 w 977900"/>
                <a:gd name="connsiteY4" fmla="*/ 266700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667000">
                  <a:moveTo>
                    <a:pt x="977900" y="0"/>
                  </a:moveTo>
                  <a:cubicBezTo>
                    <a:pt x="974725" y="303741"/>
                    <a:pt x="971550" y="607483"/>
                    <a:pt x="927100" y="863600"/>
                  </a:cubicBezTo>
                  <a:cubicBezTo>
                    <a:pt x="882650" y="1119717"/>
                    <a:pt x="795867" y="1333500"/>
                    <a:pt x="711200" y="1536700"/>
                  </a:cubicBezTo>
                  <a:cubicBezTo>
                    <a:pt x="626533" y="1739900"/>
                    <a:pt x="537633" y="1894417"/>
                    <a:pt x="419100" y="2082800"/>
                  </a:cubicBezTo>
                  <a:cubicBezTo>
                    <a:pt x="300567" y="2271183"/>
                    <a:pt x="0" y="2667000"/>
                    <a:pt x="0" y="26670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8" name="Group 87"/>
            <p:cNvGrpSpPr/>
            <p:nvPr/>
          </p:nvGrpSpPr>
          <p:grpSpPr>
            <a:xfrm flipH="1">
              <a:off x="2881847" y="6214593"/>
              <a:ext cx="235699" cy="200577"/>
              <a:chOff x="7435850" y="5943600"/>
              <a:chExt cx="260351" cy="255290"/>
            </a:xfrm>
          </p:grpSpPr>
          <p:cxnSp>
            <p:nvCxnSpPr>
              <p:cNvPr id="93" name="Straight Connector 92"/>
              <p:cNvCxnSpPr/>
              <p:nvPr/>
            </p:nvCxnSpPr>
            <p:spPr>
              <a:xfrm flipH="1" flipV="1">
                <a:off x="7616825" y="5943600"/>
                <a:ext cx="79375" cy="254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flipV="1">
                <a:off x="7435850" y="5984875"/>
                <a:ext cx="260351" cy="21401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92" name="Object 91"/>
          <p:cNvGraphicFramePr>
            <a:graphicFrameLocks noChangeAspect="1"/>
          </p:cNvGraphicFramePr>
          <p:nvPr>
            <p:extLst>
              <p:ext uri="{D42A27DB-BD31-4B8C-83A1-F6EECF244321}">
                <p14:modId xmlns:p14="http://schemas.microsoft.com/office/powerpoint/2010/main" val="2193454989"/>
              </p:ext>
            </p:extLst>
          </p:nvPr>
        </p:nvGraphicFramePr>
        <p:xfrm>
          <a:off x="8366751" y="2996569"/>
          <a:ext cx="139700" cy="207962"/>
        </p:xfrm>
        <a:graphic>
          <a:graphicData uri="http://schemas.openxmlformats.org/presentationml/2006/ole">
            <mc:AlternateContent xmlns:mc="http://schemas.openxmlformats.org/markup-compatibility/2006">
              <mc:Choice xmlns:v="urn:schemas-microsoft-com:vml" Requires="v">
                <p:oleObj spid="_x0000_s3031617" name="Equation" r:id="rId8" imgW="88900" imgH="152400" progId="Equation.DSMT4">
                  <p:embed/>
                </p:oleObj>
              </mc:Choice>
              <mc:Fallback>
                <p:oleObj name="Equation" r:id="rId8" imgW="88900" imgH="152400" progId="Equation.DSMT4">
                  <p:embed/>
                  <p:pic>
                    <p:nvPicPr>
                      <p:cNvPr id="0" name=""/>
                      <p:cNvPicPr/>
                      <p:nvPr/>
                    </p:nvPicPr>
                    <p:blipFill>
                      <a:blip r:embed="rId9"/>
                      <a:stretch>
                        <a:fillRect/>
                      </a:stretch>
                    </p:blipFill>
                    <p:spPr>
                      <a:xfrm>
                        <a:off x="8366751" y="2996569"/>
                        <a:ext cx="139700" cy="207962"/>
                      </a:xfrm>
                      <a:prstGeom prst="rect">
                        <a:avLst/>
                      </a:prstGeom>
                    </p:spPr>
                  </p:pic>
                </p:oleObj>
              </mc:Fallback>
            </mc:AlternateContent>
          </a:graphicData>
        </a:graphic>
      </p:graphicFrame>
      <p:sp>
        <p:nvSpPr>
          <p:cNvPr id="111" name="Oval 110"/>
          <p:cNvSpPr/>
          <p:nvPr/>
        </p:nvSpPr>
        <p:spPr>
          <a:xfrm>
            <a:off x="8146657" y="3171632"/>
            <a:ext cx="220094" cy="220094"/>
          </a:xfrm>
          <a:prstGeom prst="ellipse">
            <a:avLst/>
          </a:prstGeom>
          <a:solidFill>
            <a:srgbClr val="FFFFFF"/>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p:cNvCxnSpPr/>
          <p:nvPr/>
        </p:nvCxnSpPr>
        <p:spPr>
          <a:xfrm flipH="1">
            <a:off x="8184570" y="3198640"/>
            <a:ext cx="149446" cy="1624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8181828" y="3201815"/>
            <a:ext cx="149446" cy="1624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6" name="Oval 115"/>
          <p:cNvSpPr/>
          <p:nvPr/>
        </p:nvSpPr>
        <p:spPr>
          <a:xfrm>
            <a:off x="4818718" y="3173316"/>
            <a:ext cx="220094" cy="220094"/>
          </a:xfrm>
          <a:prstGeom prst="ellipse">
            <a:avLst/>
          </a:prstGeom>
          <a:solidFill>
            <a:srgbClr val="FFFFFF"/>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1" name="Object 90"/>
          <p:cNvGraphicFramePr>
            <a:graphicFrameLocks noChangeAspect="1"/>
          </p:cNvGraphicFramePr>
          <p:nvPr>
            <p:extLst>
              <p:ext uri="{D42A27DB-BD31-4B8C-83A1-F6EECF244321}">
                <p14:modId xmlns:p14="http://schemas.microsoft.com/office/powerpoint/2010/main" val="3610186438"/>
              </p:ext>
            </p:extLst>
          </p:nvPr>
        </p:nvGraphicFramePr>
        <p:xfrm>
          <a:off x="4863461" y="3204531"/>
          <a:ext cx="139407" cy="182529"/>
        </p:xfrm>
        <a:graphic>
          <a:graphicData uri="http://schemas.openxmlformats.org/presentationml/2006/ole">
            <mc:AlternateContent xmlns:mc="http://schemas.openxmlformats.org/markup-compatibility/2006">
              <mc:Choice xmlns:v="urn:schemas-microsoft-com:vml" Requires="v">
                <p:oleObj spid="_x0000_s3031618" name="Equation" r:id="rId10" imgW="88900" imgH="114300" progId="Equation.DSMT4">
                  <p:embed/>
                </p:oleObj>
              </mc:Choice>
              <mc:Fallback>
                <p:oleObj name="Equation" r:id="rId10" imgW="88900" imgH="114300" progId="Equation.DSMT4">
                  <p:embed/>
                  <p:pic>
                    <p:nvPicPr>
                      <p:cNvPr id="0" name=""/>
                      <p:cNvPicPr/>
                      <p:nvPr/>
                    </p:nvPicPr>
                    <p:blipFill>
                      <a:blip r:embed="rId11"/>
                      <a:stretch>
                        <a:fillRect/>
                      </a:stretch>
                    </p:blipFill>
                    <p:spPr>
                      <a:xfrm>
                        <a:off x="4863461" y="3204531"/>
                        <a:ext cx="139407" cy="182529"/>
                      </a:xfrm>
                      <a:prstGeom prst="rect">
                        <a:avLst/>
                      </a:prstGeom>
                    </p:spPr>
                  </p:pic>
                </p:oleObj>
              </mc:Fallback>
            </mc:AlternateContent>
          </a:graphicData>
        </a:graphic>
      </p:graphicFrame>
      <p:grpSp>
        <p:nvGrpSpPr>
          <p:cNvPr id="125" name="Group 124"/>
          <p:cNvGrpSpPr/>
          <p:nvPr/>
        </p:nvGrpSpPr>
        <p:grpSpPr>
          <a:xfrm>
            <a:off x="6780442" y="1804944"/>
            <a:ext cx="1524407" cy="939800"/>
            <a:chOff x="4038193" y="4305300"/>
            <a:chExt cx="1524407" cy="939800"/>
          </a:xfrm>
        </p:grpSpPr>
        <p:sp>
          <p:nvSpPr>
            <p:cNvPr id="117" name="Freeform 116"/>
            <p:cNvSpPr/>
            <p:nvPr/>
          </p:nvSpPr>
          <p:spPr>
            <a:xfrm>
              <a:off x="4038193" y="4305300"/>
              <a:ext cx="1524407" cy="868303"/>
            </a:xfrm>
            <a:custGeom>
              <a:avLst/>
              <a:gdLst>
                <a:gd name="connsiteX0" fmla="*/ 407 w 1524407"/>
                <a:gd name="connsiteY0" fmla="*/ 0 h 868303"/>
                <a:gd name="connsiteX1" fmla="*/ 25807 w 1524407"/>
                <a:gd name="connsiteY1" fmla="*/ 215900 h 868303"/>
                <a:gd name="connsiteX2" fmla="*/ 165507 w 1524407"/>
                <a:gd name="connsiteY2" fmla="*/ 457200 h 868303"/>
                <a:gd name="connsiteX3" fmla="*/ 368707 w 1524407"/>
                <a:gd name="connsiteY3" fmla="*/ 635000 h 868303"/>
                <a:gd name="connsiteX4" fmla="*/ 724307 w 1524407"/>
                <a:gd name="connsiteY4" fmla="*/ 800100 h 868303"/>
                <a:gd name="connsiteX5" fmla="*/ 1118007 w 1524407"/>
                <a:gd name="connsiteY5" fmla="*/ 863600 h 868303"/>
                <a:gd name="connsiteX6" fmla="*/ 1524407 w 1524407"/>
                <a:gd name="connsiteY6" fmla="*/ 863600 h 86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407" h="868303">
                  <a:moveTo>
                    <a:pt x="407" y="0"/>
                  </a:moveTo>
                  <a:cubicBezTo>
                    <a:pt x="-652" y="69850"/>
                    <a:pt x="-1710" y="139700"/>
                    <a:pt x="25807" y="215900"/>
                  </a:cubicBezTo>
                  <a:cubicBezTo>
                    <a:pt x="53324" y="292100"/>
                    <a:pt x="108357" y="387350"/>
                    <a:pt x="165507" y="457200"/>
                  </a:cubicBezTo>
                  <a:cubicBezTo>
                    <a:pt x="222657" y="527050"/>
                    <a:pt x="275574" y="577850"/>
                    <a:pt x="368707" y="635000"/>
                  </a:cubicBezTo>
                  <a:cubicBezTo>
                    <a:pt x="461840" y="692150"/>
                    <a:pt x="599424" y="762000"/>
                    <a:pt x="724307" y="800100"/>
                  </a:cubicBezTo>
                  <a:cubicBezTo>
                    <a:pt x="849190" y="838200"/>
                    <a:pt x="984657" y="853017"/>
                    <a:pt x="1118007" y="863600"/>
                  </a:cubicBezTo>
                  <a:cubicBezTo>
                    <a:pt x="1251357" y="874183"/>
                    <a:pt x="1524407" y="863600"/>
                    <a:pt x="1524407" y="8636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9" name="Straight Connector 118"/>
            <p:cNvCxnSpPr/>
            <p:nvPr/>
          </p:nvCxnSpPr>
          <p:spPr>
            <a:xfrm flipH="1" flipV="1">
              <a:off x="5284297" y="5092700"/>
              <a:ext cx="276222" cy="7455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5284297" y="5169981"/>
              <a:ext cx="276222" cy="7511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6" name="Group 125"/>
          <p:cNvGrpSpPr/>
          <p:nvPr/>
        </p:nvGrpSpPr>
        <p:grpSpPr>
          <a:xfrm flipH="1">
            <a:off x="4835530" y="1804944"/>
            <a:ext cx="1524407" cy="939800"/>
            <a:chOff x="4038193" y="4305300"/>
            <a:chExt cx="1524407" cy="939800"/>
          </a:xfrm>
        </p:grpSpPr>
        <p:sp>
          <p:nvSpPr>
            <p:cNvPr id="127" name="Freeform 126"/>
            <p:cNvSpPr/>
            <p:nvPr/>
          </p:nvSpPr>
          <p:spPr>
            <a:xfrm>
              <a:off x="4038193" y="4305300"/>
              <a:ext cx="1524407" cy="868303"/>
            </a:xfrm>
            <a:custGeom>
              <a:avLst/>
              <a:gdLst>
                <a:gd name="connsiteX0" fmla="*/ 407 w 1524407"/>
                <a:gd name="connsiteY0" fmla="*/ 0 h 868303"/>
                <a:gd name="connsiteX1" fmla="*/ 25807 w 1524407"/>
                <a:gd name="connsiteY1" fmla="*/ 215900 h 868303"/>
                <a:gd name="connsiteX2" fmla="*/ 165507 w 1524407"/>
                <a:gd name="connsiteY2" fmla="*/ 457200 h 868303"/>
                <a:gd name="connsiteX3" fmla="*/ 368707 w 1524407"/>
                <a:gd name="connsiteY3" fmla="*/ 635000 h 868303"/>
                <a:gd name="connsiteX4" fmla="*/ 724307 w 1524407"/>
                <a:gd name="connsiteY4" fmla="*/ 800100 h 868303"/>
                <a:gd name="connsiteX5" fmla="*/ 1118007 w 1524407"/>
                <a:gd name="connsiteY5" fmla="*/ 863600 h 868303"/>
                <a:gd name="connsiteX6" fmla="*/ 1524407 w 1524407"/>
                <a:gd name="connsiteY6" fmla="*/ 863600 h 86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407" h="868303">
                  <a:moveTo>
                    <a:pt x="407" y="0"/>
                  </a:moveTo>
                  <a:cubicBezTo>
                    <a:pt x="-652" y="69850"/>
                    <a:pt x="-1710" y="139700"/>
                    <a:pt x="25807" y="215900"/>
                  </a:cubicBezTo>
                  <a:cubicBezTo>
                    <a:pt x="53324" y="292100"/>
                    <a:pt x="108357" y="387350"/>
                    <a:pt x="165507" y="457200"/>
                  </a:cubicBezTo>
                  <a:cubicBezTo>
                    <a:pt x="222657" y="527050"/>
                    <a:pt x="275574" y="577850"/>
                    <a:pt x="368707" y="635000"/>
                  </a:cubicBezTo>
                  <a:cubicBezTo>
                    <a:pt x="461840" y="692150"/>
                    <a:pt x="599424" y="762000"/>
                    <a:pt x="724307" y="800100"/>
                  </a:cubicBezTo>
                  <a:cubicBezTo>
                    <a:pt x="849190" y="838200"/>
                    <a:pt x="984657" y="853017"/>
                    <a:pt x="1118007" y="863600"/>
                  </a:cubicBezTo>
                  <a:cubicBezTo>
                    <a:pt x="1251357" y="874183"/>
                    <a:pt x="1524407" y="863600"/>
                    <a:pt x="1524407" y="8636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8" name="Straight Connector 127"/>
            <p:cNvCxnSpPr/>
            <p:nvPr/>
          </p:nvCxnSpPr>
          <p:spPr>
            <a:xfrm flipH="1" flipV="1">
              <a:off x="5284297" y="5092700"/>
              <a:ext cx="276222" cy="7455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a:off x="5284297" y="5169981"/>
              <a:ext cx="276222" cy="7511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136" name="Object 135"/>
          <p:cNvGraphicFramePr>
            <a:graphicFrameLocks noChangeAspect="1"/>
          </p:cNvGraphicFramePr>
          <p:nvPr>
            <p:extLst>
              <p:ext uri="{D42A27DB-BD31-4B8C-83A1-F6EECF244321}">
                <p14:modId xmlns:p14="http://schemas.microsoft.com/office/powerpoint/2010/main" val="3325063741"/>
              </p:ext>
            </p:extLst>
          </p:nvPr>
        </p:nvGraphicFramePr>
        <p:xfrm>
          <a:off x="4470673" y="4111112"/>
          <a:ext cx="1493838" cy="396875"/>
        </p:xfrm>
        <a:graphic>
          <a:graphicData uri="http://schemas.openxmlformats.org/presentationml/2006/ole">
            <mc:AlternateContent xmlns:mc="http://schemas.openxmlformats.org/markup-compatibility/2006">
              <mc:Choice xmlns:v="urn:schemas-microsoft-com:vml" Requires="v">
                <p:oleObj spid="_x0000_s3031619" name="Equation" r:id="rId12" imgW="952500" imgH="292100" progId="Equation.DSMT4">
                  <p:embed/>
                </p:oleObj>
              </mc:Choice>
              <mc:Fallback>
                <p:oleObj name="Equation" r:id="rId12" imgW="952500" imgH="292100" progId="Equation.DSMT4">
                  <p:embed/>
                  <p:pic>
                    <p:nvPicPr>
                      <p:cNvPr id="0" name=""/>
                      <p:cNvPicPr/>
                      <p:nvPr/>
                    </p:nvPicPr>
                    <p:blipFill>
                      <a:blip r:embed="rId13"/>
                      <a:stretch>
                        <a:fillRect/>
                      </a:stretch>
                    </p:blipFill>
                    <p:spPr>
                      <a:xfrm>
                        <a:off x="4470673" y="4111112"/>
                        <a:ext cx="1493838" cy="396875"/>
                      </a:xfrm>
                      <a:prstGeom prst="rect">
                        <a:avLst/>
                      </a:prstGeom>
                    </p:spPr>
                  </p:pic>
                </p:oleObj>
              </mc:Fallback>
            </mc:AlternateContent>
          </a:graphicData>
        </a:graphic>
      </p:graphicFrame>
      <p:cxnSp>
        <p:nvCxnSpPr>
          <p:cNvPr id="137" name="Straight Arrow Connector 136"/>
          <p:cNvCxnSpPr/>
          <p:nvPr/>
        </p:nvCxnSpPr>
        <p:spPr>
          <a:xfrm flipH="1">
            <a:off x="7931150" y="3460794"/>
            <a:ext cx="250678" cy="650318"/>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38" name="Object 137"/>
          <p:cNvGraphicFramePr>
            <a:graphicFrameLocks noChangeAspect="1"/>
          </p:cNvGraphicFramePr>
          <p:nvPr>
            <p:extLst>
              <p:ext uri="{D42A27DB-BD31-4B8C-83A1-F6EECF244321}">
                <p14:modId xmlns:p14="http://schemas.microsoft.com/office/powerpoint/2010/main" val="1149038800"/>
              </p:ext>
            </p:extLst>
          </p:nvPr>
        </p:nvGraphicFramePr>
        <p:xfrm>
          <a:off x="7298162" y="4090944"/>
          <a:ext cx="1493838" cy="396875"/>
        </p:xfrm>
        <a:graphic>
          <a:graphicData uri="http://schemas.openxmlformats.org/presentationml/2006/ole">
            <mc:AlternateContent xmlns:mc="http://schemas.openxmlformats.org/markup-compatibility/2006">
              <mc:Choice xmlns:v="urn:schemas-microsoft-com:vml" Requires="v">
                <p:oleObj spid="_x0000_s3031620" name="Equation" r:id="rId14" imgW="952500" imgH="292100" progId="Equation.DSMT4">
                  <p:embed/>
                </p:oleObj>
              </mc:Choice>
              <mc:Fallback>
                <p:oleObj name="Equation" r:id="rId14" imgW="952500" imgH="292100" progId="Equation.DSMT4">
                  <p:embed/>
                  <p:pic>
                    <p:nvPicPr>
                      <p:cNvPr id="0" name=""/>
                      <p:cNvPicPr/>
                      <p:nvPr/>
                    </p:nvPicPr>
                    <p:blipFill>
                      <a:blip r:embed="rId13"/>
                      <a:stretch>
                        <a:fillRect/>
                      </a:stretch>
                    </p:blipFill>
                    <p:spPr>
                      <a:xfrm>
                        <a:off x="7298162" y="4090944"/>
                        <a:ext cx="1493838" cy="396875"/>
                      </a:xfrm>
                      <a:prstGeom prst="rect">
                        <a:avLst/>
                      </a:prstGeom>
                    </p:spPr>
                  </p:pic>
                </p:oleObj>
              </mc:Fallback>
            </mc:AlternateContent>
          </a:graphicData>
        </a:graphic>
      </p:graphicFrame>
      <p:cxnSp>
        <p:nvCxnSpPr>
          <p:cNvPr id="106" name="Straight Arrow Connector 105"/>
          <p:cNvCxnSpPr/>
          <p:nvPr/>
        </p:nvCxnSpPr>
        <p:spPr>
          <a:xfrm>
            <a:off x="7110501" y="934036"/>
            <a:ext cx="0" cy="765627"/>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49686" y="1699663"/>
            <a:ext cx="3162300" cy="646331"/>
          </a:xfrm>
          <a:prstGeom prst="rect">
            <a:avLst/>
          </a:prstGeom>
          <a:noFill/>
        </p:spPr>
        <p:txBody>
          <a:bodyPr wrap="square" rtlCol="0">
            <a:spAutoFit/>
          </a:bodyPr>
          <a:lstStyle/>
          <a:p>
            <a:r>
              <a:rPr lang="en-US" dirty="0">
                <a:latin typeface="Times New Roman"/>
                <a:cs typeface="Times New Roman"/>
              </a:rPr>
              <a:t>Yes, there will be.  There are two ways to see the direction.</a:t>
            </a:r>
          </a:p>
        </p:txBody>
      </p:sp>
      <p:sp>
        <p:nvSpPr>
          <p:cNvPr id="108" name="TextBox 107"/>
          <p:cNvSpPr txBox="1"/>
          <p:nvPr/>
        </p:nvSpPr>
        <p:spPr>
          <a:xfrm>
            <a:off x="3988136" y="2829433"/>
            <a:ext cx="1651835" cy="307777"/>
          </a:xfrm>
          <a:prstGeom prst="rect">
            <a:avLst/>
          </a:prstGeom>
          <a:noFill/>
        </p:spPr>
        <p:txBody>
          <a:bodyPr wrap="square" rtlCol="0">
            <a:spAutoFit/>
          </a:bodyPr>
          <a:lstStyle/>
          <a:p>
            <a:r>
              <a:rPr lang="en-US" sz="1400" dirty="0">
                <a:latin typeface="Times New Roman"/>
                <a:cs typeface="Times New Roman"/>
              </a:rPr>
              <a:t>cross section of wire</a:t>
            </a:r>
          </a:p>
        </p:txBody>
      </p:sp>
      <p:sp>
        <p:nvSpPr>
          <p:cNvPr id="109" name="TextBox 108"/>
          <p:cNvSpPr txBox="1"/>
          <p:nvPr/>
        </p:nvSpPr>
        <p:spPr>
          <a:xfrm>
            <a:off x="524371" y="2736253"/>
            <a:ext cx="3323729" cy="1754327"/>
          </a:xfrm>
          <a:prstGeom prst="rect">
            <a:avLst/>
          </a:prstGeom>
          <a:noFill/>
        </p:spPr>
        <p:txBody>
          <a:bodyPr wrap="square" rtlCol="0">
            <a:spAutoFit/>
          </a:bodyPr>
          <a:lstStyle/>
          <a:p>
            <a:r>
              <a:rPr lang="en-US" dirty="0">
                <a:latin typeface="Times New Roman"/>
                <a:cs typeface="Times New Roman"/>
              </a:rPr>
              <a:t>The magnet is producing an external B-fld.  There is a current in the wire (it’s induced, but it’s nevertheless there).  A current in a section of wire will feel a force equal to                          .</a:t>
            </a:r>
          </a:p>
        </p:txBody>
      </p:sp>
      <p:graphicFrame>
        <p:nvGraphicFramePr>
          <p:cNvPr id="112" name="Object 111"/>
          <p:cNvGraphicFramePr>
            <a:graphicFrameLocks noChangeAspect="1"/>
          </p:cNvGraphicFramePr>
          <p:nvPr>
            <p:extLst>
              <p:ext uri="{D42A27DB-BD31-4B8C-83A1-F6EECF244321}">
                <p14:modId xmlns:p14="http://schemas.microsoft.com/office/powerpoint/2010/main" val="2104525719"/>
              </p:ext>
            </p:extLst>
          </p:nvPr>
        </p:nvGraphicFramePr>
        <p:xfrm>
          <a:off x="1370765" y="4119105"/>
          <a:ext cx="1493838" cy="396875"/>
        </p:xfrm>
        <a:graphic>
          <a:graphicData uri="http://schemas.openxmlformats.org/presentationml/2006/ole">
            <mc:AlternateContent xmlns:mc="http://schemas.openxmlformats.org/markup-compatibility/2006">
              <mc:Choice xmlns:v="urn:schemas-microsoft-com:vml" Requires="v">
                <p:oleObj spid="_x0000_s3031621" name="Equation" r:id="rId15" imgW="952500" imgH="292100" progId="Equation.DSMT4">
                  <p:embed/>
                </p:oleObj>
              </mc:Choice>
              <mc:Fallback>
                <p:oleObj name="Equation" r:id="rId15" imgW="952500" imgH="292100" progId="Equation.DSMT4">
                  <p:embed/>
                  <p:pic>
                    <p:nvPicPr>
                      <p:cNvPr id="0" name=""/>
                      <p:cNvPicPr/>
                      <p:nvPr/>
                    </p:nvPicPr>
                    <p:blipFill>
                      <a:blip r:embed="rId13"/>
                      <a:stretch>
                        <a:fillRect/>
                      </a:stretch>
                    </p:blipFill>
                    <p:spPr>
                      <a:xfrm>
                        <a:off x="1370765" y="4119105"/>
                        <a:ext cx="1493838" cy="396875"/>
                      </a:xfrm>
                      <a:prstGeom prst="rect">
                        <a:avLst/>
                      </a:prstGeom>
                    </p:spPr>
                  </p:pic>
                </p:oleObj>
              </mc:Fallback>
            </mc:AlternateContent>
          </a:graphicData>
        </a:graphic>
      </p:graphicFrame>
      <p:grpSp>
        <p:nvGrpSpPr>
          <p:cNvPr id="15" name="Group 14"/>
          <p:cNvGrpSpPr/>
          <p:nvPr/>
        </p:nvGrpSpPr>
        <p:grpSpPr>
          <a:xfrm>
            <a:off x="524371" y="4625060"/>
            <a:ext cx="8405188" cy="1754327"/>
            <a:chOff x="524371" y="4840960"/>
            <a:chExt cx="8405188" cy="1754327"/>
          </a:xfrm>
        </p:grpSpPr>
        <p:sp>
          <p:nvSpPr>
            <p:cNvPr id="113" name="TextBox 112"/>
            <p:cNvSpPr txBox="1"/>
            <p:nvPr/>
          </p:nvSpPr>
          <p:spPr>
            <a:xfrm>
              <a:off x="524371" y="4840960"/>
              <a:ext cx="8405188" cy="1754327"/>
            </a:xfrm>
            <a:prstGeom prst="rect">
              <a:avLst/>
            </a:prstGeom>
            <a:noFill/>
          </p:spPr>
          <p:txBody>
            <a:bodyPr wrap="square" rtlCol="0">
              <a:spAutoFit/>
            </a:bodyPr>
            <a:lstStyle/>
            <a:p>
              <a:r>
                <a:rPr lang="en-US" dirty="0">
                  <a:latin typeface="Times New Roman"/>
                  <a:cs typeface="Times New Roman"/>
                </a:rPr>
                <a:t>Consider the section of wire at the far right side of the coil in the plane of the page (i.e., where the       is.  At that point, the “</a:t>
              </a:r>
              <a:r>
                <a:rPr lang="en-US" dirty="0" err="1">
                  <a:latin typeface="Times New Roman"/>
                  <a:cs typeface="Times New Roman"/>
                </a:rPr>
                <a:t>i</a:t>
              </a:r>
              <a:r>
                <a:rPr lang="en-US" dirty="0">
                  <a:latin typeface="Times New Roman"/>
                  <a:cs typeface="Times New Roman"/>
                </a:rPr>
                <a:t>” is into the page and B is as shown.  The cross product yields a force as shown.  A similar force is shown on the other side of the coil.  Notice that the horizontal components will cancel leaving only downward vertical components.  Translation: the coil will feel a force of repulsion that is DOWNWARD, while the magnet will feel an equal and opposite force UPWARD (Newton’s third law).</a:t>
              </a:r>
            </a:p>
          </p:txBody>
        </p:sp>
        <p:sp>
          <p:nvSpPr>
            <p:cNvPr id="118" name="Oval 117"/>
            <p:cNvSpPr/>
            <p:nvPr/>
          </p:nvSpPr>
          <p:spPr>
            <a:xfrm>
              <a:off x="1600043" y="5201134"/>
              <a:ext cx="220094" cy="220094"/>
            </a:xfrm>
            <a:prstGeom prst="ellipse">
              <a:avLst/>
            </a:prstGeom>
            <a:solidFill>
              <a:srgbClr val="FFFFFF"/>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1636823" y="5229096"/>
              <a:ext cx="149446" cy="162404"/>
              <a:chOff x="2221294" y="5363006"/>
              <a:chExt cx="149446" cy="162404"/>
            </a:xfrm>
          </p:grpSpPr>
          <p:cxnSp>
            <p:nvCxnSpPr>
              <p:cNvPr id="114" name="Straight Connector 113"/>
              <p:cNvCxnSpPr/>
              <p:nvPr/>
            </p:nvCxnSpPr>
            <p:spPr>
              <a:xfrm>
                <a:off x="2221294" y="5363006"/>
                <a:ext cx="149446" cy="1624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2221294" y="5363006"/>
                <a:ext cx="149446" cy="1624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cxnSp>
        <p:nvCxnSpPr>
          <p:cNvPr id="121" name="Straight Arrow Connector 120"/>
          <p:cNvCxnSpPr/>
          <p:nvPr/>
        </p:nvCxnSpPr>
        <p:spPr>
          <a:xfrm>
            <a:off x="7835772" y="3315493"/>
            <a:ext cx="814879" cy="267547"/>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23" name="Object 122"/>
          <p:cNvGraphicFramePr>
            <a:graphicFrameLocks noChangeAspect="1"/>
          </p:cNvGraphicFramePr>
          <p:nvPr>
            <p:extLst>
              <p:ext uri="{D42A27DB-BD31-4B8C-83A1-F6EECF244321}">
                <p14:modId xmlns:p14="http://schemas.microsoft.com/office/powerpoint/2010/main" val="6484002"/>
              </p:ext>
            </p:extLst>
          </p:nvPr>
        </p:nvGraphicFramePr>
        <p:xfrm>
          <a:off x="8593138" y="3609975"/>
          <a:ext cx="198437" cy="207963"/>
        </p:xfrm>
        <a:graphic>
          <a:graphicData uri="http://schemas.openxmlformats.org/presentationml/2006/ole">
            <mc:AlternateContent xmlns:mc="http://schemas.openxmlformats.org/markup-compatibility/2006">
              <mc:Choice xmlns:v="urn:schemas-microsoft-com:vml" Requires="v">
                <p:oleObj spid="_x0000_s3031622" name="Equation" r:id="rId16" imgW="127000" imgH="152400" progId="Equation.DSMT4">
                  <p:embed/>
                </p:oleObj>
              </mc:Choice>
              <mc:Fallback>
                <p:oleObj name="Equation" r:id="rId16" imgW="127000" imgH="152400" progId="Equation.DSMT4">
                  <p:embed/>
                  <p:pic>
                    <p:nvPicPr>
                      <p:cNvPr id="0" name=""/>
                      <p:cNvPicPr/>
                      <p:nvPr/>
                    </p:nvPicPr>
                    <p:blipFill>
                      <a:blip r:embed="rId17"/>
                      <a:stretch>
                        <a:fillRect/>
                      </a:stretch>
                    </p:blipFill>
                    <p:spPr>
                      <a:xfrm>
                        <a:off x="8593138" y="3609975"/>
                        <a:ext cx="198437" cy="207963"/>
                      </a:xfrm>
                      <a:prstGeom prst="rect">
                        <a:avLst/>
                      </a:prstGeom>
                    </p:spPr>
                  </p:pic>
                </p:oleObj>
              </mc:Fallback>
            </mc:AlternateContent>
          </a:graphicData>
        </a:graphic>
      </p:graphicFrame>
      <p:cxnSp>
        <p:nvCxnSpPr>
          <p:cNvPr id="124" name="Straight Arrow Connector 123"/>
          <p:cNvCxnSpPr/>
          <p:nvPr/>
        </p:nvCxnSpPr>
        <p:spPr>
          <a:xfrm>
            <a:off x="4979063" y="3421507"/>
            <a:ext cx="250678" cy="650318"/>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a:off x="339684" y="2463078"/>
            <a:ext cx="3162300" cy="369332"/>
          </a:xfrm>
          <a:prstGeom prst="rect">
            <a:avLst/>
          </a:prstGeom>
          <a:noFill/>
        </p:spPr>
        <p:txBody>
          <a:bodyPr wrap="square" rtlCol="0">
            <a:spAutoFit/>
          </a:bodyPr>
          <a:lstStyle/>
          <a:p>
            <a:r>
              <a:rPr lang="en-US" dirty="0">
                <a:latin typeface="Times New Roman"/>
                <a:cs typeface="Times New Roman"/>
              </a:rPr>
              <a:t>The hard way:</a:t>
            </a:r>
          </a:p>
        </p:txBody>
      </p:sp>
      <p:graphicFrame>
        <p:nvGraphicFramePr>
          <p:cNvPr id="139" name="Object 138"/>
          <p:cNvGraphicFramePr>
            <a:graphicFrameLocks noChangeAspect="1"/>
          </p:cNvGraphicFramePr>
          <p:nvPr>
            <p:extLst>
              <p:ext uri="{D42A27DB-BD31-4B8C-83A1-F6EECF244321}">
                <p14:modId xmlns:p14="http://schemas.microsoft.com/office/powerpoint/2010/main" val="752199390"/>
              </p:ext>
            </p:extLst>
          </p:nvPr>
        </p:nvGraphicFramePr>
        <p:xfrm>
          <a:off x="4679018" y="3198148"/>
          <a:ext cx="139700" cy="207962"/>
        </p:xfrm>
        <a:graphic>
          <a:graphicData uri="http://schemas.openxmlformats.org/presentationml/2006/ole">
            <mc:AlternateContent xmlns:mc="http://schemas.openxmlformats.org/markup-compatibility/2006">
              <mc:Choice xmlns:v="urn:schemas-microsoft-com:vml" Requires="v">
                <p:oleObj spid="_x0000_s3031623" name="Equation" r:id="rId18" imgW="88900" imgH="152400" progId="Equation.DSMT4">
                  <p:embed/>
                </p:oleObj>
              </mc:Choice>
              <mc:Fallback>
                <p:oleObj name="Equation" r:id="rId18" imgW="88900" imgH="152400" progId="Equation.DSMT4">
                  <p:embed/>
                  <p:pic>
                    <p:nvPicPr>
                      <p:cNvPr id="0" name=""/>
                      <p:cNvPicPr/>
                      <p:nvPr/>
                    </p:nvPicPr>
                    <p:blipFill>
                      <a:blip r:embed="rId9"/>
                      <a:stretch>
                        <a:fillRect/>
                      </a:stretch>
                    </p:blipFill>
                    <p:spPr>
                      <a:xfrm>
                        <a:off x="4679018" y="3198148"/>
                        <a:ext cx="139700" cy="207962"/>
                      </a:xfrm>
                      <a:prstGeom prst="rect">
                        <a:avLst/>
                      </a:prstGeom>
                    </p:spPr>
                  </p:pic>
                </p:oleObj>
              </mc:Fallback>
            </mc:AlternateContent>
          </a:graphicData>
        </a:graphic>
      </p:graphicFrame>
      <p:graphicFrame>
        <p:nvGraphicFramePr>
          <p:cNvPr id="140" name="Object 139"/>
          <p:cNvGraphicFramePr>
            <a:graphicFrameLocks noChangeAspect="1"/>
          </p:cNvGraphicFramePr>
          <p:nvPr>
            <p:extLst>
              <p:ext uri="{D42A27DB-BD31-4B8C-83A1-F6EECF244321}">
                <p14:modId xmlns:p14="http://schemas.microsoft.com/office/powerpoint/2010/main" val="566438680"/>
              </p:ext>
            </p:extLst>
          </p:nvPr>
        </p:nvGraphicFramePr>
        <p:xfrm>
          <a:off x="4170258" y="3642684"/>
          <a:ext cx="198437" cy="207963"/>
        </p:xfrm>
        <a:graphic>
          <a:graphicData uri="http://schemas.openxmlformats.org/presentationml/2006/ole">
            <mc:AlternateContent xmlns:mc="http://schemas.openxmlformats.org/markup-compatibility/2006">
              <mc:Choice xmlns:v="urn:schemas-microsoft-com:vml" Requires="v">
                <p:oleObj spid="_x0000_s3031624" name="Equation" r:id="rId19" imgW="127000" imgH="152400" progId="Equation.DSMT4">
                  <p:embed/>
                </p:oleObj>
              </mc:Choice>
              <mc:Fallback>
                <p:oleObj name="Equation" r:id="rId19" imgW="127000" imgH="152400" progId="Equation.DSMT4">
                  <p:embed/>
                  <p:pic>
                    <p:nvPicPr>
                      <p:cNvPr id="0" name=""/>
                      <p:cNvPicPr/>
                      <p:nvPr/>
                    </p:nvPicPr>
                    <p:blipFill>
                      <a:blip r:embed="rId17"/>
                      <a:stretch>
                        <a:fillRect/>
                      </a:stretch>
                    </p:blipFill>
                    <p:spPr>
                      <a:xfrm>
                        <a:off x="4170258" y="3642684"/>
                        <a:ext cx="198437" cy="207963"/>
                      </a:xfrm>
                      <a:prstGeom prst="rect">
                        <a:avLst/>
                      </a:prstGeom>
                    </p:spPr>
                  </p:pic>
                </p:oleObj>
              </mc:Fallback>
            </mc:AlternateContent>
          </a:graphicData>
        </a:graphic>
      </p:graphicFrame>
    </p:spTree>
    <p:extLst>
      <p:ext uri="{BB962C8B-B14F-4D97-AF65-F5344CB8AC3E}">
        <p14:creationId xmlns:p14="http://schemas.microsoft.com/office/powerpoint/2010/main" val="320746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dissolve">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dissolve">
                                      <p:cBhvr>
                                        <p:cTn id="17" dur="500"/>
                                        <p:tgtEl>
                                          <p:spTgt spid="1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dissolve">
                                      <p:cBhvr>
                                        <p:cTn id="20" dur="500"/>
                                        <p:tgtEl>
                                          <p:spTgt spid="10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dissolve">
                                      <p:cBhvr>
                                        <p:cTn id="25" dur="500"/>
                                        <p:tgtEl>
                                          <p:spTgt spid="124"/>
                                        </p:tgtEl>
                                      </p:cBhvr>
                                    </p:animEffect>
                                  </p:childTnLst>
                                </p:cTn>
                              </p:par>
                              <p:par>
                                <p:cTn id="26" presetID="9" presetClass="entr" presetSubtype="0" fill="hold" nodeType="with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dissolve">
                                      <p:cBhvr>
                                        <p:cTn id="28" dur="500"/>
                                        <p:tgtEl>
                                          <p:spTgt spid="136"/>
                                        </p:tgtEl>
                                      </p:cBhvr>
                                    </p:animEffect>
                                  </p:childTnLst>
                                </p:cTn>
                              </p:par>
                              <p:par>
                                <p:cTn id="29" presetID="9" presetClass="entr" presetSubtype="0" fill="hold" nodeType="with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dissolve">
                                      <p:cBhvr>
                                        <p:cTn id="31" dur="500"/>
                                        <p:tgtEl>
                                          <p:spTgt spid="137"/>
                                        </p:tgtEl>
                                      </p:cBhvr>
                                    </p:animEffect>
                                  </p:childTnLst>
                                </p:cTn>
                              </p:par>
                              <p:par>
                                <p:cTn id="32" presetID="9" presetClass="entr" presetSubtype="0" fill="hold" nodeType="with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dissolve">
                                      <p:cBhvr>
                                        <p:cTn id="34" dur="500"/>
                                        <p:tgtEl>
                                          <p:spTgt spid="121"/>
                                        </p:tgtEl>
                                      </p:cBhvr>
                                    </p:animEffect>
                                  </p:childTnLst>
                                </p:cTn>
                              </p:par>
                              <p:par>
                                <p:cTn id="35" presetID="9" presetClass="entr" presetSubtype="0" fill="hold" nodeType="with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dissolve">
                                      <p:cBhvr>
                                        <p:cTn id="37" dur="500"/>
                                        <p:tgtEl>
                                          <p:spTgt spid="13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9" grpId="0"/>
      <p:bldP spid="1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435471" y="2173173"/>
            <a:ext cx="3323729" cy="1754327"/>
          </a:xfrm>
          <a:prstGeom prst="rect">
            <a:avLst/>
          </a:prstGeom>
          <a:noFill/>
        </p:spPr>
        <p:txBody>
          <a:bodyPr wrap="square" rtlCol="0">
            <a:spAutoFit/>
          </a:bodyPr>
          <a:lstStyle/>
          <a:p>
            <a:r>
              <a:rPr lang="en-US" dirty="0">
                <a:latin typeface="Times New Roman"/>
                <a:cs typeface="Times New Roman"/>
              </a:rPr>
              <a:t>                    the structures will be </a:t>
            </a:r>
            <a:r>
              <a:rPr lang="en-US" dirty="0">
                <a:solidFill>
                  <a:srgbClr val="FF0000"/>
                </a:solidFill>
                <a:latin typeface="Times New Roman"/>
                <a:cs typeface="Times New Roman"/>
              </a:rPr>
              <a:t>acting like </a:t>
            </a:r>
            <a:r>
              <a:rPr lang="en-US" i="1" dirty="0">
                <a:solidFill>
                  <a:srgbClr val="FF0000"/>
                </a:solidFill>
                <a:latin typeface="Times New Roman"/>
                <a:cs typeface="Times New Roman"/>
              </a:rPr>
              <a:t>like-poles </a:t>
            </a:r>
            <a:r>
              <a:rPr lang="en-US" dirty="0">
                <a:latin typeface="Times New Roman"/>
                <a:cs typeface="Times New Roman"/>
              </a:rPr>
              <a:t>and you will </a:t>
            </a:r>
            <a:r>
              <a:rPr lang="en-US" dirty="0">
                <a:solidFill>
                  <a:srgbClr val="FF0000"/>
                </a:solidFill>
                <a:latin typeface="Times New Roman"/>
                <a:cs typeface="Times New Roman"/>
              </a:rPr>
              <a:t>get repulsion</a:t>
            </a:r>
            <a:r>
              <a:rPr lang="en-US" dirty="0">
                <a:latin typeface="Times New Roman"/>
                <a:cs typeface="Times New Roman"/>
              </a:rPr>
              <a:t>.  That’s the case in this situation, so the </a:t>
            </a:r>
            <a:r>
              <a:rPr lang="en-US" dirty="0">
                <a:solidFill>
                  <a:srgbClr val="0000FF"/>
                </a:solidFill>
                <a:latin typeface="Times New Roman"/>
                <a:cs typeface="Times New Roman"/>
              </a:rPr>
              <a:t>coil</a:t>
            </a:r>
            <a:r>
              <a:rPr lang="en-US" dirty="0">
                <a:latin typeface="Times New Roman"/>
                <a:cs typeface="Times New Roman"/>
              </a:rPr>
              <a:t> will be </a:t>
            </a:r>
            <a:r>
              <a:rPr lang="en-US" dirty="0">
                <a:solidFill>
                  <a:srgbClr val="0000FF"/>
                </a:solidFill>
                <a:latin typeface="Times New Roman"/>
                <a:cs typeface="Times New Roman"/>
              </a:rPr>
              <a:t>repulsed by the magnet </a:t>
            </a:r>
            <a:r>
              <a:rPr lang="en-US" dirty="0">
                <a:latin typeface="Times New Roman"/>
                <a:cs typeface="Times New Roman"/>
              </a:rPr>
              <a:t>and </a:t>
            </a:r>
            <a:r>
              <a:rPr lang="en-US" dirty="0">
                <a:solidFill>
                  <a:srgbClr val="0000FF"/>
                </a:solidFill>
                <a:latin typeface="Times New Roman"/>
                <a:cs typeface="Times New Roman"/>
              </a:rPr>
              <a:t>feel a force</a:t>
            </a:r>
            <a:r>
              <a:rPr lang="en-US" dirty="0">
                <a:latin typeface="Times New Roman"/>
                <a:cs typeface="Times New Roman"/>
              </a:rPr>
              <a:t> </a:t>
            </a:r>
            <a:r>
              <a:rPr lang="en-US" dirty="0">
                <a:solidFill>
                  <a:srgbClr val="FF0000"/>
                </a:solidFill>
                <a:latin typeface="Times New Roman"/>
                <a:cs typeface="Times New Roman"/>
              </a:rPr>
              <a:t>DOWNWARD</a:t>
            </a:r>
            <a:r>
              <a:rPr lang="en-US" dirty="0">
                <a:latin typeface="Times New Roman"/>
                <a:cs typeface="Times New Roman"/>
              </a:rPr>
              <a:t>.                     </a:t>
            </a:r>
          </a:p>
        </p:txBody>
      </p:sp>
      <p:sp>
        <p:nvSpPr>
          <p:cNvPr id="110" name="Rectangle 109"/>
          <p:cNvSpPr/>
          <p:nvPr/>
        </p:nvSpPr>
        <p:spPr>
          <a:xfrm>
            <a:off x="4979063" y="3171632"/>
            <a:ext cx="3218336" cy="220094"/>
          </a:xfrm>
          <a:prstGeom prst="rect">
            <a:avLst/>
          </a:prstGeom>
          <a:solidFill>
            <a:schemeClr val="accent3"/>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30.)</a:t>
            </a:r>
          </a:p>
        </p:txBody>
      </p:sp>
      <p:grpSp>
        <p:nvGrpSpPr>
          <p:cNvPr id="79" name="Group 78"/>
          <p:cNvGrpSpPr/>
          <p:nvPr/>
        </p:nvGrpSpPr>
        <p:grpSpPr>
          <a:xfrm>
            <a:off x="6359936" y="322677"/>
            <a:ext cx="425408" cy="1426877"/>
            <a:chOff x="2895600" y="1639888"/>
            <a:chExt cx="469901" cy="1816100"/>
          </a:xfrm>
        </p:grpSpPr>
        <p:sp>
          <p:nvSpPr>
            <p:cNvPr id="99" name="Rectangle 98"/>
            <p:cNvSpPr/>
            <p:nvPr/>
          </p:nvSpPr>
          <p:spPr>
            <a:xfrm rot="5400000">
              <a:off x="2222500" y="2312988"/>
              <a:ext cx="1816100" cy="469900"/>
            </a:xfrm>
            <a:prstGeom prst="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0" name="Group 99"/>
            <p:cNvGrpSpPr/>
            <p:nvPr/>
          </p:nvGrpSpPr>
          <p:grpSpPr>
            <a:xfrm>
              <a:off x="2895601" y="1646239"/>
              <a:ext cx="469900" cy="368300"/>
              <a:chOff x="2895600" y="3087688"/>
              <a:chExt cx="469900" cy="368300"/>
            </a:xfrm>
          </p:grpSpPr>
          <p:sp>
            <p:nvSpPr>
              <p:cNvPr id="104" name="Rectangle 103"/>
              <p:cNvSpPr/>
              <p:nvPr/>
            </p:nvSpPr>
            <p:spPr>
              <a:xfrm rot="5400000">
                <a:off x="2946400" y="3036888"/>
                <a:ext cx="368300" cy="469900"/>
              </a:xfrm>
              <a:prstGeom prst="rect">
                <a:avLst/>
              </a:prstGeom>
              <a:solidFill>
                <a:srgbClr val="FF0000">
                  <a:alpha val="72000"/>
                </a:srgb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5" name="Object 104"/>
              <p:cNvGraphicFramePr>
                <a:graphicFrameLocks noChangeAspect="1"/>
              </p:cNvGraphicFramePr>
              <p:nvPr>
                <p:extLst>
                  <p:ext uri="{D42A27DB-BD31-4B8C-83A1-F6EECF244321}">
                    <p14:modId xmlns:p14="http://schemas.microsoft.com/office/powerpoint/2010/main" val="2429454266"/>
                  </p:ext>
                </p:extLst>
              </p:nvPr>
            </p:nvGraphicFramePr>
            <p:xfrm>
              <a:off x="3030538" y="3128963"/>
              <a:ext cx="200025" cy="265113"/>
            </p:xfrm>
            <a:graphic>
              <a:graphicData uri="http://schemas.openxmlformats.org/presentationml/2006/ole">
                <mc:AlternateContent xmlns:mc="http://schemas.openxmlformats.org/markup-compatibility/2006">
                  <mc:Choice xmlns:v="urn:schemas-microsoft-com:vml" Requires="v">
                    <p:oleObj spid="_x0000_s3032559" name="Equation" r:id="rId4" imgW="114300" imgH="152400" progId="Equation.DSMT4">
                      <p:embed/>
                    </p:oleObj>
                  </mc:Choice>
                  <mc:Fallback>
                    <p:oleObj name="Equation" r:id="rId4" imgW="114300" imgH="152400" progId="Equation.DSMT4">
                      <p:embed/>
                      <p:pic>
                        <p:nvPicPr>
                          <p:cNvPr id="0" name=""/>
                          <p:cNvPicPr/>
                          <p:nvPr/>
                        </p:nvPicPr>
                        <p:blipFill>
                          <a:blip r:embed="rId5"/>
                          <a:stretch>
                            <a:fillRect/>
                          </a:stretch>
                        </p:blipFill>
                        <p:spPr>
                          <a:xfrm>
                            <a:off x="3030538" y="3128963"/>
                            <a:ext cx="200025" cy="265113"/>
                          </a:xfrm>
                          <a:prstGeom prst="rect">
                            <a:avLst/>
                          </a:prstGeom>
                        </p:spPr>
                      </p:pic>
                    </p:oleObj>
                  </mc:Fallback>
                </mc:AlternateContent>
              </a:graphicData>
            </a:graphic>
          </p:graphicFrame>
        </p:grpSp>
        <p:grpSp>
          <p:nvGrpSpPr>
            <p:cNvPr id="101" name="Group 100"/>
            <p:cNvGrpSpPr/>
            <p:nvPr/>
          </p:nvGrpSpPr>
          <p:grpSpPr>
            <a:xfrm>
              <a:off x="2895601" y="3087688"/>
              <a:ext cx="469900" cy="368300"/>
              <a:chOff x="2895600" y="1639888"/>
              <a:chExt cx="469900" cy="368300"/>
            </a:xfrm>
          </p:grpSpPr>
          <p:sp>
            <p:nvSpPr>
              <p:cNvPr id="102" name="Rectangle 101"/>
              <p:cNvSpPr/>
              <p:nvPr/>
            </p:nvSpPr>
            <p:spPr>
              <a:xfrm rot="5400000">
                <a:off x="2946400" y="1589088"/>
                <a:ext cx="368300" cy="469900"/>
              </a:xfrm>
              <a:prstGeom prst="rect">
                <a:avLst/>
              </a:prstGeom>
              <a:solidFill>
                <a:srgbClr val="3366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3" name="Object 102"/>
              <p:cNvGraphicFramePr>
                <a:graphicFrameLocks noChangeAspect="1"/>
              </p:cNvGraphicFramePr>
              <p:nvPr>
                <p:extLst>
                  <p:ext uri="{D42A27DB-BD31-4B8C-83A1-F6EECF244321}">
                    <p14:modId xmlns:p14="http://schemas.microsoft.com/office/powerpoint/2010/main" val="2932513267"/>
                  </p:ext>
                </p:extLst>
              </p:nvPr>
            </p:nvGraphicFramePr>
            <p:xfrm>
              <a:off x="3005138" y="1679576"/>
              <a:ext cx="244475" cy="265112"/>
            </p:xfrm>
            <a:graphic>
              <a:graphicData uri="http://schemas.openxmlformats.org/presentationml/2006/ole">
                <mc:AlternateContent xmlns:mc="http://schemas.openxmlformats.org/markup-compatibility/2006">
                  <mc:Choice xmlns:v="urn:schemas-microsoft-com:vml" Requires="v">
                    <p:oleObj spid="_x0000_s3032560"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3005138" y="1679576"/>
                            <a:ext cx="244475" cy="265112"/>
                          </a:xfrm>
                          <a:prstGeom prst="rect">
                            <a:avLst/>
                          </a:prstGeom>
                        </p:spPr>
                      </p:pic>
                    </p:oleObj>
                  </mc:Fallback>
                </mc:AlternateContent>
              </a:graphicData>
            </a:graphic>
          </p:graphicFrame>
        </p:grpSp>
      </p:grpSp>
      <p:graphicFrame>
        <p:nvGraphicFramePr>
          <p:cNvPr id="92" name="Object 91"/>
          <p:cNvGraphicFramePr>
            <a:graphicFrameLocks noChangeAspect="1"/>
          </p:cNvGraphicFramePr>
          <p:nvPr>
            <p:extLst>
              <p:ext uri="{D42A27DB-BD31-4B8C-83A1-F6EECF244321}">
                <p14:modId xmlns:p14="http://schemas.microsoft.com/office/powerpoint/2010/main" val="270635207"/>
              </p:ext>
            </p:extLst>
          </p:nvPr>
        </p:nvGraphicFramePr>
        <p:xfrm>
          <a:off x="8366751" y="2996569"/>
          <a:ext cx="139700" cy="207962"/>
        </p:xfrm>
        <a:graphic>
          <a:graphicData uri="http://schemas.openxmlformats.org/presentationml/2006/ole">
            <mc:AlternateContent xmlns:mc="http://schemas.openxmlformats.org/markup-compatibility/2006">
              <mc:Choice xmlns:v="urn:schemas-microsoft-com:vml" Requires="v">
                <p:oleObj spid="_x0000_s3032561" name="Equation" r:id="rId8" imgW="88900" imgH="152400" progId="Equation.DSMT4">
                  <p:embed/>
                </p:oleObj>
              </mc:Choice>
              <mc:Fallback>
                <p:oleObj name="Equation" r:id="rId8" imgW="88900" imgH="152400" progId="Equation.DSMT4">
                  <p:embed/>
                  <p:pic>
                    <p:nvPicPr>
                      <p:cNvPr id="0" name=""/>
                      <p:cNvPicPr/>
                      <p:nvPr/>
                    </p:nvPicPr>
                    <p:blipFill>
                      <a:blip r:embed="rId9"/>
                      <a:stretch>
                        <a:fillRect/>
                      </a:stretch>
                    </p:blipFill>
                    <p:spPr>
                      <a:xfrm>
                        <a:off x="8366751" y="2996569"/>
                        <a:ext cx="139700" cy="207962"/>
                      </a:xfrm>
                      <a:prstGeom prst="rect">
                        <a:avLst/>
                      </a:prstGeom>
                    </p:spPr>
                  </p:pic>
                </p:oleObj>
              </mc:Fallback>
            </mc:AlternateContent>
          </a:graphicData>
        </a:graphic>
      </p:graphicFrame>
      <p:sp>
        <p:nvSpPr>
          <p:cNvPr id="111" name="Oval 110"/>
          <p:cNvSpPr/>
          <p:nvPr/>
        </p:nvSpPr>
        <p:spPr>
          <a:xfrm>
            <a:off x="8146657" y="3171632"/>
            <a:ext cx="220094" cy="220094"/>
          </a:xfrm>
          <a:prstGeom prst="ellipse">
            <a:avLst/>
          </a:prstGeom>
          <a:solidFill>
            <a:srgbClr val="FFFFFF"/>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p:cNvCxnSpPr/>
          <p:nvPr/>
        </p:nvCxnSpPr>
        <p:spPr>
          <a:xfrm flipH="1">
            <a:off x="8184570" y="3198640"/>
            <a:ext cx="149446" cy="1624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8181828" y="3201815"/>
            <a:ext cx="149446" cy="1624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6" name="Oval 115"/>
          <p:cNvSpPr/>
          <p:nvPr/>
        </p:nvSpPr>
        <p:spPr>
          <a:xfrm>
            <a:off x="4818718" y="3173316"/>
            <a:ext cx="220094" cy="220094"/>
          </a:xfrm>
          <a:prstGeom prst="ellipse">
            <a:avLst/>
          </a:prstGeom>
          <a:solidFill>
            <a:srgbClr val="FFFFFF"/>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1" name="Object 90"/>
          <p:cNvGraphicFramePr>
            <a:graphicFrameLocks noChangeAspect="1"/>
          </p:cNvGraphicFramePr>
          <p:nvPr>
            <p:extLst>
              <p:ext uri="{D42A27DB-BD31-4B8C-83A1-F6EECF244321}">
                <p14:modId xmlns:p14="http://schemas.microsoft.com/office/powerpoint/2010/main" val="12857236"/>
              </p:ext>
            </p:extLst>
          </p:nvPr>
        </p:nvGraphicFramePr>
        <p:xfrm>
          <a:off x="4863461" y="3204531"/>
          <a:ext cx="139407" cy="182529"/>
        </p:xfrm>
        <a:graphic>
          <a:graphicData uri="http://schemas.openxmlformats.org/presentationml/2006/ole">
            <mc:AlternateContent xmlns:mc="http://schemas.openxmlformats.org/markup-compatibility/2006">
              <mc:Choice xmlns:v="urn:schemas-microsoft-com:vml" Requires="v">
                <p:oleObj spid="_x0000_s3032562" name="Equation" r:id="rId10" imgW="88900" imgH="114300" progId="Equation.DSMT4">
                  <p:embed/>
                </p:oleObj>
              </mc:Choice>
              <mc:Fallback>
                <p:oleObj name="Equation" r:id="rId10" imgW="88900" imgH="114300" progId="Equation.DSMT4">
                  <p:embed/>
                  <p:pic>
                    <p:nvPicPr>
                      <p:cNvPr id="0" name=""/>
                      <p:cNvPicPr/>
                      <p:nvPr/>
                    </p:nvPicPr>
                    <p:blipFill>
                      <a:blip r:embed="rId11"/>
                      <a:stretch>
                        <a:fillRect/>
                      </a:stretch>
                    </p:blipFill>
                    <p:spPr>
                      <a:xfrm>
                        <a:off x="4863461" y="3204531"/>
                        <a:ext cx="139407" cy="182529"/>
                      </a:xfrm>
                      <a:prstGeom prst="rect">
                        <a:avLst/>
                      </a:prstGeom>
                    </p:spPr>
                  </p:pic>
                </p:oleObj>
              </mc:Fallback>
            </mc:AlternateContent>
          </a:graphicData>
        </a:graphic>
      </p:graphicFrame>
      <p:grpSp>
        <p:nvGrpSpPr>
          <p:cNvPr id="125" name="Group 124"/>
          <p:cNvGrpSpPr/>
          <p:nvPr/>
        </p:nvGrpSpPr>
        <p:grpSpPr>
          <a:xfrm>
            <a:off x="6780442" y="1804944"/>
            <a:ext cx="1524407" cy="939800"/>
            <a:chOff x="4038193" y="4305300"/>
            <a:chExt cx="1524407" cy="939800"/>
          </a:xfrm>
        </p:grpSpPr>
        <p:sp>
          <p:nvSpPr>
            <p:cNvPr id="117" name="Freeform 116"/>
            <p:cNvSpPr/>
            <p:nvPr/>
          </p:nvSpPr>
          <p:spPr>
            <a:xfrm>
              <a:off x="4038193" y="4305300"/>
              <a:ext cx="1524407" cy="868303"/>
            </a:xfrm>
            <a:custGeom>
              <a:avLst/>
              <a:gdLst>
                <a:gd name="connsiteX0" fmla="*/ 407 w 1524407"/>
                <a:gd name="connsiteY0" fmla="*/ 0 h 868303"/>
                <a:gd name="connsiteX1" fmla="*/ 25807 w 1524407"/>
                <a:gd name="connsiteY1" fmla="*/ 215900 h 868303"/>
                <a:gd name="connsiteX2" fmla="*/ 165507 w 1524407"/>
                <a:gd name="connsiteY2" fmla="*/ 457200 h 868303"/>
                <a:gd name="connsiteX3" fmla="*/ 368707 w 1524407"/>
                <a:gd name="connsiteY3" fmla="*/ 635000 h 868303"/>
                <a:gd name="connsiteX4" fmla="*/ 724307 w 1524407"/>
                <a:gd name="connsiteY4" fmla="*/ 800100 h 868303"/>
                <a:gd name="connsiteX5" fmla="*/ 1118007 w 1524407"/>
                <a:gd name="connsiteY5" fmla="*/ 863600 h 868303"/>
                <a:gd name="connsiteX6" fmla="*/ 1524407 w 1524407"/>
                <a:gd name="connsiteY6" fmla="*/ 863600 h 86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407" h="868303">
                  <a:moveTo>
                    <a:pt x="407" y="0"/>
                  </a:moveTo>
                  <a:cubicBezTo>
                    <a:pt x="-652" y="69850"/>
                    <a:pt x="-1710" y="139700"/>
                    <a:pt x="25807" y="215900"/>
                  </a:cubicBezTo>
                  <a:cubicBezTo>
                    <a:pt x="53324" y="292100"/>
                    <a:pt x="108357" y="387350"/>
                    <a:pt x="165507" y="457200"/>
                  </a:cubicBezTo>
                  <a:cubicBezTo>
                    <a:pt x="222657" y="527050"/>
                    <a:pt x="275574" y="577850"/>
                    <a:pt x="368707" y="635000"/>
                  </a:cubicBezTo>
                  <a:cubicBezTo>
                    <a:pt x="461840" y="692150"/>
                    <a:pt x="599424" y="762000"/>
                    <a:pt x="724307" y="800100"/>
                  </a:cubicBezTo>
                  <a:cubicBezTo>
                    <a:pt x="849190" y="838200"/>
                    <a:pt x="984657" y="853017"/>
                    <a:pt x="1118007" y="863600"/>
                  </a:cubicBezTo>
                  <a:cubicBezTo>
                    <a:pt x="1251357" y="874183"/>
                    <a:pt x="1524407" y="863600"/>
                    <a:pt x="1524407" y="8636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9" name="Straight Connector 118"/>
            <p:cNvCxnSpPr/>
            <p:nvPr/>
          </p:nvCxnSpPr>
          <p:spPr>
            <a:xfrm flipH="1" flipV="1">
              <a:off x="5284297" y="5092700"/>
              <a:ext cx="276222" cy="7455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5284297" y="5169981"/>
              <a:ext cx="276222" cy="7511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6" name="Group 125"/>
          <p:cNvGrpSpPr/>
          <p:nvPr/>
        </p:nvGrpSpPr>
        <p:grpSpPr>
          <a:xfrm flipH="1">
            <a:off x="4835530" y="1804944"/>
            <a:ext cx="1524407" cy="939800"/>
            <a:chOff x="4038193" y="4305300"/>
            <a:chExt cx="1524407" cy="939800"/>
          </a:xfrm>
        </p:grpSpPr>
        <p:sp>
          <p:nvSpPr>
            <p:cNvPr id="127" name="Freeform 126"/>
            <p:cNvSpPr/>
            <p:nvPr/>
          </p:nvSpPr>
          <p:spPr>
            <a:xfrm>
              <a:off x="4038193" y="4305300"/>
              <a:ext cx="1524407" cy="868303"/>
            </a:xfrm>
            <a:custGeom>
              <a:avLst/>
              <a:gdLst>
                <a:gd name="connsiteX0" fmla="*/ 407 w 1524407"/>
                <a:gd name="connsiteY0" fmla="*/ 0 h 868303"/>
                <a:gd name="connsiteX1" fmla="*/ 25807 w 1524407"/>
                <a:gd name="connsiteY1" fmla="*/ 215900 h 868303"/>
                <a:gd name="connsiteX2" fmla="*/ 165507 w 1524407"/>
                <a:gd name="connsiteY2" fmla="*/ 457200 h 868303"/>
                <a:gd name="connsiteX3" fmla="*/ 368707 w 1524407"/>
                <a:gd name="connsiteY3" fmla="*/ 635000 h 868303"/>
                <a:gd name="connsiteX4" fmla="*/ 724307 w 1524407"/>
                <a:gd name="connsiteY4" fmla="*/ 800100 h 868303"/>
                <a:gd name="connsiteX5" fmla="*/ 1118007 w 1524407"/>
                <a:gd name="connsiteY5" fmla="*/ 863600 h 868303"/>
                <a:gd name="connsiteX6" fmla="*/ 1524407 w 1524407"/>
                <a:gd name="connsiteY6" fmla="*/ 863600 h 86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407" h="868303">
                  <a:moveTo>
                    <a:pt x="407" y="0"/>
                  </a:moveTo>
                  <a:cubicBezTo>
                    <a:pt x="-652" y="69850"/>
                    <a:pt x="-1710" y="139700"/>
                    <a:pt x="25807" y="215900"/>
                  </a:cubicBezTo>
                  <a:cubicBezTo>
                    <a:pt x="53324" y="292100"/>
                    <a:pt x="108357" y="387350"/>
                    <a:pt x="165507" y="457200"/>
                  </a:cubicBezTo>
                  <a:cubicBezTo>
                    <a:pt x="222657" y="527050"/>
                    <a:pt x="275574" y="577850"/>
                    <a:pt x="368707" y="635000"/>
                  </a:cubicBezTo>
                  <a:cubicBezTo>
                    <a:pt x="461840" y="692150"/>
                    <a:pt x="599424" y="762000"/>
                    <a:pt x="724307" y="800100"/>
                  </a:cubicBezTo>
                  <a:cubicBezTo>
                    <a:pt x="849190" y="838200"/>
                    <a:pt x="984657" y="853017"/>
                    <a:pt x="1118007" y="863600"/>
                  </a:cubicBezTo>
                  <a:cubicBezTo>
                    <a:pt x="1251357" y="874183"/>
                    <a:pt x="1524407" y="863600"/>
                    <a:pt x="1524407" y="8636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8" name="Straight Connector 127"/>
            <p:cNvCxnSpPr/>
            <p:nvPr/>
          </p:nvCxnSpPr>
          <p:spPr>
            <a:xfrm flipH="1" flipV="1">
              <a:off x="5284297" y="5092700"/>
              <a:ext cx="276222" cy="7455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a:off x="5284297" y="5169981"/>
              <a:ext cx="276222" cy="7511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106" name="Straight Arrow Connector 105"/>
          <p:cNvCxnSpPr/>
          <p:nvPr/>
        </p:nvCxnSpPr>
        <p:spPr>
          <a:xfrm>
            <a:off x="7110501" y="934036"/>
            <a:ext cx="0" cy="765627"/>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35471" y="1075106"/>
            <a:ext cx="3323729" cy="1477328"/>
          </a:xfrm>
          <a:prstGeom prst="rect">
            <a:avLst/>
          </a:prstGeom>
          <a:noFill/>
        </p:spPr>
        <p:txBody>
          <a:bodyPr wrap="square" rtlCol="0">
            <a:spAutoFit/>
          </a:bodyPr>
          <a:lstStyle/>
          <a:p>
            <a:r>
              <a:rPr lang="en-US" dirty="0">
                <a:latin typeface="Times New Roman"/>
                <a:cs typeface="Times New Roman"/>
              </a:rPr>
              <a:t>When the </a:t>
            </a:r>
            <a:r>
              <a:rPr lang="en-US" dirty="0">
                <a:solidFill>
                  <a:srgbClr val="0000FF"/>
                </a:solidFill>
                <a:latin typeface="Times New Roman"/>
                <a:cs typeface="Times New Roman"/>
              </a:rPr>
              <a:t>region between</a:t>
            </a:r>
            <a:r>
              <a:rPr lang="en-US" dirty="0">
                <a:latin typeface="Times New Roman"/>
                <a:cs typeface="Times New Roman"/>
              </a:rPr>
              <a:t> </a:t>
            </a:r>
            <a:r>
              <a:rPr lang="en-US" dirty="0">
                <a:solidFill>
                  <a:srgbClr val="008000"/>
                </a:solidFill>
                <a:latin typeface="Times New Roman"/>
                <a:cs typeface="Times New Roman"/>
              </a:rPr>
              <a:t>two</a:t>
            </a:r>
            <a:r>
              <a:rPr lang="en-US" dirty="0">
                <a:latin typeface="Times New Roman"/>
                <a:cs typeface="Times New Roman"/>
              </a:rPr>
              <a:t> </a:t>
            </a:r>
            <a:r>
              <a:rPr lang="en-US" dirty="0">
                <a:solidFill>
                  <a:srgbClr val="0000FF"/>
                </a:solidFill>
                <a:latin typeface="Times New Roman"/>
                <a:cs typeface="Times New Roman"/>
              </a:rPr>
              <a:t>B-</a:t>
            </a:r>
            <a:r>
              <a:rPr lang="en-US" dirty="0" err="1">
                <a:solidFill>
                  <a:srgbClr val="0000FF"/>
                </a:solidFill>
                <a:latin typeface="Times New Roman"/>
                <a:cs typeface="Times New Roman"/>
              </a:rPr>
              <a:t>fld</a:t>
            </a:r>
            <a:r>
              <a:rPr lang="en-US" dirty="0">
                <a:solidFill>
                  <a:srgbClr val="0000FF"/>
                </a:solidFill>
                <a:latin typeface="Times New Roman"/>
                <a:cs typeface="Times New Roman"/>
              </a:rPr>
              <a:t> producing structures </a:t>
            </a:r>
            <a:r>
              <a:rPr lang="en-US" dirty="0">
                <a:latin typeface="Times New Roman"/>
                <a:cs typeface="Times New Roman"/>
              </a:rPr>
              <a:t>has </a:t>
            </a:r>
            <a:r>
              <a:rPr lang="en-US" dirty="0">
                <a:solidFill>
                  <a:srgbClr val="0000FF"/>
                </a:solidFill>
                <a:latin typeface="Times New Roman"/>
                <a:cs typeface="Times New Roman"/>
              </a:rPr>
              <a:t>magnetic field lines </a:t>
            </a:r>
            <a:r>
              <a:rPr lang="en-US" dirty="0">
                <a:latin typeface="Times New Roman"/>
                <a:cs typeface="Times New Roman"/>
              </a:rPr>
              <a:t>that are </a:t>
            </a:r>
            <a:r>
              <a:rPr lang="en-US" dirty="0">
                <a:solidFill>
                  <a:srgbClr val="FF0000"/>
                </a:solidFill>
                <a:latin typeface="Times New Roman"/>
                <a:cs typeface="Times New Roman"/>
              </a:rPr>
              <a:t>parallel</a:t>
            </a:r>
            <a:r>
              <a:rPr lang="en-US" dirty="0">
                <a:latin typeface="Times New Roman"/>
                <a:cs typeface="Times New Roman"/>
              </a:rPr>
              <a:t> to one another (or </a:t>
            </a:r>
            <a:r>
              <a:rPr lang="en-US" dirty="0" err="1">
                <a:latin typeface="Times New Roman"/>
                <a:cs typeface="Times New Roman"/>
              </a:rPr>
              <a:t>parallelish</a:t>
            </a:r>
            <a:r>
              <a:rPr lang="en-US" dirty="0">
                <a:latin typeface="Times New Roman"/>
                <a:cs typeface="Times New Roman"/>
              </a:rPr>
              <a:t>),</a:t>
            </a:r>
          </a:p>
        </p:txBody>
      </p:sp>
      <p:sp>
        <p:nvSpPr>
          <p:cNvPr id="134" name="TextBox 133"/>
          <p:cNvSpPr txBox="1"/>
          <p:nvPr/>
        </p:nvSpPr>
        <p:spPr>
          <a:xfrm>
            <a:off x="238987" y="618469"/>
            <a:ext cx="3162300" cy="369332"/>
          </a:xfrm>
          <a:prstGeom prst="rect">
            <a:avLst/>
          </a:prstGeom>
          <a:noFill/>
        </p:spPr>
        <p:txBody>
          <a:bodyPr wrap="square" rtlCol="0">
            <a:spAutoFit/>
          </a:bodyPr>
          <a:lstStyle/>
          <a:p>
            <a:r>
              <a:rPr lang="en-US" dirty="0">
                <a:latin typeface="Times New Roman"/>
                <a:cs typeface="Times New Roman"/>
              </a:rPr>
              <a:t>Easy way #1:</a:t>
            </a:r>
          </a:p>
        </p:txBody>
      </p:sp>
      <p:graphicFrame>
        <p:nvGraphicFramePr>
          <p:cNvPr id="139" name="Object 138"/>
          <p:cNvGraphicFramePr>
            <a:graphicFrameLocks noChangeAspect="1"/>
          </p:cNvGraphicFramePr>
          <p:nvPr>
            <p:extLst>
              <p:ext uri="{D42A27DB-BD31-4B8C-83A1-F6EECF244321}">
                <p14:modId xmlns:p14="http://schemas.microsoft.com/office/powerpoint/2010/main" val="2688850980"/>
              </p:ext>
            </p:extLst>
          </p:nvPr>
        </p:nvGraphicFramePr>
        <p:xfrm>
          <a:off x="4679018" y="3198148"/>
          <a:ext cx="139700" cy="207962"/>
        </p:xfrm>
        <a:graphic>
          <a:graphicData uri="http://schemas.openxmlformats.org/presentationml/2006/ole">
            <mc:AlternateContent xmlns:mc="http://schemas.openxmlformats.org/markup-compatibility/2006">
              <mc:Choice xmlns:v="urn:schemas-microsoft-com:vml" Requires="v">
                <p:oleObj spid="_x0000_s3032563" name="Equation" r:id="rId12" imgW="88900" imgH="152400" progId="Equation.DSMT4">
                  <p:embed/>
                </p:oleObj>
              </mc:Choice>
              <mc:Fallback>
                <p:oleObj name="Equation" r:id="rId12" imgW="88900" imgH="152400" progId="Equation.DSMT4">
                  <p:embed/>
                  <p:pic>
                    <p:nvPicPr>
                      <p:cNvPr id="0" name=""/>
                      <p:cNvPicPr/>
                      <p:nvPr/>
                    </p:nvPicPr>
                    <p:blipFill>
                      <a:blip r:embed="rId9"/>
                      <a:stretch>
                        <a:fillRect/>
                      </a:stretch>
                    </p:blipFill>
                    <p:spPr>
                      <a:xfrm>
                        <a:off x="4679018" y="3198148"/>
                        <a:ext cx="139700" cy="207962"/>
                      </a:xfrm>
                      <a:prstGeom prst="rect">
                        <a:avLst/>
                      </a:prstGeom>
                    </p:spPr>
                  </p:pic>
                </p:oleObj>
              </mc:Fallback>
            </mc:AlternateContent>
          </a:graphicData>
        </a:graphic>
      </p:graphicFrame>
      <p:graphicFrame>
        <p:nvGraphicFramePr>
          <p:cNvPr id="140" name="Object 139"/>
          <p:cNvGraphicFramePr>
            <a:graphicFrameLocks noChangeAspect="1"/>
          </p:cNvGraphicFramePr>
          <p:nvPr>
            <p:extLst>
              <p:ext uri="{D42A27DB-BD31-4B8C-83A1-F6EECF244321}">
                <p14:modId xmlns:p14="http://schemas.microsoft.com/office/powerpoint/2010/main" val="2842561752"/>
              </p:ext>
            </p:extLst>
          </p:nvPr>
        </p:nvGraphicFramePr>
        <p:xfrm>
          <a:off x="4702743" y="2211344"/>
          <a:ext cx="655638" cy="381000"/>
        </p:xfrm>
        <a:graphic>
          <a:graphicData uri="http://schemas.openxmlformats.org/presentationml/2006/ole">
            <mc:AlternateContent xmlns:mc="http://schemas.openxmlformats.org/markup-compatibility/2006">
              <mc:Choice xmlns:v="urn:schemas-microsoft-com:vml" Requires="v">
                <p:oleObj spid="_x0000_s3032564" name="Equation" r:id="rId13" imgW="419100" imgH="279400" progId="Equation.DSMT4">
                  <p:embed/>
                </p:oleObj>
              </mc:Choice>
              <mc:Fallback>
                <p:oleObj name="Equation" r:id="rId13" imgW="419100" imgH="279400" progId="Equation.DSMT4">
                  <p:embed/>
                  <p:pic>
                    <p:nvPicPr>
                      <p:cNvPr id="0" name=""/>
                      <p:cNvPicPr/>
                      <p:nvPr/>
                    </p:nvPicPr>
                    <p:blipFill>
                      <a:blip r:embed="rId14"/>
                      <a:stretch>
                        <a:fillRect/>
                      </a:stretch>
                    </p:blipFill>
                    <p:spPr>
                      <a:xfrm>
                        <a:off x="4702743" y="2211344"/>
                        <a:ext cx="655638" cy="381000"/>
                      </a:xfrm>
                      <a:prstGeom prst="rect">
                        <a:avLst/>
                      </a:prstGeom>
                    </p:spPr>
                  </p:pic>
                </p:oleObj>
              </mc:Fallback>
            </mc:AlternateContent>
          </a:graphicData>
        </a:graphic>
      </p:graphicFrame>
      <p:grpSp>
        <p:nvGrpSpPr>
          <p:cNvPr id="70" name="Group 69"/>
          <p:cNvGrpSpPr/>
          <p:nvPr/>
        </p:nvGrpSpPr>
        <p:grpSpPr>
          <a:xfrm>
            <a:off x="7688316" y="2725660"/>
            <a:ext cx="1158346" cy="1120440"/>
            <a:chOff x="5872536" y="4826000"/>
            <a:chExt cx="996279" cy="884805"/>
          </a:xfrm>
        </p:grpSpPr>
        <p:sp>
          <p:nvSpPr>
            <p:cNvPr id="146" name="Oval 145"/>
            <p:cNvSpPr/>
            <p:nvPr/>
          </p:nvSpPr>
          <p:spPr>
            <a:xfrm>
              <a:off x="5921209" y="4871499"/>
              <a:ext cx="895757" cy="787457"/>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7" name="Group 146"/>
            <p:cNvGrpSpPr/>
            <p:nvPr/>
          </p:nvGrpSpPr>
          <p:grpSpPr>
            <a:xfrm>
              <a:off x="6286500" y="4826000"/>
              <a:ext cx="161963" cy="103698"/>
              <a:chOff x="6242050" y="4819650"/>
              <a:chExt cx="161963" cy="103698"/>
            </a:xfrm>
          </p:grpSpPr>
          <p:cxnSp>
            <p:nvCxnSpPr>
              <p:cNvPr id="157" name="Straight Connector 156"/>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8" name="Group 147"/>
            <p:cNvGrpSpPr/>
            <p:nvPr/>
          </p:nvGrpSpPr>
          <p:grpSpPr>
            <a:xfrm flipH="1">
              <a:off x="6323031" y="5607107"/>
              <a:ext cx="161963" cy="103698"/>
              <a:chOff x="6242050" y="4819650"/>
              <a:chExt cx="161963" cy="103698"/>
            </a:xfrm>
          </p:grpSpPr>
          <p:cxnSp>
            <p:nvCxnSpPr>
              <p:cNvPr id="155" name="Straight Connector 154"/>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9" name="Group 148"/>
            <p:cNvGrpSpPr/>
            <p:nvPr/>
          </p:nvGrpSpPr>
          <p:grpSpPr>
            <a:xfrm rot="5400000">
              <a:off x="6735984" y="5161646"/>
              <a:ext cx="161963" cy="103698"/>
              <a:chOff x="6242050" y="4819650"/>
              <a:chExt cx="161963" cy="103698"/>
            </a:xfrm>
          </p:grpSpPr>
          <p:cxnSp>
            <p:nvCxnSpPr>
              <p:cNvPr id="153" name="Straight Connector 152"/>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0" name="Group 149"/>
            <p:cNvGrpSpPr/>
            <p:nvPr/>
          </p:nvGrpSpPr>
          <p:grpSpPr>
            <a:xfrm rot="5400000" flipH="1" flipV="1">
              <a:off x="5843403" y="5242627"/>
              <a:ext cx="161963" cy="103698"/>
              <a:chOff x="6242050" y="4819650"/>
              <a:chExt cx="161963" cy="103698"/>
            </a:xfrm>
          </p:grpSpPr>
          <p:cxnSp>
            <p:nvCxnSpPr>
              <p:cNvPr id="151" name="Straight Connector 150"/>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71" name="Group 70"/>
          <p:cNvGrpSpPr/>
          <p:nvPr/>
        </p:nvGrpSpPr>
        <p:grpSpPr>
          <a:xfrm flipH="1">
            <a:off x="4353520" y="2712994"/>
            <a:ext cx="1158346" cy="1120440"/>
            <a:chOff x="5872536" y="4826000"/>
            <a:chExt cx="996279" cy="884805"/>
          </a:xfrm>
        </p:grpSpPr>
        <p:sp>
          <p:nvSpPr>
            <p:cNvPr id="74" name="Oval 73"/>
            <p:cNvSpPr/>
            <p:nvPr/>
          </p:nvSpPr>
          <p:spPr>
            <a:xfrm>
              <a:off x="5921209" y="4871499"/>
              <a:ext cx="895757" cy="787457"/>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6286500" y="4826000"/>
              <a:ext cx="161963" cy="103698"/>
              <a:chOff x="6242050" y="4819650"/>
              <a:chExt cx="161963" cy="103698"/>
            </a:xfrm>
          </p:grpSpPr>
          <p:cxnSp>
            <p:nvCxnSpPr>
              <p:cNvPr id="144" name="Straight Connector 143"/>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flipH="1">
              <a:off x="6323031" y="5607107"/>
              <a:ext cx="161963" cy="103698"/>
              <a:chOff x="6242050" y="4819650"/>
              <a:chExt cx="161963" cy="103698"/>
            </a:xfrm>
          </p:grpSpPr>
          <p:cxnSp>
            <p:nvCxnSpPr>
              <p:cNvPr id="142" name="Straight Connector 141"/>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 76"/>
            <p:cNvGrpSpPr/>
            <p:nvPr/>
          </p:nvGrpSpPr>
          <p:grpSpPr>
            <a:xfrm rot="5400000">
              <a:off x="6735984" y="5161646"/>
              <a:ext cx="161963" cy="103698"/>
              <a:chOff x="6242050" y="4819650"/>
              <a:chExt cx="161963" cy="103698"/>
            </a:xfrm>
          </p:grpSpPr>
          <p:cxnSp>
            <p:nvCxnSpPr>
              <p:cNvPr id="135" name="Straight Connector 134"/>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rot="5400000" flipH="1" flipV="1">
              <a:off x="5843403" y="5242627"/>
              <a:ext cx="161963" cy="103698"/>
              <a:chOff x="6242050" y="4819650"/>
              <a:chExt cx="161963" cy="103698"/>
            </a:xfrm>
          </p:grpSpPr>
          <p:cxnSp>
            <p:nvCxnSpPr>
              <p:cNvPr id="89" name="Straight Connector 88"/>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159" name="Object 158"/>
          <p:cNvGraphicFramePr>
            <a:graphicFrameLocks noChangeAspect="1"/>
          </p:cNvGraphicFramePr>
          <p:nvPr>
            <p:extLst>
              <p:ext uri="{D42A27DB-BD31-4B8C-83A1-F6EECF244321}">
                <p14:modId xmlns:p14="http://schemas.microsoft.com/office/powerpoint/2010/main" val="1778445125"/>
              </p:ext>
            </p:extLst>
          </p:nvPr>
        </p:nvGraphicFramePr>
        <p:xfrm>
          <a:off x="5299075" y="2646363"/>
          <a:ext cx="676275" cy="365125"/>
        </p:xfrm>
        <a:graphic>
          <a:graphicData uri="http://schemas.openxmlformats.org/presentationml/2006/ole">
            <mc:AlternateContent xmlns:mc="http://schemas.openxmlformats.org/markup-compatibility/2006">
              <mc:Choice xmlns:v="urn:schemas-microsoft-com:vml" Requires="v">
                <p:oleObj spid="_x0000_s3032565" name="Equation" r:id="rId15" imgW="431800" imgH="266700" progId="Equation.DSMT4">
                  <p:embed/>
                </p:oleObj>
              </mc:Choice>
              <mc:Fallback>
                <p:oleObj name="Equation" r:id="rId15" imgW="431800" imgH="266700" progId="Equation.DSMT4">
                  <p:embed/>
                  <p:pic>
                    <p:nvPicPr>
                      <p:cNvPr id="0" name=""/>
                      <p:cNvPicPr/>
                      <p:nvPr/>
                    </p:nvPicPr>
                    <p:blipFill>
                      <a:blip r:embed="rId16"/>
                      <a:stretch>
                        <a:fillRect/>
                      </a:stretch>
                    </p:blipFill>
                    <p:spPr>
                      <a:xfrm>
                        <a:off x="5299075" y="2646363"/>
                        <a:ext cx="676275" cy="365125"/>
                      </a:xfrm>
                      <a:prstGeom prst="rect">
                        <a:avLst/>
                      </a:prstGeom>
                    </p:spPr>
                  </p:pic>
                </p:oleObj>
              </mc:Fallback>
            </mc:AlternateContent>
          </a:graphicData>
        </a:graphic>
      </p:graphicFrame>
      <p:graphicFrame>
        <p:nvGraphicFramePr>
          <p:cNvPr id="160" name="Object 159"/>
          <p:cNvGraphicFramePr>
            <a:graphicFrameLocks noChangeAspect="1"/>
          </p:cNvGraphicFramePr>
          <p:nvPr>
            <p:extLst>
              <p:ext uri="{D42A27DB-BD31-4B8C-83A1-F6EECF244321}">
                <p14:modId xmlns:p14="http://schemas.microsoft.com/office/powerpoint/2010/main" val="1408634906"/>
              </p:ext>
            </p:extLst>
          </p:nvPr>
        </p:nvGraphicFramePr>
        <p:xfrm>
          <a:off x="7072324" y="2751694"/>
          <a:ext cx="676275" cy="365125"/>
        </p:xfrm>
        <a:graphic>
          <a:graphicData uri="http://schemas.openxmlformats.org/presentationml/2006/ole">
            <mc:AlternateContent xmlns:mc="http://schemas.openxmlformats.org/markup-compatibility/2006">
              <mc:Choice xmlns:v="urn:schemas-microsoft-com:vml" Requires="v">
                <p:oleObj spid="_x0000_s3032566" name="Equation" r:id="rId17" imgW="431800" imgH="266700" progId="Equation.DSMT4">
                  <p:embed/>
                </p:oleObj>
              </mc:Choice>
              <mc:Fallback>
                <p:oleObj name="Equation" r:id="rId17" imgW="431800" imgH="266700" progId="Equation.DSMT4">
                  <p:embed/>
                  <p:pic>
                    <p:nvPicPr>
                      <p:cNvPr id="0" name=""/>
                      <p:cNvPicPr/>
                      <p:nvPr/>
                    </p:nvPicPr>
                    <p:blipFill>
                      <a:blip r:embed="rId16"/>
                      <a:stretch>
                        <a:fillRect/>
                      </a:stretch>
                    </p:blipFill>
                    <p:spPr>
                      <a:xfrm>
                        <a:off x="7072324" y="2751694"/>
                        <a:ext cx="676275" cy="365125"/>
                      </a:xfrm>
                      <a:prstGeom prst="rect">
                        <a:avLst/>
                      </a:prstGeom>
                    </p:spPr>
                  </p:pic>
                </p:oleObj>
              </mc:Fallback>
            </mc:AlternateContent>
          </a:graphicData>
        </a:graphic>
      </p:graphicFrame>
      <p:graphicFrame>
        <p:nvGraphicFramePr>
          <p:cNvPr id="161" name="Object 160"/>
          <p:cNvGraphicFramePr>
            <a:graphicFrameLocks noChangeAspect="1"/>
          </p:cNvGraphicFramePr>
          <p:nvPr>
            <p:extLst>
              <p:ext uri="{D42A27DB-BD31-4B8C-83A1-F6EECF244321}">
                <p14:modId xmlns:p14="http://schemas.microsoft.com/office/powerpoint/2010/main" val="1208591508"/>
              </p:ext>
            </p:extLst>
          </p:nvPr>
        </p:nvGraphicFramePr>
        <p:xfrm>
          <a:off x="8197399" y="2265363"/>
          <a:ext cx="655638" cy="381000"/>
        </p:xfrm>
        <a:graphic>
          <a:graphicData uri="http://schemas.openxmlformats.org/presentationml/2006/ole">
            <mc:AlternateContent xmlns:mc="http://schemas.openxmlformats.org/markup-compatibility/2006">
              <mc:Choice xmlns:v="urn:schemas-microsoft-com:vml" Requires="v">
                <p:oleObj spid="_x0000_s3032567" name="Equation" r:id="rId18" imgW="419100" imgH="279400" progId="Equation.DSMT4">
                  <p:embed/>
                </p:oleObj>
              </mc:Choice>
              <mc:Fallback>
                <p:oleObj name="Equation" r:id="rId18" imgW="419100" imgH="279400" progId="Equation.DSMT4">
                  <p:embed/>
                  <p:pic>
                    <p:nvPicPr>
                      <p:cNvPr id="0" name=""/>
                      <p:cNvPicPr/>
                      <p:nvPr/>
                    </p:nvPicPr>
                    <p:blipFill>
                      <a:blip r:embed="rId14"/>
                      <a:stretch>
                        <a:fillRect/>
                      </a:stretch>
                    </p:blipFill>
                    <p:spPr>
                      <a:xfrm>
                        <a:off x="8197399" y="2265363"/>
                        <a:ext cx="655638" cy="381000"/>
                      </a:xfrm>
                      <a:prstGeom prst="rect">
                        <a:avLst/>
                      </a:prstGeom>
                    </p:spPr>
                  </p:pic>
                </p:oleObj>
              </mc:Fallback>
            </mc:AlternateContent>
          </a:graphicData>
        </a:graphic>
      </p:graphicFrame>
      <p:sp>
        <p:nvSpPr>
          <p:cNvPr id="162" name="TextBox 161"/>
          <p:cNvSpPr txBox="1"/>
          <p:nvPr/>
        </p:nvSpPr>
        <p:spPr>
          <a:xfrm>
            <a:off x="435471" y="4527506"/>
            <a:ext cx="8350907" cy="1477328"/>
          </a:xfrm>
          <a:prstGeom prst="rect">
            <a:avLst/>
          </a:prstGeom>
          <a:noFill/>
        </p:spPr>
        <p:txBody>
          <a:bodyPr wrap="square" rtlCol="0">
            <a:spAutoFit/>
          </a:bodyPr>
          <a:lstStyle/>
          <a:p>
            <a:r>
              <a:rPr lang="en-US" dirty="0">
                <a:latin typeface="Times New Roman"/>
                <a:cs typeface="Times New Roman"/>
              </a:rPr>
              <a:t>IN ALL CASES, the induced magnetic field and current will set itself up in such a way as to </a:t>
            </a:r>
            <a:r>
              <a:rPr lang="en-US" dirty="0">
                <a:solidFill>
                  <a:srgbClr val="FF0000"/>
                </a:solidFill>
                <a:latin typeface="Times New Roman"/>
                <a:cs typeface="Times New Roman"/>
              </a:rPr>
              <a:t>OPPOSE WHATEVER CHANGE </a:t>
            </a:r>
            <a:r>
              <a:rPr lang="en-US" dirty="0">
                <a:latin typeface="Times New Roman"/>
                <a:cs typeface="Times New Roman"/>
              </a:rPr>
              <a:t>is occurring.  In this case, you are trying to </a:t>
            </a:r>
            <a:r>
              <a:rPr lang="en-US" dirty="0">
                <a:solidFill>
                  <a:srgbClr val="0000FF"/>
                </a:solidFill>
                <a:latin typeface="Times New Roman"/>
                <a:cs typeface="Times New Roman"/>
              </a:rPr>
              <a:t>shove the magnet toward the coil </a:t>
            </a:r>
            <a:r>
              <a:rPr lang="en-US" dirty="0">
                <a:latin typeface="Times New Roman"/>
                <a:cs typeface="Times New Roman"/>
              </a:rPr>
              <a:t>(or the coil toward the magnet), so the </a:t>
            </a:r>
            <a:r>
              <a:rPr lang="en-US" dirty="0">
                <a:solidFill>
                  <a:srgbClr val="0000FF"/>
                </a:solidFill>
                <a:latin typeface="Times New Roman"/>
                <a:cs typeface="Times New Roman"/>
              </a:rPr>
              <a:t>induced force will fight you </a:t>
            </a:r>
            <a:r>
              <a:rPr lang="en-US" dirty="0">
                <a:latin typeface="Times New Roman"/>
                <a:cs typeface="Times New Roman"/>
              </a:rPr>
              <a:t>by generating a repulsive force between the entities . . . and the </a:t>
            </a:r>
            <a:r>
              <a:rPr lang="en-US" dirty="0">
                <a:solidFill>
                  <a:srgbClr val="0000FF"/>
                </a:solidFill>
                <a:latin typeface="Times New Roman"/>
                <a:cs typeface="Times New Roman"/>
              </a:rPr>
              <a:t>force on the coil</a:t>
            </a:r>
            <a:r>
              <a:rPr lang="en-US" dirty="0">
                <a:latin typeface="Times New Roman"/>
                <a:cs typeface="Times New Roman"/>
              </a:rPr>
              <a:t> will be </a:t>
            </a:r>
            <a:r>
              <a:rPr lang="en-US" dirty="0">
                <a:solidFill>
                  <a:srgbClr val="FF0000"/>
                </a:solidFill>
                <a:latin typeface="Times New Roman"/>
                <a:cs typeface="Times New Roman"/>
              </a:rPr>
              <a:t>DOWNWARD</a:t>
            </a:r>
            <a:r>
              <a:rPr lang="en-US" dirty="0">
                <a:latin typeface="Times New Roman"/>
                <a:cs typeface="Times New Roman"/>
              </a:rPr>
              <a:t>.</a:t>
            </a:r>
          </a:p>
        </p:txBody>
      </p:sp>
      <p:sp>
        <p:nvSpPr>
          <p:cNvPr id="163" name="TextBox 162"/>
          <p:cNvSpPr txBox="1"/>
          <p:nvPr/>
        </p:nvSpPr>
        <p:spPr>
          <a:xfrm>
            <a:off x="238987" y="4070869"/>
            <a:ext cx="3162300" cy="369332"/>
          </a:xfrm>
          <a:prstGeom prst="rect">
            <a:avLst/>
          </a:prstGeom>
          <a:noFill/>
        </p:spPr>
        <p:txBody>
          <a:bodyPr wrap="square" rtlCol="0">
            <a:spAutoFit/>
          </a:bodyPr>
          <a:lstStyle/>
          <a:p>
            <a:r>
              <a:rPr lang="en-US" dirty="0">
                <a:latin typeface="Times New Roman"/>
                <a:cs typeface="Times New Roman"/>
              </a:rPr>
              <a:t>Easy way #2:</a:t>
            </a:r>
          </a:p>
        </p:txBody>
      </p:sp>
    </p:spTree>
    <p:extLst>
      <p:ext uri="{BB962C8B-B14F-4D97-AF65-F5344CB8AC3E}">
        <p14:creationId xmlns:p14="http://schemas.microsoft.com/office/powerpoint/2010/main" val="301979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dissolv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dissolve">
                                      <p:cBhvr>
                                        <p:cTn id="12" dur="500"/>
                                        <p:tgtEl>
                                          <p:spTgt spid="159"/>
                                        </p:tgtEl>
                                      </p:cBhvr>
                                    </p:animEffect>
                                  </p:childTnLst>
                                </p:cTn>
                              </p:par>
                              <p:par>
                                <p:cTn id="13" presetID="9"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dissolve">
                                      <p:cBhvr>
                                        <p:cTn id="15" dur="500"/>
                                        <p:tgtEl>
                                          <p:spTgt spid="71"/>
                                        </p:tgtEl>
                                      </p:cBhvr>
                                    </p:animEffect>
                                  </p:childTnLst>
                                </p:cTn>
                              </p:par>
                              <p:par>
                                <p:cTn id="16" presetID="9" presetClass="entr" presetSubtype="0" fill="hold" nodeType="withEffect">
                                  <p:stCondLst>
                                    <p:cond delay="0"/>
                                  </p:stCondLst>
                                  <p:childTnLst>
                                    <p:set>
                                      <p:cBhvr>
                                        <p:cTn id="17" dur="1" fill="hold">
                                          <p:stCondLst>
                                            <p:cond delay="0"/>
                                          </p:stCondLst>
                                        </p:cTn>
                                        <p:tgtEl>
                                          <p:spTgt spid="139"/>
                                        </p:tgtEl>
                                        <p:attrNameLst>
                                          <p:attrName>style.visibility</p:attrName>
                                        </p:attrNameLst>
                                      </p:cBhvr>
                                      <p:to>
                                        <p:strVal val="visible"/>
                                      </p:to>
                                    </p:set>
                                    <p:animEffect transition="in" filter="dissolve">
                                      <p:cBhvr>
                                        <p:cTn id="18" dur="500"/>
                                        <p:tgtEl>
                                          <p:spTgt spid="139"/>
                                        </p:tgtEl>
                                      </p:cBhvr>
                                    </p:animEffect>
                                  </p:childTnLst>
                                </p:cTn>
                              </p:par>
                              <p:par>
                                <p:cTn id="19" presetID="9"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dissolve">
                                      <p:cBhvr>
                                        <p:cTn id="21" dur="500"/>
                                        <p:tgtEl>
                                          <p:spTgt spid="92"/>
                                        </p:tgtEl>
                                      </p:cBhvr>
                                    </p:animEffect>
                                  </p:childTnLst>
                                </p:cTn>
                              </p:par>
                              <p:par>
                                <p:cTn id="22" presetID="9" presetClass="entr" presetSubtype="0" fill="hold"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dissolve">
                                      <p:cBhvr>
                                        <p:cTn id="24" dur="500"/>
                                        <p:tgtEl>
                                          <p:spTgt spid="70"/>
                                        </p:tgtEl>
                                      </p:cBhvr>
                                    </p:animEffect>
                                  </p:childTnLst>
                                </p:cTn>
                              </p:par>
                              <p:par>
                                <p:cTn id="25" presetID="9" presetClass="entr" presetSubtype="0" fill="hold" nodeType="withEffect">
                                  <p:stCondLst>
                                    <p:cond delay="0"/>
                                  </p:stCondLst>
                                  <p:childTnLst>
                                    <p:set>
                                      <p:cBhvr>
                                        <p:cTn id="26" dur="1" fill="hold">
                                          <p:stCondLst>
                                            <p:cond delay="0"/>
                                          </p:stCondLst>
                                        </p:cTn>
                                        <p:tgtEl>
                                          <p:spTgt spid="160"/>
                                        </p:tgtEl>
                                        <p:attrNameLst>
                                          <p:attrName>style.visibility</p:attrName>
                                        </p:attrNameLst>
                                      </p:cBhvr>
                                      <p:to>
                                        <p:strVal val="visible"/>
                                      </p:to>
                                    </p:set>
                                    <p:animEffect transition="in" filter="dissolve">
                                      <p:cBhvr>
                                        <p:cTn id="27" dur="500"/>
                                        <p:tgtEl>
                                          <p:spTgt spid="16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dissolve">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3"/>
                                        </p:tgtEl>
                                        <p:attrNameLst>
                                          <p:attrName>style.visibility</p:attrName>
                                        </p:attrNameLst>
                                      </p:cBhvr>
                                      <p:to>
                                        <p:strVal val="visible"/>
                                      </p:to>
                                    </p:set>
                                    <p:animEffect transition="in" filter="dissolve">
                                      <p:cBhvr>
                                        <p:cTn id="37" dur="500"/>
                                        <p:tgtEl>
                                          <p:spTgt spid="16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2"/>
                                        </p:tgtEl>
                                        <p:attrNameLst>
                                          <p:attrName>style.visibility</p:attrName>
                                        </p:attrNameLst>
                                      </p:cBhvr>
                                      <p:to>
                                        <p:strVal val="visible"/>
                                      </p:to>
                                    </p:set>
                                    <p:animEffect transition="in" filter="dissolve">
                                      <p:cBhvr>
                                        <p:cTn id="42"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09" grpId="0"/>
      <p:bldP spid="162" grpId="0"/>
      <p:bldP spid="1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Grp="1" noChangeArrowheads="1"/>
          </p:cNvSpPr>
          <p:nvPr>
            <p:ph type="title"/>
          </p:nvPr>
        </p:nvSpPr>
        <p:spPr>
          <a:xfrm>
            <a:off x="279400" y="274638"/>
            <a:ext cx="8610600" cy="55086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8</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(modified from Mr. White)</a:t>
            </a:r>
            <a:endParaRPr lang="en-US" sz="1800" dirty="0">
              <a:solidFill>
                <a:srgbClr val="008000"/>
              </a:solidFill>
              <a:latin typeface="Apple Chancery"/>
              <a:ea typeface="ＭＳ Ｐゴシック" charset="0"/>
              <a:cs typeface="Apple Chancery"/>
            </a:endParaRPr>
          </a:p>
        </p:txBody>
      </p:sp>
      <p:sp>
        <p:nvSpPr>
          <p:cNvPr id="7"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31.)</a:t>
            </a:r>
          </a:p>
        </p:txBody>
      </p:sp>
      <p:sp>
        <p:nvSpPr>
          <p:cNvPr id="43" name="Rectangle 9"/>
          <p:cNvSpPr txBox="1">
            <a:spLocks noChangeArrowheads="1"/>
          </p:cNvSpPr>
          <p:nvPr/>
        </p:nvSpPr>
        <p:spPr>
          <a:xfrm>
            <a:off x="279400" y="876300"/>
            <a:ext cx="8610600" cy="673099"/>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a.) </a:t>
            </a:r>
            <a:r>
              <a:rPr lang="en-US" sz="2000" dirty="0">
                <a:solidFill>
                  <a:srgbClr val="0000FF"/>
                </a:solidFill>
                <a:latin typeface="Times New Roman"/>
                <a:cs typeface="Times New Roman"/>
              </a:rPr>
              <a:t>In what direction </a:t>
            </a:r>
            <a:r>
              <a:rPr lang="en-US" sz="2000" dirty="0">
                <a:latin typeface="Times New Roman"/>
                <a:cs typeface="Times New Roman"/>
              </a:rPr>
              <a:t>will the induced current flow in the loop of wire?</a:t>
            </a:r>
            <a:endParaRPr lang="en-US" sz="1800" dirty="0">
              <a:solidFill>
                <a:srgbClr val="008000"/>
              </a:solidFill>
              <a:latin typeface="Apple Chancery"/>
              <a:ea typeface="ＭＳ Ｐゴシック" charset="0"/>
              <a:cs typeface="Apple Chancery"/>
            </a:endParaRPr>
          </a:p>
        </p:txBody>
      </p:sp>
      <p:cxnSp>
        <p:nvCxnSpPr>
          <p:cNvPr id="31" name="Straight Arrow Connector 30"/>
          <p:cNvCxnSpPr/>
          <p:nvPr/>
        </p:nvCxnSpPr>
        <p:spPr>
          <a:xfrm>
            <a:off x="8551890" y="2869721"/>
            <a:ext cx="0" cy="765627"/>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6355551" y="4374404"/>
            <a:ext cx="425408" cy="1426877"/>
            <a:chOff x="2895600" y="1639888"/>
            <a:chExt cx="469901" cy="1816100"/>
          </a:xfrm>
        </p:grpSpPr>
        <p:sp>
          <p:nvSpPr>
            <p:cNvPr id="37" name="Rectangle 36"/>
            <p:cNvSpPr/>
            <p:nvPr/>
          </p:nvSpPr>
          <p:spPr>
            <a:xfrm rot="5400000">
              <a:off x="2222500" y="2312988"/>
              <a:ext cx="1816100" cy="469900"/>
            </a:xfrm>
            <a:prstGeom prst="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40"/>
            <p:cNvGrpSpPr/>
            <p:nvPr/>
          </p:nvGrpSpPr>
          <p:grpSpPr>
            <a:xfrm>
              <a:off x="2895601" y="1646239"/>
              <a:ext cx="469900" cy="368300"/>
              <a:chOff x="2895600" y="3087688"/>
              <a:chExt cx="469900" cy="368300"/>
            </a:xfrm>
          </p:grpSpPr>
          <p:sp>
            <p:nvSpPr>
              <p:cNvPr id="39" name="Rectangle 38"/>
              <p:cNvSpPr/>
              <p:nvPr/>
            </p:nvSpPr>
            <p:spPr>
              <a:xfrm rot="5400000">
                <a:off x="2946400" y="3036888"/>
                <a:ext cx="368300" cy="469900"/>
              </a:xfrm>
              <a:prstGeom prst="rect">
                <a:avLst/>
              </a:prstGeom>
              <a:solidFill>
                <a:srgbClr val="FF0000">
                  <a:alpha val="72000"/>
                </a:srgb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5" name="Object 34"/>
              <p:cNvGraphicFramePr>
                <a:graphicFrameLocks noChangeAspect="1"/>
              </p:cNvGraphicFramePr>
              <p:nvPr>
                <p:extLst>
                  <p:ext uri="{D42A27DB-BD31-4B8C-83A1-F6EECF244321}">
                    <p14:modId xmlns:p14="http://schemas.microsoft.com/office/powerpoint/2010/main" val="186825167"/>
                  </p:ext>
                </p:extLst>
              </p:nvPr>
            </p:nvGraphicFramePr>
            <p:xfrm>
              <a:off x="3030538" y="3128964"/>
              <a:ext cx="200024" cy="265114"/>
            </p:xfrm>
            <a:graphic>
              <a:graphicData uri="http://schemas.openxmlformats.org/presentationml/2006/ole">
                <mc:AlternateContent xmlns:mc="http://schemas.openxmlformats.org/markup-compatibility/2006">
                  <mc:Choice xmlns:v="urn:schemas-microsoft-com:vml" Requires="v">
                    <p:oleObj spid="_x0000_s3034222" name="Equation" r:id="rId4" imgW="114300" imgH="152400" progId="Equation.DSMT4">
                      <p:embed/>
                    </p:oleObj>
                  </mc:Choice>
                  <mc:Fallback>
                    <p:oleObj name="Equation" r:id="rId4" imgW="114300" imgH="152400" progId="Equation.DSMT4">
                      <p:embed/>
                      <p:pic>
                        <p:nvPicPr>
                          <p:cNvPr id="0" name=""/>
                          <p:cNvPicPr/>
                          <p:nvPr/>
                        </p:nvPicPr>
                        <p:blipFill>
                          <a:blip r:embed="rId5"/>
                          <a:stretch>
                            <a:fillRect/>
                          </a:stretch>
                        </p:blipFill>
                        <p:spPr>
                          <a:xfrm>
                            <a:off x="3030538" y="3128964"/>
                            <a:ext cx="200024" cy="265114"/>
                          </a:xfrm>
                          <a:prstGeom prst="rect">
                            <a:avLst/>
                          </a:prstGeom>
                        </p:spPr>
                      </p:pic>
                    </p:oleObj>
                  </mc:Fallback>
                </mc:AlternateContent>
              </a:graphicData>
            </a:graphic>
          </p:graphicFrame>
        </p:grpSp>
        <p:grpSp>
          <p:nvGrpSpPr>
            <p:cNvPr id="40" name="Group 39"/>
            <p:cNvGrpSpPr/>
            <p:nvPr/>
          </p:nvGrpSpPr>
          <p:grpSpPr>
            <a:xfrm>
              <a:off x="2895601" y="3087688"/>
              <a:ext cx="469900" cy="368300"/>
              <a:chOff x="2895600" y="1639888"/>
              <a:chExt cx="469900" cy="368300"/>
            </a:xfrm>
          </p:grpSpPr>
          <p:sp>
            <p:nvSpPr>
              <p:cNvPr id="38" name="Rectangle 37"/>
              <p:cNvSpPr/>
              <p:nvPr/>
            </p:nvSpPr>
            <p:spPr>
              <a:xfrm rot="5400000">
                <a:off x="2946400" y="1589088"/>
                <a:ext cx="368300" cy="469900"/>
              </a:xfrm>
              <a:prstGeom prst="rect">
                <a:avLst/>
              </a:prstGeom>
              <a:solidFill>
                <a:srgbClr val="3366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 name="Object 35"/>
              <p:cNvGraphicFramePr>
                <a:graphicFrameLocks noChangeAspect="1"/>
              </p:cNvGraphicFramePr>
              <p:nvPr>
                <p:extLst>
                  <p:ext uri="{D42A27DB-BD31-4B8C-83A1-F6EECF244321}">
                    <p14:modId xmlns:p14="http://schemas.microsoft.com/office/powerpoint/2010/main" val="1899273218"/>
                  </p:ext>
                </p:extLst>
              </p:nvPr>
            </p:nvGraphicFramePr>
            <p:xfrm>
              <a:off x="3005138" y="1679576"/>
              <a:ext cx="244475" cy="265112"/>
            </p:xfrm>
            <a:graphic>
              <a:graphicData uri="http://schemas.openxmlformats.org/presentationml/2006/ole">
                <mc:AlternateContent xmlns:mc="http://schemas.openxmlformats.org/markup-compatibility/2006">
                  <mc:Choice xmlns:v="urn:schemas-microsoft-com:vml" Requires="v">
                    <p:oleObj spid="_x0000_s3034223"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3005138" y="1679576"/>
                            <a:ext cx="244475" cy="265112"/>
                          </a:xfrm>
                          <a:prstGeom prst="rect">
                            <a:avLst/>
                          </a:prstGeom>
                        </p:spPr>
                      </p:pic>
                    </p:oleObj>
                  </mc:Fallback>
                </mc:AlternateContent>
              </a:graphicData>
            </a:graphic>
          </p:graphicFrame>
        </p:grpSp>
      </p:grpSp>
      <p:grpSp>
        <p:nvGrpSpPr>
          <p:cNvPr id="3" name="Group 2"/>
          <p:cNvGrpSpPr/>
          <p:nvPr/>
        </p:nvGrpSpPr>
        <p:grpSpPr>
          <a:xfrm>
            <a:off x="4764276" y="2440493"/>
            <a:ext cx="3514723" cy="1077641"/>
            <a:chOff x="4599176" y="4793254"/>
            <a:chExt cx="3514723" cy="1077641"/>
          </a:xfrm>
        </p:grpSpPr>
        <p:sp>
          <p:nvSpPr>
            <p:cNvPr id="2" name="Donut 1"/>
            <p:cNvSpPr/>
            <p:nvPr/>
          </p:nvSpPr>
          <p:spPr>
            <a:xfrm>
              <a:off x="4599176" y="4793254"/>
              <a:ext cx="3514723" cy="1077641"/>
            </a:xfrm>
            <a:prstGeom prst="donut">
              <a:avLst>
                <a:gd name="adj" fmla="val 26268"/>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8" name="Group 17"/>
            <p:cNvGrpSpPr/>
            <p:nvPr/>
          </p:nvGrpSpPr>
          <p:grpSpPr>
            <a:xfrm>
              <a:off x="7791097" y="5222482"/>
              <a:ext cx="317542" cy="224093"/>
              <a:chOff x="8820150" y="4570413"/>
              <a:chExt cx="197962" cy="168274"/>
            </a:xfrm>
            <a:solidFill>
              <a:srgbClr val="FFFFFF"/>
            </a:solidFill>
          </p:grpSpPr>
          <p:sp>
            <p:nvSpPr>
              <p:cNvPr id="16" name="Arc 15"/>
              <p:cNvSpPr/>
              <p:nvPr/>
            </p:nvSpPr>
            <p:spPr>
              <a:xfrm rot="10800000">
                <a:off x="8820150" y="4576763"/>
                <a:ext cx="197962" cy="161924"/>
              </a:xfrm>
              <a:prstGeom prst="arc">
                <a:avLst>
                  <a:gd name="adj1" fmla="val 268030"/>
                  <a:gd name="adj2" fmla="val 10799981"/>
                </a:avLst>
              </a:prstGeom>
              <a:grpFill/>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p:cNvSpPr/>
              <p:nvPr/>
            </p:nvSpPr>
            <p:spPr>
              <a:xfrm>
                <a:off x="8820150" y="4570413"/>
                <a:ext cx="197962" cy="161924"/>
              </a:xfrm>
              <a:prstGeom prst="arc">
                <a:avLst>
                  <a:gd name="adj1" fmla="val 860655"/>
                  <a:gd name="adj2" fmla="val 10799981"/>
                </a:avLst>
              </a:prstGeom>
              <a:grpFill/>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4604438" y="5210894"/>
              <a:ext cx="317542" cy="224093"/>
              <a:chOff x="8820150" y="4570413"/>
              <a:chExt cx="197962" cy="168274"/>
            </a:xfrm>
            <a:solidFill>
              <a:srgbClr val="FFFFFF"/>
            </a:solidFill>
          </p:grpSpPr>
          <p:sp>
            <p:nvSpPr>
              <p:cNvPr id="20" name="Arc 19"/>
              <p:cNvSpPr/>
              <p:nvPr/>
            </p:nvSpPr>
            <p:spPr>
              <a:xfrm rot="10800000">
                <a:off x="8820150" y="4576763"/>
                <a:ext cx="197962" cy="161924"/>
              </a:xfrm>
              <a:prstGeom prst="arc">
                <a:avLst>
                  <a:gd name="adj1" fmla="val 268030"/>
                  <a:gd name="adj2" fmla="val 10799981"/>
                </a:avLst>
              </a:prstGeom>
              <a:grpFill/>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a:off x="8820150" y="4570413"/>
                <a:ext cx="197962" cy="161924"/>
              </a:xfrm>
              <a:prstGeom prst="arc">
                <a:avLst>
                  <a:gd name="adj1" fmla="val 860655"/>
                  <a:gd name="adj2" fmla="val 10799981"/>
                </a:avLst>
              </a:prstGeom>
              <a:grpFill/>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2" name="Oval 31"/>
            <p:cNvSpPr/>
            <p:nvPr/>
          </p:nvSpPr>
          <p:spPr>
            <a:xfrm>
              <a:off x="4921979" y="4921957"/>
              <a:ext cx="2869118" cy="74836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2" name="Rectangle 9"/>
          <p:cNvSpPr txBox="1">
            <a:spLocks noChangeArrowheads="1"/>
          </p:cNvSpPr>
          <p:nvPr/>
        </p:nvSpPr>
        <p:spPr>
          <a:xfrm>
            <a:off x="279400" y="1775740"/>
            <a:ext cx="3499387" cy="120357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b.) </a:t>
            </a:r>
            <a:r>
              <a:rPr lang="en-US" sz="2000" dirty="0">
                <a:solidFill>
                  <a:srgbClr val="0000FF"/>
                </a:solidFill>
                <a:latin typeface="Times New Roman"/>
                <a:cs typeface="Times New Roman"/>
              </a:rPr>
              <a:t>Will there be </a:t>
            </a:r>
            <a:r>
              <a:rPr lang="en-US" sz="2000" dirty="0">
                <a:latin typeface="Times New Roman"/>
                <a:cs typeface="Times New Roman"/>
              </a:rPr>
              <a:t>a force on the coil, and in what direction will it be if there is one?   How about the magnet?</a:t>
            </a:r>
            <a:endParaRPr lang="en-US" sz="1800" dirty="0">
              <a:solidFill>
                <a:srgbClr val="008000"/>
              </a:solidFill>
              <a:latin typeface="Apple Chancery"/>
              <a:ea typeface="ＭＳ Ｐゴシック" charset="0"/>
              <a:cs typeface="Apple Chancery"/>
            </a:endParaRPr>
          </a:p>
        </p:txBody>
      </p:sp>
    </p:spTree>
    <p:extLst>
      <p:ext uri="{BB962C8B-B14F-4D97-AF65-F5344CB8AC3E}">
        <p14:creationId xmlns:p14="http://schemas.microsoft.com/office/powerpoint/2010/main" val="931903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Grp="1" noChangeArrowheads="1"/>
          </p:cNvSpPr>
          <p:nvPr>
            <p:ph type="title"/>
          </p:nvPr>
        </p:nvSpPr>
        <p:spPr>
          <a:xfrm>
            <a:off x="279400" y="274638"/>
            <a:ext cx="8610600" cy="55086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9</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(modified from Mr. White)</a:t>
            </a:r>
            <a:endParaRPr lang="en-US" sz="1800" dirty="0">
              <a:solidFill>
                <a:srgbClr val="008000"/>
              </a:solidFill>
              <a:latin typeface="Apple Chancery"/>
              <a:ea typeface="ＭＳ Ｐゴシック" charset="0"/>
              <a:cs typeface="Apple Chancery"/>
            </a:endParaRPr>
          </a:p>
        </p:txBody>
      </p:sp>
      <p:sp>
        <p:nvSpPr>
          <p:cNvPr id="7"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32.)</a:t>
            </a:r>
          </a:p>
        </p:txBody>
      </p:sp>
      <p:sp>
        <p:nvSpPr>
          <p:cNvPr id="2" name="Donut 1"/>
          <p:cNvSpPr/>
          <p:nvPr/>
        </p:nvSpPr>
        <p:spPr>
          <a:xfrm>
            <a:off x="4766693" y="4700290"/>
            <a:ext cx="3882325" cy="1371600"/>
          </a:xfrm>
          <a:prstGeom prst="donut">
            <a:avLst>
              <a:gd name="adj" fmla="val 26268"/>
            </a:avLst>
          </a:prstGeom>
          <a:solidFill>
            <a:srgbClr val="008000">
              <a:alpha val="3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8" name="Group 17"/>
          <p:cNvGrpSpPr/>
          <p:nvPr/>
        </p:nvGrpSpPr>
        <p:grpSpPr>
          <a:xfrm>
            <a:off x="8292455" y="5246603"/>
            <a:ext cx="350753" cy="285221"/>
            <a:chOff x="8820150" y="4570413"/>
            <a:chExt cx="197962" cy="168274"/>
          </a:xfrm>
          <a:solidFill>
            <a:srgbClr val="FFFFFF"/>
          </a:solidFill>
        </p:grpSpPr>
        <p:sp>
          <p:nvSpPr>
            <p:cNvPr id="16" name="Arc 15"/>
            <p:cNvSpPr/>
            <p:nvPr/>
          </p:nvSpPr>
          <p:spPr>
            <a:xfrm rot="10800000">
              <a:off x="8820150" y="4576763"/>
              <a:ext cx="197962" cy="161924"/>
            </a:xfrm>
            <a:prstGeom prst="arc">
              <a:avLst>
                <a:gd name="adj1" fmla="val 268030"/>
                <a:gd name="adj2" fmla="val 10799981"/>
              </a:avLst>
            </a:prstGeom>
            <a:grpFill/>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p:cNvSpPr/>
            <p:nvPr/>
          </p:nvSpPr>
          <p:spPr>
            <a:xfrm>
              <a:off x="8820150" y="4570413"/>
              <a:ext cx="197962" cy="161924"/>
            </a:xfrm>
            <a:prstGeom prst="arc">
              <a:avLst>
                <a:gd name="adj1" fmla="val 860655"/>
                <a:gd name="adj2" fmla="val 10799981"/>
              </a:avLst>
            </a:prstGeom>
            <a:grpFill/>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4772505" y="5231853"/>
            <a:ext cx="350753" cy="285221"/>
            <a:chOff x="8820150" y="4570413"/>
            <a:chExt cx="197962" cy="168274"/>
          </a:xfrm>
          <a:solidFill>
            <a:srgbClr val="FFFFFF"/>
          </a:solidFill>
        </p:grpSpPr>
        <p:sp>
          <p:nvSpPr>
            <p:cNvPr id="20" name="Arc 19"/>
            <p:cNvSpPr/>
            <p:nvPr/>
          </p:nvSpPr>
          <p:spPr>
            <a:xfrm rot="10800000">
              <a:off x="8820150" y="4576763"/>
              <a:ext cx="197962" cy="161924"/>
            </a:xfrm>
            <a:prstGeom prst="arc">
              <a:avLst>
                <a:gd name="adj1" fmla="val 268030"/>
                <a:gd name="adj2" fmla="val 10799981"/>
              </a:avLst>
            </a:prstGeom>
            <a:grpFill/>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a:off x="8820150" y="4570413"/>
              <a:ext cx="197962" cy="161924"/>
            </a:xfrm>
            <a:prstGeom prst="arc">
              <a:avLst>
                <a:gd name="adj1" fmla="val 860655"/>
                <a:gd name="adj2" fmla="val 10799981"/>
              </a:avLst>
            </a:prstGeom>
            <a:grpFill/>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6413896" y="2206627"/>
            <a:ext cx="469900" cy="1816100"/>
            <a:chOff x="1168400" y="1917700"/>
            <a:chExt cx="469900" cy="1816100"/>
          </a:xfrm>
        </p:grpSpPr>
        <p:grpSp>
          <p:nvGrpSpPr>
            <p:cNvPr id="26" name="Group 25"/>
            <p:cNvGrpSpPr/>
            <p:nvPr/>
          </p:nvGrpSpPr>
          <p:grpSpPr>
            <a:xfrm rot="5400000">
              <a:off x="495300" y="2590800"/>
              <a:ext cx="1816100" cy="469900"/>
              <a:chOff x="495300" y="2590800"/>
              <a:chExt cx="1816100" cy="469900"/>
            </a:xfrm>
          </p:grpSpPr>
          <p:sp>
            <p:nvSpPr>
              <p:cNvPr id="23" name="Rectangle 22"/>
              <p:cNvSpPr/>
              <p:nvPr/>
            </p:nvSpPr>
            <p:spPr>
              <a:xfrm>
                <a:off x="495300" y="2590800"/>
                <a:ext cx="1816100" cy="469900"/>
              </a:xfrm>
              <a:prstGeom prst="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95300" y="2590800"/>
                <a:ext cx="368300" cy="469900"/>
              </a:xfrm>
              <a:prstGeom prst="rect">
                <a:avLst/>
              </a:prstGeom>
              <a:solidFill>
                <a:srgbClr val="3366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943100" y="2590800"/>
                <a:ext cx="368300" cy="469900"/>
              </a:xfrm>
              <a:prstGeom prst="rect">
                <a:avLst/>
              </a:prstGeom>
              <a:solidFill>
                <a:srgbClr val="FF0000">
                  <a:alpha val="72000"/>
                </a:srgb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27" name="Object 26"/>
            <p:cNvGraphicFramePr>
              <a:graphicFrameLocks noChangeAspect="1"/>
            </p:cNvGraphicFramePr>
            <p:nvPr>
              <p:extLst>
                <p:ext uri="{D42A27DB-BD31-4B8C-83A1-F6EECF244321}">
                  <p14:modId xmlns:p14="http://schemas.microsoft.com/office/powerpoint/2010/main" val="2384191379"/>
                </p:ext>
              </p:extLst>
            </p:nvPr>
          </p:nvGraphicFramePr>
          <p:xfrm>
            <a:off x="1303338" y="3406775"/>
            <a:ext cx="200025" cy="265113"/>
          </p:xfrm>
          <a:graphic>
            <a:graphicData uri="http://schemas.openxmlformats.org/presentationml/2006/ole">
              <mc:AlternateContent xmlns:mc="http://schemas.openxmlformats.org/markup-compatibility/2006">
                <mc:Choice xmlns:v="urn:schemas-microsoft-com:vml" Requires="v">
                  <p:oleObj spid="_x0000_s3029114" name="Equation" r:id="rId4" imgW="114300" imgH="152400" progId="Equation.DSMT4">
                    <p:embed/>
                  </p:oleObj>
                </mc:Choice>
                <mc:Fallback>
                  <p:oleObj name="Equation" r:id="rId4" imgW="114300" imgH="152400" progId="Equation.DSMT4">
                    <p:embed/>
                    <p:pic>
                      <p:nvPicPr>
                        <p:cNvPr id="0" name=""/>
                        <p:cNvPicPr/>
                        <p:nvPr/>
                      </p:nvPicPr>
                      <p:blipFill>
                        <a:blip r:embed="rId5"/>
                        <a:stretch>
                          <a:fillRect/>
                        </a:stretch>
                      </p:blipFill>
                      <p:spPr>
                        <a:xfrm>
                          <a:off x="1303338" y="3406775"/>
                          <a:ext cx="200025" cy="265113"/>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984685497"/>
                </p:ext>
              </p:extLst>
            </p:nvPr>
          </p:nvGraphicFramePr>
          <p:xfrm>
            <a:off x="1277938" y="1957388"/>
            <a:ext cx="244475" cy="265112"/>
          </p:xfrm>
          <a:graphic>
            <a:graphicData uri="http://schemas.openxmlformats.org/presentationml/2006/ole">
              <mc:AlternateContent xmlns:mc="http://schemas.openxmlformats.org/markup-compatibility/2006">
                <mc:Choice xmlns:v="urn:schemas-microsoft-com:vml" Requires="v">
                  <p:oleObj spid="_x0000_s3029115"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1277938" y="1957388"/>
                          <a:ext cx="244475" cy="265112"/>
                        </a:xfrm>
                        <a:prstGeom prst="rect">
                          <a:avLst/>
                        </a:prstGeom>
                      </p:spPr>
                    </p:pic>
                  </p:oleObj>
                </mc:Fallback>
              </mc:AlternateContent>
            </a:graphicData>
          </a:graphic>
        </p:graphicFrame>
      </p:grpSp>
      <p:sp>
        <p:nvSpPr>
          <p:cNvPr id="32" name="Oval 31"/>
          <p:cNvSpPr/>
          <p:nvPr/>
        </p:nvSpPr>
        <p:spPr>
          <a:xfrm>
            <a:off x="5123258" y="4864100"/>
            <a:ext cx="3169197" cy="95250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9"/>
          <p:cNvSpPr txBox="1">
            <a:spLocks noChangeArrowheads="1"/>
          </p:cNvSpPr>
          <p:nvPr/>
        </p:nvSpPr>
        <p:spPr>
          <a:xfrm>
            <a:off x="279400" y="876300"/>
            <a:ext cx="8610600" cy="673099"/>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a.) </a:t>
            </a:r>
            <a:r>
              <a:rPr lang="en-US" sz="2000" dirty="0">
                <a:solidFill>
                  <a:srgbClr val="0000FF"/>
                </a:solidFill>
                <a:latin typeface="Times New Roman"/>
                <a:cs typeface="Times New Roman"/>
              </a:rPr>
              <a:t>In what direction </a:t>
            </a:r>
            <a:r>
              <a:rPr lang="en-US" sz="2000" dirty="0">
                <a:latin typeface="Times New Roman"/>
                <a:cs typeface="Times New Roman"/>
              </a:rPr>
              <a:t>will the induced current flow in the loop of wire?</a:t>
            </a:r>
            <a:endParaRPr lang="en-US" sz="1800" dirty="0">
              <a:solidFill>
                <a:srgbClr val="008000"/>
              </a:solidFill>
              <a:latin typeface="Apple Chancery"/>
              <a:ea typeface="ＭＳ Ｐゴシック" charset="0"/>
              <a:cs typeface="Apple Chancery"/>
            </a:endParaRPr>
          </a:p>
        </p:txBody>
      </p:sp>
      <p:sp>
        <p:nvSpPr>
          <p:cNvPr id="34" name="Rectangle 9"/>
          <p:cNvSpPr txBox="1">
            <a:spLocks noChangeArrowheads="1"/>
          </p:cNvSpPr>
          <p:nvPr/>
        </p:nvSpPr>
        <p:spPr>
          <a:xfrm>
            <a:off x="279400" y="1775740"/>
            <a:ext cx="3499387" cy="120357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b.) </a:t>
            </a:r>
            <a:r>
              <a:rPr lang="en-US" sz="2000" dirty="0">
                <a:solidFill>
                  <a:srgbClr val="0000FF"/>
                </a:solidFill>
                <a:latin typeface="Times New Roman"/>
                <a:cs typeface="Times New Roman"/>
              </a:rPr>
              <a:t>Will there be </a:t>
            </a:r>
            <a:r>
              <a:rPr lang="en-US" sz="2000" dirty="0">
                <a:latin typeface="Times New Roman"/>
                <a:cs typeface="Times New Roman"/>
              </a:rPr>
              <a:t>a force on the coil, and in what direction will it be if there is one?   How about the magnet?</a:t>
            </a:r>
            <a:endParaRPr lang="en-US" sz="1800" dirty="0">
              <a:solidFill>
                <a:srgbClr val="008000"/>
              </a:solidFill>
              <a:latin typeface="Apple Chancery"/>
              <a:ea typeface="ＭＳ Ｐゴシック" charset="0"/>
              <a:cs typeface="Apple Chancery"/>
            </a:endParaRPr>
          </a:p>
        </p:txBody>
      </p:sp>
      <p:cxnSp>
        <p:nvCxnSpPr>
          <p:cNvPr id="45" name="Straight Arrow Connector 44"/>
          <p:cNvCxnSpPr/>
          <p:nvPr/>
        </p:nvCxnSpPr>
        <p:spPr>
          <a:xfrm flipV="1">
            <a:off x="7294590" y="2930075"/>
            <a:ext cx="0" cy="765627"/>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44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1447800"/>
            <a:ext cx="3403600" cy="298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
          <p:cNvSpPr txBox="1">
            <a:spLocks noChangeArrowheads="1"/>
          </p:cNvSpPr>
          <p:nvPr/>
        </p:nvSpPr>
        <p:spPr>
          <a:xfrm>
            <a:off x="279400" y="274638"/>
            <a:ext cx="8610600" cy="70326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10</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(courtesy of Mr. White) </a:t>
            </a:r>
            <a:r>
              <a:rPr lang="en-US" sz="2000" dirty="0">
                <a:solidFill>
                  <a:srgbClr val="0000FF"/>
                </a:solidFill>
                <a:latin typeface="Times New Roman"/>
                <a:cs typeface="Times New Roman"/>
              </a:rPr>
              <a:t> In what direction </a:t>
            </a:r>
            <a:r>
              <a:rPr lang="en-US" sz="2000" dirty="0">
                <a:latin typeface="Times New Roman"/>
                <a:cs typeface="Times New Roman"/>
              </a:rPr>
              <a:t>will the induced current flow in a loop of wire shown?</a:t>
            </a:r>
            <a:endParaRPr lang="en-US" sz="1800" dirty="0">
              <a:solidFill>
                <a:srgbClr val="008000"/>
              </a:solidFill>
              <a:latin typeface="Apple Chancery"/>
              <a:ea typeface="ＭＳ Ｐゴシック" charset="0"/>
              <a:cs typeface="Apple Chancery"/>
            </a:endParaRPr>
          </a:p>
        </p:txBody>
      </p:sp>
      <p:sp>
        <p:nvSpPr>
          <p:cNvPr id="8"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33.)</a:t>
            </a:r>
          </a:p>
        </p:txBody>
      </p:sp>
    </p:spTree>
    <p:extLst>
      <p:ext uri="{BB962C8B-B14F-4D97-AF65-F5344CB8AC3E}">
        <p14:creationId xmlns:p14="http://schemas.microsoft.com/office/powerpoint/2010/main" val="1979672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1447800"/>
            <a:ext cx="3784600" cy="298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9"/>
          <p:cNvSpPr txBox="1">
            <a:spLocks noGrp="1" noChangeArrowheads="1"/>
          </p:cNvSpPr>
          <p:nvPr>
            <p:ph type="title"/>
          </p:nvPr>
        </p:nvSpPr>
        <p:spPr>
          <a:xfrm>
            <a:off x="279400" y="274638"/>
            <a:ext cx="8610600" cy="70326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11</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(courtesy of Mr. White) </a:t>
            </a:r>
            <a:r>
              <a:rPr lang="en-US" sz="2000" dirty="0">
                <a:solidFill>
                  <a:srgbClr val="0000FF"/>
                </a:solidFill>
                <a:latin typeface="Times New Roman"/>
                <a:cs typeface="Times New Roman"/>
              </a:rPr>
              <a:t> In what direction </a:t>
            </a:r>
            <a:r>
              <a:rPr lang="en-US" sz="2000" dirty="0">
                <a:latin typeface="Times New Roman"/>
                <a:cs typeface="Times New Roman"/>
              </a:rPr>
              <a:t>will the induced current flow in a loop of wire shown?</a:t>
            </a:r>
            <a:endParaRPr lang="en-US" sz="1800" dirty="0">
              <a:solidFill>
                <a:srgbClr val="008000"/>
              </a:solidFill>
              <a:latin typeface="Apple Chancery"/>
              <a:ea typeface="ＭＳ Ｐゴシック" charset="0"/>
              <a:cs typeface="Apple Chancery"/>
            </a:endParaRPr>
          </a:p>
        </p:txBody>
      </p:sp>
      <p:sp>
        <p:nvSpPr>
          <p:cNvPr id="8"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34.)</a:t>
            </a:r>
          </a:p>
        </p:txBody>
      </p:sp>
    </p:spTree>
    <p:extLst>
      <p:ext uri="{BB962C8B-B14F-4D97-AF65-F5344CB8AC3E}">
        <p14:creationId xmlns:p14="http://schemas.microsoft.com/office/powerpoint/2010/main" val="435444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 y="838199"/>
            <a:ext cx="5613400" cy="2369880"/>
          </a:xfrm>
          <a:prstGeom prst="rect">
            <a:avLst/>
          </a:prstGeom>
          <a:noFill/>
        </p:spPr>
        <p:txBody>
          <a:bodyPr wrap="square" rtlCol="0">
            <a:spAutoFit/>
          </a:bodyPr>
          <a:lstStyle/>
          <a:p>
            <a:r>
              <a:rPr lang="en-US" sz="2800" dirty="0">
                <a:solidFill>
                  <a:srgbClr val="FF0000"/>
                </a:solidFill>
                <a:latin typeface="Apple Chancery"/>
                <a:cs typeface="Apple Chancery"/>
              </a:rPr>
              <a:t>Several chapters back</a:t>
            </a:r>
            <a:r>
              <a:rPr lang="en-US" sz="2000" dirty="0">
                <a:latin typeface="Times New Roman"/>
                <a:cs typeface="Times New Roman"/>
              </a:rPr>
              <a:t>, we deduced that </a:t>
            </a:r>
            <a:r>
              <a:rPr lang="en-US" sz="2000" dirty="0">
                <a:solidFill>
                  <a:srgbClr val="0000FF"/>
                </a:solidFill>
                <a:latin typeface="Times New Roman"/>
                <a:cs typeface="Times New Roman"/>
              </a:rPr>
              <a:t>static electric charge </a:t>
            </a:r>
            <a:r>
              <a:rPr lang="en-US" sz="2000" dirty="0">
                <a:solidFill>
                  <a:srgbClr val="008000"/>
                </a:solidFill>
                <a:latin typeface="Times New Roman"/>
                <a:cs typeface="Times New Roman"/>
              </a:rPr>
              <a:t>produces</a:t>
            </a:r>
            <a:r>
              <a:rPr lang="en-US" sz="2000" dirty="0">
                <a:latin typeface="Times New Roman"/>
                <a:cs typeface="Times New Roman"/>
              </a:rPr>
              <a:t> </a:t>
            </a:r>
            <a:r>
              <a:rPr lang="en-US" sz="2000" dirty="0">
                <a:solidFill>
                  <a:srgbClr val="0000FF"/>
                </a:solidFill>
                <a:latin typeface="Times New Roman"/>
                <a:cs typeface="Times New Roman"/>
              </a:rPr>
              <a:t>conservative force fields</a:t>
            </a:r>
            <a:r>
              <a:rPr lang="en-US" sz="2000" dirty="0">
                <a:latin typeface="Times New Roman"/>
                <a:cs typeface="Times New Roman"/>
              </a:rPr>
              <a:t>, and that the relationship between the </a:t>
            </a:r>
            <a:r>
              <a:rPr lang="en-US" sz="2000" dirty="0">
                <a:solidFill>
                  <a:srgbClr val="0000FF"/>
                </a:solidFill>
                <a:latin typeface="Times New Roman"/>
                <a:cs typeface="Times New Roman"/>
              </a:rPr>
              <a:t>electric potential difference       </a:t>
            </a:r>
            <a:r>
              <a:rPr lang="en-US" sz="2000" dirty="0">
                <a:latin typeface="Times New Roman"/>
                <a:cs typeface="Times New Roman"/>
              </a:rPr>
              <a:t>between two points in the vicinity of such charge </a:t>
            </a:r>
            <a:r>
              <a:rPr lang="en-US" sz="2000" dirty="0">
                <a:solidFill>
                  <a:srgbClr val="0000FF"/>
                </a:solidFill>
                <a:latin typeface="Times New Roman"/>
                <a:cs typeface="Times New Roman"/>
              </a:rPr>
              <a:t>and</a:t>
            </a:r>
            <a:r>
              <a:rPr lang="en-US" sz="2000" dirty="0">
                <a:latin typeface="Times New Roman"/>
                <a:cs typeface="Times New Roman"/>
              </a:rPr>
              <a:t> the </a:t>
            </a:r>
            <a:r>
              <a:rPr lang="en-US" sz="2000" dirty="0">
                <a:solidFill>
                  <a:srgbClr val="0000FF"/>
                </a:solidFill>
                <a:latin typeface="Times New Roman"/>
                <a:cs typeface="Times New Roman"/>
              </a:rPr>
              <a:t>associated electric field     </a:t>
            </a:r>
            <a:r>
              <a:rPr lang="en-US" sz="2000" dirty="0">
                <a:latin typeface="Times New Roman"/>
                <a:cs typeface="Times New Roman"/>
              </a:rPr>
              <a:t>set up by the charge (assuming everything is constant) is:</a:t>
            </a:r>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74" name="TextBox 473"/>
          <p:cNvSpPr txBox="1"/>
          <p:nvPr/>
        </p:nvSpPr>
        <p:spPr>
          <a:xfrm>
            <a:off x="50800" y="79362"/>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Electric Fields and Induced EMFs</a:t>
            </a:r>
          </a:p>
        </p:txBody>
      </p:sp>
      <p:sp>
        <p:nvSpPr>
          <p:cNvPr id="480" name="TextBox 479"/>
          <p:cNvSpPr txBox="1"/>
          <p:nvPr/>
        </p:nvSpPr>
        <p:spPr>
          <a:xfrm>
            <a:off x="266700" y="3517182"/>
            <a:ext cx="8515109" cy="400110"/>
          </a:xfrm>
          <a:prstGeom prst="rect">
            <a:avLst/>
          </a:prstGeom>
          <a:noFill/>
        </p:spPr>
        <p:txBody>
          <a:bodyPr wrap="square" rtlCol="0">
            <a:spAutoFit/>
          </a:bodyPr>
          <a:lstStyle/>
          <a:p>
            <a:r>
              <a:rPr lang="en-US" sz="2000" dirty="0">
                <a:latin typeface="Times New Roman"/>
                <a:cs typeface="Times New Roman"/>
              </a:rPr>
              <a:t>If the path of the </a:t>
            </a:r>
            <a:r>
              <a:rPr lang="en-US" sz="2000" i="1" dirty="0">
                <a:solidFill>
                  <a:srgbClr val="FF0000"/>
                </a:solidFill>
                <a:latin typeface="Times New Roman"/>
                <a:cs typeface="Times New Roman"/>
              </a:rPr>
              <a:t>E-</a:t>
            </a:r>
            <a:r>
              <a:rPr lang="en-US" sz="2000" i="1" dirty="0" err="1">
                <a:solidFill>
                  <a:srgbClr val="FF0000"/>
                </a:solidFill>
                <a:latin typeface="Times New Roman"/>
                <a:cs typeface="Times New Roman"/>
              </a:rPr>
              <a:t>fld</a:t>
            </a:r>
            <a:r>
              <a:rPr lang="en-US" sz="2000" i="1" dirty="0">
                <a:solidFill>
                  <a:srgbClr val="FF0000"/>
                </a:solidFill>
                <a:latin typeface="Times New Roman"/>
                <a:cs typeface="Times New Roman"/>
              </a:rPr>
              <a:t> </a:t>
            </a:r>
            <a:r>
              <a:rPr lang="en-US" sz="2000" dirty="0">
                <a:latin typeface="Times New Roman"/>
                <a:cs typeface="Times New Roman"/>
              </a:rPr>
              <a:t>varied, the relationship took the form:</a:t>
            </a:r>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35.)</a:t>
            </a:r>
          </a:p>
        </p:txBody>
      </p:sp>
      <p:graphicFrame>
        <p:nvGraphicFramePr>
          <p:cNvPr id="138" name="Object 137"/>
          <p:cNvGraphicFramePr>
            <a:graphicFrameLocks noChangeAspect="1"/>
          </p:cNvGraphicFramePr>
          <p:nvPr>
            <p:extLst>
              <p:ext uri="{D42A27DB-BD31-4B8C-83A1-F6EECF244321}">
                <p14:modId xmlns:p14="http://schemas.microsoft.com/office/powerpoint/2010/main" val="3676588927"/>
              </p:ext>
            </p:extLst>
          </p:nvPr>
        </p:nvGraphicFramePr>
        <p:xfrm>
          <a:off x="6576377" y="2061232"/>
          <a:ext cx="339725" cy="339725"/>
        </p:xfrm>
        <a:graphic>
          <a:graphicData uri="http://schemas.openxmlformats.org/presentationml/2006/ole">
            <mc:AlternateContent xmlns:mc="http://schemas.openxmlformats.org/markup-compatibility/2006">
              <mc:Choice xmlns:v="urn:schemas-microsoft-com:vml" Requires="v">
                <p:oleObj spid="_x0000_s1443" name="Equation" r:id="rId3" imgW="203200" imgH="203200" progId="Equation.DSMT4">
                  <p:embed/>
                </p:oleObj>
              </mc:Choice>
              <mc:Fallback>
                <p:oleObj name="Equation" r:id="rId3" imgW="203200" imgH="203200" progId="Equation.DSMT4">
                  <p:embed/>
                  <p:pic>
                    <p:nvPicPr>
                      <p:cNvPr id="0" name=""/>
                      <p:cNvPicPr/>
                      <p:nvPr/>
                    </p:nvPicPr>
                    <p:blipFill>
                      <a:blip r:embed="rId4"/>
                      <a:stretch>
                        <a:fillRect/>
                      </a:stretch>
                    </p:blipFill>
                    <p:spPr>
                      <a:xfrm>
                        <a:off x="6576377" y="2061232"/>
                        <a:ext cx="339725" cy="339725"/>
                      </a:xfrm>
                      <a:prstGeom prst="rect">
                        <a:avLst/>
                      </a:prstGeom>
                    </p:spPr>
                  </p:pic>
                </p:oleObj>
              </mc:Fallback>
            </mc:AlternateContent>
          </a:graphicData>
        </a:graphic>
      </p:graphicFrame>
      <p:cxnSp>
        <p:nvCxnSpPr>
          <p:cNvPr id="139" name="Straight Arrow Connector 138"/>
          <p:cNvCxnSpPr/>
          <p:nvPr/>
        </p:nvCxnSpPr>
        <p:spPr>
          <a:xfrm flipV="1">
            <a:off x="6252527" y="89348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V="1">
            <a:off x="6608127" y="117288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flipV="1">
            <a:off x="6963727" y="145228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42" name="Object 141"/>
          <p:cNvGraphicFramePr>
            <a:graphicFrameLocks noChangeAspect="1"/>
          </p:cNvGraphicFramePr>
          <p:nvPr>
            <p:extLst>
              <p:ext uri="{D42A27DB-BD31-4B8C-83A1-F6EECF244321}">
                <p14:modId xmlns:p14="http://schemas.microsoft.com/office/powerpoint/2010/main" val="2239370420"/>
              </p:ext>
            </p:extLst>
          </p:nvPr>
        </p:nvGraphicFramePr>
        <p:xfrm>
          <a:off x="6892291" y="2195237"/>
          <a:ext cx="63974" cy="81669"/>
        </p:xfrm>
        <a:graphic>
          <a:graphicData uri="http://schemas.openxmlformats.org/presentationml/2006/ole">
            <mc:AlternateContent xmlns:mc="http://schemas.openxmlformats.org/markup-compatibility/2006">
              <mc:Choice xmlns:v="urn:schemas-microsoft-com:vml" Requires="v">
                <p:oleObj spid="_x0000_s1444" name="Equation" r:id="rId5" imgW="88900" imgH="114300" progId="Equation.DSMT4">
                  <p:embed/>
                </p:oleObj>
              </mc:Choice>
              <mc:Fallback>
                <p:oleObj name="Equation" r:id="rId5" imgW="88900" imgH="114300" progId="Equation.DSMT4">
                  <p:embed/>
                  <p:pic>
                    <p:nvPicPr>
                      <p:cNvPr id="0" name=""/>
                      <p:cNvPicPr/>
                      <p:nvPr/>
                    </p:nvPicPr>
                    <p:blipFill>
                      <a:blip r:embed="rId6"/>
                      <a:stretch>
                        <a:fillRect/>
                      </a:stretch>
                    </p:blipFill>
                    <p:spPr>
                      <a:xfrm>
                        <a:off x="6892291" y="2195237"/>
                        <a:ext cx="63974" cy="81669"/>
                      </a:xfrm>
                      <a:prstGeom prst="rect">
                        <a:avLst/>
                      </a:prstGeom>
                    </p:spPr>
                  </p:pic>
                </p:oleObj>
              </mc:Fallback>
            </mc:AlternateContent>
          </a:graphicData>
        </a:graphic>
      </p:graphicFrame>
      <p:graphicFrame>
        <p:nvGraphicFramePr>
          <p:cNvPr id="143" name="Object 142"/>
          <p:cNvGraphicFramePr>
            <a:graphicFrameLocks noChangeAspect="1"/>
          </p:cNvGraphicFramePr>
          <p:nvPr>
            <p:extLst>
              <p:ext uri="{D42A27DB-BD31-4B8C-83A1-F6EECF244321}">
                <p14:modId xmlns:p14="http://schemas.microsoft.com/office/powerpoint/2010/main" val="2211957262"/>
              </p:ext>
            </p:extLst>
          </p:nvPr>
        </p:nvGraphicFramePr>
        <p:xfrm>
          <a:off x="8080853" y="1681819"/>
          <a:ext cx="63974" cy="81669"/>
        </p:xfrm>
        <a:graphic>
          <a:graphicData uri="http://schemas.openxmlformats.org/presentationml/2006/ole">
            <mc:AlternateContent xmlns:mc="http://schemas.openxmlformats.org/markup-compatibility/2006">
              <mc:Choice xmlns:v="urn:schemas-microsoft-com:vml" Requires="v">
                <p:oleObj spid="_x0000_s1445" name="Equation" r:id="rId7" imgW="88900" imgH="114300" progId="Equation.DSMT4">
                  <p:embed/>
                </p:oleObj>
              </mc:Choice>
              <mc:Fallback>
                <p:oleObj name="Equation" r:id="rId7" imgW="88900" imgH="114300" progId="Equation.DSMT4">
                  <p:embed/>
                  <p:pic>
                    <p:nvPicPr>
                      <p:cNvPr id="0" name=""/>
                      <p:cNvPicPr/>
                      <p:nvPr/>
                    </p:nvPicPr>
                    <p:blipFill>
                      <a:blip r:embed="rId6"/>
                      <a:stretch>
                        <a:fillRect/>
                      </a:stretch>
                    </p:blipFill>
                    <p:spPr>
                      <a:xfrm>
                        <a:off x="8080853" y="1681819"/>
                        <a:ext cx="63974" cy="81669"/>
                      </a:xfrm>
                      <a:prstGeom prst="rect">
                        <a:avLst/>
                      </a:prstGeom>
                    </p:spPr>
                  </p:pic>
                </p:oleObj>
              </mc:Fallback>
            </mc:AlternateContent>
          </a:graphicData>
        </a:graphic>
      </p:graphicFrame>
      <p:cxnSp>
        <p:nvCxnSpPr>
          <p:cNvPr id="145" name="Straight Arrow Connector 144"/>
          <p:cNvCxnSpPr/>
          <p:nvPr/>
        </p:nvCxnSpPr>
        <p:spPr>
          <a:xfrm flipV="1">
            <a:off x="6954202" y="1735794"/>
            <a:ext cx="1126651" cy="481583"/>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46" name="Object 145"/>
          <p:cNvGraphicFramePr>
            <a:graphicFrameLocks noChangeAspect="1"/>
          </p:cNvGraphicFramePr>
          <p:nvPr>
            <p:extLst>
              <p:ext uri="{D42A27DB-BD31-4B8C-83A1-F6EECF244321}">
                <p14:modId xmlns:p14="http://schemas.microsoft.com/office/powerpoint/2010/main" val="980035486"/>
              </p:ext>
            </p:extLst>
          </p:nvPr>
        </p:nvGraphicFramePr>
        <p:xfrm>
          <a:off x="7466329" y="1957818"/>
          <a:ext cx="212725" cy="319088"/>
        </p:xfrm>
        <a:graphic>
          <a:graphicData uri="http://schemas.openxmlformats.org/presentationml/2006/ole">
            <mc:AlternateContent xmlns:mc="http://schemas.openxmlformats.org/markup-compatibility/2006">
              <mc:Choice xmlns:v="urn:schemas-microsoft-com:vml" Requires="v">
                <p:oleObj spid="_x0000_s1446" name="Equation" r:id="rId8" imgW="127000" imgH="190500" progId="Equation.DSMT4">
                  <p:embed/>
                </p:oleObj>
              </mc:Choice>
              <mc:Fallback>
                <p:oleObj name="Equation" r:id="rId8" imgW="127000" imgH="190500" progId="Equation.DSMT4">
                  <p:embed/>
                  <p:pic>
                    <p:nvPicPr>
                      <p:cNvPr id="0" name=""/>
                      <p:cNvPicPr/>
                      <p:nvPr/>
                    </p:nvPicPr>
                    <p:blipFill>
                      <a:blip r:embed="rId9"/>
                      <a:stretch>
                        <a:fillRect/>
                      </a:stretch>
                    </p:blipFill>
                    <p:spPr>
                      <a:xfrm>
                        <a:off x="7466329" y="1957818"/>
                        <a:ext cx="212725" cy="319088"/>
                      </a:xfrm>
                      <a:prstGeom prst="rect">
                        <a:avLst/>
                      </a:prstGeom>
                    </p:spPr>
                  </p:pic>
                </p:oleObj>
              </mc:Fallback>
            </mc:AlternateContent>
          </a:graphicData>
        </a:graphic>
      </p:graphicFrame>
      <p:graphicFrame>
        <p:nvGraphicFramePr>
          <p:cNvPr id="150" name="Object 149"/>
          <p:cNvGraphicFramePr>
            <a:graphicFrameLocks noChangeAspect="1"/>
          </p:cNvGraphicFramePr>
          <p:nvPr>
            <p:extLst>
              <p:ext uri="{D42A27DB-BD31-4B8C-83A1-F6EECF244321}">
                <p14:modId xmlns:p14="http://schemas.microsoft.com/office/powerpoint/2010/main" val="1270957910"/>
              </p:ext>
            </p:extLst>
          </p:nvPr>
        </p:nvGraphicFramePr>
        <p:xfrm>
          <a:off x="7285355" y="1024593"/>
          <a:ext cx="233362" cy="319088"/>
        </p:xfrm>
        <a:graphic>
          <a:graphicData uri="http://schemas.openxmlformats.org/presentationml/2006/ole">
            <mc:AlternateContent xmlns:mc="http://schemas.openxmlformats.org/markup-compatibility/2006">
              <mc:Choice xmlns:v="urn:schemas-microsoft-com:vml" Requires="v">
                <p:oleObj spid="_x0000_s1447" name="Equation" r:id="rId10" imgW="139700" imgH="190500" progId="Equation.DSMT4">
                  <p:embed/>
                </p:oleObj>
              </mc:Choice>
              <mc:Fallback>
                <p:oleObj name="Equation" r:id="rId10" imgW="139700" imgH="190500" progId="Equation.DSMT4">
                  <p:embed/>
                  <p:pic>
                    <p:nvPicPr>
                      <p:cNvPr id="0" name=""/>
                      <p:cNvPicPr/>
                      <p:nvPr/>
                    </p:nvPicPr>
                    <p:blipFill>
                      <a:blip r:embed="rId11"/>
                      <a:stretch>
                        <a:fillRect/>
                      </a:stretch>
                    </p:blipFill>
                    <p:spPr>
                      <a:xfrm>
                        <a:off x="7285355" y="1024593"/>
                        <a:ext cx="233362" cy="319088"/>
                      </a:xfrm>
                      <a:prstGeom prst="rect">
                        <a:avLst/>
                      </a:prstGeom>
                    </p:spPr>
                  </p:pic>
                </p:oleObj>
              </mc:Fallback>
            </mc:AlternateContent>
          </a:graphicData>
        </a:graphic>
      </p:graphicFrame>
      <p:graphicFrame>
        <p:nvGraphicFramePr>
          <p:cNvPr id="151" name="Object 150"/>
          <p:cNvGraphicFramePr>
            <a:graphicFrameLocks noChangeAspect="1"/>
          </p:cNvGraphicFramePr>
          <p:nvPr>
            <p:extLst>
              <p:ext uri="{D42A27DB-BD31-4B8C-83A1-F6EECF244321}">
                <p14:modId xmlns:p14="http://schemas.microsoft.com/office/powerpoint/2010/main" val="2524395816"/>
              </p:ext>
            </p:extLst>
          </p:nvPr>
        </p:nvGraphicFramePr>
        <p:xfrm>
          <a:off x="8055927" y="1452288"/>
          <a:ext cx="319087" cy="339725"/>
        </p:xfrm>
        <a:graphic>
          <a:graphicData uri="http://schemas.openxmlformats.org/presentationml/2006/ole">
            <mc:AlternateContent xmlns:mc="http://schemas.openxmlformats.org/markup-compatibility/2006">
              <mc:Choice xmlns:v="urn:schemas-microsoft-com:vml" Requires="v">
                <p:oleObj spid="_x0000_s1448" name="Equation" r:id="rId12" imgW="190500" imgH="203200" progId="Equation.DSMT4">
                  <p:embed/>
                </p:oleObj>
              </mc:Choice>
              <mc:Fallback>
                <p:oleObj name="Equation" r:id="rId12" imgW="190500" imgH="203200" progId="Equation.DSMT4">
                  <p:embed/>
                  <p:pic>
                    <p:nvPicPr>
                      <p:cNvPr id="0" name=""/>
                      <p:cNvPicPr/>
                      <p:nvPr/>
                    </p:nvPicPr>
                    <p:blipFill>
                      <a:blip r:embed="rId13"/>
                      <a:stretch>
                        <a:fillRect/>
                      </a:stretch>
                    </p:blipFill>
                    <p:spPr>
                      <a:xfrm>
                        <a:off x="8055927" y="1452288"/>
                        <a:ext cx="319087" cy="339725"/>
                      </a:xfrm>
                      <a:prstGeom prst="rect">
                        <a:avLst/>
                      </a:prstGeom>
                    </p:spPr>
                  </p:pic>
                </p:oleObj>
              </mc:Fallback>
            </mc:AlternateContent>
          </a:graphicData>
        </a:graphic>
      </p:graphicFrame>
      <p:graphicFrame>
        <p:nvGraphicFramePr>
          <p:cNvPr id="154" name="Object 153"/>
          <p:cNvGraphicFramePr>
            <a:graphicFrameLocks noChangeAspect="1"/>
          </p:cNvGraphicFramePr>
          <p:nvPr>
            <p:extLst>
              <p:ext uri="{D42A27DB-BD31-4B8C-83A1-F6EECF244321}">
                <p14:modId xmlns:p14="http://schemas.microsoft.com/office/powerpoint/2010/main" val="2269706395"/>
              </p:ext>
            </p:extLst>
          </p:nvPr>
        </p:nvGraphicFramePr>
        <p:xfrm>
          <a:off x="852926" y="2503351"/>
          <a:ext cx="233362" cy="319088"/>
        </p:xfrm>
        <a:graphic>
          <a:graphicData uri="http://schemas.openxmlformats.org/presentationml/2006/ole">
            <mc:AlternateContent xmlns:mc="http://schemas.openxmlformats.org/markup-compatibility/2006">
              <mc:Choice xmlns:v="urn:schemas-microsoft-com:vml" Requires="v">
                <p:oleObj spid="_x0000_s1449" name="Equation" r:id="rId14" imgW="139700" imgH="190500" progId="Equation.DSMT4">
                  <p:embed/>
                </p:oleObj>
              </mc:Choice>
              <mc:Fallback>
                <p:oleObj name="Equation" r:id="rId14" imgW="139700" imgH="190500" progId="Equation.DSMT4">
                  <p:embed/>
                  <p:pic>
                    <p:nvPicPr>
                      <p:cNvPr id="0" name=""/>
                      <p:cNvPicPr/>
                      <p:nvPr/>
                    </p:nvPicPr>
                    <p:blipFill>
                      <a:blip r:embed="rId11"/>
                      <a:stretch>
                        <a:fillRect/>
                      </a:stretch>
                    </p:blipFill>
                    <p:spPr>
                      <a:xfrm>
                        <a:off x="852926" y="2503351"/>
                        <a:ext cx="233362" cy="319088"/>
                      </a:xfrm>
                      <a:prstGeom prst="rect">
                        <a:avLst/>
                      </a:prstGeom>
                    </p:spPr>
                  </p:pic>
                </p:oleObj>
              </mc:Fallback>
            </mc:AlternateContent>
          </a:graphicData>
        </a:graphic>
      </p:graphicFrame>
      <p:graphicFrame>
        <p:nvGraphicFramePr>
          <p:cNvPr id="155" name="Object 154"/>
          <p:cNvGraphicFramePr>
            <a:graphicFrameLocks noChangeAspect="1"/>
          </p:cNvGraphicFramePr>
          <p:nvPr>
            <p:extLst>
              <p:ext uri="{D42A27DB-BD31-4B8C-83A1-F6EECF244321}">
                <p14:modId xmlns:p14="http://schemas.microsoft.com/office/powerpoint/2010/main" val="1248099654"/>
              </p:ext>
            </p:extLst>
          </p:nvPr>
        </p:nvGraphicFramePr>
        <p:xfrm>
          <a:off x="2339658" y="1935025"/>
          <a:ext cx="425450" cy="277813"/>
        </p:xfrm>
        <a:graphic>
          <a:graphicData uri="http://schemas.openxmlformats.org/presentationml/2006/ole">
            <mc:AlternateContent xmlns:mc="http://schemas.openxmlformats.org/markup-compatibility/2006">
              <mc:Choice xmlns:v="urn:schemas-microsoft-com:vml" Requires="v">
                <p:oleObj spid="_x0000_s1450" name="Equation" r:id="rId15" imgW="254000" imgH="165100" progId="Equation.DSMT4">
                  <p:embed/>
                </p:oleObj>
              </mc:Choice>
              <mc:Fallback>
                <p:oleObj name="Equation" r:id="rId15" imgW="254000" imgH="165100" progId="Equation.DSMT4">
                  <p:embed/>
                  <p:pic>
                    <p:nvPicPr>
                      <p:cNvPr id="0" name=""/>
                      <p:cNvPicPr/>
                      <p:nvPr/>
                    </p:nvPicPr>
                    <p:blipFill>
                      <a:blip r:embed="rId16"/>
                      <a:stretch>
                        <a:fillRect/>
                      </a:stretch>
                    </p:blipFill>
                    <p:spPr>
                      <a:xfrm>
                        <a:off x="2339658" y="1935025"/>
                        <a:ext cx="425450" cy="277813"/>
                      </a:xfrm>
                      <a:prstGeom prst="rect">
                        <a:avLst/>
                      </a:prstGeom>
                    </p:spPr>
                  </p:pic>
                </p:oleObj>
              </mc:Fallback>
            </mc:AlternateContent>
          </a:graphicData>
        </a:graphic>
      </p:graphicFrame>
      <p:graphicFrame>
        <p:nvGraphicFramePr>
          <p:cNvPr id="157" name="Object 156"/>
          <p:cNvGraphicFramePr>
            <a:graphicFrameLocks noChangeAspect="1"/>
          </p:cNvGraphicFramePr>
          <p:nvPr>
            <p:extLst>
              <p:ext uri="{D42A27DB-BD31-4B8C-83A1-F6EECF244321}">
                <p14:modId xmlns:p14="http://schemas.microsoft.com/office/powerpoint/2010/main" val="837483579"/>
              </p:ext>
            </p:extLst>
          </p:nvPr>
        </p:nvGraphicFramePr>
        <p:xfrm>
          <a:off x="2392363" y="3058394"/>
          <a:ext cx="1277937" cy="319088"/>
        </p:xfrm>
        <a:graphic>
          <a:graphicData uri="http://schemas.openxmlformats.org/presentationml/2006/ole">
            <mc:AlternateContent xmlns:mc="http://schemas.openxmlformats.org/markup-compatibility/2006">
              <mc:Choice xmlns:v="urn:schemas-microsoft-com:vml" Requires="v">
                <p:oleObj spid="_x0000_s1451" name="Equation" r:id="rId17" imgW="762000" imgH="190500" progId="Equation.DSMT4">
                  <p:embed/>
                </p:oleObj>
              </mc:Choice>
              <mc:Fallback>
                <p:oleObj name="Equation" r:id="rId17" imgW="762000" imgH="190500" progId="Equation.DSMT4">
                  <p:embed/>
                  <p:pic>
                    <p:nvPicPr>
                      <p:cNvPr id="0" name=""/>
                      <p:cNvPicPr/>
                      <p:nvPr/>
                    </p:nvPicPr>
                    <p:blipFill>
                      <a:blip r:embed="rId18"/>
                      <a:stretch>
                        <a:fillRect/>
                      </a:stretch>
                    </p:blipFill>
                    <p:spPr>
                      <a:xfrm>
                        <a:off x="2392363" y="3058394"/>
                        <a:ext cx="1277937" cy="319088"/>
                      </a:xfrm>
                      <a:prstGeom prst="rect">
                        <a:avLst/>
                      </a:prstGeom>
                    </p:spPr>
                  </p:pic>
                </p:oleObj>
              </mc:Fallback>
            </mc:AlternateContent>
          </a:graphicData>
        </a:graphic>
      </p:graphicFrame>
      <p:graphicFrame>
        <p:nvGraphicFramePr>
          <p:cNvPr id="158" name="Object 157"/>
          <p:cNvGraphicFramePr>
            <a:graphicFrameLocks noChangeAspect="1"/>
          </p:cNvGraphicFramePr>
          <p:nvPr>
            <p:extLst>
              <p:ext uri="{D42A27DB-BD31-4B8C-83A1-F6EECF244321}">
                <p14:modId xmlns:p14="http://schemas.microsoft.com/office/powerpoint/2010/main" val="2554223777"/>
              </p:ext>
            </p:extLst>
          </p:nvPr>
        </p:nvGraphicFramePr>
        <p:xfrm>
          <a:off x="6700203" y="3504482"/>
          <a:ext cx="1552575" cy="492125"/>
        </p:xfrm>
        <a:graphic>
          <a:graphicData uri="http://schemas.openxmlformats.org/presentationml/2006/ole">
            <mc:AlternateContent xmlns:mc="http://schemas.openxmlformats.org/markup-compatibility/2006">
              <mc:Choice xmlns:v="urn:schemas-microsoft-com:vml" Requires="v">
                <p:oleObj spid="_x0000_s1452" name="Equation" r:id="rId19" imgW="927100" imgH="292100" progId="Equation.DSMT4">
                  <p:embed/>
                </p:oleObj>
              </mc:Choice>
              <mc:Fallback>
                <p:oleObj name="Equation" r:id="rId19" imgW="927100" imgH="292100" progId="Equation.DSMT4">
                  <p:embed/>
                  <p:pic>
                    <p:nvPicPr>
                      <p:cNvPr id="0" name=""/>
                      <p:cNvPicPr/>
                      <p:nvPr/>
                    </p:nvPicPr>
                    <p:blipFill>
                      <a:blip r:embed="rId20"/>
                      <a:stretch>
                        <a:fillRect/>
                      </a:stretch>
                    </p:blipFill>
                    <p:spPr>
                      <a:xfrm>
                        <a:off x="6700203" y="3504482"/>
                        <a:ext cx="1552575" cy="492125"/>
                      </a:xfrm>
                      <a:prstGeom prst="rect">
                        <a:avLst/>
                      </a:prstGeom>
                    </p:spPr>
                  </p:pic>
                </p:oleObj>
              </mc:Fallback>
            </mc:AlternateContent>
          </a:graphicData>
        </a:graphic>
      </p:graphicFrame>
      <p:sp>
        <p:nvSpPr>
          <p:cNvPr id="159" name="TextBox 158"/>
          <p:cNvSpPr txBox="1"/>
          <p:nvPr/>
        </p:nvSpPr>
        <p:spPr>
          <a:xfrm>
            <a:off x="266700" y="4186651"/>
            <a:ext cx="8712200" cy="2246769"/>
          </a:xfrm>
          <a:prstGeom prst="rect">
            <a:avLst/>
          </a:prstGeom>
          <a:noFill/>
        </p:spPr>
        <p:txBody>
          <a:bodyPr wrap="square" rtlCol="0">
            <a:spAutoFit/>
          </a:bodyPr>
          <a:lstStyle/>
          <a:p>
            <a:r>
              <a:rPr lang="en-US" sz="2000" dirty="0">
                <a:solidFill>
                  <a:srgbClr val="FF0000"/>
                </a:solidFill>
                <a:latin typeface="Apple Chancery"/>
                <a:cs typeface="Apple Chancery"/>
              </a:rPr>
              <a:t>New topic: </a:t>
            </a:r>
            <a:r>
              <a:rPr lang="en-US" sz="2000" dirty="0">
                <a:solidFill>
                  <a:srgbClr val="0000FF"/>
                </a:solidFill>
                <a:latin typeface="Times New Roman"/>
                <a:cs typeface="Times New Roman"/>
              </a:rPr>
              <a:t>We didn’t do this</a:t>
            </a:r>
            <a:r>
              <a:rPr lang="en-US" sz="2000" dirty="0">
                <a:latin typeface="Times New Roman"/>
                <a:cs typeface="Times New Roman"/>
              </a:rPr>
              <a:t>, but when we were </a:t>
            </a:r>
            <a:r>
              <a:rPr lang="en-US" sz="2000" dirty="0">
                <a:solidFill>
                  <a:srgbClr val="0000FF"/>
                </a:solidFill>
                <a:latin typeface="Times New Roman"/>
                <a:cs typeface="Times New Roman"/>
              </a:rPr>
              <a:t>discussing </a:t>
            </a:r>
            <a:r>
              <a:rPr lang="en-US" sz="2000" dirty="0">
                <a:solidFill>
                  <a:srgbClr val="FF0000"/>
                </a:solidFill>
                <a:latin typeface="Times New Roman"/>
                <a:cs typeface="Times New Roman"/>
              </a:rPr>
              <a:t>batteries</a:t>
            </a:r>
            <a:r>
              <a:rPr lang="en-US" sz="2000" dirty="0">
                <a:solidFill>
                  <a:srgbClr val="0000FF"/>
                </a:solidFill>
                <a:latin typeface="Times New Roman"/>
                <a:cs typeface="Times New Roman"/>
              </a:rPr>
              <a:t> </a:t>
            </a:r>
            <a:r>
              <a:rPr lang="en-US" sz="2000" dirty="0">
                <a:latin typeface="Times New Roman"/>
                <a:cs typeface="Times New Roman"/>
              </a:rPr>
              <a:t>a few chapters ago, we could have followed the following line of reason: The </a:t>
            </a:r>
            <a:r>
              <a:rPr lang="en-US" sz="2000" dirty="0">
                <a:solidFill>
                  <a:srgbClr val="0000FF"/>
                </a:solidFill>
                <a:latin typeface="Times New Roman"/>
                <a:cs typeface="Times New Roman"/>
              </a:rPr>
              <a:t>electric field </a:t>
            </a:r>
            <a:r>
              <a:rPr lang="en-US" sz="2000" dirty="0">
                <a:solidFill>
                  <a:srgbClr val="000000"/>
                </a:solidFill>
                <a:latin typeface="Times New Roman"/>
                <a:cs typeface="Times New Roman"/>
              </a:rPr>
              <a:t>set up in a circuit’s wires </a:t>
            </a:r>
            <a:r>
              <a:rPr lang="en-US" sz="2000" dirty="0">
                <a:latin typeface="Times New Roman"/>
                <a:cs typeface="Times New Roman"/>
              </a:rPr>
              <a:t>is </a:t>
            </a:r>
            <a:r>
              <a:rPr lang="en-US" sz="2000" dirty="0">
                <a:solidFill>
                  <a:srgbClr val="0000FF"/>
                </a:solidFill>
                <a:latin typeface="Times New Roman"/>
                <a:cs typeface="Times New Roman"/>
              </a:rPr>
              <a:t>generated by </a:t>
            </a:r>
            <a:r>
              <a:rPr lang="en-US" sz="2000" dirty="0">
                <a:solidFill>
                  <a:srgbClr val="000000"/>
                </a:solidFill>
                <a:latin typeface="Times New Roman"/>
                <a:cs typeface="Times New Roman"/>
              </a:rPr>
              <a:t>an</a:t>
            </a:r>
            <a:r>
              <a:rPr lang="en-US" sz="2000" dirty="0">
                <a:solidFill>
                  <a:srgbClr val="0000FF"/>
                </a:solidFill>
                <a:latin typeface="Times New Roman"/>
                <a:cs typeface="Times New Roman"/>
              </a:rPr>
              <a:t> EMF produced by </a:t>
            </a:r>
            <a:r>
              <a:rPr lang="en-US" sz="2000" dirty="0">
                <a:solidFill>
                  <a:srgbClr val="000000"/>
                </a:solidFill>
                <a:latin typeface="Times New Roman"/>
                <a:cs typeface="Times New Roman"/>
              </a:rPr>
              <a:t>a</a:t>
            </a:r>
            <a:r>
              <a:rPr lang="en-US" sz="2000" dirty="0">
                <a:solidFill>
                  <a:srgbClr val="0000FF"/>
                </a:solidFill>
                <a:latin typeface="Times New Roman"/>
                <a:cs typeface="Times New Roman"/>
              </a:rPr>
              <a:t> battery </a:t>
            </a:r>
            <a:r>
              <a:rPr lang="en-US" sz="2000" dirty="0">
                <a:solidFill>
                  <a:srgbClr val="000000"/>
                </a:solidFill>
                <a:latin typeface="Times New Roman"/>
                <a:cs typeface="Times New Roman"/>
              </a:rPr>
              <a:t>in the circuit</a:t>
            </a:r>
            <a:r>
              <a:rPr lang="en-US" sz="2000" dirty="0">
                <a:latin typeface="Times New Roman"/>
                <a:cs typeface="Times New Roman"/>
              </a:rPr>
              <a:t>.  As is the case with all EMF’s, the relationship between the EMF and the electric field is                  .  Because the battery’s EMF is produced by the separation of static charge between the battery’s terminals, the forces involved are conservative and potential energies (and electrical potentials) can be used to analyze the situation.  </a:t>
            </a:r>
            <a:endParaRPr lang="en-US" sz="2000" dirty="0">
              <a:solidFill>
                <a:srgbClr val="000000"/>
              </a:solidFill>
              <a:latin typeface="Times New Roman"/>
              <a:cs typeface="Times New Roman"/>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452719051"/>
              </p:ext>
            </p:extLst>
          </p:nvPr>
        </p:nvGraphicFramePr>
        <p:xfrm>
          <a:off x="561975" y="5386388"/>
          <a:ext cx="1169988" cy="492125"/>
        </p:xfrm>
        <a:graphic>
          <a:graphicData uri="http://schemas.openxmlformats.org/presentationml/2006/ole">
            <mc:AlternateContent xmlns:mc="http://schemas.openxmlformats.org/markup-compatibility/2006">
              <mc:Choice xmlns:v="urn:schemas-microsoft-com:vml" Requires="v">
                <p:oleObj spid="_x0000_s1453" name="Equation" r:id="rId21" imgW="698500" imgH="292100" progId="Equation.DSMT4">
                  <p:embed/>
                </p:oleObj>
              </mc:Choice>
              <mc:Fallback>
                <p:oleObj name="Equation" r:id="rId21" imgW="698500" imgH="292100" progId="Equation.DSMT4">
                  <p:embed/>
                  <p:pic>
                    <p:nvPicPr>
                      <p:cNvPr id="0" name=""/>
                      <p:cNvPicPr/>
                      <p:nvPr/>
                    </p:nvPicPr>
                    <p:blipFill>
                      <a:blip r:embed="rId22"/>
                      <a:stretch>
                        <a:fillRect/>
                      </a:stretch>
                    </p:blipFill>
                    <p:spPr>
                      <a:xfrm>
                        <a:off x="561975" y="5386388"/>
                        <a:ext cx="1169988" cy="492125"/>
                      </a:xfrm>
                      <a:prstGeom prst="rect">
                        <a:avLst/>
                      </a:prstGeom>
                    </p:spPr>
                  </p:pic>
                </p:oleObj>
              </mc:Fallback>
            </mc:AlternateContent>
          </a:graphicData>
        </a:graphic>
      </p:graphicFrame>
    </p:spTree>
    <p:extLst>
      <p:ext uri="{BB962C8B-B14F-4D97-AF65-F5344CB8AC3E}">
        <p14:creationId xmlns:p14="http://schemas.microsoft.com/office/powerpoint/2010/main" val="425275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dissolve">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0"/>
                                        </p:tgtEl>
                                        <p:attrNameLst>
                                          <p:attrName>style.visibility</p:attrName>
                                        </p:attrNameLst>
                                      </p:cBhvr>
                                      <p:to>
                                        <p:strVal val="visible"/>
                                      </p:to>
                                    </p:set>
                                    <p:animEffect transition="in" filter="dissolve">
                                      <p:cBhvr>
                                        <p:cTn id="12" dur="500"/>
                                        <p:tgtEl>
                                          <p:spTgt spid="48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dissolve">
                                      <p:cBhvr>
                                        <p:cTn id="17" dur="500"/>
                                        <p:tgtEl>
                                          <p:spTgt spid="1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59"/>
                                        </p:tgtEl>
                                        <p:attrNameLst>
                                          <p:attrName>style.visibility</p:attrName>
                                        </p:attrNameLst>
                                      </p:cBhvr>
                                      <p:to>
                                        <p:strVal val="visible"/>
                                      </p:to>
                                    </p:set>
                                    <p:animEffect transition="in" filter="dissolve">
                                      <p:cBhvr>
                                        <p:cTn id="25"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p:bldP spid="15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 y="913582"/>
            <a:ext cx="4610100" cy="1938992"/>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We would like </a:t>
            </a:r>
            <a:r>
              <a:rPr lang="en-US" sz="2000" dirty="0">
                <a:latin typeface="Times New Roman"/>
                <a:cs typeface="Times New Roman"/>
              </a:rPr>
              <a:t>to execute the integral           around the circuit between the terminals.  The problem is, </a:t>
            </a:r>
            <a:r>
              <a:rPr lang="en-US" sz="2000" dirty="0">
                <a:solidFill>
                  <a:srgbClr val="1932D1"/>
                </a:solidFill>
                <a:latin typeface="Times New Roman"/>
                <a:cs typeface="Times New Roman"/>
              </a:rPr>
              <a:t>if we traverse </a:t>
            </a:r>
            <a:r>
              <a:rPr lang="en-US" sz="2000" dirty="0">
                <a:latin typeface="Times New Roman"/>
                <a:cs typeface="Times New Roman"/>
              </a:rPr>
              <a:t>along the electric field, the </a:t>
            </a:r>
            <a:r>
              <a:rPr lang="en-US" sz="2000" dirty="0">
                <a:solidFill>
                  <a:srgbClr val="143CDA"/>
                </a:solidFill>
                <a:latin typeface="Times New Roman"/>
                <a:cs typeface="Times New Roman"/>
              </a:rPr>
              <a:t>voltage difference </a:t>
            </a:r>
            <a:r>
              <a:rPr lang="en-US" sz="2000" dirty="0">
                <a:latin typeface="Times New Roman"/>
                <a:cs typeface="Times New Roman"/>
              </a:rPr>
              <a:t>between the start and end points will be </a:t>
            </a:r>
            <a:r>
              <a:rPr lang="en-US" sz="2000" dirty="0">
                <a:solidFill>
                  <a:srgbClr val="FF0000"/>
                </a:solidFill>
                <a:latin typeface="Times New Roman"/>
                <a:cs typeface="Times New Roman"/>
              </a:rPr>
              <a:t>negative</a:t>
            </a:r>
            <a:r>
              <a:rPr lang="en-US" sz="2000" dirty="0">
                <a:latin typeface="Times New Roman"/>
                <a:cs typeface="Times New Roman"/>
              </a:rPr>
              <a:t>.  That is:            </a:t>
            </a:r>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36.)</a:t>
            </a:r>
          </a:p>
        </p:txBody>
      </p:sp>
      <p:graphicFrame>
        <p:nvGraphicFramePr>
          <p:cNvPr id="158" name="Object 157"/>
          <p:cNvGraphicFramePr>
            <a:graphicFrameLocks noChangeAspect="1"/>
          </p:cNvGraphicFramePr>
          <p:nvPr>
            <p:extLst>
              <p:ext uri="{D42A27DB-BD31-4B8C-83A1-F6EECF244321}">
                <p14:modId xmlns:p14="http://schemas.microsoft.com/office/powerpoint/2010/main" val="775667885"/>
              </p:ext>
            </p:extLst>
          </p:nvPr>
        </p:nvGraphicFramePr>
        <p:xfrm>
          <a:off x="2172494" y="3880041"/>
          <a:ext cx="1974850" cy="514350"/>
        </p:xfrm>
        <a:graphic>
          <a:graphicData uri="http://schemas.openxmlformats.org/presentationml/2006/ole">
            <mc:AlternateContent xmlns:mc="http://schemas.openxmlformats.org/markup-compatibility/2006">
              <mc:Choice xmlns:v="urn:schemas-microsoft-com:vml" Requires="v">
                <p:oleObj spid="_x0000_s3033449" name="Equation" r:id="rId3" imgW="1181100" imgH="304800" progId="Equation.DSMT4">
                  <p:embed/>
                </p:oleObj>
              </mc:Choice>
              <mc:Fallback>
                <p:oleObj name="Equation" r:id="rId3" imgW="1181100" imgH="304800" progId="Equation.DSMT4">
                  <p:embed/>
                  <p:pic>
                    <p:nvPicPr>
                      <p:cNvPr id="0" name=""/>
                      <p:cNvPicPr/>
                      <p:nvPr/>
                    </p:nvPicPr>
                    <p:blipFill>
                      <a:blip r:embed="rId4"/>
                      <a:stretch>
                        <a:fillRect/>
                      </a:stretch>
                    </p:blipFill>
                    <p:spPr>
                      <a:xfrm>
                        <a:off x="2172494" y="3880041"/>
                        <a:ext cx="1974850" cy="514350"/>
                      </a:xfrm>
                      <a:prstGeom prst="rect">
                        <a:avLst/>
                      </a:prstGeom>
                    </p:spPr>
                  </p:pic>
                </p:oleObj>
              </mc:Fallback>
            </mc:AlternateContent>
          </a:graphicData>
        </a:graphic>
      </p:graphicFrame>
      <p:sp>
        <p:nvSpPr>
          <p:cNvPr id="23" name="Freeform 24"/>
          <p:cNvSpPr>
            <a:spLocks noChangeArrowheads="1"/>
          </p:cNvSpPr>
          <p:nvPr/>
        </p:nvSpPr>
        <p:spPr bwMode="auto">
          <a:xfrm>
            <a:off x="5384036" y="698500"/>
            <a:ext cx="3335626" cy="1768196"/>
          </a:xfrm>
          <a:custGeom>
            <a:avLst/>
            <a:gdLst>
              <a:gd name="T0" fmla="*/ 960342 w 2171700"/>
              <a:gd name="T1" fmla="*/ 1136608 h 1159933"/>
              <a:gd name="T2" fmla="*/ 4406 w 2171700"/>
              <a:gd name="T3" fmla="*/ 1136608 h 1159933"/>
              <a:gd name="T4" fmla="*/ 0 w 2171700"/>
              <a:gd name="T5" fmla="*/ 178124 h 1159933"/>
              <a:gd name="T6" fmla="*/ 682810 w 2171700"/>
              <a:gd name="T7" fmla="*/ 178124 h 1159933"/>
              <a:gd name="T8" fmla="*/ 854615 w 2171700"/>
              <a:gd name="T9" fmla="*/ 394420 h 1159933"/>
              <a:gd name="T10" fmla="*/ 1074877 w 2171700"/>
              <a:gd name="T11" fmla="*/ 0 h 1159933"/>
              <a:gd name="T12" fmla="*/ 1264301 w 2171700"/>
              <a:gd name="T13" fmla="*/ 364732 h 1159933"/>
              <a:gd name="T14" fmla="*/ 1466942 w 2171700"/>
              <a:gd name="T15" fmla="*/ 0 h 1159933"/>
              <a:gd name="T16" fmla="*/ 1621126 w 2171700"/>
              <a:gd name="T17" fmla="*/ 195089 h 1159933"/>
              <a:gd name="T18" fmla="*/ 2259883 w 2171700"/>
              <a:gd name="T19" fmla="*/ 195089 h 1159933"/>
              <a:gd name="T20" fmla="*/ 2255478 w 2171700"/>
              <a:gd name="T21" fmla="*/ 1162054 h 1159933"/>
              <a:gd name="T22" fmla="*/ 1127739 w 2171700"/>
              <a:gd name="T23" fmla="*/ 1157814 h 1159933"/>
              <a:gd name="T24" fmla="*/ 1118930 w 2171700"/>
              <a:gd name="T25" fmla="*/ 1085715 h 1159933"/>
              <a:gd name="T26" fmla="*/ 2193805 w 2171700"/>
              <a:gd name="T27" fmla="*/ 1081474 h 1159933"/>
              <a:gd name="T28" fmla="*/ 2202615 w 2171700"/>
              <a:gd name="T29" fmla="*/ 245981 h 1159933"/>
              <a:gd name="T30" fmla="*/ 1590290 w 2171700"/>
              <a:gd name="T31" fmla="*/ 241740 h 1159933"/>
              <a:gd name="T32" fmla="*/ 1475753 w 2171700"/>
              <a:gd name="T33" fmla="*/ 114508 h 1159933"/>
              <a:gd name="T34" fmla="*/ 1264301 w 2171700"/>
              <a:gd name="T35" fmla="*/ 462277 h 1159933"/>
              <a:gd name="T36" fmla="*/ 1074877 w 2171700"/>
              <a:gd name="T37" fmla="*/ 118749 h 1159933"/>
              <a:gd name="T38" fmla="*/ 867831 w 2171700"/>
              <a:gd name="T39" fmla="*/ 475001 h 1159933"/>
              <a:gd name="T40" fmla="*/ 682810 w 2171700"/>
              <a:gd name="T41" fmla="*/ 245981 h 1159933"/>
              <a:gd name="T42" fmla="*/ 74889 w 2171700"/>
              <a:gd name="T43" fmla="*/ 241740 h 1159933"/>
              <a:gd name="T44" fmla="*/ 74889 w 2171700"/>
              <a:gd name="T45" fmla="*/ 1089956 h 1159933"/>
              <a:gd name="T46" fmla="*/ 960342 w 2171700"/>
              <a:gd name="T47" fmla="*/ 1081474 h 1159933"/>
              <a:gd name="T48" fmla="*/ 960342 w 2171700"/>
              <a:gd name="T49" fmla="*/ 1136608 h 11599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71700"/>
              <a:gd name="T76" fmla="*/ 0 h 1159933"/>
              <a:gd name="T77" fmla="*/ 2171700 w 2171700"/>
              <a:gd name="T78" fmla="*/ 1159933 h 11599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71700" h="1159933">
                <a:moveTo>
                  <a:pt x="922867" y="1134533"/>
                </a:moveTo>
                <a:lnTo>
                  <a:pt x="4234" y="1134533"/>
                </a:lnTo>
                <a:cubicBezTo>
                  <a:pt x="2823" y="815622"/>
                  <a:pt x="0" y="177800"/>
                  <a:pt x="0" y="177800"/>
                </a:cubicBezTo>
                <a:lnTo>
                  <a:pt x="656167" y="177800"/>
                </a:lnTo>
                <a:lnTo>
                  <a:pt x="821267" y="393700"/>
                </a:lnTo>
                <a:lnTo>
                  <a:pt x="1032934" y="0"/>
                </a:lnTo>
                <a:lnTo>
                  <a:pt x="1214967" y="364066"/>
                </a:lnTo>
                <a:lnTo>
                  <a:pt x="1409700" y="0"/>
                </a:lnTo>
                <a:lnTo>
                  <a:pt x="1557867" y="194733"/>
                </a:lnTo>
                <a:lnTo>
                  <a:pt x="2171700" y="194733"/>
                </a:lnTo>
                <a:lnTo>
                  <a:pt x="2167467" y="1159933"/>
                </a:lnTo>
                <a:lnTo>
                  <a:pt x="1083734" y="1155700"/>
                </a:lnTo>
                <a:lnTo>
                  <a:pt x="1075267" y="1083733"/>
                </a:lnTo>
                <a:lnTo>
                  <a:pt x="2108200" y="1079500"/>
                </a:lnTo>
                <a:cubicBezTo>
                  <a:pt x="2111022" y="801511"/>
                  <a:pt x="2116667" y="245533"/>
                  <a:pt x="2116667" y="245533"/>
                </a:cubicBezTo>
                <a:lnTo>
                  <a:pt x="1528234" y="241300"/>
                </a:lnTo>
                <a:lnTo>
                  <a:pt x="1418167" y="114300"/>
                </a:lnTo>
                <a:lnTo>
                  <a:pt x="1214967" y="461433"/>
                </a:lnTo>
                <a:lnTo>
                  <a:pt x="1032934" y="118533"/>
                </a:lnTo>
                <a:lnTo>
                  <a:pt x="833967" y="474133"/>
                </a:lnTo>
                <a:lnTo>
                  <a:pt x="656167" y="245533"/>
                </a:lnTo>
                <a:lnTo>
                  <a:pt x="71967" y="241300"/>
                </a:lnTo>
                <a:lnTo>
                  <a:pt x="71967" y="1087966"/>
                </a:lnTo>
                <a:lnTo>
                  <a:pt x="922867" y="1079500"/>
                </a:lnTo>
                <a:lnTo>
                  <a:pt x="922867" y="1134533"/>
                </a:lnTo>
                <a:close/>
              </a:path>
            </a:pathLst>
          </a:custGeom>
          <a:solidFill>
            <a:srgbClr val="FFFF00"/>
          </a:solidFill>
          <a:ln w="9525">
            <a:solidFill>
              <a:schemeClr val="tx1"/>
            </a:solidFill>
            <a:round/>
            <a:headEnd/>
            <a:tailEnd/>
          </a:ln>
        </p:spPr>
        <p:txBody>
          <a:bodyPr/>
          <a:lstStyle/>
          <a:p>
            <a:endParaRPr lang="en-US"/>
          </a:p>
        </p:txBody>
      </p:sp>
      <p:cxnSp>
        <p:nvCxnSpPr>
          <p:cNvPr id="24" name="Straight Connector 26"/>
          <p:cNvCxnSpPr>
            <a:cxnSpLocks noChangeShapeType="1"/>
          </p:cNvCxnSpPr>
          <p:nvPr/>
        </p:nvCxnSpPr>
        <p:spPr bwMode="auto">
          <a:xfrm>
            <a:off x="6814660" y="2105025"/>
            <a:ext cx="0" cy="56197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25" name="Straight Connector 27"/>
          <p:cNvCxnSpPr>
            <a:cxnSpLocks noChangeShapeType="1"/>
          </p:cNvCxnSpPr>
          <p:nvPr/>
        </p:nvCxnSpPr>
        <p:spPr bwMode="auto">
          <a:xfrm>
            <a:off x="7032148" y="2238097"/>
            <a:ext cx="0" cy="34290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26" name="Straight Arrow Connector 39"/>
          <p:cNvCxnSpPr>
            <a:cxnSpLocks noChangeShapeType="1"/>
          </p:cNvCxnSpPr>
          <p:nvPr/>
        </p:nvCxnSpPr>
        <p:spPr bwMode="auto">
          <a:xfrm rot="10800000">
            <a:off x="6100285" y="2386013"/>
            <a:ext cx="533400"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xmlns="">
                <a:noFill/>
              </a14:hiddenFill>
            </a:ext>
          </a:extLst>
        </p:spPr>
      </p:cxnSp>
      <p:graphicFrame>
        <p:nvGraphicFramePr>
          <p:cNvPr id="28" name="Object 5"/>
          <p:cNvGraphicFramePr>
            <a:graphicFrameLocks noChangeAspect="1"/>
          </p:cNvGraphicFramePr>
          <p:nvPr>
            <p:extLst>
              <p:ext uri="{D42A27DB-BD31-4B8C-83A1-F6EECF244321}">
                <p14:modId xmlns:p14="http://schemas.microsoft.com/office/powerpoint/2010/main" val="3337641867"/>
              </p:ext>
            </p:extLst>
          </p:nvPr>
        </p:nvGraphicFramePr>
        <p:xfrm>
          <a:off x="6633685" y="2014537"/>
          <a:ext cx="180975" cy="180975"/>
        </p:xfrm>
        <a:graphic>
          <a:graphicData uri="http://schemas.openxmlformats.org/presentationml/2006/ole">
            <mc:AlternateContent xmlns:mc="http://schemas.openxmlformats.org/markup-compatibility/2006">
              <mc:Choice xmlns:v="urn:schemas-microsoft-com:vml" Requires="v">
                <p:oleObj spid="_x0000_s3033450" name="Equation" r:id="rId5" imgW="139700" imgH="139700" progId="Equation.DSMT4">
                  <p:embed/>
                </p:oleObj>
              </mc:Choice>
              <mc:Fallback>
                <p:oleObj name="Equation" r:id="rId5" imgW="139700" imgH="139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3685" y="2014537"/>
                        <a:ext cx="180975" cy="180975"/>
                      </a:xfrm>
                      <a:prstGeom prst="rect">
                        <a:avLst/>
                      </a:prstGeom>
                      <a:noFill/>
                      <a:ln>
                        <a:noFill/>
                      </a:ln>
                      <a:effectLst/>
                    </p:spPr>
                  </p:pic>
                </p:oleObj>
              </mc:Fallback>
            </mc:AlternateContent>
          </a:graphicData>
        </a:graphic>
      </p:graphicFrame>
      <p:graphicFrame>
        <p:nvGraphicFramePr>
          <p:cNvPr id="29" name="Object 6"/>
          <p:cNvGraphicFramePr>
            <a:graphicFrameLocks noChangeAspect="1"/>
          </p:cNvGraphicFramePr>
          <p:nvPr>
            <p:extLst>
              <p:ext uri="{D42A27DB-BD31-4B8C-83A1-F6EECF244321}">
                <p14:modId xmlns:p14="http://schemas.microsoft.com/office/powerpoint/2010/main" val="1055409175"/>
              </p:ext>
            </p:extLst>
          </p:nvPr>
        </p:nvGraphicFramePr>
        <p:xfrm>
          <a:off x="7099418" y="2133599"/>
          <a:ext cx="170259" cy="123825"/>
        </p:xfrm>
        <a:graphic>
          <a:graphicData uri="http://schemas.openxmlformats.org/presentationml/2006/ole">
            <mc:AlternateContent xmlns:mc="http://schemas.openxmlformats.org/markup-compatibility/2006">
              <mc:Choice xmlns:v="urn:schemas-microsoft-com:vml" Requires="v">
                <p:oleObj spid="_x0000_s3033451" name="Equation" r:id="rId7" imgW="139700" imgH="101600" progId="Equation.DSMT4">
                  <p:embed/>
                </p:oleObj>
              </mc:Choice>
              <mc:Fallback>
                <p:oleObj name="Equation" r:id="rId7" imgW="139700" imgH="101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9418" y="2133599"/>
                        <a:ext cx="170259" cy="123825"/>
                      </a:xfrm>
                      <a:prstGeom prst="rect">
                        <a:avLst/>
                      </a:prstGeom>
                      <a:noFill/>
                      <a:ln>
                        <a:noFill/>
                      </a:ln>
                      <a:effec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327771089"/>
              </p:ext>
            </p:extLst>
          </p:nvPr>
        </p:nvGraphicFramePr>
        <p:xfrm>
          <a:off x="645178" y="2878200"/>
          <a:ext cx="5083176" cy="339725"/>
        </p:xfrm>
        <a:graphic>
          <a:graphicData uri="http://schemas.openxmlformats.org/presentationml/2006/ole">
            <mc:AlternateContent xmlns:mc="http://schemas.openxmlformats.org/markup-compatibility/2006">
              <mc:Choice xmlns:v="urn:schemas-microsoft-com:vml" Requires="v">
                <p:oleObj spid="_x0000_s3033452" name="Equation" r:id="rId9" imgW="3035300" imgH="203200" progId="Equation.DSMT4">
                  <p:embed/>
                </p:oleObj>
              </mc:Choice>
              <mc:Fallback>
                <p:oleObj name="Equation" r:id="rId9" imgW="3035300" imgH="203200" progId="Equation.DSMT4">
                  <p:embed/>
                  <p:pic>
                    <p:nvPicPr>
                      <p:cNvPr id="0" name=""/>
                      <p:cNvPicPr/>
                      <p:nvPr/>
                    </p:nvPicPr>
                    <p:blipFill>
                      <a:blip r:embed="rId10"/>
                      <a:stretch>
                        <a:fillRect/>
                      </a:stretch>
                    </p:blipFill>
                    <p:spPr>
                      <a:xfrm>
                        <a:off x="645178" y="2878200"/>
                        <a:ext cx="5083176" cy="339725"/>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32513236"/>
              </p:ext>
            </p:extLst>
          </p:nvPr>
        </p:nvGraphicFramePr>
        <p:xfrm>
          <a:off x="6164263" y="1844675"/>
          <a:ext cx="298450" cy="339725"/>
        </p:xfrm>
        <a:graphic>
          <a:graphicData uri="http://schemas.openxmlformats.org/presentationml/2006/ole">
            <mc:AlternateContent xmlns:mc="http://schemas.openxmlformats.org/markup-compatibility/2006">
              <mc:Choice xmlns:v="urn:schemas-microsoft-com:vml" Requires="v">
                <p:oleObj spid="_x0000_s3033453" name="Equation" r:id="rId11" imgW="177800" imgH="203200" progId="Equation.DSMT4">
                  <p:embed/>
                </p:oleObj>
              </mc:Choice>
              <mc:Fallback>
                <p:oleObj name="Equation" r:id="rId11" imgW="177800" imgH="203200" progId="Equation.DSMT4">
                  <p:embed/>
                  <p:pic>
                    <p:nvPicPr>
                      <p:cNvPr id="0" name=""/>
                      <p:cNvPicPr/>
                      <p:nvPr/>
                    </p:nvPicPr>
                    <p:blipFill>
                      <a:blip r:embed="rId12"/>
                      <a:stretch>
                        <a:fillRect/>
                      </a:stretch>
                    </p:blipFill>
                    <p:spPr>
                      <a:xfrm>
                        <a:off x="6164263" y="1844675"/>
                        <a:ext cx="298450" cy="339725"/>
                      </a:xfrm>
                      <a:prstGeom prst="rect">
                        <a:avLst/>
                      </a:prstGeom>
                    </p:spPr>
                  </p:pic>
                </p:oleObj>
              </mc:Fallback>
            </mc:AlternateContent>
          </a:graphicData>
        </a:graphic>
      </p:graphicFrame>
      <p:sp>
        <p:nvSpPr>
          <p:cNvPr id="41" name="TextBox 40"/>
          <p:cNvSpPr txBox="1"/>
          <p:nvPr/>
        </p:nvSpPr>
        <p:spPr>
          <a:xfrm>
            <a:off x="191154" y="5727186"/>
            <a:ext cx="5537200" cy="400110"/>
          </a:xfrm>
          <a:prstGeom prst="rect">
            <a:avLst/>
          </a:prstGeom>
          <a:noFill/>
        </p:spPr>
        <p:txBody>
          <a:bodyPr wrap="square" rtlCol="0">
            <a:spAutoFit/>
          </a:bodyPr>
          <a:lstStyle/>
          <a:p>
            <a:r>
              <a:rPr lang="en-US" sz="2000" dirty="0">
                <a:solidFill>
                  <a:srgbClr val="FF0000"/>
                </a:solidFill>
                <a:latin typeface="Apple Chancery"/>
                <a:cs typeface="Apple Chancery"/>
              </a:rPr>
              <a:t>Again, we didn’t </a:t>
            </a:r>
            <a:r>
              <a:rPr lang="en-US" sz="2000" dirty="0">
                <a:latin typeface="Times New Roman"/>
                <a:cs typeface="Times New Roman"/>
              </a:rPr>
              <a:t>do any of this, but we could have.</a:t>
            </a:r>
          </a:p>
        </p:txBody>
      </p:sp>
      <p:graphicFrame>
        <p:nvGraphicFramePr>
          <p:cNvPr id="16" name="Object 15"/>
          <p:cNvGraphicFramePr>
            <a:graphicFrameLocks noChangeAspect="1"/>
          </p:cNvGraphicFramePr>
          <p:nvPr>
            <p:extLst>
              <p:ext uri="{D42A27DB-BD31-4B8C-83A1-F6EECF244321}">
                <p14:modId xmlns:p14="http://schemas.microsoft.com/office/powerpoint/2010/main" val="630460707"/>
              </p:ext>
            </p:extLst>
          </p:nvPr>
        </p:nvGraphicFramePr>
        <p:xfrm>
          <a:off x="3962790" y="3399811"/>
          <a:ext cx="935038" cy="298450"/>
        </p:xfrm>
        <a:graphic>
          <a:graphicData uri="http://schemas.openxmlformats.org/presentationml/2006/ole">
            <mc:AlternateContent xmlns:mc="http://schemas.openxmlformats.org/markup-compatibility/2006">
              <mc:Choice xmlns:v="urn:schemas-microsoft-com:vml" Requires="v">
                <p:oleObj spid="_x0000_s3033454" name="Equation" r:id="rId13" imgW="558800" imgH="177800" progId="Equation.DSMT4">
                  <p:embed/>
                </p:oleObj>
              </mc:Choice>
              <mc:Fallback>
                <p:oleObj name="Equation" r:id="rId13" imgW="558800" imgH="177800" progId="Equation.DSMT4">
                  <p:embed/>
                  <p:pic>
                    <p:nvPicPr>
                      <p:cNvPr id="0" name=""/>
                      <p:cNvPicPr/>
                      <p:nvPr/>
                    </p:nvPicPr>
                    <p:blipFill>
                      <a:blip r:embed="rId14"/>
                      <a:stretch>
                        <a:fillRect/>
                      </a:stretch>
                    </p:blipFill>
                    <p:spPr>
                      <a:xfrm>
                        <a:off x="3962790" y="3399811"/>
                        <a:ext cx="935038" cy="2984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65371975-86DA-C549-B01E-165EEB052F90}"/>
              </a:ext>
            </a:extLst>
          </p:cNvPr>
          <p:cNvGraphicFramePr>
            <a:graphicFrameLocks noChangeAspect="1"/>
          </p:cNvGraphicFramePr>
          <p:nvPr>
            <p:extLst>
              <p:ext uri="{D42A27DB-BD31-4B8C-83A1-F6EECF244321}">
                <p14:modId xmlns:p14="http://schemas.microsoft.com/office/powerpoint/2010/main" val="950495238"/>
              </p:ext>
            </p:extLst>
          </p:nvPr>
        </p:nvGraphicFramePr>
        <p:xfrm>
          <a:off x="4107588" y="868365"/>
          <a:ext cx="849312" cy="512762"/>
        </p:xfrm>
        <a:graphic>
          <a:graphicData uri="http://schemas.openxmlformats.org/presentationml/2006/ole">
            <mc:AlternateContent xmlns:mc="http://schemas.openxmlformats.org/markup-compatibility/2006">
              <mc:Choice xmlns:v="urn:schemas-microsoft-com:vml" Requires="v">
                <p:oleObj spid="_x0000_s3033455" name="Equation" r:id="rId15" imgW="508000" imgH="304800" progId="Equation.DSMT4">
                  <p:embed/>
                </p:oleObj>
              </mc:Choice>
              <mc:Fallback>
                <p:oleObj name="Equation" r:id="rId15" imgW="508000" imgH="304800" progId="Equation.DSMT4">
                  <p:embed/>
                  <p:pic>
                    <p:nvPicPr>
                      <p:cNvPr id="158" name="Object 157"/>
                      <p:cNvPicPr/>
                      <p:nvPr/>
                    </p:nvPicPr>
                    <p:blipFill>
                      <a:blip r:embed="rId16"/>
                      <a:stretch>
                        <a:fillRect/>
                      </a:stretch>
                    </p:blipFill>
                    <p:spPr>
                      <a:xfrm>
                        <a:off x="4107588" y="868365"/>
                        <a:ext cx="849312" cy="512762"/>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4E307247-E1BE-6347-BDE2-B55835BC29EC}"/>
              </a:ext>
            </a:extLst>
          </p:cNvPr>
          <p:cNvSpPr txBox="1"/>
          <p:nvPr/>
        </p:nvSpPr>
        <p:spPr>
          <a:xfrm>
            <a:off x="191155" y="3348981"/>
            <a:ext cx="3956190" cy="400110"/>
          </a:xfrm>
          <a:prstGeom prst="rect">
            <a:avLst/>
          </a:prstGeom>
          <a:noFill/>
        </p:spPr>
        <p:txBody>
          <a:bodyPr wrap="square" rtlCol="0">
            <a:spAutoFit/>
          </a:bodyPr>
          <a:lstStyle/>
          <a:p>
            <a:r>
              <a:rPr lang="en-US" sz="2000" dirty="0">
                <a:latin typeface="Times New Roman"/>
                <a:cs typeface="Times New Roman"/>
              </a:rPr>
              <a:t>The </a:t>
            </a:r>
            <a:r>
              <a:rPr lang="en-US" sz="2000" dirty="0">
                <a:solidFill>
                  <a:srgbClr val="FF0000"/>
                </a:solidFill>
                <a:latin typeface="Times New Roman"/>
                <a:cs typeface="Times New Roman"/>
              </a:rPr>
              <a:t>EMF is positive</a:t>
            </a:r>
            <a:r>
              <a:rPr lang="en-US" sz="2000" dirty="0">
                <a:latin typeface="Times New Roman"/>
                <a:cs typeface="Times New Roman"/>
              </a:rPr>
              <a:t>, so apparently,</a:t>
            </a:r>
          </a:p>
        </p:txBody>
      </p:sp>
      <p:graphicFrame>
        <p:nvGraphicFramePr>
          <p:cNvPr id="19" name="Object 18">
            <a:extLst>
              <a:ext uri="{FF2B5EF4-FFF2-40B4-BE49-F238E27FC236}">
                <a16:creationId xmlns:a16="http://schemas.microsoft.com/office/drawing/2014/main" id="{F2C50944-B63F-D344-915A-E91D6A2BFC15}"/>
              </a:ext>
            </a:extLst>
          </p:cNvPr>
          <p:cNvGraphicFramePr>
            <a:graphicFrameLocks noChangeAspect="1"/>
          </p:cNvGraphicFramePr>
          <p:nvPr>
            <p:extLst>
              <p:ext uri="{D42A27DB-BD31-4B8C-83A1-F6EECF244321}">
                <p14:modId xmlns:p14="http://schemas.microsoft.com/office/powerpoint/2010/main" val="2213556053"/>
              </p:ext>
            </p:extLst>
          </p:nvPr>
        </p:nvGraphicFramePr>
        <p:xfrm>
          <a:off x="1717866" y="4403599"/>
          <a:ext cx="1593850" cy="512762"/>
        </p:xfrm>
        <a:graphic>
          <a:graphicData uri="http://schemas.openxmlformats.org/presentationml/2006/ole">
            <mc:AlternateContent xmlns:mc="http://schemas.openxmlformats.org/markup-compatibility/2006">
              <mc:Choice xmlns:v="urn:schemas-microsoft-com:vml" Requires="v">
                <p:oleObj spid="_x0000_s3033456" name="Equation" r:id="rId17" imgW="952500" imgH="304800" progId="Equation.DSMT4">
                  <p:embed/>
                </p:oleObj>
              </mc:Choice>
              <mc:Fallback>
                <p:oleObj name="Equation" r:id="rId17" imgW="952500" imgH="304800" progId="Equation.DSMT4">
                  <p:embed/>
                  <p:pic>
                    <p:nvPicPr>
                      <p:cNvPr id="158" name="Object 157"/>
                      <p:cNvPicPr/>
                      <p:nvPr/>
                    </p:nvPicPr>
                    <p:blipFill>
                      <a:blip r:embed="rId18"/>
                      <a:stretch>
                        <a:fillRect/>
                      </a:stretch>
                    </p:blipFill>
                    <p:spPr>
                      <a:xfrm>
                        <a:off x="1717866" y="4403599"/>
                        <a:ext cx="1593850" cy="512762"/>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C0641C45-95ED-D145-BDEF-74625DB3E1BD}"/>
              </a:ext>
            </a:extLst>
          </p:cNvPr>
          <p:cNvSpPr txBox="1"/>
          <p:nvPr/>
        </p:nvSpPr>
        <p:spPr>
          <a:xfrm>
            <a:off x="585718" y="3883490"/>
            <a:ext cx="1593850" cy="400110"/>
          </a:xfrm>
          <a:prstGeom prst="rect">
            <a:avLst/>
          </a:prstGeom>
          <a:noFill/>
        </p:spPr>
        <p:txBody>
          <a:bodyPr wrap="square" rtlCol="0">
            <a:spAutoFit/>
          </a:bodyPr>
          <a:lstStyle/>
          <a:p>
            <a:r>
              <a:rPr lang="en-US" sz="2000" dirty="0">
                <a:latin typeface="Times New Roman"/>
                <a:cs typeface="Times New Roman"/>
              </a:rPr>
              <a:t>which means:</a:t>
            </a:r>
          </a:p>
        </p:txBody>
      </p:sp>
      <p:sp>
        <p:nvSpPr>
          <p:cNvPr id="21" name="TextBox 20">
            <a:extLst>
              <a:ext uri="{FF2B5EF4-FFF2-40B4-BE49-F238E27FC236}">
                <a16:creationId xmlns:a16="http://schemas.microsoft.com/office/drawing/2014/main" id="{7431EDC4-528D-BF49-B699-78A77F8E3D8D}"/>
              </a:ext>
            </a:extLst>
          </p:cNvPr>
          <p:cNvSpPr txBox="1"/>
          <p:nvPr/>
        </p:nvSpPr>
        <p:spPr>
          <a:xfrm>
            <a:off x="1333621" y="4412309"/>
            <a:ext cx="522777" cy="400110"/>
          </a:xfrm>
          <a:prstGeom prst="rect">
            <a:avLst/>
          </a:prstGeom>
          <a:noFill/>
        </p:spPr>
        <p:txBody>
          <a:bodyPr wrap="square" rtlCol="0">
            <a:spAutoFit/>
          </a:bodyPr>
          <a:lstStyle/>
          <a:p>
            <a:r>
              <a:rPr lang="en-US" sz="2000" dirty="0">
                <a:latin typeface="Times New Roman"/>
                <a:cs typeface="Times New Roman"/>
              </a:rPr>
              <a:t>or:</a:t>
            </a:r>
          </a:p>
        </p:txBody>
      </p:sp>
      <p:sp>
        <p:nvSpPr>
          <p:cNvPr id="22" name="TextBox 21">
            <a:extLst>
              <a:ext uri="{FF2B5EF4-FFF2-40B4-BE49-F238E27FC236}">
                <a16:creationId xmlns:a16="http://schemas.microsoft.com/office/drawing/2014/main" id="{FA27007B-183C-3040-A6E9-2D8A52BE54E9}"/>
              </a:ext>
            </a:extLst>
          </p:cNvPr>
          <p:cNvSpPr txBox="1"/>
          <p:nvPr/>
        </p:nvSpPr>
        <p:spPr>
          <a:xfrm>
            <a:off x="191154" y="4996482"/>
            <a:ext cx="8621540" cy="400110"/>
          </a:xfrm>
          <a:prstGeom prst="rect">
            <a:avLst/>
          </a:prstGeom>
          <a:noFill/>
        </p:spPr>
        <p:txBody>
          <a:bodyPr wrap="square" rtlCol="0">
            <a:spAutoFit/>
          </a:bodyPr>
          <a:lstStyle/>
          <a:p>
            <a:r>
              <a:rPr lang="en-US" sz="2000" dirty="0">
                <a:latin typeface="Times New Roman"/>
                <a:cs typeface="Times New Roman"/>
              </a:rPr>
              <a:t>Which we expected in any case . . . </a:t>
            </a:r>
          </a:p>
        </p:txBody>
      </p:sp>
    </p:spTree>
    <p:extLst>
      <p:ext uri="{BB962C8B-B14F-4D97-AF65-F5344CB8AC3E}">
        <p14:creationId xmlns:p14="http://schemas.microsoft.com/office/powerpoint/2010/main" val="242805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dissolve">
                                      <p:cBhvr>
                                        <p:cTn id="27" dur="500"/>
                                        <p:tgtEl>
                                          <p:spTgt spid="15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par>
                                <p:cTn id="33" presetID="9"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dissolv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dissolv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8" grpId="0"/>
      <p:bldP spid="20" grpId="0"/>
      <p:bldP spid="21"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 y="262653"/>
            <a:ext cx="5715000" cy="1446550"/>
          </a:xfrm>
          <a:prstGeom prst="rect">
            <a:avLst/>
          </a:prstGeom>
          <a:noFill/>
        </p:spPr>
        <p:txBody>
          <a:bodyPr wrap="square" rtlCol="0">
            <a:spAutoFit/>
          </a:bodyPr>
          <a:lstStyle/>
          <a:p>
            <a:r>
              <a:rPr lang="en-US" sz="2800" dirty="0">
                <a:solidFill>
                  <a:srgbClr val="FF0000"/>
                </a:solidFill>
                <a:latin typeface="Apple Chancery"/>
                <a:cs typeface="Apple Chancery"/>
              </a:rPr>
              <a:t>Which brings us</a:t>
            </a:r>
            <a:r>
              <a:rPr lang="en-US" sz="2000" dirty="0">
                <a:latin typeface="Times New Roman"/>
                <a:cs typeface="Times New Roman"/>
              </a:rPr>
              <a:t> to the our current situation.  We are now talking about an </a:t>
            </a:r>
            <a:r>
              <a:rPr lang="en-US" sz="2000" dirty="0">
                <a:solidFill>
                  <a:srgbClr val="0000FF"/>
                </a:solidFill>
                <a:latin typeface="Times New Roman"/>
                <a:cs typeface="Times New Roman"/>
              </a:rPr>
              <a:t>EMF that generates an electric field </a:t>
            </a:r>
            <a:r>
              <a:rPr lang="en-US" sz="2000" dirty="0">
                <a:latin typeface="Times New Roman"/>
                <a:cs typeface="Times New Roman"/>
              </a:rPr>
              <a:t>that </a:t>
            </a:r>
            <a:r>
              <a:rPr lang="en-US" sz="2000" dirty="0">
                <a:solidFill>
                  <a:srgbClr val="0000FF"/>
                </a:solidFill>
                <a:latin typeface="Times New Roman"/>
                <a:cs typeface="Times New Roman"/>
              </a:rPr>
              <a:t>motivate charge to move </a:t>
            </a:r>
            <a:r>
              <a:rPr lang="en-US" sz="2000" dirty="0">
                <a:latin typeface="Times New Roman"/>
                <a:cs typeface="Times New Roman"/>
              </a:rPr>
              <a:t>due to a </a:t>
            </a:r>
            <a:r>
              <a:rPr lang="en-US" sz="2000" dirty="0">
                <a:solidFill>
                  <a:srgbClr val="FF0000"/>
                </a:solidFill>
                <a:latin typeface="Times New Roman"/>
                <a:cs typeface="Times New Roman"/>
              </a:rPr>
              <a:t>magnetic flux that is changing in time</a:t>
            </a:r>
            <a:r>
              <a:rPr lang="en-US" sz="2000" dirty="0">
                <a:latin typeface="Times New Roman"/>
                <a:cs typeface="Times New Roman"/>
              </a:rPr>
              <a:t>.</a:t>
            </a:r>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37.)</a:t>
            </a:r>
          </a:p>
        </p:txBody>
      </p:sp>
      <p:sp>
        <p:nvSpPr>
          <p:cNvPr id="159" name="TextBox 158"/>
          <p:cNvSpPr txBox="1"/>
          <p:nvPr/>
        </p:nvSpPr>
        <p:spPr>
          <a:xfrm>
            <a:off x="266700" y="3181389"/>
            <a:ext cx="8515109" cy="707886"/>
          </a:xfrm>
          <a:prstGeom prst="rect">
            <a:avLst/>
          </a:prstGeom>
          <a:noFill/>
        </p:spPr>
        <p:txBody>
          <a:bodyPr wrap="square" rtlCol="0">
            <a:spAutoFit/>
          </a:bodyPr>
          <a:lstStyle/>
          <a:p>
            <a:r>
              <a:rPr lang="en-US" sz="2000" dirty="0">
                <a:solidFill>
                  <a:srgbClr val="FF0000"/>
                </a:solidFill>
                <a:latin typeface="Apple Chancery"/>
                <a:cs typeface="Apple Chancery"/>
              </a:rPr>
              <a:t>We should be able </a:t>
            </a:r>
            <a:r>
              <a:rPr lang="en-US" sz="2000" dirty="0">
                <a:latin typeface="Times New Roman"/>
                <a:cs typeface="Times New Roman"/>
              </a:rPr>
              <a:t>to </a:t>
            </a:r>
            <a:r>
              <a:rPr lang="en-US" sz="2000" dirty="0">
                <a:solidFill>
                  <a:srgbClr val="0000FF"/>
                </a:solidFill>
                <a:latin typeface="Times New Roman"/>
                <a:cs typeface="Times New Roman"/>
              </a:rPr>
              <a:t>relate</a:t>
            </a:r>
            <a:r>
              <a:rPr lang="en-US" sz="2000" dirty="0">
                <a:latin typeface="Times New Roman"/>
                <a:cs typeface="Times New Roman"/>
              </a:rPr>
              <a:t> our </a:t>
            </a:r>
            <a:r>
              <a:rPr lang="en-US" sz="2000" dirty="0">
                <a:solidFill>
                  <a:srgbClr val="0000FF"/>
                </a:solidFill>
                <a:latin typeface="Times New Roman"/>
                <a:cs typeface="Times New Roman"/>
              </a:rPr>
              <a:t>induced EMF </a:t>
            </a:r>
            <a:r>
              <a:rPr lang="en-US" sz="2000" dirty="0">
                <a:latin typeface="Times New Roman"/>
                <a:cs typeface="Times New Roman"/>
              </a:rPr>
              <a:t>to the </a:t>
            </a:r>
            <a:r>
              <a:rPr lang="en-US" sz="2000" dirty="0">
                <a:solidFill>
                  <a:srgbClr val="0000FF"/>
                </a:solidFill>
                <a:latin typeface="Times New Roman"/>
                <a:cs typeface="Times New Roman"/>
              </a:rPr>
              <a:t>electric field that motivating the charge flow </a:t>
            </a:r>
            <a:r>
              <a:rPr lang="en-US" sz="2000" dirty="0">
                <a:latin typeface="Times New Roman"/>
                <a:cs typeface="Times New Roman"/>
              </a:rPr>
              <a:t>with the same relationship we used before, which is to say, with:</a:t>
            </a:r>
          </a:p>
        </p:txBody>
      </p:sp>
      <p:graphicFrame>
        <p:nvGraphicFramePr>
          <p:cNvPr id="160" name="Object 159"/>
          <p:cNvGraphicFramePr>
            <a:graphicFrameLocks noChangeAspect="1"/>
          </p:cNvGraphicFramePr>
          <p:nvPr>
            <p:extLst>
              <p:ext uri="{D42A27DB-BD31-4B8C-83A1-F6EECF244321}">
                <p14:modId xmlns:p14="http://schemas.microsoft.com/office/powerpoint/2010/main" val="3050249189"/>
              </p:ext>
            </p:extLst>
          </p:nvPr>
        </p:nvGraphicFramePr>
        <p:xfrm>
          <a:off x="3414713" y="3889375"/>
          <a:ext cx="1552575" cy="492125"/>
        </p:xfrm>
        <a:graphic>
          <a:graphicData uri="http://schemas.openxmlformats.org/presentationml/2006/ole">
            <mc:AlternateContent xmlns:mc="http://schemas.openxmlformats.org/markup-compatibility/2006">
              <mc:Choice xmlns:v="urn:schemas-microsoft-com:vml" Requires="v">
                <p:oleObj spid="_x0000_s2595257" name="Equation" r:id="rId3" imgW="927100" imgH="292100" progId="Equation.DSMT4">
                  <p:embed/>
                </p:oleObj>
              </mc:Choice>
              <mc:Fallback>
                <p:oleObj name="Equation" r:id="rId3" imgW="927100" imgH="292100" progId="Equation.DSMT4">
                  <p:embed/>
                  <p:pic>
                    <p:nvPicPr>
                      <p:cNvPr id="0" name=""/>
                      <p:cNvPicPr/>
                      <p:nvPr/>
                    </p:nvPicPr>
                    <p:blipFill>
                      <a:blip r:embed="rId4"/>
                      <a:stretch>
                        <a:fillRect/>
                      </a:stretch>
                    </p:blipFill>
                    <p:spPr>
                      <a:xfrm>
                        <a:off x="3414713" y="3889375"/>
                        <a:ext cx="1552575" cy="492125"/>
                      </a:xfrm>
                      <a:prstGeom prst="rect">
                        <a:avLst/>
                      </a:prstGeom>
                    </p:spPr>
                  </p:pic>
                </p:oleObj>
              </mc:Fallback>
            </mc:AlternateContent>
          </a:graphicData>
        </a:graphic>
      </p:graphicFrame>
      <p:grpSp>
        <p:nvGrpSpPr>
          <p:cNvPr id="23" name="Group 384"/>
          <p:cNvGrpSpPr>
            <a:grpSpLocks/>
          </p:cNvGrpSpPr>
          <p:nvPr/>
        </p:nvGrpSpPr>
        <p:grpSpPr bwMode="auto">
          <a:xfrm>
            <a:off x="6485890" y="1552695"/>
            <a:ext cx="2168843" cy="170022"/>
            <a:chOff x="3112" y="3440"/>
            <a:chExt cx="1518" cy="119"/>
          </a:xfrm>
        </p:grpSpPr>
        <p:grpSp>
          <p:nvGrpSpPr>
            <p:cNvPr id="24" name="Group 385"/>
            <p:cNvGrpSpPr>
              <a:grpSpLocks/>
            </p:cNvGrpSpPr>
            <p:nvPr/>
          </p:nvGrpSpPr>
          <p:grpSpPr bwMode="auto">
            <a:xfrm>
              <a:off x="3112" y="3440"/>
              <a:ext cx="118" cy="119"/>
              <a:chOff x="3112" y="3440"/>
              <a:chExt cx="118" cy="119"/>
            </a:xfrm>
          </p:grpSpPr>
          <p:sp>
            <p:nvSpPr>
              <p:cNvPr id="40"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 name="Group 388"/>
            <p:cNvGrpSpPr>
              <a:grpSpLocks/>
            </p:cNvGrpSpPr>
            <p:nvPr/>
          </p:nvGrpSpPr>
          <p:grpSpPr bwMode="auto">
            <a:xfrm>
              <a:off x="3392" y="3440"/>
              <a:ext cx="118" cy="119"/>
              <a:chOff x="3392" y="3440"/>
              <a:chExt cx="118" cy="119"/>
            </a:xfrm>
          </p:grpSpPr>
          <p:sp>
            <p:nvSpPr>
              <p:cNvPr id="38"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 name="Group 391"/>
            <p:cNvGrpSpPr>
              <a:grpSpLocks/>
            </p:cNvGrpSpPr>
            <p:nvPr/>
          </p:nvGrpSpPr>
          <p:grpSpPr bwMode="auto">
            <a:xfrm>
              <a:off x="3672" y="3440"/>
              <a:ext cx="118" cy="119"/>
              <a:chOff x="3672" y="3440"/>
              <a:chExt cx="118" cy="119"/>
            </a:xfrm>
          </p:grpSpPr>
          <p:sp>
            <p:nvSpPr>
              <p:cNvPr id="36"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 name="Group 394"/>
            <p:cNvGrpSpPr>
              <a:grpSpLocks/>
            </p:cNvGrpSpPr>
            <p:nvPr/>
          </p:nvGrpSpPr>
          <p:grpSpPr bwMode="auto">
            <a:xfrm>
              <a:off x="3952" y="3440"/>
              <a:ext cx="118" cy="119"/>
              <a:chOff x="3952" y="3440"/>
              <a:chExt cx="118" cy="119"/>
            </a:xfrm>
          </p:grpSpPr>
          <p:sp>
            <p:nvSpPr>
              <p:cNvPr id="34"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8" name="Group 397"/>
            <p:cNvGrpSpPr>
              <a:grpSpLocks/>
            </p:cNvGrpSpPr>
            <p:nvPr/>
          </p:nvGrpSpPr>
          <p:grpSpPr bwMode="auto">
            <a:xfrm>
              <a:off x="4232" y="3440"/>
              <a:ext cx="118" cy="119"/>
              <a:chOff x="4232" y="3440"/>
              <a:chExt cx="118" cy="119"/>
            </a:xfrm>
          </p:grpSpPr>
          <p:sp>
            <p:nvSpPr>
              <p:cNvPr id="32"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9" name="Group 400"/>
            <p:cNvGrpSpPr>
              <a:grpSpLocks/>
            </p:cNvGrpSpPr>
            <p:nvPr/>
          </p:nvGrpSpPr>
          <p:grpSpPr bwMode="auto">
            <a:xfrm>
              <a:off x="4512" y="3440"/>
              <a:ext cx="118" cy="119"/>
              <a:chOff x="4512" y="3440"/>
              <a:chExt cx="118" cy="119"/>
            </a:xfrm>
          </p:grpSpPr>
          <p:sp>
            <p:nvSpPr>
              <p:cNvPr id="30"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42" name="Rectangle 2"/>
          <p:cNvSpPr>
            <a:spLocks noChangeArrowheads="1"/>
          </p:cNvSpPr>
          <p:nvPr/>
        </p:nvSpPr>
        <p:spPr bwMode="auto">
          <a:xfrm>
            <a:off x="6200140" y="676395"/>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43" name="Group 282"/>
          <p:cNvGrpSpPr>
            <a:grpSpLocks/>
          </p:cNvGrpSpPr>
          <p:nvPr/>
        </p:nvGrpSpPr>
        <p:grpSpPr bwMode="auto">
          <a:xfrm>
            <a:off x="6485890" y="866895"/>
            <a:ext cx="2168843" cy="170022"/>
            <a:chOff x="3112" y="2960"/>
            <a:chExt cx="1518" cy="119"/>
          </a:xfrm>
        </p:grpSpPr>
        <p:grpSp>
          <p:nvGrpSpPr>
            <p:cNvPr id="44" name="Group 283"/>
            <p:cNvGrpSpPr>
              <a:grpSpLocks/>
            </p:cNvGrpSpPr>
            <p:nvPr/>
          </p:nvGrpSpPr>
          <p:grpSpPr bwMode="auto">
            <a:xfrm>
              <a:off x="3112" y="2960"/>
              <a:ext cx="118" cy="119"/>
              <a:chOff x="3112" y="2960"/>
              <a:chExt cx="118" cy="119"/>
            </a:xfrm>
          </p:grpSpPr>
          <p:sp>
            <p:nvSpPr>
              <p:cNvPr id="60"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5" name="Group 286"/>
            <p:cNvGrpSpPr>
              <a:grpSpLocks/>
            </p:cNvGrpSpPr>
            <p:nvPr/>
          </p:nvGrpSpPr>
          <p:grpSpPr bwMode="auto">
            <a:xfrm>
              <a:off x="3392" y="2960"/>
              <a:ext cx="118" cy="119"/>
              <a:chOff x="3392" y="2960"/>
              <a:chExt cx="118" cy="119"/>
            </a:xfrm>
          </p:grpSpPr>
          <p:sp>
            <p:nvSpPr>
              <p:cNvPr id="58"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6" name="Group 289"/>
            <p:cNvGrpSpPr>
              <a:grpSpLocks/>
            </p:cNvGrpSpPr>
            <p:nvPr/>
          </p:nvGrpSpPr>
          <p:grpSpPr bwMode="auto">
            <a:xfrm>
              <a:off x="3672" y="2960"/>
              <a:ext cx="118" cy="119"/>
              <a:chOff x="3672" y="2960"/>
              <a:chExt cx="118" cy="119"/>
            </a:xfrm>
          </p:grpSpPr>
          <p:sp>
            <p:nvSpPr>
              <p:cNvPr id="56"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7" name="Group 292"/>
            <p:cNvGrpSpPr>
              <a:grpSpLocks/>
            </p:cNvGrpSpPr>
            <p:nvPr/>
          </p:nvGrpSpPr>
          <p:grpSpPr bwMode="auto">
            <a:xfrm>
              <a:off x="3952" y="2960"/>
              <a:ext cx="118" cy="119"/>
              <a:chOff x="3952" y="2960"/>
              <a:chExt cx="118" cy="119"/>
            </a:xfrm>
          </p:grpSpPr>
          <p:sp>
            <p:nvSpPr>
              <p:cNvPr id="54"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8" name="Group 295"/>
            <p:cNvGrpSpPr>
              <a:grpSpLocks/>
            </p:cNvGrpSpPr>
            <p:nvPr/>
          </p:nvGrpSpPr>
          <p:grpSpPr bwMode="auto">
            <a:xfrm>
              <a:off x="4232" y="2960"/>
              <a:ext cx="118" cy="119"/>
              <a:chOff x="4232" y="2960"/>
              <a:chExt cx="118" cy="119"/>
            </a:xfrm>
          </p:grpSpPr>
          <p:sp>
            <p:nvSpPr>
              <p:cNvPr id="52"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9" name="Group 298"/>
            <p:cNvGrpSpPr>
              <a:grpSpLocks/>
            </p:cNvGrpSpPr>
            <p:nvPr/>
          </p:nvGrpSpPr>
          <p:grpSpPr bwMode="auto">
            <a:xfrm>
              <a:off x="4512" y="2960"/>
              <a:ext cx="118" cy="119"/>
              <a:chOff x="4512" y="2960"/>
              <a:chExt cx="118" cy="119"/>
            </a:xfrm>
          </p:grpSpPr>
          <p:sp>
            <p:nvSpPr>
              <p:cNvPr id="50"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62" name="Group 310"/>
          <p:cNvGrpSpPr>
            <a:grpSpLocks/>
          </p:cNvGrpSpPr>
          <p:nvPr/>
        </p:nvGrpSpPr>
        <p:grpSpPr bwMode="auto">
          <a:xfrm>
            <a:off x="6485890" y="2581395"/>
            <a:ext cx="2168843" cy="171450"/>
            <a:chOff x="3112" y="4160"/>
            <a:chExt cx="1518" cy="120"/>
          </a:xfrm>
        </p:grpSpPr>
        <p:grpSp>
          <p:nvGrpSpPr>
            <p:cNvPr id="63" name="Group 311"/>
            <p:cNvGrpSpPr>
              <a:grpSpLocks/>
            </p:cNvGrpSpPr>
            <p:nvPr/>
          </p:nvGrpSpPr>
          <p:grpSpPr bwMode="auto">
            <a:xfrm>
              <a:off x="3112" y="4160"/>
              <a:ext cx="118" cy="120"/>
              <a:chOff x="3112" y="4160"/>
              <a:chExt cx="118" cy="120"/>
            </a:xfrm>
          </p:grpSpPr>
          <p:sp>
            <p:nvSpPr>
              <p:cNvPr id="79"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0"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4" name="Group 314"/>
            <p:cNvGrpSpPr>
              <a:grpSpLocks/>
            </p:cNvGrpSpPr>
            <p:nvPr/>
          </p:nvGrpSpPr>
          <p:grpSpPr bwMode="auto">
            <a:xfrm>
              <a:off x="3392" y="4160"/>
              <a:ext cx="118" cy="120"/>
              <a:chOff x="3392" y="4160"/>
              <a:chExt cx="118" cy="120"/>
            </a:xfrm>
          </p:grpSpPr>
          <p:sp>
            <p:nvSpPr>
              <p:cNvPr id="77"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5" name="Group 317"/>
            <p:cNvGrpSpPr>
              <a:grpSpLocks/>
            </p:cNvGrpSpPr>
            <p:nvPr/>
          </p:nvGrpSpPr>
          <p:grpSpPr bwMode="auto">
            <a:xfrm>
              <a:off x="3672" y="4160"/>
              <a:ext cx="118" cy="120"/>
              <a:chOff x="3672" y="4160"/>
              <a:chExt cx="118" cy="120"/>
            </a:xfrm>
          </p:grpSpPr>
          <p:sp>
            <p:nvSpPr>
              <p:cNvPr id="75"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6"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 name="Group 320"/>
            <p:cNvGrpSpPr>
              <a:grpSpLocks/>
            </p:cNvGrpSpPr>
            <p:nvPr/>
          </p:nvGrpSpPr>
          <p:grpSpPr bwMode="auto">
            <a:xfrm>
              <a:off x="3952" y="4160"/>
              <a:ext cx="118" cy="120"/>
              <a:chOff x="3952" y="4160"/>
              <a:chExt cx="118" cy="120"/>
            </a:xfrm>
          </p:grpSpPr>
          <p:sp>
            <p:nvSpPr>
              <p:cNvPr id="73"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 name="Group 323"/>
            <p:cNvGrpSpPr>
              <a:grpSpLocks/>
            </p:cNvGrpSpPr>
            <p:nvPr/>
          </p:nvGrpSpPr>
          <p:grpSpPr bwMode="auto">
            <a:xfrm>
              <a:off x="4232" y="4160"/>
              <a:ext cx="118" cy="120"/>
              <a:chOff x="4232" y="4160"/>
              <a:chExt cx="118" cy="120"/>
            </a:xfrm>
          </p:grpSpPr>
          <p:sp>
            <p:nvSpPr>
              <p:cNvPr id="71"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8" name="Group 326"/>
            <p:cNvGrpSpPr>
              <a:grpSpLocks/>
            </p:cNvGrpSpPr>
            <p:nvPr/>
          </p:nvGrpSpPr>
          <p:grpSpPr bwMode="auto">
            <a:xfrm>
              <a:off x="4512" y="4160"/>
              <a:ext cx="118" cy="120"/>
              <a:chOff x="4512" y="4160"/>
              <a:chExt cx="118" cy="120"/>
            </a:xfrm>
          </p:grpSpPr>
          <p:sp>
            <p:nvSpPr>
              <p:cNvPr id="69"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83" name="Rectangle 343"/>
          <p:cNvSpPr>
            <a:spLocks noChangeArrowheads="1"/>
          </p:cNvSpPr>
          <p:nvPr/>
        </p:nvSpPr>
        <p:spPr bwMode="auto">
          <a:xfrm>
            <a:off x="5708650" y="2341365"/>
            <a:ext cx="137160" cy="388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l"/>
            <a:r>
              <a:rPr lang="en-US" sz="2200"/>
              <a:t>i</a:t>
            </a:r>
          </a:p>
        </p:txBody>
      </p:sp>
      <p:grpSp>
        <p:nvGrpSpPr>
          <p:cNvPr id="84" name="Group 356"/>
          <p:cNvGrpSpPr>
            <a:grpSpLocks/>
          </p:cNvGrpSpPr>
          <p:nvPr/>
        </p:nvGrpSpPr>
        <p:grpSpPr bwMode="auto">
          <a:xfrm>
            <a:off x="6485890" y="1209795"/>
            <a:ext cx="2168843" cy="170022"/>
            <a:chOff x="3112" y="3200"/>
            <a:chExt cx="1518" cy="119"/>
          </a:xfrm>
        </p:grpSpPr>
        <p:grpSp>
          <p:nvGrpSpPr>
            <p:cNvPr id="85" name="Group 357"/>
            <p:cNvGrpSpPr>
              <a:grpSpLocks/>
            </p:cNvGrpSpPr>
            <p:nvPr/>
          </p:nvGrpSpPr>
          <p:grpSpPr bwMode="auto">
            <a:xfrm>
              <a:off x="3112" y="3200"/>
              <a:ext cx="118" cy="119"/>
              <a:chOff x="3112" y="3200"/>
              <a:chExt cx="118" cy="119"/>
            </a:xfrm>
          </p:grpSpPr>
          <p:sp>
            <p:nvSpPr>
              <p:cNvPr id="101"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6" name="Group 360"/>
            <p:cNvGrpSpPr>
              <a:grpSpLocks/>
            </p:cNvGrpSpPr>
            <p:nvPr/>
          </p:nvGrpSpPr>
          <p:grpSpPr bwMode="auto">
            <a:xfrm>
              <a:off x="3392" y="3200"/>
              <a:ext cx="118" cy="119"/>
              <a:chOff x="3392" y="3200"/>
              <a:chExt cx="118" cy="119"/>
            </a:xfrm>
          </p:grpSpPr>
          <p:sp>
            <p:nvSpPr>
              <p:cNvPr id="99"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7" name="Group 363"/>
            <p:cNvGrpSpPr>
              <a:grpSpLocks/>
            </p:cNvGrpSpPr>
            <p:nvPr/>
          </p:nvGrpSpPr>
          <p:grpSpPr bwMode="auto">
            <a:xfrm>
              <a:off x="3672" y="3200"/>
              <a:ext cx="118" cy="119"/>
              <a:chOff x="3672" y="3200"/>
              <a:chExt cx="118" cy="119"/>
            </a:xfrm>
          </p:grpSpPr>
          <p:sp>
            <p:nvSpPr>
              <p:cNvPr id="97"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8"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8" name="Group 366"/>
            <p:cNvGrpSpPr>
              <a:grpSpLocks/>
            </p:cNvGrpSpPr>
            <p:nvPr/>
          </p:nvGrpSpPr>
          <p:grpSpPr bwMode="auto">
            <a:xfrm>
              <a:off x="3952" y="3200"/>
              <a:ext cx="118" cy="119"/>
              <a:chOff x="3952" y="3200"/>
              <a:chExt cx="118" cy="119"/>
            </a:xfrm>
          </p:grpSpPr>
          <p:sp>
            <p:nvSpPr>
              <p:cNvPr id="95"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6"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9" name="Group 369"/>
            <p:cNvGrpSpPr>
              <a:grpSpLocks/>
            </p:cNvGrpSpPr>
            <p:nvPr/>
          </p:nvGrpSpPr>
          <p:grpSpPr bwMode="auto">
            <a:xfrm>
              <a:off x="4232" y="3200"/>
              <a:ext cx="118" cy="119"/>
              <a:chOff x="4232" y="3200"/>
              <a:chExt cx="118" cy="119"/>
            </a:xfrm>
          </p:grpSpPr>
          <p:sp>
            <p:nvSpPr>
              <p:cNvPr id="93"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4"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0" name="Group 372"/>
            <p:cNvGrpSpPr>
              <a:grpSpLocks/>
            </p:cNvGrpSpPr>
            <p:nvPr/>
          </p:nvGrpSpPr>
          <p:grpSpPr bwMode="auto">
            <a:xfrm>
              <a:off x="4512" y="3200"/>
              <a:ext cx="118" cy="119"/>
              <a:chOff x="4512" y="3200"/>
              <a:chExt cx="118" cy="119"/>
            </a:xfrm>
          </p:grpSpPr>
          <p:sp>
            <p:nvSpPr>
              <p:cNvPr id="91"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03" name="Group 412"/>
          <p:cNvGrpSpPr>
            <a:grpSpLocks/>
          </p:cNvGrpSpPr>
          <p:nvPr/>
        </p:nvGrpSpPr>
        <p:grpSpPr bwMode="auto">
          <a:xfrm>
            <a:off x="6485890" y="1895595"/>
            <a:ext cx="2168843" cy="170022"/>
            <a:chOff x="3112" y="3680"/>
            <a:chExt cx="1518" cy="119"/>
          </a:xfrm>
        </p:grpSpPr>
        <p:grpSp>
          <p:nvGrpSpPr>
            <p:cNvPr id="104" name="Group 413"/>
            <p:cNvGrpSpPr>
              <a:grpSpLocks/>
            </p:cNvGrpSpPr>
            <p:nvPr/>
          </p:nvGrpSpPr>
          <p:grpSpPr bwMode="auto">
            <a:xfrm>
              <a:off x="3112" y="3680"/>
              <a:ext cx="118" cy="119"/>
              <a:chOff x="3112" y="3680"/>
              <a:chExt cx="118" cy="119"/>
            </a:xfrm>
          </p:grpSpPr>
          <p:sp>
            <p:nvSpPr>
              <p:cNvPr id="120"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1"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5" name="Group 416"/>
            <p:cNvGrpSpPr>
              <a:grpSpLocks/>
            </p:cNvGrpSpPr>
            <p:nvPr/>
          </p:nvGrpSpPr>
          <p:grpSpPr bwMode="auto">
            <a:xfrm>
              <a:off x="3392" y="3680"/>
              <a:ext cx="118" cy="119"/>
              <a:chOff x="3392" y="3680"/>
              <a:chExt cx="118" cy="119"/>
            </a:xfrm>
          </p:grpSpPr>
          <p:sp>
            <p:nvSpPr>
              <p:cNvPr id="118"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9"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 name="Group 419"/>
            <p:cNvGrpSpPr>
              <a:grpSpLocks/>
            </p:cNvGrpSpPr>
            <p:nvPr/>
          </p:nvGrpSpPr>
          <p:grpSpPr bwMode="auto">
            <a:xfrm>
              <a:off x="3672" y="3680"/>
              <a:ext cx="118" cy="119"/>
              <a:chOff x="3672" y="3680"/>
              <a:chExt cx="118" cy="119"/>
            </a:xfrm>
          </p:grpSpPr>
          <p:sp>
            <p:nvSpPr>
              <p:cNvPr id="116"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7"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7" name="Group 422"/>
            <p:cNvGrpSpPr>
              <a:grpSpLocks/>
            </p:cNvGrpSpPr>
            <p:nvPr/>
          </p:nvGrpSpPr>
          <p:grpSpPr bwMode="auto">
            <a:xfrm>
              <a:off x="3952" y="3680"/>
              <a:ext cx="118" cy="119"/>
              <a:chOff x="3952" y="3680"/>
              <a:chExt cx="118" cy="119"/>
            </a:xfrm>
          </p:grpSpPr>
          <p:sp>
            <p:nvSpPr>
              <p:cNvPr id="114"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5"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8" name="Group 425"/>
            <p:cNvGrpSpPr>
              <a:grpSpLocks/>
            </p:cNvGrpSpPr>
            <p:nvPr/>
          </p:nvGrpSpPr>
          <p:grpSpPr bwMode="auto">
            <a:xfrm>
              <a:off x="4232" y="3680"/>
              <a:ext cx="118" cy="119"/>
              <a:chOff x="4232" y="3680"/>
              <a:chExt cx="118" cy="119"/>
            </a:xfrm>
          </p:grpSpPr>
          <p:sp>
            <p:nvSpPr>
              <p:cNvPr id="112"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3"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9" name="Group 428"/>
            <p:cNvGrpSpPr>
              <a:grpSpLocks/>
            </p:cNvGrpSpPr>
            <p:nvPr/>
          </p:nvGrpSpPr>
          <p:grpSpPr bwMode="auto">
            <a:xfrm>
              <a:off x="4512" y="3680"/>
              <a:ext cx="118" cy="119"/>
              <a:chOff x="4512" y="3680"/>
              <a:chExt cx="118" cy="119"/>
            </a:xfrm>
          </p:grpSpPr>
          <p:sp>
            <p:nvSpPr>
              <p:cNvPr id="110"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22" name="Group 440"/>
          <p:cNvGrpSpPr>
            <a:grpSpLocks/>
          </p:cNvGrpSpPr>
          <p:nvPr/>
        </p:nvGrpSpPr>
        <p:grpSpPr bwMode="auto">
          <a:xfrm>
            <a:off x="6485890" y="2238495"/>
            <a:ext cx="2168843" cy="170022"/>
            <a:chOff x="3112" y="3920"/>
            <a:chExt cx="1518" cy="119"/>
          </a:xfrm>
        </p:grpSpPr>
        <p:grpSp>
          <p:nvGrpSpPr>
            <p:cNvPr id="123" name="Group 441"/>
            <p:cNvGrpSpPr>
              <a:grpSpLocks/>
            </p:cNvGrpSpPr>
            <p:nvPr/>
          </p:nvGrpSpPr>
          <p:grpSpPr bwMode="auto">
            <a:xfrm>
              <a:off x="3112" y="3920"/>
              <a:ext cx="118" cy="119"/>
              <a:chOff x="3112" y="3920"/>
              <a:chExt cx="118" cy="119"/>
            </a:xfrm>
          </p:grpSpPr>
          <p:sp>
            <p:nvSpPr>
              <p:cNvPr id="147"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8"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4" name="Group 444"/>
            <p:cNvGrpSpPr>
              <a:grpSpLocks/>
            </p:cNvGrpSpPr>
            <p:nvPr/>
          </p:nvGrpSpPr>
          <p:grpSpPr bwMode="auto">
            <a:xfrm>
              <a:off x="3392" y="3920"/>
              <a:ext cx="118" cy="119"/>
              <a:chOff x="3392" y="3920"/>
              <a:chExt cx="118" cy="119"/>
            </a:xfrm>
          </p:grpSpPr>
          <p:sp>
            <p:nvSpPr>
              <p:cNvPr id="137"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4"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5" name="Group 447"/>
            <p:cNvGrpSpPr>
              <a:grpSpLocks/>
            </p:cNvGrpSpPr>
            <p:nvPr/>
          </p:nvGrpSpPr>
          <p:grpSpPr bwMode="auto">
            <a:xfrm>
              <a:off x="3672" y="3920"/>
              <a:ext cx="118" cy="119"/>
              <a:chOff x="3672" y="3920"/>
              <a:chExt cx="118" cy="119"/>
            </a:xfrm>
          </p:grpSpPr>
          <p:sp>
            <p:nvSpPr>
              <p:cNvPr id="135"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6" name="Group 450"/>
            <p:cNvGrpSpPr>
              <a:grpSpLocks/>
            </p:cNvGrpSpPr>
            <p:nvPr/>
          </p:nvGrpSpPr>
          <p:grpSpPr bwMode="auto">
            <a:xfrm>
              <a:off x="3952" y="3920"/>
              <a:ext cx="118" cy="119"/>
              <a:chOff x="3952" y="3920"/>
              <a:chExt cx="118" cy="119"/>
            </a:xfrm>
          </p:grpSpPr>
          <p:sp>
            <p:nvSpPr>
              <p:cNvPr id="133"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7" name="Group 453"/>
            <p:cNvGrpSpPr>
              <a:grpSpLocks/>
            </p:cNvGrpSpPr>
            <p:nvPr/>
          </p:nvGrpSpPr>
          <p:grpSpPr bwMode="auto">
            <a:xfrm>
              <a:off x="4232" y="3920"/>
              <a:ext cx="118" cy="119"/>
              <a:chOff x="4232" y="3920"/>
              <a:chExt cx="118" cy="119"/>
            </a:xfrm>
          </p:grpSpPr>
          <p:sp>
            <p:nvSpPr>
              <p:cNvPr id="131"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8" name="Group 456"/>
            <p:cNvGrpSpPr>
              <a:grpSpLocks/>
            </p:cNvGrpSpPr>
            <p:nvPr/>
          </p:nvGrpSpPr>
          <p:grpSpPr bwMode="auto">
            <a:xfrm>
              <a:off x="4512" y="3920"/>
              <a:ext cx="118" cy="119"/>
              <a:chOff x="4512" y="3920"/>
              <a:chExt cx="118" cy="119"/>
            </a:xfrm>
          </p:grpSpPr>
          <p:sp>
            <p:nvSpPr>
              <p:cNvPr id="129"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65" name="Rectangle 164"/>
          <p:cNvSpPr/>
          <p:nvPr/>
        </p:nvSpPr>
        <p:spPr>
          <a:xfrm>
            <a:off x="5605780" y="2408517"/>
            <a:ext cx="240030" cy="32146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onut 1"/>
          <p:cNvSpPr/>
          <p:nvPr/>
        </p:nvSpPr>
        <p:spPr>
          <a:xfrm>
            <a:off x="6606540" y="873245"/>
            <a:ext cx="1879600" cy="1879600"/>
          </a:xfrm>
          <a:prstGeom prst="donut">
            <a:avLst>
              <a:gd name="adj" fmla="val 670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9" name="TextBox 178"/>
          <p:cNvSpPr txBox="1"/>
          <p:nvPr/>
        </p:nvSpPr>
        <p:spPr>
          <a:xfrm>
            <a:off x="266700" y="1659357"/>
            <a:ext cx="5613400" cy="1446550"/>
          </a:xfrm>
          <a:prstGeom prst="rect">
            <a:avLst/>
          </a:prstGeom>
          <a:noFill/>
        </p:spPr>
        <p:txBody>
          <a:bodyPr wrap="square" rtlCol="0">
            <a:spAutoFit/>
          </a:bodyPr>
          <a:lstStyle/>
          <a:p>
            <a:r>
              <a:rPr lang="en-US" sz="2800" dirty="0">
                <a:solidFill>
                  <a:srgbClr val="FF0000"/>
                </a:solidFill>
                <a:latin typeface="Apple Chancery"/>
                <a:cs typeface="Apple Chancery"/>
              </a:rPr>
              <a:t>So what’s </a:t>
            </a:r>
            <a:r>
              <a:rPr lang="en-US" sz="2000" dirty="0">
                <a:solidFill>
                  <a:srgbClr val="0000FF"/>
                </a:solidFill>
                <a:latin typeface="Times New Roman"/>
                <a:cs typeface="Times New Roman"/>
              </a:rPr>
              <a:t>the problem?  Consider a coil </a:t>
            </a:r>
            <a:r>
              <a:rPr lang="en-US" sz="2000" dirty="0">
                <a:solidFill>
                  <a:srgbClr val="000000"/>
                </a:solidFill>
                <a:latin typeface="Times New Roman"/>
                <a:cs typeface="Times New Roman"/>
              </a:rPr>
              <a:t>sitting in an </a:t>
            </a:r>
            <a:r>
              <a:rPr lang="en-US" sz="2000" dirty="0">
                <a:solidFill>
                  <a:srgbClr val="FF0000"/>
                </a:solidFill>
                <a:latin typeface="Times New Roman"/>
                <a:cs typeface="Times New Roman"/>
              </a:rPr>
              <a:t>increasing </a:t>
            </a:r>
            <a:r>
              <a:rPr lang="en-US" sz="2000" i="1" dirty="0">
                <a:solidFill>
                  <a:srgbClr val="FF0000"/>
                </a:solidFill>
                <a:latin typeface="Times New Roman"/>
                <a:cs typeface="Times New Roman"/>
              </a:rPr>
              <a:t>B-fld</a:t>
            </a:r>
            <a:r>
              <a:rPr lang="en-US" sz="2000" dirty="0">
                <a:latin typeface="Times New Roman"/>
                <a:cs typeface="Times New Roman"/>
              </a:rPr>
              <a:t>.  </a:t>
            </a:r>
            <a:r>
              <a:rPr lang="en-US" sz="2000" dirty="0">
                <a:solidFill>
                  <a:srgbClr val="0000FF"/>
                </a:solidFill>
                <a:latin typeface="Times New Roman"/>
                <a:cs typeface="Times New Roman"/>
              </a:rPr>
              <a:t>Lenz’s Law says </a:t>
            </a:r>
            <a:r>
              <a:rPr lang="en-US" sz="2000" dirty="0">
                <a:latin typeface="Times New Roman"/>
                <a:cs typeface="Times New Roman"/>
              </a:rPr>
              <a:t>an </a:t>
            </a:r>
            <a:r>
              <a:rPr lang="en-US" sz="2000" dirty="0">
                <a:solidFill>
                  <a:srgbClr val="0000FF"/>
                </a:solidFill>
                <a:latin typeface="Times New Roman"/>
                <a:cs typeface="Times New Roman"/>
              </a:rPr>
              <a:t>induced current </a:t>
            </a:r>
            <a:r>
              <a:rPr lang="en-US" sz="2000" dirty="0">
                <a:latin typeface="Times New Roman"/>
                <a:cs typeface="Times New Roman"/>
              </a:rPr>
              <a:t>will be set up that </a:t>
            </a:r>
            <a:r>
              <a:rPr lang="en-US" sz="2000" dirty="0">
                <a:solidFill>
                  <a:srgbClr val="0000FF"/>
                </a:solidFill>
                <a:latin typeface="Times New Roman"/>
                <a:cs typeface="Times New Roman"/>
              </a:rPr>
              <a:t>fights the increase </a:t>
            </a:r>
            <a:r>
              <a:rPr lang="en-US" sz="2000" dirty="0">
                <a:solidFill>
                  <a:srgbClr val="008000"/>
                </a:solidFill>
                <a:latin typeface="Times New Roman"/>
                <a:cs typeface="Times New Roman"/>
              </a:rPr>
              <a:t>producing a current </a:t>
            </a:r>
            <a:r>
              <a:rPr lang="en-US" sz="2000" i="1" dirty="0">
                <a:solidFill>
                  <a:srgbClr val="FF0000"/>
                </a:solidFill>
                <a:latin typeface="Times New Roman"/>
                <a:cs typeface="Times New Roman"/>
              </a:rPr>
              <a:t>counterclockwise</a:t>
            </a:r>
            <a:r>
              <a:rPr lang="en-US" sz="2000" dirty="0">
                <a:solidFill>
                  <a:srgbClr val="FF0000"/>
                </a:solidFill>
                <a:latin typeface="Times New Roman"/>
                <a:cs typeface="Times New Roman"/>
              </a:rPr>
              <a:t> </a:t>
            </a:r>
            <a:r>
              <a:rPr lang="en-US" sz="2000" dirty="0">
                <a:latin typeface="Times New Roman"/>
                <a:cs typeface="Times New Roman"/>
              </a:rPr>
              <a:t>in our sketch.</a:t>
            </a:r>
          </a:p>
        </p:txBody>
      </p:sp>
      <p:sp>
        <p:nvSpPr>
          <p:cNvPr id="180" name="Line 473"/>
          <p:cNvSpPr>
            <a:spLocks noChangeShapeType="1"/>
          </p:cNvSpPr>
          <p:nvPr/>
        </p:nvSpPr>
        <p:spPr bwMode="auto">
          <a:xfrm>
            <a:off x="6685121" y="1670171"/>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pSp>
        <p:nvGrpSpPr>
          <p:cNvPr id="4" name="Group 3"/>
          <p:cNvGrpSpPr/>
          <p:nvPr/>
        </p:nvGrpSpPr>
        <p:grpSpPr>
          <a:xfrm>
            <a:off x="7422833" y="855227"/>
            <a:ext cx="1207292" cy="1913151"/>
            <a:chOff x="7422833" y="855227"/>
            <a:chExt cx="1207292" cy="1913151"/>
          </a:xfrm>
        </p:grpSpPr>
        <p:graphicFrame>
          <p:nvGraphicFramePr>
            <p:cNvPr id="178" name="Object 177"/>
            <p:cNvGraphicFramePr>
              <a:graphicFrameLocks noChangeAspect="1"/>
            </p:cNvGraphicFramePr>
            <p:nvPr>
              <p:extLst>
                <p:ext uri="{D42A27DB-BD31-4B8C-83A1-F6EECF244321}">
                  <p14:modId xmlns:p14="http://schemas.microsoft.com/office/powerpoint/2010/main" val="129057518"/>
                </p:ext>
              </p:extLst>
            </p:nvPr>
          </p:nvGraphicFramePr>
          <p:xfrm>
            <a:off x="8476138" y="1615798"/>
            <a:ext cx="153987" cy="285750"/>
          </p:xfrm>
          <a:graphic>
            <a:graphicData uri="http://schemas.openxmlformats.org/presentationml/2006/ole">
              <mc:AlternateContent xmlns:mc="http://schemas.openxmlformats.org/markup-compatibility/2006">
                <mc:Choice xmlns:v="urn:schemas-microsoft-com:vml" Requires="v">
                  <p:oleObj spid="_x0000_s2595258" name="Equation" r:id="rId5" imgW="88900" imgH="165100" progId="Equation.DSMT4">
                    <p:embed/>
                  </p:oleObj>
                </mc:Choice>
                <mc:Fallback>
                  <p:oleObj name="Equation" r:id="rId5" imgW="88900" imgH="165100" progId="Equation.DSMT4">
                    <p:embed/>
                    <p:pic>
                      <p:nvPicPr>
                        <p:cNvPr id="0" name=""/>
                        <p:cNvPicPr/>
                        <p:nvPr/>
                      </p:nvPicPr>
                      <p:blipFill>
                        <a:blip r:embed="rId6"/>
                        <a:stretch>
                          <a:fillRect/>
                        </a:stretch>
                      </p:blipFill>
                      <p:spPr>
                        <a:xfrm>
                          <a:off x="8476138" y="1615798"/>
                          <a:ext cx="153987" cy="285750"/>
                        </a:xfrm>
                        <a:prstGeom prst="rect">
                          <a:avLst/>
                        </a:prstGeom>
                      </p:spPr>
                    </p:pic>
                  </p:oleObj>
                </mc:Fallback>
              </mc:AlternateContent>
            </a:graphicData>
          </a:graphic>
        </p:graphicFrame>
        <p:sp>
          <p:nvSpPr>
            <p:cNvPr id="153" name="Line 473"/>
            <p:cNvSpPr>
              <a:spLocks noChangeShapeType="1"/>
            </p:cNvSpPr>
            <p:nvPr/>
          </p:nvSpPr>
          <p:spPr bwMode="auto">
            <a:xfrm flipV="1">
              <a:off x="8412638" y="1682871"/>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pSp>
          <p:nvGrpSpPr>
            <p:cNvPr id="3" name="Group 2"/>
            <p:cNvGrpSpPr/>
            <p:nvPr/>
          </p:nvGrpSpPr>
          <p:grpSpPr>
            <a:xfrm rot="16200000">
              <a:off x="6702584" y="1668246"/>
              <a:ext cx="1727517" cy="287020"/>
              <a:chOff x="6837521" y="1822571"/>
              <a:chExt cx="1727517" cy="287020"/>
            </a:xfrm>
          </p:grpSpPr>
          <p:sp>
            <p:nvSpPr>
              <p:cNvPr id="181" name="Line 473"/>
              <p:cNvSpPr>
                <a:spLocks noChangeShapeType="1"/>
              </p:cNvSpPr>
              <p:nvPr/>
            </p:nvSpPr>
            <p:spPr bwMode="auto">
              <a:xfrm flipV="1">
                <a:off x="8565038" y="1835271"/>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82" name="Line 473"/>
              <p:cNvSpPr>
                <a:spLocks noChangeShapeType="1"/>
              </p:cNvSpPr>
              <p:nvPr/>
            </p:nvSpPr>
            <p:spPr bwMode="auto">
              <a:xfrm>
                <a:off x="6837521" y="1822571"/>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pSp>
        <p:grpSp>
          <p:nvGrpSpPr>
            <p:cNvPr id="172" name="Group 350"/>
            <p:cNvGrpSpPr>
              <a:grpSpLocks/>
            </p:cNvGrpSpPr>
            <p:nvPr/>
          </p:nvGrpSpPr>
          <p:grpSpPr bwMode="auto">
            <a:xfrm>
              <a:off x="7457123" y="855227"/>
              <a:ext cx="185738" cy="182880"/>
              <a:chOff x="2693" y="3168"/>
              <a:chExt cx="130" cy="128"/>
            </a:xfrm>
          </p:grpSpPr>
          <p:sp>
            <p:nvSpPr>
              <p:cNvPr id="173" name="Line 351"/>
              <p:cNvSpPr>
                <a:spLocks noChangeShapeType="1"/>
              </p:cNvSpPr>
              <p:nvPr/>
            </p:nvSpPr>
            <p:spPr bwMode="auto">
              <a:xfrm>
                <a:off x="2693" y="3234"/>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 name="Line 352"/>
              <p:cNvSpPr>
                <a:spLocks noChangeShapeType="1"/>
              </p:cNvSpPr>
              <p:nvPr/>
            </p:nvSpPr>
            <p:spPr bwMode="auto">
              <a:xfrm rot="10800000" flipH="1">
                <a:off x="2696" y="3168"/>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9" name="Group 347"/>
            <p:cNvGrpSpPr>
              <a:grpSpLocks/>
            </p:cNvGrpSpPr>
            <p:nvPr/>
          </p:nvGrpSpPr>
          <p:grpSpPr bwMode="auto">
            <a:xfrm>
              <a:off x="7500302" y="2588355"/>
              <a:ext cx="185738" cy="180023"/>
              <a:chOff x="2653" y="3970"/>
              <a:chExt cx="130" cy="126"/>
            </a:xfrm>
          </p:grpSpPr>
          <p:sp>
            <p:nvSpPr>
              <p:cNvPr id="170"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1"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75" name="Group 353"/>
            <p:cNvGrpSpPr>
              <a:grpSpLocks/>
            </p:cNvGrpSpPr>
            <p:nvPr/>
          </p:nvGrpSpPr>
          <p:grpSpPr bwMode="auto">
            <a:xfrm>
              <a:off x="8331146" y="1708269"/>
              <a:ext cx="171450" cy="167164"/>
              <a:chOff x="3184" y="3568"/>
              <a:chExt cx="120" cy="117"/>
            </a:xfrm>
          </p:grpSpPr>
          <p:sp>
            <p:nvSpPr>
              <p:cNvPr id="176" name="Line 354"/>
              <p:cNvSpPr>
                <a:spLocks noChangeShapeType="1"/>
              </p:cNvSpPr>
              <p:nvPr/>
            </p:nvSpPr>
            <p:spPr bwMode="auto">
              <a:xfrm rot="10800000" flipH="1">
                <a:off x="3184"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7" name="Line 355"/>
              <p:cNvSpPr>
                <a:spLocks noChangeShapeType="1"/>
              </p:cNvSpPr>
              <p:nvPr/>
            </p:nvSpPr>
            <p:spPr bwMode="auto">
              <a:xfrm rot="10800000">
                <a:off x="3240"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66" name="Group 344"/>
          <p:cNvGrpSpPr>
            <a:grpSpLocks/>
          </p:cNvGrpSpPr>
          <p:nvPr/>
        </p:nvGrpSpPr>
        <p:grpSpPr bwMode="auto">
          <a:xfrm>
            <a:off x="6596221" y="1753276"/>
            <a:ext cx="171450" cy="167164"/>
            <a:chOff x="2376" y="3568"/>
            <a:chExt cx="120" cy="117"/>
          </a:xfrm>
        </p:grpSpPr>
        <p:sp>
          <p:nvSpPr>
            <p:cNvPr id="167" name="Line 345"/>
            <p:cNvSpPr>
              <a:spLocks noChangeShapeType="1"/>
            </p:cNvSpPr>
            <p:nvPr/>
          </p:nvSpPr>
          <p:spPr bwMode="auto">
            <a:xfrm rot="10800000" flipH="1">
              <a:off x="2440"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 name="Line 346"/>
            <p:cNvSpPr>
              <a:spLocks noChangeShapeType="1"/>
            </p:cNvSpPr>
            <p:nvPr/>
          </p:nvSpPr>
          <p:spPr bwMode="auto">
            <a:xfrm rot="10800000">
              <a:off x="2376"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83" name="TextBox 182"/>
          <p:cNvSpPr txBox="1"/>
          <p:nvPr/>
        </p:nvSpPr>
        <p:spPr>
          <a:xfrm>
            <a:off x="266700" y="4381400"/>
            <a:ext cx="8724900" cy="1323439"/>
          </a:xfrm>
          <a:prstGeom prst="rect">
            <a:avLst/>
          </a:prstGeom>
          <a:noFill/>
        </p:spPr>
        <p:txBody>
          <a:bodyPr wrap="square" rtlCol="0">
            <a:spAutoFit/>
          </a:bodyPr>
          <a:lstStyle/>
          <a:p>
            <a:r>
              <a:rPr lang="en-US" sz="2000" dirty="0">
                <a:latin typeface="Times New Roman"/>
                <a:cs typeface="Times New Roman"/>
              </a:rPr>
              <a:t>But </a:t>
            </a:r>
            <a:r>
              <a:rPr lang="en-US" sz="2000" dirty="0">
                <a:solidFill>
                  <a:srgbClr val="FF0000"/>
                </a:solidFill>
                <a:latin typeface="Times New Roman"/>
                <a:cs typeface="Times New Roman"/>
              </a:rPr>
              <a:t>where do we start</a:t>
            </a:r>
            <a:r>
              <a:rPr lang="en-US" sz="2000" dirty="0">
                <a:latin typeface="Times New Roman"/>
                <a:cs typeface="Times New Roman"/>
              </a:rPr>
              <a:t>, and where do we end?  There are </a:t>
            </a:r>
            <a:r>
              <a:rPr lang="en-US" sz="2000" dirty="0">
                <a:solidFill>
                  <a:srgbClr val="0000FF"/>
                </a:solidFill>
                <a:latin typeface="Times New Roman"/>
                <a:cs typeface="Times New Roman"/>
              </a:rPr>
              <a:t>no terminals </a:t>
            </a:r>
            <a:r>
              <a:rPr lang="en-US" sz="2000" dirty="0">
                <a:latin typeface="Times New Roman"/>
                <a:cs typeface="Times New Roman"/>
              </a:rPr>
              <a:t>in this situation.  </a:t>
            </a:r>
            <a:r>
              <a:rPr lang="en-US" sz="2000" dirty="0">
                <a:solidFill>
                  <a:srgbClr val="0000FF"/>
                </a:solidFill>
                <a:latin typeface="Times New Roman"/>
                <a:cs typeface="Times New Roman"/>
              </a:rPr>
              <a:t>The EMF just happens</a:t>
            </a:r>
            <a:r>
              <a:rPr lang="en-US" sz="2000" dirty="0">
                <a:latin typeface="Times New Roman"/>
                <a:cs typeface="Times New Roman"/>
              </a:rPr>
              <a:t>.  It </a:t>
            </a:r>
            <a:r>
              <a:rPr lang="en-US" sz="2000" dirty="0">
                <a:solidFill>
                  <a:srgbClr val="0000FF"/>
                </a:solidFill>
                <a:latin typeface="Times New Roman"/>
                <a:cs typeface="Times New Roman"/>
              </a:rPr>
              <a:t>isn’t the consequence of static charge sitting</a:t>
            </a:r>
            <a:r>
              <a:rPr lang="en-US" sz="2000" dirty="0">
                <a:latin typeface="Times New Roman"/>
                <a:cs typeface="Times New Roman"/>
              </a:rPr>
              <a:t>, setting up an electric field as would be the case with the terminals of a battery.  So what gives?</a:t>
            </a:r>
          </a:p>
        </p:txBody>
      </p:sp>
      <p:sp>
        <p:nvSpPr>
          <p:cNvPr id="184" name="TextBox 183"/>
          <p:cNvSpPr txBox="1"/>
          <p:nvPr/>
        </p:nvSpPr>
        <p:spPr>
          <a:xfrm>
            <a:off x="266700" y="5752568"/>
            <a:ext cx="8515109" cy="707886"/>
          </a:xfrm>
          <a:prstGeom prst="rect">
            <a:avLst/>
          </a:prstGeom>
          <a:noFill/>
        </p:spPr>
        <p:txBody>
          <a:bodyPr wrap="square" rtlCol="0">
            <a:spAutoFit/>
          </a:bodyPr>
          <a:lstStyle/>
          <a:p>
            <a:r>
              <a:rPr lang="en-US" sz="2000" dirty="0">
                <a:solidFill>
                  <a:srgbClr val="0000FF"/>
                </a:solidFill>
                <a:latin typeface="Apple Chancery"/>
                <a:cs typeface="Apple Chancery"/>
              </a:rPr>
              <a:t>What gives is </a:t>
            </a:r>
            <a:r>
              <a:rPr lang="en-US" sz="2000" dirty="0">
                <a:latin typeface="Times New Roman"/>
                <a:cs typeface="Times New Roman"/>
              </a:rPr>
              <a:t>that </a:t>
            </a:r>
            <a:r>
              <a:rPr lang="en-US" sz="2000" dirty="0">
                <a:solidFill>
                  <a:srgbClr val="FF0000"/>
                </a:solidFill>
                <a:latin typeface="Times New Roman"/>
                <a:cs typeface="Times New Roman"/>
              </a:rPr>
              <a:t>EMF’s </a:t>
            </a:r>
            <a:r>
              <a:rPr lang="en-US" sz="2000" dirty="0">
                <a:latin typeface="Times New Roman"/>
                <a:cs typeface="Times New Roman"/>
              </a:rPr>
              <a:t>generated by </a:t>
            </a:r>
            <a:r>
              <a:rPr lang="en-US" sz="2000" dirty="0">
                <a:solidFill>
                  <a:srgbClr val="FF0000"/>
                </a:solidFill>
                <a:latin typeface="Times New Roman"/>
                <a:cs typeface="Times New Roman"/>
              </a:rPr>
              <a:t>changing </a:t>
            </a:r>
            <a:r>
              <a:rPr lang="en-US" sz="2000" i="1" dirty="0">
                <a:solidFill>
                  <a:srgbClr val="FF0000"/>
                </a:solidFill>
                <a:latin typeface="Times New Roman"/>
                <a:cs typeface="Times New Roman"/>
              </a:rPr>
              <a:t>B-</a:t>
            </a:r>
            <a:r>
              <a:rPr lang="en-US" sz="2000" i="1" dirty="0" err="1">
                <a:solidFill>
                  <a:srgbClr val="FF0000"/>
                </a:solidFill>
                <a:latin typeface="Times New Roman"/>
                <a:cs typeface="Times New Roman"/>
              </a:rPr>
              <a:t>flds</a:t>
            </a:r>
            <a:r>
              <a:rPr lang="en-US" sz="2000" i="1" dirty="0">
                <a:solidFill>
                  <a:srgbClr val="FF0000"/>
                </a:solidFill>
                <a:latin typeface="Times New Roman"/>
                <a:cs typeface="Times New Roman"/>
              </a:rPr>
              <a:t> </a:t>
            </a:r>
            <a:r>
              <a:rPr lang="en-US" sz="2000" dirty="0">
                <a:solidFill>
                  <a:srgbClr val="0000FF"/>
                </a:solidFill>
                <a:latin typeface="Times New Roman"/>
                <a:cs typeface="Times New Roman"/>
              </a:rPr>
              <a:t>do NOT </a:t>
            </a:r>
            <a:r>
              <a:rPr lang="en-US" sz="2000" dirty="0">
                <a:latin typeface="Times New Roman"/>
                <a:cs typeface="Times New Roman"/>
              </a:rPr>
              <a:t>generate</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conservative forces</a:t>
            </a:r>
            <a:r>
              <a:rPr lang="en-US" sz="2000" dirty="0">
                <a:latin typeface="Times New Roman"/>
                <a:cs typeface="Times New Roman"/>
              </a:rPr>
              <a:t>, so you </a:t>
            </a:r>
            <a:r>
              <a:rPr lang="en-US" sz="2000" i="1" dirty="0">
                <a:solidFill>
                  <a:srgbClr val="0000FF"/>
                </a:solidFill>
                <a:latin typeface="Times New Roman"/>
                <a:cs typeface="Times New Roman"/>
              </a:rPr>
              <a:t>cannot</a:t>
            </a:r>
            <a:r>
              <a:rPr lang="en-US" sz="2000" dirty="0">
                <a:solidFill>
                  <a:srgbClr val="0000FF"/>
                </a:solidFill>
                <a:latin typeface="Times New Roman"/>
                <a:cs typeface="Times New Roman"/>
              </a:rPr>
              <a:t> define a potential energy function </a:t>
            </a:r>
            <a:r>
              <a:rPr lang="en-US" sz="2000" dirty="0">
                <a:latin typeface="Times New Roman"/>
                <a:cs typeface="Times New Roman"/>
              </a:rPr>
              <a:t>for them!</a:t>
            </a:r>
          </a:p>
        </p:txBody>
      </p:sp>
    </p:spTree>
    <p:extLst>
      <p:ext uri="{BB962C8B-B14F-4D97-AF65-F5344CB8AC3E}">
        <p14:creationId xmlns:p14="http://schemas.microsoft.com/office/powerpoint/2010/main" val="207541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dissolve">
                                      <p:cBhvr>
                                        <p:cTn id="7" dur="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dissolve">
                                      <p:cBhvr>
                                        <p:cTn id="15" dur="500"/>
                                        <p:tgtEl>
                                          <p:spTgt spid="180"/>
                                        </p:tgtEl>
                                      </p:cBhvr>
                                    </p:animEffect>
                                  </p:childTnLst>
                                </p:cTn>
                              </p:par>
                              <p:par>
                                <p:cTn id="16" presetID="9" presetClass="entr" presetSubtype="0" fill="hold" nodeType="withEffect">
                                  <p:stCondLst>
                                    <p:cond delay="0"/>
                                  </p:stCondLst>
                                  <p:childTnLst>
                                    <p:set>
                                      <p:cBhvr>
                                        <p:cTn id="17" dur="1" fill="hold">
                                          <p:stCondLst>
                                            <p:cond delay="0"/>
                                          </p:stCondLst>
                                        </p:cTn>
                                        <p:tgtEl>
                                          <p:spTgt spid="166"/>
                                        </p:tgtEl>
                                        <p:attrNameLst>
                                          <p:attrName>style.visibility</p:attrName>
                                        </p:attrNameLst>
                                      </p:cBhvr>
                                      <p:to>
                                        <p:strVal val="visible"/>
                                      </p:to>
                                    </p:set>
                                    <p:animEffect transition="in" filter="dissolve">
                                      <p:cBhvr>
                                        <p:cTn id="18" dur="500"/>
                                        <p:tgtEl>
                                          <p:spTgt spid="16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dissolve">
                                      <p:cBhvr>
                                        <p:cTn id="23" dur="500"/>
                                        <p:tgtEl>
                                          <p:spTgt spid="159"/>
                                        </p:tgtEl>
                                      </p:cBhvr>
                                    </p:animEffect>
                                  </p:childTnLst>
                                </p:cTn>
                              </p:par>
                              <p:par>
                                <p:cTn id="24" presetID="9" presetClass="entr" presetSubtype="0" fill="hold"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dissolve">
                                      <p:cBhvr>
                                        <p:cTn id="26" dur="500"/>
                                        <p:tgtEl>
                                          <p:spTgt spid="16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83">
                                            <p:txEl>
                                              <p:pRg st="0" end="0"/>
                                            </p:txEl>
                                          </p:spTgt>
                                        </p:tgtEl>
                                        <p:attrNameLst>
                                          <p:attrName>style.visibility</p:attrName>
                                        </p:attrNameLst>
                                      </p:cBhvr>
                                      <p:to>
                                        <p:strVal val="visible"/>
                                      </p:to>
                                    </p:set>
                                    <p:animEffect transition="in" filter="dissolve">
                                      <p:cBhvr>
                                        <p:cTn id="31" dur="500"/>
                                        <p:tgtEl>
                                          <p:spTgt spid="18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dissolve">
                                      <p:cBhvr>
                                        <p:cTn id="36"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79" grpId="0"/>
      <p:bldP spid="180" grpId="0" animBg="1"/>
      <p:bldP spid="18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TextBox 44"/>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Electricity and Magnetism</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a:t>
            </a:r>
          </a:p>
        </p:txBody>
      </p:sp>
      <p:sp>
        <p:nvSpPr>
          <p:cNvPr id="47" name="TextBox 46"/>
          <p:cNvSpPr txBox="1"/>
          <p:nvPr/>
        </p:nvSpPr>
        <p:spPr>
          <a:xfrm>
            <a:off x="276650" y="982953"/>
            <a:ext cx="8761985" cy="1138773"/>
          </a:xfrm>
          <a:prstGeom prst="rect">
            <a:avLst/>
          </a:prstGeom>
          <a:noFill/>
        </p:spPr>
        <p:txBody>
          <a:bodyPr wrap="square" rtlCol="0">
            <a:spAutoFit/>
          </a:bodyPr>
          <a:lstStyle/>
          <a:p>
            <a:r>
              <a:rPr lang="en-US" sz="2800" dirty="0">
                <a:solidFill>
                  <a:srgbClr val="FF0000"/>
                </a:solidFill>
                <a:latin typeface="Apple Chancery"/>
                <a:cs typeface="Apple Chancery"/>
              </a:rPr>
              <a:t>At this point</a:t>
            </a:r>
            <a:r>
              <a:rPr lang="en-US" sz="2000" dirty="0">
                <a:solidFill>
                  <a:srgbClr val="FF0000"/>
                </a:solidFill>
                <a:latin typeface="Apple Chancery"/>
                <a:cs typeface="Apple Chancery"/>
              </a:rPr>
              <a:t>, </a:t>
            </a:r>
            <a:r>
              <a:rPr lang="en-US" sz="2000" dirty="0">
                <a:latin typeface="Times New Roman"/>
                <a:cs typeface="Times New Roman"/>
              </a:rPr>
              <a:t>we’ve come to find that the </a:t>
            </a:r>
            <a:r>
              <a:rPr lang="en-US" sz="2000" dirty="0">
                <a:solidFill>
                  <a:srgbClr val="0000FF"/>
                </a:solidFill>
                <a:latin typeface="Times New Roman"/>
                <a:cs typeface="Times New Roman"/>
              </a:rPr>
              <a:t>presence of charges generates an electric field</a:t>
            </a:r>
            <a:r>
              <a:rPr lang="en-US" sz="2000" dirty="0">
                <a:latin typeface="Times New Roman"/>
                <a:cs typeface="Times New Roman"/>
              </a:rPr>
              <a:t> and, according to Gauss, the relationship between those charges and that field is linked by what is called </a:t>
            </a:r>
            <a:r>
              <a:rPr lang="en-US" sz="2000" i="1" dirty="0">
                <a:solidFill>
                  <a:srgbClr val="0000FF"/>
                </a:solidFill>
                <a:latin typeface="Times New Roman"/>
                <a:cs typeface="Times New Roman"/>
              </a:rPr>
              <a:t>electric flux </a:t>
            </a:r>
            <a:r>
              <a:rPr lang="en-US" sz="2000" dirty="0">
                <a:latin typeface="Times New Roman"/>
                <a:cs typeface="Times New Roman"/>
              </a:rPr>
              <a:t>in the relationship:</a:t>
            </a:r>
          </a:p>
        </p:txBody>
      </p:sp>
      <p:graphicFrame>
        <p:nvGraphicFramePr>
          <p:cNvPr id="10" name="Object 9"/>
          <p:cNvGraphicFramePr>
            <a:graphicFrameLocks noChangeAspect="1"/>
          </p:cNvGraphicFramePr>
          <p:nvPr/>
        </p:nvGraphicFramePr>
        <p:xfrm>
          <a:off x="2732088" y="2149475"/>
          <a:ext cx="2686050" cy="860425"/>
        </p:xfrm>
        <a:graphic>
          <a:graphicData uri="http://schemas.openxmlformats.org/presentationml/2006/ole">
            <mc:AlternateContent xmlns:mc="http://schemas.openxmlformats.org/markup-compatibility/2006">
              <mc:Choice xmlns:v="urn:schemas-microsoft-com:vml" Requires="v">
                <p:oleObj spid="_x0000_s3407881" name="Equation" r:id="rId4" imgW="1346200" imgH="431800" progId="Equation.DSMT4">
                  <p:embed/>
                </p:oleObj>
              </mc:Choice>
              <mc:Fallback>
                <p:oleObj name="Equation" r:id="rId4" imgW="1346200" imgH="431800" progId="Equation.DSMT4">
                  <p:embed/>
                  <p:pic>
                    <p:nvPicPr>
                      <p:cNvPr id="10" name="Object 9"/>
                      <p:cNvPicPr/>
                      <p:nvPr/>
                    </p:nvPicPr>
                    <p:blipFill>
                      <a:blip r:embed="rId5"/>
                      <a:stretch>
                        <a:fillRect/>
                      </a:stretch>
                    </p:blipFill>
                    <p:spPr>
                      <a:xfrm>
                        <a:off x="2732088" y="2149475"/>
                        <a:ext cx="2686050" cy="860425"/>
                      </a:xfrm>
                      <a:prstGeom prst="rect">
                        <a:avLst/>
                      </a:prstGeom>
                    </p:spPr>
                  </p:pic>
                </p:oleObj>
              </mc:Fallback>
            </mc:AlternateContent>
          </a:graphicData>
        </a:graphic>
      </p:graphicFrame>
      <p:sp>
        <p:nvSpPr>
          <p:cNvPr id="11" name="TextBox 10"/>
          <p:cNvSpPr txBox="1"/>
          <p:nvPr/>
        </p:nvSpPr>
        <p:spPr>
          <a:xfrm>
            <a:off x="276650" y="2860675"/>
            <a:ext cx="8761985" cy="1446550"/>
          </a:xfrm>
          <a:prstGeom prst="rect">
            <a:avLst/>
          </a:prstGeom>
          <a:noFill/>
        </p:spPr>
        <p:txBody>
          <a:bodyPr wrap="square" rtlCol="0">
            <a:spAutoFit/>
          </a:bodyPr>
          <a:lstStyle/>
          <a:p>
            <a:r>
              <a:rPr lang="en-US" sz="2800" dirty="0">
                <a:solidFill>
                  <a:srgbClr val="FF0000"/>
                </a:solidFill>
                <a:latin typeface="Apple Chancery"/>
                <a:cs typeface="Apple Chancery"/>
              </a:rPr>
              <a:t>We’ve also noted</a:t>
            </a:r>
            <a:r>
              <a:rPr lang="en-US" sz="2000" dirty="0">
                <a:solidFill>
                  <a:srgbClr val="FF0000"/>
                </a:solidFill>
                <a:latin typeface="Apple Chancery"/>
                <a:cs typeface="Apple Chancery"/>
              </a:rPr>
              <a:t> </a:t>
            </a:r>
            <a:r>
              <a:rPr lang="en-US" sz="2000" dirty="0">
                <a:latin typeface="Times New Roman"/>
                <a:cs typeface="Times New Roman"/>
              </a:rPr>
              <a:t>that </a:t>
            </a:r>
            <a:r>
              <a:rPr lang="en-US" sz="2000" dirty="0">
                <a:solidFill>
                  <a:srgbClr val="0000FF"/>
                </a:solidFill>
                <a:latin typeface="Times New Roman"/>
                <a:cs typeface="Times New Roman"/>
              </a:rPr>
              <a:t>magnetic fields are produced by </a:t>
            </a:r>
            <a:r>
              <a:rPr lang="en-US" sz="2000" i="1" dirty="0">
                <a:solidFill>
                  <a:srgbClr val="0000FF"/>
                </a:solidFill>
                <a:latin typeface="Times New Roman"/>
                <a:cs typeface="Times New Roman"/>
              </a:rPr>
              <a:t>charge in motion</a:t>
            </a:r>
            <a:r>
              <a:rPr lang="en-US" sz="2000" dirty="0">
                <a:latin typeface="Times New Roman"/>
                <a:cs typeface="Times New Roman"/>
              </a:rPr>
              <a:t>, and that </a:t>
            </a:r>
            <a:r>
              <a:rPr lang="en-US" sz="2000" dirty="0">
                <a:solidFill>
                  <a:srgbClr val="0000FF"/>
                </a:solidFill>
                <a:latin typeface="Times New Roman"/>
                <a:cs typeface="Times New Roman"/>
              </a:rPr>
              <a:t>current-carrying wires produce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flds</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that circle </a:t>
            </a:r>
            <a:r>
              <a:rPr lang="en-US" sz="2000" dirty="0">
                <a:latin typeface="Times New Roman"/>
                <a:cs typeface="Times New Roman"/>
              </a:rPr>
              <a:t>the wire.  With that, Ampere’s Law (ignoring that pesky </a:t>
            </a:r>
            <a:r>
              <a:rPr lang="en-US" sz="2000" i="1" dirty="0">
                <a:latin typeface="Times New Roman"/>
                <a:cs typeface="Times New Roman"/>
              </a:rPr>
              <a:t>displacement current </a:t>
            </a:r>
            <a:r>
              <a:rPr lang="en-US" sz="2000" dirty="0">
                <a:latin typeface="Times New Roman"/>
                <a:cs typeface="Times New Roman"/>
              </a:rPr>
              <a:t>term) relates the magnetic field produced by a current-carrying wire to the </a:t>
            </a:r>
            <a:r>
              <a:rPr lang="en-US" sz="2000" dirty="0">
                <a:solidFill>
                  <a:srgbClr val="0000FF"/>
                </a:solidFill>
                <a:latin typeface="Times New Roman"/>
                <a:cs typeface="Times New Roman"/>
              </a:rPr>
              <a:t>circulation of the wire’s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by:</a:t>
            </a:r>
          </a:p>
        </p:txBody>
      </p:sp>
      <p:graphicFrame>
        <p:nvGraphicFramePr>
          <p:cNvPr id="12" name="Object 11"/>
          <p:cNvGraphicFramePr>
            <a:graphicFrameLocks noChangeAspect="1"/>
          </p:cNvGraphicFramePr>
          <p:nvPr/>
        </p:nvGraphicFramePr>
        <p:xfrm>
          <a:off x="3175000" y="4395788"/>
          <a:ext cx="1976438" cy="582612"/>
        </p:xfrm>
        <a:graphic>
          <a:graphicData uri="http://schemas.openxmlformats.org/presentationml/2006/ole">
            <mc:AlternateContent xmlns:mc="http://schemas.openxmlformats.org/markup-compatibility/2006">
              <mc:Choice xmlns:v="urn:schemas-microsoft-com:vml" Requires="v">
                <p:oleObj spid="_x0000_s3407882" name="Equation" r:id="rId6" imgW="990600" imgH="292100" progId="Equation.DSMT4">
                  <p:embed/>
                </p:oleObj>
              </mc:Choice>
              <mc:Fallback>
                <p:oleObj name="Equation" r:id="rId6" imgW="990600" imgH="292100" progId="Equation.DSMT4">
                  <p:embed/>
                  <p:pic>
                    <p:nvPicPr>
                      <p:cNvPr id="12" name="Object 11"/>
                      <p:cNvPicPr/>
                      <p:nvPr/>
                    </p:nvPicPr>
                    <p:blipFill>
                      <a:blip r:embed="rId7"/>
                      <a:stretch>
                        <a:fillRect/>
                      </a:stretch>
                    </p:blipFill>
                    <p:spPr>
                      <a:xfrm>
                        <a:off x="3175000" y="4395788"/>
                        <a:ext cx="1976438" cy="582612"/>
                      </a:xfrm>
                      <a:prstGeom prst="rect">
                        <a:avLst/>
                      </a:prstGeom>
                    </p:spPr>
                  </p:pic>
                </p:oleObj>
              </mc:Fallback>
            </mc:AlternateContent>
          </a:graphicData>
        </a:graphic>
      </p:graphicFrame>
      <p:sp>
        <p:nvSpPr>
          <p:cNvPr id="13" name="TextBox 12"/>
          <p:cNvSpPr txBox="1"/>
          <p:nvPr/>
        </p:nvSpPr>
        <p:spPr>
          <a:xfrm>
            <a:off x="276650" y="5078413"/>
            <a:ext cx="8761985" cy="830997"/>
          </a:xfrm>
          <a:prstGeom prst="rect">
            <a:avLst/>
          </a:prstGeom>
          <a:noFill/>
        </p:spPr>
        <p:txBody>
          <a:bodyPr wrap="square" rtlCol="0">
            <a:spAutoFit/>
          </a:bodyPr>
          <a:lstStyle/>
          <a:p>
            <a:r>
              <a:rPr lang="en-US" sz="2800" dirty="0">
                <a:solidFill>
                  <a:srgbClr val="0000FF"/>
                </a:solidFill>
                <a:latin typeface="Apple Chancery"/>
                <a:cs typeface="Apple Chancery"/>
              </a:rPr>
              <a:t>So the musical question is, </a:t>
            </a:r>
            <a:r>
              <a:rPr lang="en-US" sz="2000" dirty="0">
                <a:latin typeface="Times New Roman"/>
                <a:cs typeface="Times New Roman"/>
              </a:rPr>
              <a:t>if </a:t>
            </a:r>
            <a:r>
              <a:rPr lang="en-US" sz="2000" dirty="0">
                <a:solidFill>
                  <a:srgbClr val="FF0000"/>
                </a:solidFill>
                <a:latin typeface="Times New Roman"/>
                <a:cs typeface="Times New Roman"/>
              </a:rPr>
              <a:t>currents</a:t>
            </a:r>
            <a:r>
              <a:rPr lang="en-US" sz="2000" dirty="0">
                <a:solidFill>
                  <a:srgbClr val="0000FF"/>
                </a:solidFill>
                <a:latin typeface="Times New Roman"/>
                <a:cs typeface="Times New Roman"/>
              </a:rPr>
              <a:t> (and their associated electric fields) </a:t>
            </a:r>
            <a:r>
              <a:rPr lang="en-US" sz="2000" dirty="0">
                <a:latin typeface="Times New Roman"/>
                <a:cs typeface="Times New Roman"/>
              </a:rPr>
              <a:t>can </a:t>
            </a:r>
            <a:r>
              <a:rPr lang="en-US" sz="2000" dirty="0">
                <a:solidFill>
                  <a:srgbClr val="FF0000"/>
                </a:solidFill>
                <a:latin typeface="Times New Roman"/>
                <a:cs typeface="Times New Roman"/>
              </a:rPr>
              <a:t>produce </a:t>
            </a:r>
            <a:r>
              <a:rPr lang="en-US" sz="2000" i="1" dirty="0">
                <a:solidFill>
                  <a:srgbClr val="FF0000"/>
                </a:solidFill>
                <a:latin typeface="Times New Roman"/>
                <a:cs typeface="Times New Roman"/>
              </a:rPr>
              <a:t>B-</a:t>
            </a:r>
            <a:r>
              <a:rPr lang="en-US" sz="2000" i="1" dirty="0" err="1">
                <a:solidFill>
                  <a:srgbClr val="FF0000"/>
                </a:solidFill>
                <a:latin typeface="Times New Roman"/>
                <a:cs typeface="Times New Roman"/>
              </a:rPr>
              <a:t>flds</a:t>
            </a:r>
            <a:r>
              <a:rPr lang="en-US" sz="2000" dirty="0">
                <a:latin typeface="Times New Roman"/>
                <a:cs typeface="Times New Roman"/>
              </a:rPr>
              <a:t>, can</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B-</a:t>
            </a:r>
            <a:r>
              <a:rPr lang="en-US" sz="2000" i="1" dirty="0" err="1">
                <a:solidFill>
                  <a:srgbClr val="FF0000"/>
                </a:solidFill>
                <a:latin typeface="Times New Roman"/>
                <a:cs typeface="Times New Roman"/>
              </a:rPr>
              <a:t>flds</a:t>
            </a:r>
            <a:r>
              <a:rPr lang="en-US" sz="2000" i="1" dirty="0">
                <a:solidFill>
                  <a:srgbClr val="FF0000"/>
                </a:solidFill>
                <a:latin typeface="Times New Roman"/>
                <a:cs typeface="Times New Roman"/>
              </a:rPr>
              <a:t> produce currents</a:t>
            </a:r>
            <a:r>
              <a:rPr lang="en-US" sz="2000" dirty="0">
                <a:latin typeface="Times New Roman"/>
                <a:cs typeface="Times New Roman"/>
              </a:rPr>
              <a:t>?</a:t>
            </a:r>
          </a:p>
        </p:txBody>
      </p:sp>
    </p:spTree>
    <p:extLst>
      <p:ext uri="{BB962C8B-B14F-4D97-AF65-F5344CB8AC3E}">
        <p14:creationId xmlns:p14="http://schemas.microsoft.com/office/powerpoint/2010/main" val="177667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 y="364253"/>
            <a:ext cx="5933440" cy="523220"/>
          </a:xfrm>
          <a:prstGeom prst="rect">
            <a:avLst/>
          </a:prstGeom>
          <a:noFill/>
        </p:spPr>
        <p:txBody>
          <a:bodyPr wrap="square" rtlCol="0">
            <a:spAutoFit/>
          </a:bodyPr>
          <a:lstStyle/>
          <a:p>
            <a:r>
              <a:rPr lang="en-US" sz="2800" dirty="0">
                <a:solidFill>
                  <a:srgbClr val="FF0000"/>
                </a:solidFill>
                <a:latin typeface="Apple Chancery"/>
                <a:cs typeface="Apple Chancery"/>
              </a:rPr>
              <a:t>YIKES!  </a:t>
            </a:r>
            <a:r>
              <a:rPr lang="en-US" sz="2000" dirty="0">
                <a:latin typeface="Times New Roman"/>
                <a:cs typeface="Times New Roman"/>
              </a:rPr>
              <a:t>So what do we do?</a:t>
            </a:r>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38.)</a:t>
            </a:r>
          </a:p>
        </p:txBody>
      </p:sp>
      <p:sp>
        <p:nvSpPr>
          <p:cNvPr id="159" name="TextBox 158"/>
          <p:cNvSpPr txBox="1"/>
          <p:nvPr/>
        </p:nvSpPr>
        <p:spPr>
          <a:xfrm>
            <a:off x="266700" y="3647975"/>
            <a:ext cx="8712200" cy="1015663"/>
          </a:xfrm>
          <a:prstGeom prst="rect">
            <a:avLst/>
          </a:prstGeom>
          <a:noFill/>
        </p:spPr>
        <p:txBody>
          <a:bodyPr wrap="square" rtlCol="0">
            <a:spAutoFit/>
          </a:bodyPr>
          <a:lstStyle/>
          <a:p>
            <a:r>
              <a:rPr lang="en-US" sz="2000" dirty="0">
                <a:solidFill>
                  <a:srgbClr val="FF0000"/>
                </a:solidFill>
                <a:latin typeface="Apple Chancery"/>
                <a:cs typeface="Apple Chancery"/>
              </a:rPr>
              <a:t>If we had started </a:t>
            </a:r>
            <a:r>
              <a:rPr lang="en-US" sz="2000" dirty="0">
                <a:solidFill>
                  <a:srgbClr val="0000FF"/>
                </a:solidFill>
                <a:latin typeface="Times New Roman"/>
                <a:cs typeface="Times New Roman"/>
              </a:rPr>
              <a:t>by identifying the EMF, </a:t>
            </a:r>
            <a:r>
              <a:rPr lang="en-US" sz="2000" dirty="0">
                <a:latin typeface="Times New Roman"/>
                <a:cs typeface="Times New Roman"/>
              </a:rPr>
              <a:t>then noted that as a </a:t>
            </a:r>
            <a:r>
              <a:rPr lang="en-US" sz="2000" dirty="0">
                <a:solidFill>
                  <a:srgbClr val="0000FF"/>
                </a:solidFill>
                <a:latin typeface="Times New Roman"/>
                <a:cs typeface="Times New Roman"/>
              </a:rPr>
              <a:t>conservative forces</a:t>
            </a:r>
            <a:r>
              <a:rPr lang="en-US" sz="2000" dirty="0">
                <a:latin typeface="Times New Roman"/>
                <a:cs typeface="Times New Roman"/>
              </a:rPr>
              <a:t>, a battery’s terminals exhibited a voltage difference that is such that, when tracked in the direction of the </a:t>
            </a:r>
            <a:r>
              <a:rPr lang="en-US" sz="2000" i="1" dirty="0">
                <a:latin typeface="Times New Roman"/>
                <a:cs typeface="Times New Roman"/>
              </a:rPr>
              <a:t>E-</a:t>
            </a:r>
            <a:r>
              <a:rPr lang="en-US" sz="2000" i="1" dirty="0" err="1">
                <a:latin typeface="Times New Roman"/>
                <a:cs typeface="Times New Roman"/>
              </a:rPr>
              <a:t>fld</a:t>
            </a:r>
            <a:r>
              <a:rPr lang="en-US" sz="2000" dirty="0">
                <a:latin typeface="Times New Roman"/>
                <a:cs typeface="Times New Roman"/>
              </a:rPr>
              <a:t> motivating charge to move, is such that               ,</a:t>
            </a:r>
          </a:p>
        </p:txBody>
      </p:sp>
      <p:grpSp>
        <p:nvGrpSpPr>
          <p:cNvPr id="23" name="Group 384"/>
          <p:cNvGrpSpPr>
            <a:grpSpLocks/>
          </p:cNvGrpSpPr>
          <p:nvPr/>
        </p:nvGrpSpPr>
        <p:grpSpPr bwMode="auto">
          <a:xfrm>
            <a:off x="6485890" y="1552695"/>
            <a:ext cx="2168843" cy="170022"/>
            <a:chOff x="3112" y="3440"/>
            <a:chExt cx="1518" cy="119"/>
          </a:xfrm>
        </p:grpSpPr>
        <p:grpSp>
          <p:nvGrpSpPr>
            <p:cNvPr id="24" name="Group 385"/>
            <p:cNvGrpSpPr>
              <a:grpSpLocks/>
            </p:cNvGrpSpPr>
            <p:nvPr/>
          </p:nvGrpSpPr>
          <p:grpSpPr bwMode="auto">
            <a:xfrm>
              <a:off x="3112" y="3440"/>
              <a:ext cx="118" cy="119"/>
              <a:chOff x="3112" y="3440"/>
              <a:chExt cx="118" cy="119"/>
            </a:xfrm>
          </p:grpSpPr>
          <p:sp>
            <p:nvSpPr>
              <p:cNvPr id="40"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 name="Group 388"/>
            <p:cNvGrpSpPr>
              <a:grpSpLocks/>
            </p:cNvGrpSpPr>
            <p:nvPr/>
          </p:nvGrpSpPr>
          <p:grpSpPr bwMode="auto">
            <a:xfrm>
              <a:off x="3392" y="3440"/>
              <a:ext cx="118" cy="119"/>
              <a:chOff x="3392" y="3440"/>
              <a:chExt cx="118" cy="119"/>
            </a:xfrm>
          </p:grpSpPr>
          <p:sp>
            <p:nvSpPr>
              <p:cNvPr id="38"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 name="Group 391"/>
            <p:cNvGrpSpPr>
              <a:grpSpLocks/>
            </p:cNvGrpSpPr>
            <p:nvPr/>
          </p:nvGrpSpPr>
          <p:grpSpPr bwMode="auto">
            <a:xfrm>
              <a:off x="3672" y="3440"/>
              <a:ext cx="118" cy="119"/>
              <a:chOff x="3672" y="3440"/>
              <a:chExt cx="118" cy="119"/>
            </a:xfrm>
          </p:grpSpPr>
          <p:sp>
            <p:nvSpPr>
              <p:cNvPr id="36"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 name="Group 394"/>
            <p:cNvGrpSpPr>
              <a:grpSpLocks/>
            </p:cNvGrpSpPr>
            <p:nvPr/>
          </p:nvGrpSpPr>
          <p:grpSpPr bwMode="auto">
            <a:xfrm>
              <a:off x="3952" y="3440"/>
              <a:ext cx="118" cy="119"/>
              <a:chOff x="3952" y="3440"/>
              <a:chExt cx="118" cy="119"/>
            </a:xfrm>
          </p:grpSpPr>
          <p:sp>
            <p:nvSpPr>
              <p:cNvPr id="34"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8" name="Group 397"/>
            <p:cNvGrpSpPr>
              <a:grpSpLocks/>
            </p:cNvGrpSpPr>
            <p:nvPr/>
          </p:nvGrpSpPr>
          <p:grpSpPr bwMode="auto">
            <a:xfrm>
              <a:off x="4232" y="3440"/>
              <a:ext cx="118" cy="119"/>
              <a:chOff x="4232" y="3440"/>
              <a:chExt cx="118" cy="119"/>
            </a:xfrm>
          </p:grpSpPr>
          <p:sp>
            <p:nvSpPr>
              <p:cNvPr id="32"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9" name="Group 400"/>
            <p:cNvGrpSpPr>
              <a:grpSpLocks/>
            </p:cNvGrpSpPr>
            <p:nvPr/>
          </p:nvGrpSpPr>
          <p:grpSpPr bwMode="auto">
            <a:xfrm>
              <a:off x="4512" y="3440"/>
              <a:ext cx="118" cy="119"/>
              <a:chOff x="4512" y="3440"/>
              <a:chExt cx="118" cy="119"/>
            </a:xfrm>
          </p:grpSpPr>
          <p:sp>
            <p:nvSpPr>
              <p:cNvPr id="30"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42" name="Rectangle 2"/>
          <p:cNvSpPr>
            <a:spLocks noChangeArrowheads="1"/>
          </p:cNvSpPr>
          <p:nvPr/>
        </p:nvSpPr>
        <p:spPr bwMode="auto">
          <a:xfrm>
            <a:off x="6200140" y="676395"/>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43" name="Group 282"/>
          <p:cNvGrpSpPr>
            <a:grpSpLocks/>
          </p:cNvGrpSpPr>
          <p:nvPr/>
        </p:nvGrpSpPr>
        <p:grpSpPr bwMode="auto">
          <a:xfrm>
            <a:off x="6485890" y="866895"/>
            <a:ext cx="2168843" cy="170022"/>
            <a:chOff x="3112" y="2960"/>
            <a:chExt cx="1518" cy="119"/>
          </a:xfrm>
        </p:grpSpPr>
        <p:grpSp>
          <p:nvGrpSpPr>
            <p:cNvPr id="44" name="Group 283"/>
            <p:cNvGrpSpPr>
              <a:grpSpLocks/>
            </p:cNvGrpSpPr>
            <p:nvPr/>
          </p:nvGrpSpPr>
          <p:grpSpPr bwMode="auto">
            <a:xfrm>
              <a:off x="3112" y="2960"/>
              <a:ext cx="118" cy="119"/>
              <a:chOff x="3112" y="2960"/>
              <a:chExt cx="118" cy="119"/>
            </a:xfrm>
          </p:grpSpPr>
          <p:sp>
            <p:nvSpPr>
              <p:cNvPr id="60"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5" name="Group 286"/>
            <p:cNvGrpSpPr>
              <a:grpSpLocks/>
            </p:cNvGrpSpPr>
            <p:nvPr/>
          </p:nvGrpSpPr>
          <p:grpSpPr bwMode="auto">
            <a:xfrm>
              <a:off x="3392" y="2960"/>
              <a:ext cx="118" cy="119"/>
              <a:chOff x="3392" y="2960"/>
              <a:chExt cx="118" cy="119"/>
            </a:xfrm>
          </p:grpSpPr>
          <p:sp>
            <p:nvSpPr>
              <p:cNvPr id="58"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6" name="Group 289"/>
            <p:cNvGrpSpPr>
              <a:grpSpLocks/>
            </p:cNvGrpSpPr>
            <p:nvPr/>
          </p:nvGrpSpPr>
          <p:grpSpPr bwMode="auto">
            <a:xfrm>
              <a:off x="3672" y="2960"/>
              <a:ext cx="118" cy="119"/>
              <a:chOff x="3672" y="2960"/>
              <a:chExt cx="118" cy="119"/>
            </a:xfrm>
          </p:grpSpPr>
          <p:sp>
            <p:nvSpPr>
              <p:cNvPr id="56"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7" name="Group 292"/>
            <p:cNvGrpSpPr>
              <a:grpSpLocks/>
            </p:cNvGrpSpPr>
            <p:nvPr/>
          </p:nvGrpSpPr>
          <p:grpSpPr bwMode="auto">
            <a:xfrm>
              <a:off x="3952" y="2960"/>
              <a:ext cx="118" cy="119"/>
              <a:chOff x="3952" y="2960"/>
              <a:chExt cx="118" cy="119"/>
            </a:xfrm>
          </p:grpSpPr>
          <p:sp>
            <p:nvSpPr>
              <p:cNvPr id="54"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8" name="Group 295"/>
            <p:cNvGrpSpPr>
              <a:grpSpLocks/>
            </p:cNvGrpSpPr>
            <p:nvPr/>
          </p:nvGrpSpPr>
          <p:grpSpPr bwMode="auto">
            <a:xfrm>
              <a:off x="4232" y="2960"/>
              <a:ext cx="118" cy="119"/>
              <a:chOff x="4232" y="2960"/>
              <a:chExt cx="118" cy="119"/>
            </a:xfrm>
          </p:grpSpPr>
          <p:sp>
            <p:nvSpPr>
              <p:cNvPr id="52"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9" name="Group 298"/>
            <p:cNvGrpSpPr>
              <a:grpSpLocks/>
            </p:cNvGrpSpPr>
            <p:nvPr/>
          </p:nvGrpSpPr>
          <p:grpSpPr bwMode="auto">
            <a:xfrm>
              <a:off x="4512" y="2960"/>
              <a:ext cx="118" cy="119"/>
              <a:chOff x="4512" y="2960"/>
              <a:chExt cx="118" cy="119"/>
            </a:xfrm>
          </p:grpSpPr>
          <p:sp>
            <p:nvSpPr>
              <p:cNvPr id="50"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62" name="Group 310"/>
          <p:cNvGrpSpPr>
            <a:grpSpLocks/>
          </p:cNvGrpSpPr>
          <p:nvPr/>
        </p:nvGrpSpPr>
        <p:grpSpPr bwMode="auto">
          <a:xfrm>
            <a:off x="6485890" y="2581395"/>
            <a:ext cx="2168843" cy="171450"/>
            <a:chOff x="3112" y="4160"/>
            <a:chExt cx="1518" cy="120"/>
          </a:xfrm>
        </p:grpSpPr>
        <p:grpSp>
          <p:nvGrpSpPr>
            <p:cNvPr id="63" name="Group 311"/>
            <p:cNvGrpSpPr>
              <a:grpSpLocks/>
            </p:cNvGrpSpPr>
            <p:nvPr/>
          </p:nvGrpSpPr>
          <p:grpSpPr bwMode="auto">
            <a:xfrm>
              <a:off x="3112" y="4160"/>
              <a:ext cx="118" cy="120"/>
              <a:chOff x="3112" y="4160"/>
              <a:chExt cx="118" cy="120"/>
            </a:xfrm>
          </p:grpSpPr>
          <p:sp>
            <p:nvSpPr>
              <p:cNvPr id="79"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0"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4" name="Group 314"/>
            <p:cNvGrpSpPr>
              <a:grpSpLocks/>
            </p:cNvGrpSpPr>
            <p:nvPr/>
          </p:nvGrpSpPr>
          <p:grpSpPr bwMode="auto">
            <a:xfrm>
              <a:off x="3392" y="4160"/>
              <a:ext cx="118" cy="120"/>
              <a:chOff x="3392" y="4160"/>
              <a:chExt cx="118" cy="120"/>
            </a:xfrm>
          </p:grpSpPr>
          <p:sp>
            <p:nvSpPr>
              <p:cNvPr id="77"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5" name="Group 317"/>
            <p:cNvGrpSpPr>
              <a:grpSpLocks/>
            </p:cNvGrpSpPr>
            <p:nvPr/>
          </p:nvGrpSpPr>
          <p:grpSpPr bwMode="auto">
            <a:xfrm>
              <a:off x="3672" y="4160"/>
              <a:ext cx="118" cy="120"/>
              <a:chOff x="3672" y="4160"/>
              <a:chExt cx="118" cy="120"/>
            </a:xfrm>
          </p:grpSpPr>
          <p:sp>
            <p:nvSpPr>
              <p:cNvPr id="75"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6"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 name="Group 320"/>
            <p:cNvGrpSpPr>
              <a:grpSpLocks/>
            </p:cNvGrpSpPr>
            <p:nvPr/>
          </p:nvGrpSpPr>
          <p:grpSpPr bwMode="auto">
            <a:xfrm>
              <a:off x="3952" y="4160"/>
              <a:ext cx="118" cy="120"/>
              <a:chOff x="3952" y="4160"/>
              <a:chExt cx="118" cy="120"/>
            </a:xfrm>
          </p:grpSpPr>
          <p:sp>
            <p:nvSpPr>
              <p:cNvPr id="73"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 name="Group 323"/>
            <p:cNvGrpSpPr>
              <a:grpSpLocks/>
            </p:cNvGrpSpPr>
            <p:nvPr/>
          </p:nvGrpSpPr>
          <p:grpSpPr bwMode="auto">
            <a:xfrm>
              <a:off x="4232" y="4160"/>
              <a:ext cx="118" cy="120"/>
              <a:chOff x="4232" y="4160"/>
              <a:chExt cx="118" cy="120"/>
            </a:xfrm>
          </p:grpSpPr>
          <p:sp>
            <p:nvSpPr>
              <p:cNvPr id="71"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8" name="Group 326"/>
            <p:cNvGrpSpPr>
              <a:grpSpLocks/>
            </p:cNvGrpSpPr>
            <p:nvPr/>
          </p:nvGrpSpPr>
          <p:grpSpPr bwMode="auto">
            <a:xfrm>
              <a:off x="4512" y="4160"/>
              <a:ext cx="118" cy="120"/>
              <a:chOff x="4512" y="4160"/>
              <a:chExt cx="118" cy="120"/>
            </a:xfrm>
          </p:grpSpPr>
          <p:sp>
            <p:nvSpPr>
              <p:cNvPr id="69"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83" name="Rectangle 343"/>
          <p:cNvSpPr>
            <a:spLocks noChangeArrowheads="1"/>
          </p:cNvSpPr>
          <p:nvPr/>
        </p:nvSpPr>
        <p:spPr bwMode="auto">
          <a:xfrm>
            <a:off x="5708650" y="2341365"/>
            <a:ext cx="137160" cy="388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l"/>
            <a:r>
              <a:rPr lang="en-US" sz="2200"/>
              <a:t>i</a:t>
            </a:r>
          </a:p>
        </p:txBody>
      </p:sp>
      <p:grpSp>
        <p:nvGrpSpPr>
          <p:cNvPr id="84" name="Group 356"/>
          <p:cNvGrpSpPr>
            <a:grpSpLocks/>
          </p:cNvGrpSpPr>
          <p:nvPr/>
        </p:nvGrpSpPr>
        <p:grpSpPr bwMode="auto">
          <a:xfrm>
            <a:off x="6485890" y="1209795"/>
            <a:ext cx="2168843" cy="170022"/>
            <a:chOff x="3112" y="3200"/>
            <a:chExt cx="1518" cy="119"/>
          </a:xfrm>
        </p:grpSpPr>
        <p:grpSp>
          <p:nvGrpSpPr>
            <p:cNvPr id="85" name="Group 357"/>
            <p:cNvGrpSpPr>
              <a:grpSpLocks/>
            </p:cNvGrpSpPr>
            <p:nvPr/>
          </p:nvGrpSpPr>
          <p:grpSpPr bwMode="auto">
            <a:xfrm>
              <a:off x="3112" y="3200"/>
              <a:ext cx="118" cy="119"/>
              <a:chOff x="3112" y="3200"/>
              <a:chExt cx="118" cy="119"/>
            </a:xfrm>
          </p:grpSpPr>
          <p:sp>
            <p:nvSpPr>
              <p:cNvPr id="101"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6" name="Group 360"/>
            <p:cNvGrpSpPr>
              <a:grpSpLocks/>
            </p:cNvGrpSpPr>
            <p:nvPr/>
          </p:nvGrpSpPr>
          <p:grpSpPr bwMode="auto">
            <a:xfrm>
              <a:off x="3392" y="3200"/>
              <a:ext cx="118" cy="119"/>
              <a:chOff x="3392" y="3200"/>
              <a:chExt cx="118" cy="119"/>
            </a:xfrm>
          </p:grpSpPr>
          <p:sp>
            <p:nvSpPr>
              <p:cNvPr id="99"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7" name="Group 363"/>
            <p:cNvGrpSpPr>
              <a:grpSpLocks/>
            </p:cNvGrpSpPr>
            <p:nvPr/>
          </p:nvGrpSpPr>
          <p:grpSpPr bwMode="auto">
            <a:xfrm>
              <a:off x="3672" y="3200"/>
              <a:ext cx="118" cy="119"/>
              <a:chOff x="3672" y="3200"/>
              <a:chExt cx="118" cy="119"/>
            </a:xfrm>
          </p:grpSpPr>
          <p:sp>
            <p:nvSpPr>
              <p:cNvPr id="97"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8"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8" name="Group 366"/>
            <p:cNvGrpSpPr>
              <a:grpSpLocks/>
            </p:cNvGrpSpPr>
            <p:nvPr/>
          </p:nvGrpSpPr>
          <p:grpSpPr bwMode="auto">
            <a:xfrm>
              <a:off x="3952" y="3200"/>
              <a:ext cx="118" cy="119"/>
              <a:chOff x="3952" y="3200"/>
              <a:chExt cx="118" cy="119"/>
            </a:xfrm>
          </p:grpSpPr>
          <p:sp>
            <p:nvSpPr>
              <p:cNvPr id="95"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6"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9" name="Group 369"/>
            <p:cNvGrpSpPr>
              <a:grpSpLocks/>
            </p:cNvGrpSpPr>
            <p:nvPr/>
          </p:nvGrpSpPr>
          <p:grpSpPr bwMode="auto">
            <a:xfrm>
              <a:off x="4232" y="3200"/>
              <a:ext cx="118" cy="119"/>
              <a:chOff x="4232" y="3200"/>
              <a:chExt cx="118" cy="119"/>
            </a:xfrm>
          </p:grpSpPr>
          <p:sp>
            <p:nvSpPr>
              <p:cNvPr id="93"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4"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0" name="Group 372"/>
            <p:cNvGrpSpPr>
              <a:grpSpLocks/>
            </p:cNvGrpSpPr>
            <p:nvPr/>
          </p:nvGrpSpPr>
          <p:grpSpPr bwMode="auto">
            <a:xfrm>
              <a:off x="4512" y="3200"/>
              <a:ext cx="118" cy="119"/>
              <a:chOff x="4512" y="3200"/>
              <a:chExt cx="118" cy="119"/>
            </a:xfrm>
          </p:grpSpPr>
          <p:sp>
            <p:nvSpPr>
              <p:cNvPr id="91"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03" name="Group 412"/>
          <p:cNvGrpSpPr>
            <a:grpSpLocks/>
          </p:cNvGrpSpPr>
          <p:nvPr/>
        </p:nvGrpSpPr>
        <p:grpSpPr bwMode="auto">
          <a:xfrm>
            <a:off x="6485890" y="1895595"/>
            <a:ext cx="2168843" cy="170022"/>
            <a:chOff x="3112" y="3680"/>
            <a:chExt cx="1518" cy="119"/>
          </a:xfrm>
        </p:grpSpPr>
        <p:grpSp>
          <p:nvGrpSpPr>
            <p:cNvPr id="104" name="Group 413"/>
            <p:cNvGrpSpPr>
              <a:grpSpLocks/>
            </p:cNvGrpSpPr>
            <p:nvPr/>
          </p:nvGrpSpPr>
          <p:grpSpPr bwMode="auto">
            <a:xfrm>
              <a:off x="3112" y="3680"/>
              <a:ext cx="118" cy="119"/>
              <a:chOff x="3112" y="3680"/>
              <a:chExt cx="118" cy="119"/>
            </a:xfrm>
          </p:grpSpPr>
          <p:sp>
            <p:nvSpPr>
              <p:cNvPr id="120"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1"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5" name="Group 416"/>
            <p:cNvGrpSpPr>
              <a:grpSpLocks/>
            </p:cNvGrpSpPr>
            <p:nvPr/>
          </p:nvGrpSpPr>
          <p:grpSpPr bwMode="auto">
            <a:xfrm>
              <a:off x="3392" y="3680"/>
              <a:ext cx="118" cy="119"/>
              <a:chOff x="3392" y="3680"/>
              <a:chExt cx="118" cy="119"/>
            </a:xfrm>
          </p:grpSpPr>
          <p:sp>
            <p:nvSpPr>
              <p:cNvPr id="118"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9"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 name="Group 419"/>
            <p:cNvGrpSpPr>
              <a:grpSpLocks/>
            </p:cNvGrpSpPr>
            <p:nvPr/>
          </p:nvGrpSpPr>
          <p:grpSpPr bwMode="auto">
            <a:xfrm>
              <a:off x="3672" y="3680"/>
              <a:ext cx="118" cy="119"/>
              <a:chOff x="3672" y="3680"/>
              <a:chExt cx="118" cy="119"/>
            </a:xfrm>
          </p:grpSpPr>
          <p:sp>
            <p:nvSpPr>
              <p:cNvPr id="116"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7"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7" name="Group 422"/>
            <p:cNvGrpSpPr>
              <a:grpSpLocks/>
            </p:cNvGrpSpPr>
            <p:nvPr/>
          </p:nvGrpSpPr>
          <p:grpSpPr bwMode="auto">
            <a:xfrm>
              <a:off x="3952" y="3680"/>
              <a:ext cx="118" cy="119"/>
              <a:chOff x="3952" y="3680"/>
              <a:chExt cx="118" cy="119"/>
            </a:xfrm>
          </p:grpSpPr>
          <p:sp>
            <p:nvSpPr>
              <p:cNvPr id="114"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5"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8" name="Group 425"/>
            <p:cNvGrpSpPr>
              <a:grpSpLocks/>
            </p:cNvGrpSpPr>
            <p:nvPr/>
          </p:nvGrpSpPr>
          <p:grpSpPr bwMode="auto">
            <a:xfrm>
              <a:off x="4232" y="3680"/>
              <a:ext cx="118" cy="119"/>
              <a:chOff x="4232" y="3680"/>
              <a:chExt cx="118" cy="119"/>
            </a:xfrm>
          </p:grpSpPr>
          <p:sp>
            <p:nvSpPr>
              <p:cNvPr id="112"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3"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9" name="Group 428"/>
            <p:cNvGrpSpPr>
              <a:grpSpLocks/>
            </p:cNvGrpSpPr>
            <p:nvPr/>
          </p:nvGrpSpPr>
          <p:grpSpPr bwMode="auto">
            <a:xfrm>
              <a:off x="4512" y="3680"/>
              <a:ext cx="118" cy="119"/>
              <a:chOff x="4512" y="3680"/>
              <a:chExt cx="118" cy="119"/>
            </a:xfrm>
          </p:grpSpPr>
          <p:sp>
            <p:nvSpPr>
              <p:cNvPr id="110"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22" name="Group 440"/>
          <p:cNvGrpSpPr>
            <a:grpSpLocks/>
          </p:cNvGrpSpPr>
          <p:nvPr/>
        </p:nvGrpSpPr>
        <p:grpSpPr bwMode="auto">
          <a:xfrm>
            <a:off x="6485890" y="2238495"/>
            <a:ext cx="2168843" cy="170022"/>
            <a:chOff x="3112" y="3920"/>
            <a:chExt cx="1518" cy="119"/>
          </a:xfrm>
        </p:grpSpPr>
        <p:grpSp>
          <p:nvGrpSpPr>
            <p:cNvPr id="123" name="Group 441"/>
            <p:cNvGrpSpPr>
              <a:grpSpLocks/>
            </p:cNvGrpSpPr>
            <p:nvPr/>
          </p:nvGrpSpPr>
          <p:grpSpPr bwMode="auto">
            <a:xfrm>
              <a:off x="3112" y="3920"/>
              <a:ext cx="118" cy="119"/>
              <a:chOff x="3112" y="3920"/>
              <a:chExt cx="118" cy="119"/>
            </a:xfrm>
          </p:grpSpPr>
          <p:sp>
            <p:nvSpPr>
              <p:cNvPr id="147"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8"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4" name="Group 444"/>
            <p:cNvGrpSpPr>
              <a:grpSpLocks/>
            </p:cNvGrpSpPr>
            <p:nvPr/>
          </p:nvGrpSpPr>
          <p:grpSpPr bwMode="auto">
            <a:xfrm>
              <a:off x="3392" y="3920"/>
              <a:ext cx="118" cy="119"/>
              <a:chOff x="3392" y="3920"/>
              <a:chExt cx="118" cy="119"/>
            </a:xfrm>
          </p:grpSpPr>
          <p:sp>
            <p:nvSpPr>
              <p:cNvPr id="137"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4"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5" name="Group 447"/>
            <p:cNvGrpSpPr>
              <a:grpSpLocks/>
            </p:cNvGrpSpPr>
            <p:nvPr/>
          </p:nvGrpSpPr>
          <p:grpSpPr bwMode="auto">
            <a:xfrm>
              <a:off x="3672" y="3920"/>
              <a:ext cx="118" cy="119"/>
              <a:chOff x="3672" y="3920"/>
              <a:chExt cx="118" cy="119"/>
            </a:xfrm>
          </p:grpSpPr>
          <p:sp>
            <p:nvSpPr>
              <p:cNvPr id="135"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6" name="Group 450"/>
            <p:cNvGrpSpPr>
              <a:grpSpLocks/>
            </p:cNvGrpSpPr>
            <p:nvPr/>
          </p:nvGrpSpPr>
          <p:grpSpPr bwMode="auto">
            <a:xfrm>
              <a:off x="3952" y="3920"/>
              <a:ext cx="118" cy="119"/>
              <a:chOff x="3952" y="3920"/>
              <a:chExt cx="118" cy="119"/>
            </a:xfrm>
          </p:grpSpPr>
          <p:sp>
            <p:nvSpPr>
              <p:cNvPr id="133"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7" name="Group 453"/>
            <p:cNvGrpSpPr>
              <a:grpSpLocks/>
            </p:cNvGrpSpPr>
            <p:nvPr/>
          </p:nvGrpSpPr>
          <p:grpSpPr bwMode="auto">
            <a:xfrm>
              <a:off x="4232" y="3920"/>
              <a:ext cx="118" cy="119"/>
              <a:chOff x="4232" y="3920"/>
              <a:chExt cx="118" cy="119"/>
            </a:xfrm>
          </p:grpSpPr>
          <p:sp>
            <p:nvSpPr>
              <p:cNvPr id="131"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8" name="Group 456"/>
            <p:cNvGrpSpPr>
              <a:grpSpLocks/>
            </p:cNvGrpSpPr>
            <p:nvPr/>
          </p:nvGrpSpPr>
          <p:grpSpPr bwMode="auto">
            <a:xfrm>
              <a:off x="4512" y="3920"/>
              <a:ext cx="118" cy="119"/>
              <a:chOff x="4512" y="3920"/>
              <a:chExt cx="118" cy="119"/>
            </a:xfrm>
          </p:grpSpPr>
          <p:sp>
            <p:nvSpPr>
              <p:cNvPr id="129"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65" name="Rectangle 164"/>
          <p:cNvSpPr/>
          <p:nvPr/>
        </p:nvSpPr>
        <p:spPr>
          <a:xfrm>
            <a:off x="5605780" y="2408517"/>
            <a:ext cx="240030" cy="32146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onut 1"/>
          <p:cNvSpPr/>
          <p:nvPr/>
        </p:nvSpPr>
        <p:spPr>
          <a:xfrm>
            <a:off x="6606540" y="873245"/>
            <a:ext cx="1879600" cy="1879600"/>
          </a:xfrm>
          <a:prstGeom prst="donut">
            <a:avLst>
              <a:gd name="adj" fmla="val 670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9" name="TextBox 178"/>
          <p:cNvSpPr txBox="1"/>
          <p:nvPr/>
        </p:nvSpPr>
        <p:spPr>
          <a:xfrm>
            <a:off x="266700" y="961612"/>
            <a:ext cx="5613400" cy="2677656"/>
          </a:xfrm>
          <a:prstGeom prst="rect">
            <a:avLst/>
          </a:prstGeom>
          <a:noFill/>
        </p:spPr>
        <p:txBody>
          <a:bodyPr wrap="square" rtlCol="0">
            <a:spAutoFit/>
          </a:bodyPr>
          <a:lstStyle/>
          <a:p>
            <a:r>
              <a:rPr lang="en-US" sz="2800" dirty="0">
                <a:solidFill>
                  <a:srgbClr val="FF0000"/>
                </a:solidFill>
                <a:latin typeface="Apple Chancery"/>
                <a:cs typeface="Apple Chancery"/>
              </a:rPr>
              <a:t>The problem is, </a:t>
            </a:r>
            <a:r>
              <a:rPr lang="en-US" sz="2000" dirty="0">
                <a:latin typeface="Times New Roman"/>
                <a:cs typeface="Times New Roman"/>
              </a:rPr>
              <a:t>we’ve kind of done things ass-backwards.  </a:t>
            </a:r>
            <a:r>
              <a:rPr lang="en-US" sz="2000" dirty="0">
                <a:solidFill>
                  <a:srgbClr val="0000FF"/>
                </a:solidFill>
                <a:latin typeface="Times New Roman"/>
                <a:cs typeface="Times New Roman"/>
              </a:rPr>
              <a:t>We defined electrical potentials first</a:t>
            </a:r>
            <a:r>
              <a:rPr lang="en-US" sz="2000" dirty="0">
                <a:latin typeface="Times New Roman"/>
                <a:cs typeface="Times New Roman"/>
              </a:rPr>
              <a:t>, then we got around to realizing that the </a:t>
            </a:r>
            <a:r>
              <a:rPr lang="en-US" sz="2000" dirty="0">
                <a:solidFill>
                  <a:srgbClr val="0000FF"/>
                </a:solidFill>
                <a:latin typeface="Times New Roman"/>
                <a:cs typeface="Times New Roman"/>
              </a:rPr>
              <a:t>thing that </a:t>
            </a:r>
            <a:r>
              <a:rPr lang="en-US" sz="2000" i="1" dirty="0">
                <a:solidFill>
                  <a:srgbClr val="0000FF"/>
                </a:solidFill>
                <a:latin typeface="Times New Roman"/>
                <a:cs typeface="Times New Roman"/>
              </a:rPr>
              <a:t>really</a:t>
            </a:r>
            <a:r>
              <a:rPr lang="en-US" sz="2000" dirty="0">
                <a:solidFill>
                  <a:srgbClr val="0000FF"/>
                </a:solidFill>
                <a:latin typeface="Times New Roman"/>
                <a:cs typeface="Times New Roman"/>
              </a:rPr>
              <a:t> generates </a:t>
            </a:r>
            <a:r>
              <a:rPr lang="en-US" sz="2000" dirty="0">
                <a:latin typeface="Times New Roman"/>
                <a:cs typeface="Times New Roman"/>
              </a:rPr>
              <a:t>the </a:t>
            </a:r>
            <a:r>
              <a:rPr lang="en-US" sz="2000" dirty="0">
                <a:solidFill>
                  <a:srgbClr val="0000FF"/>
                </a:solidFill>
                <a:latin typeface="Times New Roman"/>
                <a:cs typeface="Times New Roman"/>
              </a:rPr>
              <a:t>electric fields </a:t>
            </a:r>
            <a:r>
              <a:rPr lang="en-US" sz="2000" dirty="0">
                <a:latin typeface="Times New Roman"/>
                <a:cs typeface="Times New Roman"/>
              </a:rPr>
              <a:t>that </a:t>
            </a:r>
            <a:r>
              <a:rPr lang="en-US" sz="2000" dirty="0">
                <a:solidFill>
                  <a:srgbClr val="0000FF"/>
                </a:solidFill>
                <a:latin typeface="Times New Roman"/>
                <a:cs typeface="Times New Roman"/>
              </a:rPr>
              <a:t>ultimately motivates charge </a:t>
            </a:r>
            <a:r>
              <a:rPr lang="en-US" sz="2000" dirty="0">
                <a:latin typeface="Times New Roman"/>
                <a:cs typeface="Times New Roman"/>
              </a:rPr>
              <a:t>to move is </a:t>
            </a:r>
            <a:r>
              <a:rPr lang="en-US" sz="2000" dirty="0">
                <a:solidFill>
                  <a:srgbClr val="0000FF"/>
                </a:solidFill>
                <a:latin typeface="Times New Roman"/>
                <a:cs typeface="Times New Roman"/>
              </a:rPr>
              <a:t>this mysterious quality called</a:t>
            </a:r>
            <a:r>
              <a:rPr lang="en-US" sz="2000" dirty="0">
                <a:latin typeface="Times New Roman"/>
                <a:cs typeface="Times New Roman"/>
              </a:rPr>
              <a:t> the </a:t>
            </a:r>
            <a:r>
              <a:rPr lang="en-US" sz="2000" i="1" dirty="0">
                <a:solidFill>
                  <a:srgbClr val="FF0000"/>
                </a:solidFill>
                <a:latin typeface="Times New Roman"/>
                <a:cs typeface="Times New Roman"/>
              </a:rPr>
              <a:t>electromotive force</a:t>
            </a:r>
            <a:r>
              <a:rPr lang="en-US" sz="2000" i="1" dirty="0">
                <a:latin typeface="Times New Roman"/>
                <a:cs typeface="Times New Roman"/>
              </a:rPr>
              <a:t>, </a:t>
            </a:r>
            <a:r>
              <a:rPr lang="en-US" sz="2000" dirty="0">
                <a:latin typeface="Times New Roman"/>
                <a:cs typeface="Times New Roman"/>
              </a:rPr>
              <a:t>or </a:t>
            </a:r>
            <a:r>
              <a:rPr lang="en-US" sz="2000" dirty="0">
                <a:solidFill>
                  <a:srgbClr val="FF0000"/>
                </a:solidFill>
                <a:latin typeface="Times New Roman"/>
                <a:cs typeface="Times New Roman"/>
              </a:rPr>
              <a:t>EMF</a:t>
            </a:r>
            <a:r>
              <a:rPr lang="en-US" sz="2000" dirty="0">
                <a:latin typeface="Times New Roman"/>
                <a:cs typeface="Times New Roman"/>
              </a:rPr>
              <a:t>, and that </a:t>
            </a:r>
            <a:r>
              <a:rPr lang="en-US" sz="2000" dirty="0">
                <a:solidFill>
                  <a:srgbClr val="0000FF"/>
                </a:solidFill>
                <a:latin typeface="Times New Roman"/>
                <a:cs typeface="Times New Roman"/>
              </a:rPr>
              <a:t>in batteries</a:t>
            </a:r>
            <a:r>
              <a:rPr lang="en-US" sz="2000" dirty="0">
                <a:latin typeface="Times New Roman"/>
                <a:cs typeface="Times New Roman"/>
              </a:rPr>
              <a:t>, effectively, the </a:t>
            </a:r>
            <a:r>
              <a:rPr lang="en-US" sz="2000" dirty="0">
                <a:solidFill>
                  <a:srgbClr val="0000FF"/>
                </a:solidFill>
                <a:latin typeface="Times New Roman"/>
                <a:cs typeface="Times New Roman"/>
              </a:rPr>
              <a:t>EMF</a:t>
            </a:r>
            <a:r>
              <a:rPr lang="en-US" sz="2000" dirty="0">
                <a:latin typeface="Times New Roman"/>
                <a:cs typeface="Times New Roman"/>
              </a:rPr>
              <a:t> is related to the voltage difference       </a:t>
            </a:r>
            <a:r>
              <a:rPr lang="en-US" sz="2000" dirty="0">
                <a:solidFill>
                  <a:srgbClr val="0000FF"/>
                </a:solidFill>
                <a:latin typeface="Times New Roman"/>
                <a:cs typeface="Times New Roman"/>
              </a:rPr>
              <a:t>across the battery’s terminals. </a:t>
            </a:r>
          </a:p>
        </p:txBody>
      </p:sp>
      <p:sp>
        <p:nvSpPr>
          <p:cNvPr id="180" name="Line 473"/>
          <p:cNvSpPr>
            <a:spLocks noChangeShapeType="1"/>
          </p:cNvSpPr>
          <p:nvPr/>
        </p:nvSpPr>
        <p:spPr bwMode="auto">
          <a:xfrm>
            <a:off x="6685121" y="1670171"/>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pSp>
        <p:nvGrpSpPr>
          <p:cNvPr id="4" name="Group 3"/>
          <p:cNvGrpSpPr/>
          <p:nvPr/>
        </p:nvGrpSpPr>
        <p:grpSpPr>
          <a:xfrm>
            <a:off x="7422833" y="855227"/>
            <a:ext cx="1207292" cy="1913151"/>
            <a:chOff x="7422833" y="855227"/>
            <a:chExt cx="1207292" cy="1913151"/>
          </a:xfrm>
        </p:grpSpPr>
        <p:graphicFrame>
          <p:nvGraphicFramePr>
            <p:cNvPr id="178" name="Object 177"/>
            <p:cNvGraphicFramePr>
              <a:graphicFrameLocks noChangeAspect="1"/>
            </p:cNvGraphicFramePr>
            <p:nvPr>
              <p:extLst>
                <p:ext uri="{D42A27DB-BD31-4B8C-83A1-F6EECF244321}">
                  <p14:modId xmlns:p14="http://schemas.microsoft.com/office/powerpoint/2010/main" val="3915357855"/>
                </p:ext>
              </p:extLst>
            </p:nvPr>
          </p:nvGraphicFramePr>
          <p:xfrm>
            <a:off x="8476138" y="1615798"/>
            <a:ext cx="153987" cy="285750"/>
          </p:xfrm>
          <a:graphic>
            <a:graphicData uri="http://schemas.openxmlformats.org/presentationml/2006/ole">
              <mc:AlternateContent xmlns:mc="http://schemas.openxmlformats.org/markup-compatibility/2006">
                <mc:Choice xmlns:v="urn:schemas-microsoft-com:vml" Requires="v">
                  <p:oleObj spid="_x0000_s3254344" name="Equation" r:id="rId3" imgW="88900" imgH="165100" progId="Equation.DSMT4">
                    <p:embed/>
                  </p:oleObj>
                </mc:Choice>
                <mc:Fallback>
                  <p:oleObj name="Equation" r:id="rId3" imgW="88900" imgH="165100" progId="Equation.DSMT4">
                    <p:embed/>
                    <p:pic>
                      <p:nvPicPr>
                        <p:cNvPr id="0" name=""/>
                        <p:cNvPicPr/>
                        <p:nvPr/>
                      </p:nvPicPr>
                      <p:blipFill>
                        <a:blip r:embed="rId4"/>
                        <a:stretch>
                          <a:fillRect/>
                        </a:stretch>
                      </p:blipFill>
                      <p:spPr>
                        <a:xfrm>
                          <a:off x="8476138" y="1615798"/>
                          <a:ext cx="153987" cy="285750"/>
                        </a:xfrm>
                        <a:prstGeom prst="rect">
                          <a:avLst/>
                        </a:prstGeom>
                      </p:spPr>
                    </p:pic>
                  </p:oleObj>
                </mc:Fallback>
              </mc:AlternateContent>
            </a:graphicData>
          </a:graphic>
        </p:graphicFrame>
        <p:sp>
          <p:nvSpPr>
            <p:cNvPr id="153" name="Line 473"/>
            <p:cNvSpPr>
              <a:spLocks noChangeShapeType="1"/>
            </p:cNvSpPr>
            <p:nvPr/>
          </p:nvSpPr>
          <p:spPr bwMode="auto">
            <a:xfrm flipV="1">
              <a:off x="8412638" y="1682871"/>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pSp>
          <p:nvGrpSpPr>
            <p:cNvPr id="3" name="Group 2"/>
            <p:cNvGrpSpPr/>
            <p:nvPr/>
          </p:nvGrpSpPr>
          <p:grpSpPr>
            <a:xfrm rot="16200000">
              <a:off x="6702584" y="1668246"/>
              <a:ext cx="1727517" cy="287020"/>
              <a:chOff x="6837521" y="1822571"/>
              <a:chExt cx="1727517" cy="287020"/>
            </a:xfrm>
          </p:grpSpPr>
          <p:sp>
            <p:nvSpPr>
              <p:cNvPr id="181" name="Line 473"/>
              <p:cNvSpPr>
                <a:spLocks noChangeShapeType="1"/>
              </p:cNvSpPr>
              <p:nvPr/>
            </p:nvSpPr>
            <p:spPr bwMode="auto">
              <a:xfrm flipV="1">
                <a:off x="8565038" y="1835271"/>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82" name="Line 473"/>
              <p:cNvSpPr>
                <a:spLocks noChangeShapeType="1"/>
              </p:cNvSpPr>
              <p:nvPr/>
            </p:nvSpPr>
            <p:spPr bwMode="auto">
              <a:xfrm>
                <a:off x="6837521" y="1822571"/>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pSp>
        <p:grpSp>
          <p:nvGrpSpPr>
            <p:cNvPr id="172" name="Group 350"/>
            <p:cNvGrpSpPr>
              <a:grpSpLocks/>
            </p:cNvGrpSpPr>
            <p:nvPr/>
          </p:nvGrpSpPr>
          <p:grpSpPr bwMode="auto">
            <a:xfrm>
              <a:off x="7457123" y="855227"/>
              <a:ext cx="185738" cy="182880"/>
              <a:chOff x="2693" y="3168"/>
              <a:chExt cx="130" cy="128"/>
            </a:xfrm>
          </p:grpSpPr>
          <p:sp>
            <p:nvSpPr>
              <p:cNvPr id="173" name="Line 351"/>
              <p:cNvSpPr>
                <a:spLocks noChangeShapeType="1"/>
              </p:cNvSpPr>
              <p:nvPr/>
            </p:nvSpPr>
            <p:spPr bwMode="auto">
              <a:xfrm>
                <a:off x="2693" y="3234"/>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 name="Line 352"/>
              <p:cNvSpPr>
                <a:spLocks noChangeShapeType="1"/>
              </p:cNvSpPr>
              <p:nvPr/>
            </p:nvSpPr>
            <p:spPr bwMode="auto">
              <a:xfrm rot="10800000" flipH="1">
                <a:off x="2696" y="3168"/>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9" name="Group 347"/>
            <p:cNvGrpSpPr>
              <a:grpSpLocks/>
            </p:cNvGrpSpPr>
            <p:nvPr/>
          </p:nvGrpSpPr>
          <p:grpSpPr bwMode="auto">
            <a:xfrm>
              <a:off x="7500302" y="2588355"/>
              <a:ext cx="185738" cy="180023"/>
              <a:chOff x="2653" y="3970"/>
              <a:chExt cx="130" cy="126"/>
            </a:xfrm>
          </p:grpSpPr>
          <p:sp>
            <p:nvSpPr>
              <p:cNvPr id="170"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1"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75" name="Group 353"/>
            <p:cNvGrpSpPr>
              <a:grpSpLocks/>
            </p:cNvGrpSpPr>
            <p:nvPr/>
          </p:nvGrpSpPr>
          <p:grpSpPr bwMode="auto">
            <a:xfrm>
              <a:off x="8331146" y="1708269"/>
              <a:ext cx="171450" cy="167164"/>
              <a:chOff x="3184" y="3568"/>
              <a:chExt cx="120" cy="117"/>
            </a:xfrm>
          </p:grpSpPr>
          <p:sp>
            <p:nvSpPr>
              <p:cNvPr id="176" name="Line 354"/>
              <p:cNvSpPr>
                <a:spLocks noChangeShapeType="1"/>
              </p:cNvSpPr>
              <p:nvPr/>
            </p:nvSpPr>
            <p:spPr bwMode="auto">
              <a:xfrm rot="10800000" flipH="1">
                <a:off x="3184"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7" name="Line 355"/>
              <p:cNvSpPr>
                <a:spLocks noChangeShapeType="1"/>
              </p:cNvSpPr>
              <p:nvPr/>
            </p:nvSpPr>
            <p:spPr bwMode="auto">
              <a:xfrm rot="10800000">
                <a:off x="3240"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66" name="Group 344"/>
          <p:cNvGrpSpPr>
            <a:grpSpLocks/>
          </p:cNvGrpSpPr>
          <p:nvPr/>
        </p:nvGrpSpPr>
        <p:grpSpPr bwMode="auto">
          <a:xfrm>
            <a:off x="6596221" y="1753276"/>
            <a:ext cx="171450" cy="167164"/>
            <a:chOff x="2376" y="3568"/>
            <a:chExt cx="120" cy="117"/>
          </a:xfrm>
        </p:grpSpPr>
        <p:sp>
          <p:nvSpPr>
            <p:cNvPr id="167" name="Line 345"/>
            <p:cNvSpPr>
              <a:spLocks noChangeShapeType="1"/>
            </p:cNvSpPr>
            <p:nvPr/>
          </p:nvSpPr>
          <p:spPr bwMode="auto">
            <a:xfrm rot="10800000" flipH="1">
              <a:off x="2440"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 name="Line 346"/>
            <p:cNvSpPr>
              <a:spLocks noChangeShapeType="1"/>
            </p:cNvSpPr>
            <p:nvPr/>
          </p:nvSpPr>
          <p:spPr bwMode="auto">
            <a:xfrm rot="10800000">
              <a:off x="2376"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84" name="TextBox 183"/>
          <p:cNvSpPr txBox="1"/>
          <p:nvPr/>
        </p:nvSpPr>
        <p:spPr>
          <a:xfrm>
            <a:off x="266700" y="4539778"/>
            <a:ext cx="8712200" cy="1015663"/>
          </a:xfrm>
          <a:prstGeom prst="rect">
            <a:avLst/>
          </a:prstGeom>
          <a:noFill/>
        </p:spPr>
        <p:txBody>
          <a:bodyPr wrap="square" rtlCol="0">
            <a:spAutoFit/>
          </a:bodyPr>
          <a:lstStyle/>
          <a:p>
            <a:r>
              <a:rPr lang="en-US" sz="2000" dirty="0">
                <a:latin typeface="Times New Roman"/>
                <a:cs typeface="Times New Roman"/>
              </a:rPr>
              <a:t>then it would have been </a:t>
            </a:r>
            <a:r>
              <a:rPr lang="en-US" sz="2000" dirty="0">
                <a:solidFill>
                  <a:srgbClr val="0000FF"/>
                </a:solidFill>
                <a:latin typeface="Times New Roman"/>
                <a:cs typeface="Times New Roman"/>
              </a:rPr>
              <a:t>perfectly reasonable to say </a:t>
            </a:r>
            <a:r>
              <a:rPr lang="en-US" sz="2000" dirty="0">
                <a:latin typeface="Times New Roman"/>
                <a:cs typeface="Times New Roman"/>
              </a:rPr>
              <a:t>that </a:t>
            </a:r>
            <a:r>
              <a:rPr lang="en-US" sz="2000" dirty="0">
                <a:solidFill>
                  <a:srgbClr val="0000FF"/>
                </a:solidFill>
                <a:latin typeface="Times New Roman"/>
                <a:cs typeface="Times New Roman"/>
              </a:rPr>
              <a:t>when we have </a:t>
            </a:r>
            <a:r>
              <a:rPr lang="en-US" sz="2000" i="1" dirty="0">
                <a:solidFill>
                  <a:srgbClr val="0000FF"/>
                </a:solidFill>
                <a:latin typeface="Times New Roman"/>
                <a:cs typeface="Times New Roman"/>
              </a:rPr>
              <a:t>non-</a:t>
            </a:r>
            <a:r>
              <a:rPr lang="en-US" sz="2000" i="1" dirty="0" err="1">
                <a:solidFill>
                  <a:srgbClr val="0000FF"/>
                </a:solidFill>
                <a:latin typeface="Times New Roman"/>
                <a:cs typeface="Times New Roman"/>
              </a:rPr>
              <a:t>conser</a:t>
            </a:r>
            <a:r>
              <a:rPr lang="en-US" sz="2000" i="1" dirty="0">
                <a:solidFill>
                  <a:srgbClr val="0000FF"/>
                </a:solidFill>
                <a:latin typeface="Times New Roman"/>
                <a:cs typeface="Times New Roman"/>
              </a:rPr>
              <a:t>-</a:t>
            </a:r>
            <a:r>
              <a:rPr lang="en-US" sz="2000" i="1" dirty="0" err="1">
                <a:solidFill>
                  <a:srgbClr val="0000FF"/>
                </a:solidFill>
                <a:latin typeface="Times New Roman"/>
                <a:cs typeface="Times New Roman"/>
              </a:rPr>
              <a:t>vative</a:t>
            </a:r>
            <a:r>
              <a:rPr lang="en-US" sz="2000" i="1" dirty="0">
                <a:solidFill>
                  <a:srgbClr val="0000FF"/>
                </a:solidFill>
                <a:latin typeface="Times New Roman"/>
                <a:cs typeface="Times New Roman"/>
              </a:rPr>
              <a:t> forces</a:t>
            </a:r>
            <a:r>
              <a:rPr lang="en-US" sz="2000" dirty="0">
                <a:latin typeface="Times New Roman"/>
                <a:cs typeface="Times New Roman"/>
              </a:rPr>
              <a:t>, </a:t>
            </a:r>
            <a:r>
              <a:rPr lang="en-US" sz="2000" dirty="0">
                <a:solidFill>
                  <a:srgbClr val="FF0000"/>
                </a:solidFill>
                <a:latin typeface="Times New Roman"/>
                <a:cs typeface="Times New Roman"/>
              </a:rPr>
              <a:t>like</a:t>
            </a:r>
            <a:r>
              <a:rPr lang="en-US" sz="2000" dirty="0">
                <a:latin typeface="Times New Roman"/>
                <a:cs typeface="Times New Roman"/>
              </a:rPr>
              <a:t> what we are dealing with in </a:t>
            </a:r>
            <a:r>
              <a:rPr lang="en-US" sz="2000" dirty="0">
                <a:solidFill>
                  <a:srgbClr val="FF0000"/>
                </a:solidFill>
                <a:latin typeface="Times New Roman"/>
                <a:cs typeface="Times New Roman"/>
              </a:rPr>
              <a:t>Faraday situations</a:t>
            </a:r>
            <a:r>
              <a:rPr lang="en-US" sz="2000" dirty="0">
                <a:latin typeface="Times New Roman"/>
                <a:cs typeface="Times New Roman"/>
              </a:rPr>
              <a:t>, we should instead write: </a:t>
            </a:r>
          </a:p>
        </p:txBody>
      </p:sp>
      <p:graphicFrame>
        <p:nvGraphicFramePr>
          <p:cNvPr id="185" name="Object 184"/>
          <p:cNvGraphicFramePr>
            <a:graphicFrameLocks noChangeAspect="1"/>
          </p:cNvGraphicFramePr>
          <p:nvPr>
            <p:extLst>
              <p:ext uri="{D42A27DB-BD31-4B8C-83A1-F6EECF244321}">
                <p14:modId xmlns:p14="http://schemas.microsoft.com/office/powerpoint/2010/main" val="987082017"/>
              </p:ext>
            </p:extLst>
          </p:nvPr>
        </p:nvGraphicFramePr>
        <p:xfrm>
          <a:off x="2224088" y="3276600"/>
          <a:ext cx="425450" cy="276225"/>
        </p:xfrm>
        <a:graphic>
          <a:graphicData uri="http://schemas.openxmlformats.org/presentationml/2006/ole">
            <mc:AlternateContent xmlns:mc="http://schemas.openxmlformats.org/markup-compatibility/2006">
              <mc:Choice xmlns:v="urn:schemas-microsoft-com:vml" Requires="v">
                <p:oleObj spid="_x0000_s3254345" name="Equation" r:id="rId5" imgW="254000" imgH="165100" progId="Equation.DSMT4">
                  <p:embed/>
                </p:oleObj>
              </mc:Choice>
              <mc:Fallback>
                <p:oleObj name="Equation" r:id="rId5" imgW="254000" imgH="165100" progId="Equation.DSMT4">
                  <p:embed/>
                  <p:pic>
                    <p:nvPicPr>
                      <p:cNvPr id="0" name=""/>
                      <p:cNvPicPr/>
                      <p:nvPr/>
                    </p:nvPicPr>
                    <p:blipFill>
                      <a:blip r:embed="rId6"/>
                      <a:stretch>
                        <a:fillRect/>
                      </a:stretch>
                    </p:blipFill>
                    <p:spPr>
                      <a:xfrm>
                        <a:off x="2224088" y="3276600"/>
                        <a:ext cx="425450" cy="276225"/>
                      </a:xfrm>
                      <a:prstGeom prst="rect">
                        <a:avLst/>
                      </a:prstGeom>
                    </p:spPr>
                  </p:pic>
                </p:oleObj>
              </mc:Fallback>
            </mc:AlternateContent>
          </a:graphicData>
        </a:graphic>
      </p:graphicFrame>
      <p:graphicFrame>
        <p:nvGraphicFramePr>
          <p:cNvPr id="186" name="Object 185"/>
          <p:cNvGraphicFramePr>
            <a:graphicFrameLocks noChangeAspect="1"/>
          </p:cNvGraphicFramePr>
          <p:nvPr>
            <p:extLst>
              <p:ext uri="{D42A27DB-BD31-4B8C-83A1-F6EECF244321}">
                <p14:modId xmlns:p14="http://schemas.microsoft.com/office/powerpoint/2010/main" val="3990755752"/>
              </p:ext>
            </p:extLst>
          </p:nvPr>
        </p:nvGraphicFramePr>
        <p:xfrm>
          <a:off x="7215188" y="4316413"/>
          <a:ext cx="936625" cy="298450"/>
        </p:xfrm>
        <a:graphic>
          <a:graphicData uri="http://schemas.openxmlformats.org/presentationml/2006/ole">
            <mc:AlternateContent xmlns:mc="http://schemas.openxmlformats.org/markup-compatibility/2006">
              <mc:Choice xmlns:v="urn:schemas-microsoft-com:vml" Requires="v">
                <p:oleObj spid="_x0000_s3254346" name="Equation" r:id="rId7" imgW="558800" imgH="177800" progId="Equation.DSMT4">
                  <p:embed/>
                </p:oleObj>
              </mc:Choice>
              <mc:Fallback>
                <p:oleObj name="Equation" r:id="rId7" imgW="558800" imgH="177800" progId="Equation.DSMT4">
                  <p:embed/>
                  <p:pic>
                    <p:nvPicPr>
                      <p:cNvPr id="0" name=""/>
                      <p:cNvPicPr/>
                      <p:nvPr/>
                    </p:nvPicPr>
                    <p:blipFill>
                      <a:blip r:embed="rId8"/>
                      <a:stretch>
                        <a:fillRect/>
                      </a:stretch>
                    </p:blipFill>
                    <p:spPr>
                      <a:xfrm>
                        <a:off x="7215188" y="4316413"/>
                        <a:ext cx="936625" cy="298450"/>
                      </a:xfrm>
                      <a:prstGeom prst="rect">
                        <a:avLst/>
                      </a:prstGeom>
                    </p:spPr>
                  </p:pic>
                </p:oleObj>
              </mc:Fallback>
            </mc:AlternateContent>
          </a:graphicData>
        </a:graphic>
      </p:graphicFrame>
      <p:graphicFrame>
        <p:nvGraphicFramePr>
          <p:cNvPr id="187" name="Object 186"/>
          <p:cNvGraphicFramePr>
            <a:graphicFrameLocks noChangeAspect="1"/>
          </p:cNvGraphicFramePr>
          <p:nvPr>
            <p:extLst>
              <p:ext uri="{D42A27DB-BD31-4B8C-83A1-F6EECF244321}">
                <p14:modId xmlns:p14="http://schemas.microsoft.com/office/powerpoint/2010/main" val="424497022"/>
              </p:ext>
            </p:extLst>
          </p:nvPr>
        </p:nvGraphicFramePr>
        <p:xfrm>
          <a:off x="2987951" y="5416535"/>
          <a:ext cx="2744788" cy="658813"/>
        </p:xfrm>
        <a:graphic>
          <a:graphicData uri="http://schemas.openxmlformats.org/presentationml/2006/ole">
            <mc:AlternateContent xmlns:mc="http://schemas.openxmlformats.org/markup-compatibility/2006">
              <mc:Choice xmlns:v="urn:schemas-microsoft-com:vml" Requires="v">
                <p:oleObj spid="_x0000_s3254347" name="Equation" r:id="rId9" imgW="1638300" imgH="393700" progId="Equation.DSMT4">
                  <p:embed/>
                </p:oleObj>
              </mc:Choice>
              <mc:Fallback>
                <p:oleObj name="Equation" r:id="rId9" imgW="1638300" imgH="393700" progId="Equation.DSMT4">
                  <p:embed/>
                  <p:pic>
                    <p:nvPicPr>
                      <p:cNvPr id="0" name=""/>
                      <p:cNvPicPr/>
                      <p:nvPr/>
                    </p:nvPicPr>
                    <p:blipFill>
                      <a:blip r:embed="rId10"/>
                      <a:stretch>
                        <a:fillRect/>
                      </a:stretch>
                    </p:blipFill>
                    <p:spPr>
                      <a:xfrm>
                        <a:off x="2987951" y="5416535"/>
                        <a:ext cx="2744788" cy="658813"/>
                      </a:xfrm>
                      <a:prstGeom prst="rect">
                        <a:avLst/>
                      </a:prstGeom>
                    </p:spPr>
                  </p:pic>
                </p:oleObj>
              </mc:Fallback>
            </mc:AlternateContent>
          </a:graphicData>
        </a:graphic>
      </p:graphicFrame>
      <p:graphicFrame>
        <p:nvGraphicFramePr>
          <p:cNvPr id="188" name="Object 187"/>
          <p:cNvGraphicFramePr>
            <a:graphicFrameLocks noChangeAspect="1"/>
          </p:cNvGraphicFramePr>
          <p:nvPr>
            <p:extLst>
              <p:ext uri="{D42A27DB-BD31-4B8C-83A1-F6EECF244321}">
                <p14:modId xmlns:p14="http://schemas.microsoft.com/office/powerpoint/2010/main" val="1510014142"/>
              </p:ext>
            </p:extLst>
          </p:nvPr>
        </p:nvGraphicFramePr>
        <p:xfrm>
          <a:off x="3676785" y="5375938"/>
          <a:ext cx="127499" cy="191823"/>
        </p:xfrm>
        <a:graphic>
          <a:graphicData uri="http://schemas.openxmlformats.org/presentationml/2006/ole">
            <mc:AlternateContent xmlns:mc="http://schemas.openxmlformats.org/markup-compatibility/2006">
              <mc:Choice xmlns:v="urn:schemas-microsoft-com:vml" Requires="v">
                <p:oleObj spid="_x0000_s3254348" name="Equation" r:id="rId11" imgW="101600" imgH="152400" progId="Equation.DSMT4">
                  <p:embed/>
                </p:oleObj>
              </mc:Choice>
              <mc:Fallback>
                <p:oleObj name="Equation" r:id="rId11" imgW="101600" imgH="152400" progId="Equation.DSMT4">
                  <p:embed/>
                  <p:pic>
                    <p:nvPicPr>
                      <p:cNvPr id="0" name=""/>
                      <p:cNvPicPr/>
                      <p:nvPr/>
                    </p:nvPicPr>
                    <p:blipFill>
                      <a:blip r:embed="rId12"/>
                      <a:stretch>
                        <a:fillRect/>
                      </a:stretch>
                    </p:blipFill>
                    <p:spPr>
                      <a:xfrm>
                        <a:off x="3676785" y="5375938"/>
                        <a:ext cx="127499" cy="191823"/>
                      </a:xfrm>
                      <a:prstGeom prst="rect">
                        <a:avLst/>
                      </a:prstGeom>
                    </p:spPr>
                  </p:pic>
                </p:oleObj>
              </mc:Fallback>
            </mc:AlternateContent>
          </a:graphicData>
        </a:graphic>
      </p:graphicFrame>
      <p:cxnSp>
        <p:nvCxnSpPr>
          <p:cNvPr id="189" name="Straight Connector 188"/>
          <p:cNvCxnSpPr/>
          <p:nvPr/>
        </p:nvCxnSpPr>
        <p:spPr>
          <a:xfrm flipV="1">
            <a:off x="3495002" y="5567761"/>
            <a:ext cx="204197" cy="381000"/>
          </a:xfrm>
          <a:prstGeom prst="line">
            <a:avLst/>
          </a:prstGeom>
          <a:ln w="9525" cmpd="sng">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17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dissolve">
                                      <p:cBhvr>
                                        <p:cTn id="7" dur="500"/>
                                        <p:tgtEl>
                                          <p:spTgt spid="179"/>
                                        </p:tgtEl>
                                      </p:cBhvr>
                                    </p:animEffect>
                                  </p:childTnLst>
                                </p:cTn>
                              </p:par>
                              <p:par>
                                <p:cTn id="8" presetID="9" presetClass="entr" presetSubtype="0" fill="hold"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dissolve">
                                      <p:cBhvr>
                                        <p:cTn id="10" dur="500"/>
                                        <p:tgtEl>
                                          <p:spTgt spid="18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dissolve">
                                      <p:cBhvr>
                                        <p:cTn id="15" dur="500"/>
                                        <p:tgtEl>
                                          <p:spTgt spid="159"/>
                                        </p:tgtEl>
                                      </p:cBhvr>
                                    </p:animEffect>
                                  </p:childTnLst>
                                </p:cTn>
                              </p:par>
                              <p:par>
                                <p:cTn id="16" presetID="9" presetClass="entr" presetSubtype="0" fill="hold" nodeType="withEffect">
                                  <p:stCondLst>
                                    <p:cond delay="0"/>
                                  </p:stCondLst>
                                  <p:childTnLst>
                                    <p:set>
                                      <p:cBhvr>
                                        <p:cTn id="17" dur="1" fill="hold">
                                          <p:stCondLst>
                                            <p:cond delay="0"/>
                                          </p:stCondLst>
                                        </p:cTn>
                                        <p:tgtEl>
                                          <p:spTgt spid="186"/>
                                        </p:tgtEl>
                                        <p:attrNameLst>
                                          <p:attrName>style.visibility</p:attrName>
                                        </p:attrNameLst>
                                      </p:cBhvr>
                                      <p:to>
                                        <p:strVal val="visible"/>
                                      </p:to>
                                    </p:set>
                                    <p:animEffect transition="in" filter="dissolve">
                                      <p:cBhvr>
                                        <p:cTn id="18" dur="500"/>
                                        <p:tgtEl>
                                          <p:spTgt spid="18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dissolve">
                                      <p:cBhvr>
                                        <p:cTn id="23" dur="500"/>
                                        <p:tgtEl>
                                          <p:spTgt spid="188"/>
                                        </p:tgtEl>
                                      </p:cBhvr>
                                    </p:animEffect>
                                  </p:childTnLst>
                                </p:cTn>
                              </p:par>
                              <p:par>
                                <p:cTn id="24" presetID="9" presetClass="entr" presetSubtype="0" fill="hold"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dissolve">
                                      <p:cBhvr>
                                        <p:cTn id="26" dur="500"/>
                                        <p:tgtEl>
                                          <p:spTgt spid="189"/>
                                        </p:tgtEl>
                                      </p:cBhvr>
                                    </p:animEffect>
                                  </p:childTnLst>
                                </p:cTn>
                              </p:par>
                              <p:par>
                                <p:cTn id="27" presetID="9" presetClass="entr" presetSubtype="0" fill="hold" nodeType="withEffect">
                                  <p:stCondLst>
                                    <p:cond delay="0"/>
                                  </p:stCondLst>
                                  <p:childTnLst>
                                    <p:set>
                                      <p:cBhvr>
                                        <p:cTn id="28" dur="1" fill="hold">
                                          <p:stCondLst>
                                            <p:cond delay="0"/>
                                          </p:stCondLst>
                                        </p:cTn>
                                        <p:tgtEl>
                                          <p:spTgt spid="187"/>
                                        </p:tgtEl>
                                        <p:attrNameLst>
                                          <p:attrName>style.visibility</p:attrName>
                                        </p:attrNameLst>
                                      </p:cBhvr>
                                      <p:to>
                                        <p:strVal val="visible"/>
                                      </p:to>
                                    </p:set>
                                    <p:animEffect transition="in" filter="dissolve">
                                      <p:cBhvr>
                                        <p:cTn id="29" dur="500"/>
                                        <p:tgtEl>
                                          <p:spTgt spid="18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84"/>
                                        </p:tgtEl>
                                        <p:attrNameLst>
                                          <p:attrName>style.visibility</p:attrName>
                                        </p:attrNameLst>
                                      </p:cBhvr>
                                      <p:to>
                                        <p:strVal val="visible"/>
                                      </p:to>
                                    </p:set>
                                    <p:animEffect transition="in" filter="dissolve">
                                      <p:cBhvr>
                                        <p:cTn id="32"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79" grpId="0"/>
      <p:bldP spid="18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Box 292"/>
          <p:cNvSpPr txBox="1"/>
          <p:nvPr/>
        </p:nvSpPr>
        <p:spPr>
          <a:xfrm>
            <a:off x="582931" y="4218505"/>
            <a:ext cx="5715000" cy="1323439"/>
          </a:xfrm>
          <a:prstGeom prst="rect">
            <a:avLst/>
          </a:prstGeom>
          <a:noFill/>
        </p:spPr>
        <p:txBody>
          <a:bodyPr wrap="square" rtlCol="0">
            <a:spAutoFit/>
          </a:bodyPr>
          <a:lstStyle/>
          <a:p>
            <a:r>
              <a:rPr lang="en-US" sz="2000" dirty="0">
                <a:solidFill>
                  <a:srgbClr val="FF0000"/>
                </a:solidFill>
                <a:latin typeface="Apple Chancery"/>
                <a:cs typeface="Apple Chancery"/>
              </a:rPr>
              <a:t>It is your choice </a:t>
            </a:r>
            <a:r>
              <a:rPr lang="en-US" sz="2000" dirty="0">
                <a:latin typeface="Times New Roman"/>
                <a:cs typeface="Times New Roman"/>
              </a:rPr>
              <a:t>as to the </a:t>
            </a:r>
            <a:r>
              <a:rPr lang="en-US" sz="2000" i="1" dirty="0">
                <a:solidFill>
                  <a:srgbClr val="0000FF"/>
                </a:solidFill>
                <a:latin typeface="Times New Roman"/>
                <a:cs typeface="Times New Roman"/>
              </a:rPr>
              <a:t>area vector’s direction </a:t>
            </a:r>
            <a:r>
              <a:rPr lang="en-US" sz="2000" dirty="0">
                <a:latin typeface="Times New Roman"/>
                <a:cs typeface="Times New Roman"/>
              </a:rPr>
              <a:t>in a coil of wire (it is usually defined in the </a:t>
            </a:r>
            <a:r>
              <a:rPr lang="en-US" sz="2000" dirty="0">
                <a:solidFill>
                  <a:srgbClr val="0000FF"/>
                </a:solidFill>
                <a:latin typeface="Times New Roman"/>
                <a:cs typeface="Times New Roman"/>
              </a:rPr>
              <a:t>direction of the external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latin typeface="Times New Roman"/>
                <a:cs typeface="Times New Roman"/>
              </a:rPr>
              <a:t>), but once you’ve made that determination, the direction of the </a:t>
            </a:r>
            <a:r>
              <a:rPr lang="en-US" sz="2000" dirty="0">
                <a:solidFill>
                  <a:srgbClr val="0000FF"/>
                </a:solidFill>
                <a:latin typeface="Times New Roman"/>
                <a:cs typeface="Times New Roman"/>
              </a:rPr>
              <a:t>     vector</a:t>
            </a:r>
            <a:endParaRPr lang="en-US" sz="2000" dirty="0">
              <a:latin typeface="Times New Roman"/>
              <a:cs typeface="Times New Roman"/>
            </a:endParaRPr>
          </a:p>
        </p:txBody>
      </p:sp>
      <p:sp>
        <p:nvSpPr>
          <p:cNvPr id="294" name="TextBox 293"/>
          <p:cNvSpPr txBox="1"/>
          <p:nvPr/>
        </p:nvSpPr>
        <p:spPr>
          <a:xfrm>
            <a:off x="582931" y="5430719"/>
            <a:ext cx="8404860" cy="1015663"/>
          </a:xfrm>
          <a:prstGeom prst="rect">
            <a:avLst/>
          </a:prstGeom>
          <a:noFill/>
        </p:spPr>
        <p:txBody>
          <a:bodyPr wrap="square" rtlCol="0">
            <a:spAutoFit/>
          </a:bodyPr>
          <a:lstStyle/>
          <a:p>
            <a:r>
              <a:rPr lang="en-US" sz="2000" dirty="0">
                <a:solidFill>
                  <a:srgbClr val="0000FF"/>
                </a:solidFill>
                <a:latin typeface="Times New Roman"/>
                <a:cs typeface="Times New Roman"/>
              </a:rPr>
              <a:t>circulation calculations </a:t>
            </a:r>
            <a:r>
              <a:rPr lang="en-US" sz="2000" dirty="0">
                <a:solidFill>
                  <a:srgbClr val="000000"/>
                </a:solidFill>
                <a:latin typeface="Times New Roman"/>
                <a:cs typeface="Times New Roman"/>
              </a:rPr>
              <a:t>is formally defined as the </a:t>
            </a:r>
            <a:r>
              <a:rPr lang="en-US" sz="2000" dirty="0">
                <a:latin typeface="Times New Roman"/>
                <a:cs typeface="Times New Roman"/>
              </a:rPr>
              <a:t>direction the </a:t>
            </a:r>
            <a:r>
              <a:rPr lang="en-US" sz="2000" dirty="0">
                <a:solidFill>
                  <a:srgbClr val="0000FF"/>
                </a:solidFill>
                <a:latin typeface="Times New Roman"/>
                <a:cs typeface="Times New Roman"/>
              </a:rPr>
              <a:t>fingers of your right hand will curl </a:t>
            </a:r>
            <a:r>
              <a:rPr lang="en-US" sz="2000" dirty="0">
                <a:latin typeface="Times New Roman"/>
                <a:cs typeface="Times New Roman"/>
              </a:rPr>
              <a:t>when your </a:t>
            </a:r>
            <a:r>
              <a:rPr lang="en-US" sz="2000" dirty="0">
                <a:solidFill>
                  <a:srgbClr val="0000FF"/>
                </a:solidFill>
                <a:latin typeface="Times New Roman"/>
                <a:cs typeface="Times New Roman"/>
              </a:rPr>
              <a:t>thumb points in the direction of    </a:t>
            </a:r>
            <a:r>
              <a:rPr lang="en-US" sz="2000" dirty="0">
                <a:latin typeface="Times New Roman"/>
                <a:cs typeface="Times New Roman"/>
              </a:rPr>
              <a:t>.  For the example in the set-up shown above, that direction would be </a:t>
            </a:r>
            <a:r>
              <a:rPr lang="en-US" sz="2000" i="1" dirty="0">
                <a:solidFill>
                  <a:srgbClr val="FF0000"/>
                </a:solidFill>
                <a:latin typeface="Times New Roman"/>
                <a:cs typeface="Times New Roman"/>
              </a:rPr>
              <a:t>clockwise-</a:t>
            </a:r>
            <a:r>
              <a:rPr lang="en-US" sz="2000" i="1" dirty="0" err="1">
                <a:solidFill>
                  <a:srgbClr val="FF0000"/>
                </a:solidFill>
                <a:latin typeface="Times New Roman"/>
                <a:cs typeface="Times New Roman"/>
              </a:rPr>
              <a:t>ish</a:t>
            </a:r>
            <a:r>
              <a:rPr lang="en-US" sz="2000" i="1" dirty="0">
                <a:latin typeface="Times New Roman"/>
                <a:cs typeface="Times New Roman"/>
              </a:rPr>
              <a:t>.</a:t>
            </a:r>
            <a:endParaRPr lang="en-US" sz="2000" dirty="0">
              <a:latin typeface="Times New Roman"/>
              <a:cs typeface="Times New Roman"/>
            </a:endParaRPr>
          </a:p>
        </p:txBody>
      </p:sp>
      <p:sp>
        <p:nvSpPr>
          <p:cNvPr id="8" name="TextBox 7"/>
          <p:cNvSpPr txBox="1"/>
          <p:nvPr/>
        </p:nvSpPr>
        <p:spPr>
          <a:xfrm>
            <a:off x="266700" y="249953"/>
            <a:ext cx="5613400" cy="1446550"/>
          </a:xfrm>
          <a:prstGeom prst="rect">
            <a:avLst/>
          </a:prstGeom>
          <a:noFill/>
        </p:spPr>
        <p:txBody>
          <a:bodyPr wrap="square" rtlCol="0">
            <a:spAutoFit/>
          </a:bodyPr>
          <a:lstStyle/>
          <a:p>
            <a:r>
              <a:rPr lang="en-US" sz="2800" dirty="0">
                <a:solidFill>
                  <a:srgbClr val="FF0000"/>
                </a:solidFill>
                <a:latin typeface="Apple Chancery"/>
                <a:cs typeface="Apple Chancery"/>
              </a:rPr>
              <a:t>Bottom line: </a:t>
            </a:r>
            <a:r>
              <a:rPr lang="en-US" sz="2000" dirty="0">
                <a:latin typeface="Times New Roman"/>
                <a:cs typeface="Times New Roman"/>
              </a:rPr>
              <a:t>We can related the </a:t>
            </a:r>
            <a:r>
              <a:rPr lang="en-US" sz="2000" dirty="0">
                <a:solidFill>
                  <a:srgbClr val="0000FF"/>
                </a:solidFill>
                <a:latin typeface="Times New Roman"/>
                <a:cs typeface="Times New Roman"/>
              </a:rPr>
              <a:t>electric field that motivates charge to move </a:t>
            </a:r>
            <a:r>
              <a:rPr lang="en-US" sz="2000" dirty="0">
                <a:latin typeface="Times New Roman"/>
                <a:cs typeface="Times New Roman"/>
              </a:rPr>
              <a:t>in a coil to the </a:t>
            </a:r>
            <a:r>
              <a:rPr lang="en-US" sz="2000" dirty="0">
                <a:solidFill>
                  <a:srgbClr val="0000FF"/>
                </a:solidFill>
                <a:latin typeface="Times New Roman"/>
                <a:cs typeface="Times New Roman"/>
              </a:rPr>
              <a:t>EMF produced by a changing magnetic flux</a:t>
            </a:r>
            <a:r>
              <a:rPr lang="en-US" sz="2000" dirty="0">
                <a:latin typeface="Times New Roman"/>
                <a:cs typeface="Times New Roman"/>
              </a:rPr>
              <a:t> that created it (i.e., the electric field) by the relationship:</a:t>
            </a:r>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39.)</a:t>
            </a:r>
          </a:p>
        </p:txBody>
      </p:sp>
      <p:grpSp>
        <p:nvGrpSpPr>
          <p:cNvPr id="23" name="Group 384"/>
          <p:cNvGrpSpPr>
            <a:grpSpLocks/>
          </p:cNvGrpSpPr>
          <p:nvPr/>
        </p:nvGrpSpPr>
        <p:grpSpPr bwMode="auto">
          <a:xfrm>
            <a:off x="6485890" y="1324095"/>
            <a:ext cx="2168843" cy="170022"/>
            <a:chOff x="3112" y="3440"/>
            <a:chExt cx="1518" cy="119"/>
          </a:xfrm>
        </p:grpSpPr>
        <p:grpSp>
          <p:nvGrpSpPr>
            <p:cNvPr id="24" name="Group 385"/>
            <p:cNvGrpSpPr>
              <a:grpSpLocks/>
            </p:cNvGrpSpPr>
            <p:nvPr/>
          </p:nvGrpSpPr>
          <p:grpSpPr bwMode="auto">
            <a:xfrm>
              <a:off x="3112" y="3440"/>
              <a:ext cx="118" cy="119"/>
              <a:chOff x="3112" y="3440"/>
              <a:chExt cx="118" cy="119"/>
            </a:xfrm>
          </p:grpSpPr>
          <p:sp>
            <p:nvSpPr>
              <p:cNvPr id="40"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 name="Group 388"/>
            <p:cNvGrpSpPr>
              <a:grpSpLocks/>
            </p:cNvGrpSpPr>
            <p:nvPr/>
          </p:nvGrpSpPr>
          <p:grpSpPr bwMode="auto">
            <a:xfrm>
              <a:off x="3392" y="3440"/>
              <a:ext cx="118" cy="119"/>
              <a:chOff x="3392" y="3440"/>
              <a:chExt cx="118" cy="119"/>
            </a:xfrm>
          </p:grpSpPr>
          <p:sp>
            <p:nvSpPr>
              <p:cNvPr id="38"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 name="Group 391"/>
            <p:cNvGrpSpPr>
              <a:grpSpLocks/>
            </p:cNvGrpSpPr>
            <p:nvPr/>
          </p:nvGrpSpPr>
          <p:grpSpPr bwMode="auto">
            <a:xfrm>
              <a:off x="3672" y="3440"/>
              <a:ext cx="118" cy="119"/>
              <a:chOff x="3672" y="3440"/>
              <a:chExt cx="118" cy="119"/>
            </a:xfrm>
          </p:grpSpPr>
          <p:sp>
            <p:nvSpPr>
              <p:cNvPr id="36"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 name="Group 394"/>
            <p:cNvGrpSpPr>
              <a:grpSpLocks/>
            </p:cNvGrpSpPr>
            <p:nvPr/>
          </p:nvGrpSpPr>
          <p:grpSpPr bwMode="auto">
            <a:xfrm>
              <a:off x="3952" y="3440"/>
              <a:ext cx="118" cy="119"/>
              <a:chOff x="3952" y="3440"/>
              <a:chExt cx="118" cy="119"/>
            </a:xfrm>
          </p:grpSpPr>
          <p:sp>
            <p:nvSpPr>
              <p:cNvPr id="34"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8" name="Group 397"/>
            <p:cNvGrpSpPr>
              <a:grpSpLocks/>
            </p:cNvGrpSpPr>
            <p:nvPr/>
          </p:nvGrpSpPr>
          <p:grpSpPr bwMode="auto">
            <a:xfrm>
              <a:off x="4232" y="3440"/>
              <a:ext cx="118" cy="119"/>
              <a:chOff x="4232" y="3440"/>
              <a:chExt cx="118" cy="119"/>
            </a:xfrm>
          </p:grpSpPr>
          <p:sp>
            <p:nvSpPr>
              <p:cNvPr id="32"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9" name="Group 400"/>
            <p:cNvGrpSpPr>
              <a:grpSpLocks/>
            </p:cNvGrpSpPr>
            <p:nvPr/>
          </p:nvGrpSpPr>
          <p:grpSpPr bwMode="auto">
            <a:xfrm>
              <a:off x="4512" y="3440"/>
              <a:ext cx="118" cy="119"/>
              <a:chOff x="4512" y="3440"/>
              <a:chExt cx="118" cy="119"/>
            </a:xfrm>
          </p:grpSpPr>
          <p:sp>
            <p:nvSpPr>
              <p:cNvPr id="30"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42" name="Rectangle 2"/>
          <p:cNvSpPr>
            <a:spLocks noChangeArrowheads="1"/>
          </p:cNvSpPr>
          <p:nvPr/>
        </p:nvSpPr>
        <p:spPr bwMode="auto">
          <a:xfrm>
            <a:off x="6200140" y="447795"/>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43" name="Group 282"/>
          <p:cNvGrpSpPr>
            <a:grpSpLocks/>
          </p:cNvGrpSpPr>
          <p:nvPr/>
        </p:nvGrpSpPr>
        <p:grpSpPr bwMode="auto">
          <a:xfrm>
            <a:off x="6485890" y="638295"/>
            <a:ext cx="2168843" cy="170022"/>
            <a:chOff x="3112" y="2960"/>
            <a:chExt cx="1518" cy="119"/>
          </a:xfrm>
        </p:grpSpPr>
        <p:grpSp>
          <p:nvGrpSpPr>
            <p:cNvPr id="44" name="Group 283"/>
            <p:cNvGrpSpPr>
              <a:grpSpLocks/>
            </p:cNvGrpSpPr>
            <p:nvPr/>
          </p:nvGrpSpPr>
          <p:grpSpPr bwMode="auto">
            <a:xfrm>
              <a:off x="3112" y="2960"/>
              <a:ext cx="118" cy="119"/>
              <a:chOff x="3112" y="2960"/>
              <a:chExt cx="118" cy="119"/>
            </a:xfrm>
          </p:grpSpPr>
          <p:sp>
            <p:nvSpPr>
              <p:cNvPr id="60"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5" name="Group 286"/>
            <p:cNvGrpSpPr>
              <a:grpSpLocks/>
            </p:cNvGrpSpPr>
            <p:nvPr/>
          </p:nvGrpSpPr>
          <p:grpSpPr bwMode="auto">
            <a:xfrm>
              <a:off x="3392" y="2960"/>
              <a:ext cx="118" cy="119"/>
              <a:chOff x="3392" y="2960"/>
              <a:chExt cx="118" cy="119"/>
            </a:xfrm>
          </p:grpSpPr>
          <p:sp>
            <p:nvSpPr>
              <p:cNvPr id="58"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6" name="Group 289"/>
            <p:cNvGrpSpPr>
              <a:grpSpLocks/>
            </p:cNvGrpSpPr>
            <p:nvPr/>
          </p:nvGrpSpPr>
          <p:grpSpPr bwMode="auto">
            <a:xfrm>
              <a:off x="3672" y="2960"/>
              <a:ext cx="118" cy="119"/>
              <a:chOff x="3672" y="2960"/>
              <a:chExt cx="118" cy="119"/>
            </a:xfrm>
          </p:grpSpPr>
          <p:sp>
            <p:nvSpPr>
              <p:cNvPr id="56"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7" name="Group 292"/>
            <p:cNvGrpSpPr>
              <a:grpSpLocks/>
            </p:cNvGrpSpPr>
            <p:nvPr/>
          </p:nvGrpSpPr>
          <p:grpSpPr bwMode="auto">
            <a:xfrm>
              <a:off x="3952" y="2960"/>
              <a:ext cx="118" cy="119"/>
              <a:chOff x="3952" y="2960"/>
              <a:chExt cx="118" cy="119"/>
            </a:xfrm>
          </p:grpSpPr>
          <p:sp>
            <p:nvSpPr>
              <p:cNvPr id="54"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8" name="Group 295"/>
            <p:cNvGrpSpPr>
              <a:grpSpLocks/>
            </p:cNvGrpSpPr>
            <p:nvPr/>
          </p:nvGrpSpPr>
          <p:grpSpPr bwMode="auto">
            <a:xfrm>
              <a:off x="4232" y="2960"/>
              <a:ext cx="118" cy="119"/>
              <a:chOff x="4232" y="2960"/>
              <a:chExt cx="118" cy="119"/>
            </a:xfrm>
          </p:grpSpPr>
          <p:sp>
            <p:nvSpPr>
              <p:cNvPr id="52"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9" name="Group 298"/>
            <p:cNvGrpSpPr>
              <a:grpSpLocks/>
            </p:cNvGrpSpPr>
            <p:nvPr/>
          </p:nvGrpSpPr>
          <p:grpSpPr bwMode="auto">
            <a:xfrm>
              <a:off x="4512" y="2960"/>
              <a:ext cx="118" cy="119"/>
              <a:chOff x="4512" y="2960"/>
              <a:chExt cx="118" cy="119"/>
            </a:xfrm>
          </p:grpSpPr>
          <p:sp>
            <p:nvSpPr>
              <p:cNvPr id="50"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62" name="Group 310"/>
          <p:cNvGrpSpPr>
            <a:grpSpLocks/>
          </p:cNvGrpSpPr>
          <p:nvPr/>
        </p:nvGrpSpPr>
        <p:grpSpPr bwMode="auto">
          <a:xfrm>
            <a:off x="6485890" y="2352795"/>
            <a:ext cx="2168843" cy="171450"/>
            <a:chOff x="3112" y="4160"/>
            <a:chExt cx="1518" cy="120"/>
          </a:xfrm>
        </p:grpSpPr>
        <p:grpSp>
          <p:nvGrpSpPr>
            <p:cNvPr id="63" name="Group 311"/>
            <p:cNvGrpSpPr>
              <a:grpSpLocks/>
            </p:cNvGrpSpPr>
            <p:nvPr/>
          </p:nvGrpSpPr>
          <p:grpSpPr bwMode="auto">
            <a:xfrm>
              <a:off x="3112" y="4160"/>
              <a:ext cx="118" cy="120"/>
              <a:chOff x="3112" y="4160"/>
              <a:chExt cx="118" cy="120"/>
            </a:xfrm>
          </p:grpSpPr>
          <p:sp>
            <p:nvSpPr>
              <p:cNvPr id="79"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0"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4" name="Group 314"/>
            <p:cNvGrpSpPr>
              <a:grpSpLocks/>
            </p:cNvGrpSpPr>
            <p:nvPr/>
          </p:nvGrpSpPr>
          <p:grpSpPr bwMode="auto">
            <a:xfrm>
              <a:off x="3392" y="4160"/>
              <a:ext cx="118" cy="120"/>
              <a:chOff x="3392" y="4160"/>
              <a:chExt cx="118" cy="120"/>
            </a:xfrm>
          </p:grpSpPr>
          <p:sp>
            <p:nvSpPr>
              <p:cNvPr id="77"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5" name="Group 317"/>
            <p:cNvGrpSpPr>
              <a:grpSpLocks/>
            </p:cNvGrpSpPr>
            <p:nvPr/>
          </p:nvGrpSpPr>
          <p:grpSpPr bwMode="auto">
            <a:xfrm>
              <a:off x="3672" y="4160"/>
              <a:ext cx="118" cy="120"/>
              <a:chOff x="3672" y="4160"/>
              <a:chExt cx="118" cy="120"/>
            </a:xfrm>
          </p:grpSpPr>
          <p:sp>
            <p:nvSpPr>
              <p:cNvPr id="75"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6"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 name="Group 320"/>
            <p:cNvGrpSpPr>
              <a:grpSpLocks/>
            </p:cNvGrpSpPr>
            <p:nvPr/>
          </p:nvGrpSpPr>
          <p:grpSpPr bwMode="auto">
            <a:xfrm>
              <a:off x="3952" y="4160"/>
              <a:ext cx="118" cy="120"/>
              <a:chOff x="3952" y="4160"/>
              <a:chExt cx="118" cy="120"/>
            </a:xfrm>
          </p:grpSpPr>
          <p:sp>
            <p:nvSpPr>
              <p:cNvPr id="73"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 name="Group 323"/>
            <p:cNvGrpSpPr>
              <a:grpSpLocks/>
            </p:cNvGrpSpPr>
            <p:nvPr/>
          </p:nvGrpSpPr>
          <p:grpSpPr bwMode="auto">
            <a:xfrm>
              <a:off x="4232" y="4160"/>
              <a:ext cx="118" cy="120"/>
              <a:chOff x="4232" y="4160"/>
              <a:chExt cx="118" cy="120"/>
            </a:xfrm>
          </p:grpSpPr>
          <p:sp>
            <p:nvSpPr>
              <p:cNvPr id="71"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8" name="Group 326"/>
            <p:cNvGrpSpPr>
              <a:grpSpLocks/>
            </p:cNvGrpSpPr>
            <p:nvPr/>
          </p:nvGrpSpPr>
          <p:grpSpPr bwMode="auto">
            <a:xfrm>
              <a:off x="4512" y="4160"/>
              <a:ext cx="118" cy="120"/>
              <a:chOff x="4512" y="4160"/>
              <a:chExt cx="118" cy="120"/>
            </a:xfrm>
          </p:grpSpPr>
          <p:sp>
            <p:nvSpPr>
              <p:cNvPr id="69"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84" name="Group 356"/>
          <p:cNvGrpSpPr>
            <a:grpSpLocks/>
          </p:cNvGrpSpPr>
          <p:nvPr/>
        </p:nvGrpSpPr>
        <p:grpSpPr bwMode="auto">
          <a:xfrm>
            <a:off x="6485890" y="981195"/>
            <a:ext cx="2168843" cy="170022"/>
            <a:chOff x="3112" y="3200"/>
            <a:chExt cx="1518" cy="119"/>
          </a:xfrm>
        </p:grpSpPr>
        <p:grpSp>
          <p:nvGrpSpPr>
            <p:cNvPr id="85" name="Group 357"/>
            <p:cNvGrpSpPr>
              <a:grpSpLocks/>
            </p:cNvGrpSpPr>
            <p:nvPr/>
          </p:nvGrpSpPr>
          <p:grpSpPr bwMode="auto">
            <a:xfrm>
              <a:off x="3112" y="3200"/>
              <a:ext cx="118" cy="119"/>
              <a:chOff x="3112" y="3200"/>
              <a:chExt cx="118" cy="119"/>
            </a:xfrm>
          </p:grpSpPr>
          <p:sp>
            <p:nvSpPr>
              <p:cNvPr id="101"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6" name="Group 360"/>
            <p:cNvGrpSpPr>
              <a:grpSpLocks/>
            </p:cNvGrpSpPr>
            <p:nvPr/>
          </p:nvGrpSpPr>
          <p:grpSpPr bwMode="auto">
            <a:xfrm>
              <a:off x="3392" y="3200"/>
              <a:ext cx="118" cy="119"/>
              <a:chOff x="3392" y="3200"/>
              <a:chExt cx="118" cy="119"/>
            </a:xfrm>
          </p:grpSpPr>
          <p:sp>
            <p:nvSpPr>
              <p:cNvPr id="99"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7" name="Group 363"/>
            <p:cNvGrpSpPr>
              <a:grpSpLocks/>
            </p:cNvGrpSpPr>
            <p:nvPr/>
          </p:nvGrpSpPr>
          <p:grpSpPr bwMode="auto">
            <a:xfrm>
              <a:off x="3672" y="3200"/>
              <a:ext cx="118" cy="119"/>
              <a:chOff x="3672" y="3200"/>
              <a:chExt cx="118" cy="119"/>
            </a:xfrm>
          </p:grpSpPr>
          <p:sp>
            <p:nvSpPr>
              <p:cNvPr id="97"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8"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8" name="Group 366"/>
            <p:cNvGrpSpPr>
              <a:grpSpLocks/>
            </p:cNvGrpSpPr>
            <p:nvPr/>
          </p:nvGrpSpPr>
          <p:grpSpPr bwMode="auto">
            <a:xfrm>
              <a:off x="3952" y="3200"/>
              <a:ext cx="118" cy="119"/>
              <a:chOff x="3952" y="3200"/>
              <a:chExt cx="118" cy="119"/>
            </a:xfrm>
          </p:grpSpPr>
          <p:sp>
            <p:nvSpPr>
              <p:cNvPr id="95"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6"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9" name="Group 369"/>
            <p:cNvGrpSpPr>
              <a:grpSpLocks/>
            </p:cNvGrpSpPr>
            <p:nvPr/>
          </p:nvGrpSpPr>
          <p:grpSpPr bwMode="auto">
            <a:xfrm>
              <a:off x="4232" y="3200"/>
              <a:ext cx="118" cy="119"/>
              <a:chOff x="4232" y="3200"/>
              <a:chExt cx="118" cy="119"/>
            </a:xfrm>
          </p:grpSpPr>
          <p:sp>
            <p:nvSpPr>
              <p:cNvPr id="93"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4"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0" name="Group 372"/>
            <p:cNvGrpSpPr>
              <a:grpSpLocks/>
            </p:cNvGrpSpPr>
            <p:nvPr/>
          </p:nvGrpSpPr>
          <p:grpSpPr bwMode="auto">
            <a:xfrm>
              <a:off x="4512" y="3200"/>
              <a:ext cx="118" cy="119"/>
              <a:chOff x="4512" y="3200"/>
              <a:chExt cx="118" cy="119"/>
            </a:xfrm>
          </p:grpSpPr>
          <p:sp>
            <p:nvSpPr>
              <p:cNvPr id="91"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03" name="Group 412"/>
          <p:cNvGrpSpPr>
            <a:grpSpLocks/>
          </p:cNvGrpSpPr>
          <p:nvPr/>
        </p:nvGrpSpPr>
        <p:grpSpPr bwMode="auto">
          <a:xfrm>
            <a:off x="6485890" y="1666995"/>
            <a:ext cx="2168843" cy="170022"/>
            <a:chOff x="3112" y="3680"/>
            <a:chExt cx="1518" cy="119"/>
          </a:xfrm>
        </p:grpSpPr>
        <p:grpSp>
          <p:nvGrpSpPr>
            <p:cNvPr id="104" name="Group 413"/>
            <p:cNvGrpSpPr>
              <a:grpSpLocks/>
            </p:cNvGrpSpPr>
            <p:nvPr/>
          </p:nvGrpSpPr>
          <p:grpSpPr bwMode="auto">
            <a:xfrm>
              <a:off x="3112" y="3680"/>
              <a:ext cx="118" cy="119"/>
              <a:chOff x="3112" y="3680"/>
              <a:chExt cx="118" cy="119"/>
            </a:xfrm>
          </p:grpSpPr>
          <p:sp>
            <p:nvSpPr>
              <p:cNvPr id="120"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1"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5" name="Group 416"/>
            <p:cNvGrpSpPr>
              <a:grpSpLocks/>
            </p:cNvGrpSpPr>
            <p:nvPr/>
          </p:nvGrpSpPr>
          <p:grpSpPr bwMode="auto">
            <a:xfrm>
              <a:off x="3392" y="3680"/>
              <a:ext cx="118" cy="119"/>
              <a:chOff x="3392" y="3680"/>
              <a:chExt cx="118" cy="119"/>
            </a:xfrm>
          </p:grpSpPr>
          <p:sp>
            <p:nvSpPr>
              <p:cNvPr id="118"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9"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 name="Group 419"/>
            <p:cNvGrpSpPr>
              <a:grpSpLocks/>
            </p:cNvGrpSpPr>
            <p:nvPr/>
          </p:nvGrpSpPr>
          <p:grpSpPr bwMode="auto">
            <a:xfrm>
              <a:off x="3672" y="3680"/>
              <a:ext cx="118" cy="119"/>
              <a:chOff x="3672" y="3680"/>
              <a:chExt cx="118" cy="119"/>
            </a:xfrm>
          </p:grpSpPr>
          <p:sp>
            <p:nvSpPr>
              <p:cNvPr id="116"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7"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7" name="Group 422"/>
            <p:cNvGrpSpPr>
              <a:grpSpLocks/>
            </p:cNvGrpSpPr>
            <p:nvPr/>
          </p:nvGrpSpPr>
          <p:grpSpPr bwMode="auto">
            <a:xfrm>
              <a:off x="3952" y="3680"/>
              <a:ext cx="118" cy="119"/>
              <a:chOff x="3952" y="3680"/>
              <a:chExt cx="118" cy="119"/>
            </a:xfrm>
          </p:grpSpPr>
          <p:sp>
            <p:nvSpPr>
              <p:cNvPr id="114"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5"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8" name="Group 425"/>
            <p:cNvGrpSpPr>
              <a:grpSpLocks/>
            </p:cNvGrpSpPr>
            <p:nvPr/>
          </p:nvGrpSpPr>
          <p:grpSpPr bwMode="auto">
            <a:xfrm>
              <a:off x="4232" y="3680"/>
              <a:ext cx="118" cy="119"/>
              <a:chOff x="4232" y="3680"/>
              <a:chExt cx="118" cy="119"/>
            </a:xfrm>
          </p:grpSpPr>
          <p:sp>
            <p:nvSpPr>
              <p:cNvPr id="112"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3"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9" name="Group 428"/>
            <p:cNvGrpSpPr>
              <a:grpSpLocks/>
            </p:cNvGrpSpPr>
            <p:nvPr/>
          </p:nvGrpSpPr>
          <p:grpSpPr bwMode="auto">
            <a:xfrm>
              <a:off x="4512" y="3680"/>
              <a:ext cx="118" cy="119"/>
              <a:chOff x="4512" y="3680"/>
              <a:chExt cx="118" cy="119"/>
            </a:xfrm>
          </p:grpSpPr>
          <p:sp>
            <p:nvSpPr>
              <p:cNvPr id="110"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22" name="Group 440"/>
          <p:cNvGrpSpPr>
            <a:grpSpLocks/>
          </p:cNvGrpSpPr>
          <p:nvPr/>
        </p:nvGrpSpPr>
        <p:grpSpPr bwMode="auto">
          <a:xfrm>
            <a:off x="6485890" y="2009895"/>
            <a:ext cx="2168843" cy="170022"/>
            <a:chOff x="3112" y="3920"/>
            <a:chExt cx="1518" cy="119"/>
          </a:xfrm>
        </p:grpSpPr>
        <p:grpSp>
          <p:nvGrpSpPr>
            <p:cNvPr id="123" name="Group 441"/>
            <p:cNvGrpSpPr>
              <a:grpSpLocks/>
            </p:cNvGrpSpPr>
            <p:nvPr/>
          </p:nvGrpSpPr>
          <p:grpSpPr bwMode="auto">
            <a:xfrm>
              <a:off x="3112" y="3920"/>
              <a:ext cx="118" cy="119"/>
              <a:chOff x="3112" y="3920"/>
              <a:chExt cx="118" cy="119"/>
            </a:xfrm>
          </p:grpSpPr>
          <p:sp>
            <p:nvSpPr>
              <p:cNvPr id="147"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8"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4" name="Group 444"/>
            <p:cNvGrpSpPr>
              <a:grpSpLocks/>
            </p:cNvGrpSpPr>
            <p:nvPr/>
          </p:nvGrpSpPr>
          <p:grpSpPr bwMode="auto">
            <a:xfrm>
              <a:off x="3392" y="3920"/>
              <a:ext cx="118" cy="119"/>
              <a:chOff x="3392" y="3920"/>
              <a:chExt cx="118" cy="119"/>
            </a:xfrm>
          </p:grpSpPr>
          <p:sp>
            <p:nvSpPr>
              <p:cNvPr id="137"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4"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5" name="Group 447"/>
            <p:cNvGrpSpPr>
              <a:grpSpLocks/>
            </p:cNvGrpSpPr>
            <p:nvPr/>
          </p:nvGrpSpPr>
          <p:grpSpPr bwMode="auto">
            <a:xfrm>
              <a:off x="3672" y="3920"/>
              <a:ext cx="118" cy="119"/>
              <a:chOff x="3672" y="3920"/>
              <a:chExt cx="118" cy="119"/>
            </a:xfrm>
          </p:grpSpPr>
          <p:sp>
            <p:nvSpPr>
              <p:cNvPr id="135"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6" name="Group 450"/>
            <p:cNvGrpSpPr>
              <a:grpSpLocks/>
            </p:cNvGrpSpPr>
            <p:nvPr/>
          </p:nvGrpSpPr>
          <p:grpSpPr bwMode="auto">
            <a:xfrm>
              <a:off x="3952" y="3920"/>
              <a:ext cx="118" cy="119"/>
              <a:chOff x="3952" y="3920"/>
              <a:chExt cx="118" cy="119"/>
            </a:xfrm>
          </p:grpSpPr>
          <p:sp>
            <p:nvSpPr>
              <p:cNvPr id="133"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7" name="Group 453"/>
            <p:cNvGrpSpPr>
              <a:grpSpLocks/>
            </p:cNvGrpSpPr>
            <p:nvPr/>
          </p:nvGrpSpPr>
          <p:grpSpPr bwMode="auto">
            <a:xfrm>
              <a:off x="4232" y="3920"/>
              <a:ext cx="118" cy="119"/>
              <a:chOff x="4232" y="3920"/>
              <a:chExt cx="118" cy="119"/>
            </a:xfrm>
          </p:grpSpPr>
          <p:sp>
            <p:nvSpPr>
              <p:cNvPr id="131"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8" name="Group 456"/>
            <p:cNvGrpSpPr>
              <a:grpSpLocks/>
            </p:cNvGrpSpPr>
            <p:nvPr/>
          </p:nvGrpSpPr>
          <p:grpSpPr bwMode="auto">
            <a:xfrm>
              <a:off x="4512" y="3920"/>
              <a:ext cx="118" cy="119"/>
              <a:chOff x="4512" y="3920"/>
              <a:chExt cx="118" cy="119"/>
            </a:xfrm>
          </p:grpSpPr>
          <p:sp>
            <p:nvSpPr>
              <p:cNvPr id="129"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2" name="Donut 1"/>
          <p:cNvSpPr/>
          <p:nvPr/>
        </p:nvSpPr>
        <p:spPr>
          <a:xfrm>
            <a:off x="6606540" y="644645"/>
            <a:ext cx="1879600" cy="1879600"/>
          </a:xfrm>
          <a:prstGeom prst="donut">
            <a:avLst>
              <a:gd name="adj" fmla="val 670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0" name="Line 473"/>
          <p:cNvSpPr>
            <a:spLocks noChangeShapeType="1"/>
          </p:cNvSpPr>
          <p:nvPr/>
        </p:nvSpPr>
        <p:spPr bwMode="auto">
          <a:xfrm>
            <a:off x="6685121" y="1441571"/>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pSp>
        <p:nvGrpSpPr>
          <p:cNvPr id="4" name="Group 3"/>
          <p:cNvGrpSpPr/>
          <p:nvPr/>
        </p:nvGrpSpPr>
        <p:grpSpPr>
          <a:xfrm>
            <a:off x="7422833" y="626627"/>
            <a:ext cx="1207292" cy="1913151"/>
            <a:chOff x="7422833" y="855227"/>
            <a:chExt cx="1207292" cy="1913151"/>
          </a:xfrm>
        </p:grpSpPr>
        <p:graphicFrame>
          <p:nvGraphicFramePr>
            <p:cNvPr id="178" name="Object 177"/>
            <p:cNvGraphicFramePr>
              <a:graphicFrameLocks noChangeAspect="1"/>
            </p:cNvGraphicFramePr>
            <p:nvPr>
              <p:extLst>
                <p:ext uri="{D42A27DB-BD31-4B8C-83A1-F6EECF244321}">
                  <p14:modId xmlns:p14="http://schemas.microsoft.com/office/powerpoint/2010/main" val="3194646387"/>
                </p:ext>
              </p:extLst>
            </p:nvPr>
          </p:nvGraphicFramePr>
          <p:xfrm>
            <a:off x="8476138" y="1615798"/>
            <a:ext cx="153987" cy="285750"/>
          </p:xfrm>
          <a:graphic>
            <a:graphicData uri="http://schemas.openxmlformats.org/presentationml/2006/ole">
              <mc:AlternateContent xmlns:mc="http://schemas.openxmlformats.org/markup-compatibility/2006">
                <mc:Choice xmlns:v="urn:schemas-microsoft-com:vml" Requires="v">
                  <p:oleObj spid="_x0000_s3332133" name="Equation" r:id="rId3" imgW="88900" imgH="165100" progId="Equation.DSMT4">
                    <p:embed/>
                  </p:oleObj>
                </mc:Choice>
                <mc:Fallback>
                  <p:oleObj name="Equation" r:id="rId3" imgW="88900" imgH="165100" progId="Equation.DSMT4">
                    <p:embed/>
                    <p:pic>
                      <p:nvPicPr>
                        <p:cNvPr id="0" name=""/>
                        <p:cNvPicPr/>
                        <p:nvPr/>
                      </p:nvPicPr>
                      <p:blipFill>
                        <a:blip r:embed="rId4"/>
                        <a:stretch>
                          <a:fillRect/>
                        </a:stretch>
                      </p:blipFill>
                      <p:spPr>
                        <a:xfrm>
                          <a:off x="8476138" y="1615798"/>
                          <a:ext cx="153987" cy="285750"/>
                        </a:xfrm>
                        <a:prstGeom prst="rect">
                          <a:avLst/>
                        </a:prstGeom>
                      </p:spPr>
                    </p:pic>
                  </p:oleObj>
                </mc:Fallback>
              </mc:AlternateContent>
            </a:graphicData>
          </a:graphic>
        </p:graphicFrame>
        <p:sp>
          <p:nvSpPr>
            <p:cNvPr id="153" name="Line 473"/>
            <p:cNvSpPr>
              <a:spLocks noChangeShapeType="1"/>
            </p:cNvSpPr>
            <p:nvPr/>
          </p:nvSpPr>
          <p:spPr bwMode="auto">
            <a:xfrm flipV="1">
              <a:off x="8412638" y="1682871"/>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pSp>
          <p:nvGrpSpPr>
            <p:cNvPr id="3" name="Group 2"/>
            <p:cNvGrpSpPr/>
            <p:nvPr/>
          </p:nvGrpSpPr>
          <p:grpSpPr>
            <a:xfrm rot="16200000">
              <a:off x="6702584" y="1668246"/>
              <a:ext cx="1727517" cy="287020"/>
              <a:chOff x="6837521" y="1822571"/>
              <a:chExt cx="1727517" cy="287020"/>
            </a:xfrm>
          </p:grpSpPr>
          <p:sp>
            <p:nvSpPr>
              <p:cNvPr id="181" name="Line 473"/>
              <p:cNvSpPr>
                <a:spLocks noChangeShapeType="1"/>
              </p:cNvSpPr>
              <p:nvPr/>
            </p:nvSpPr>
            <p:spPr bwMode="auto">
              <a:xfrm flipV="1">
                <a:off x="8565038" y="1835271"/>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82" name="Line 473"/>
              <p:cNvSpPr>
                <a:spLocks noChangeShapeType="1"/>
              </p:cNvSpPr>
              <p:nvPr/>
            </p:nvSpPr>
            <p:spPr bwMode="auto">
              <a:xfrm>
                <a:off x="6837521" y="1822571"/>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pSp>
        <p:grpSp>
          <p:nvGrpSpPr>
            <p:cNvPr id="172" name="Group 350"/>
            <p:cNvGrpSpPr>
              <a:grpSpLocks/>
            </p:cNvGrpSpPr>
            <p:nvPr/>
          </p:nvGrpSpPr>
          <p:grpSpPr bwMode="auto">
            <a:xfrm>
              <a:off x="7457123" y="855227"/>
              <a:ext cx="185738" cy="182880"/>
              <a:chOff x="2693" y="3168"/>
              <a:chExt cx="130" cy="128"/>
            </a:xfrm>
          </p:grpSpPr>
          <p:sp>
            <p:nvSpPr>
              <p:cNvPr id="173" name="Line 351"/>
              <p:cNvSpPr>
                <a:spLocks noChangeShapeType="1"/>
              </p:cNvSpPr>
              <p:nvPr/>
            </p:nvSpPr>
            <p:spPr bwMode="auto">
              <a:xfrm>
                <a:off x="2693" y="3234"/>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 name="Line 352"/>
              <p:cNvSpPr>
                <a:spLocks noChangeShapeType="1"/>
              </p:cNvSpPr>
              <p:nvPr/>
            </p:nvSpPr>
            <p:spPr bwMode="auto">
              <a:xfrm rot="10800000" flipH="1">
                <a:off x="2696" y="3168"/>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9" name="Group 347"/>
            <p:cNvGrpSpPr>
              <a:grpSpLocks/>
            </p:cNvGrpSpPr>
            <p:nvPr/>
          </p:nvGrpSpPr>
          <p:grpSpPr bwMode="auto">
            <a:xfrm>
              <a:off x="7500302" y="2588355"/>
              <a:ext cx="185738" cy="180023"/>
              <a:chOff x="2653" y="3970"/>
              <a:chExt cx="130" cy="126"/>
            </a:xfrm>
          </p:grpSpPr>
          <p:sp>
            <p:nvSpPr>
              <p:cNvPr id="170"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1"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75" name="Group 353"/>
            <p:cNvGrpSpPr>
              <a:grpSpLocks/>
            </p:cNvGrpSpPr>
            <p:nvPr/>
          </p:nvGrpSpPr>
          <p:grpSpPr bwMode="auto">
            <a:xfrm>
              <a:off x="8331146" y="1708269"/>
              <a:ext cx="171450" cy="167164"/>
              <a:chOff x="3184" y="3568"/>
              <a:chExt cx="120" cy="117"/>
            </a:xfrm>
          </p:grpSpPr>
          <p:sp>
            <p:nvSpPr>
              <p:cNvPr id="176" name="Line 354"/>
              <p:cNvSpPr>
                <a:spLocks noChangeShapeType="1"/>
              </p:cNvSpPr>
              <p:nvPr/>
            </p:nvSpPr>
            <p:spPr bwMode="auto">
              <a:xfrm rot="10800000" flipH="1">
                <a:off x="3184"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7" name="Line 355"/>
              <p:cNvSpPr>
                <a:spLocks noChangeShapeType="1"/>
              </p:cNvSpPr>
              <p:nvPr/>
            </p:nvSpPr>
            <p:spPr bwMode="auto">
              <a:xfrm rot="10800000">
                <a:off x="3240"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66" name="Group 344"/>
          <p:cNvGrpSpPr>
            <a:grpSpLocks/>
          </p:cNvGrpSpPr>
          <p:nvPr/>
        </p:nvGrpSpPr>
        <p:grpSpPr bwMode="auto">
          <a:xfrm>
            <a:off x="6596221" y="1524676"/>
            <a:ext cx="171450" cy="167164"/>
            <a:chOff x="2376" y="3568"/>
            <a:chExt cx="120" cy="117"/>
          </a:xfrm>
        </p:grpSpPr>
        <p:sp>
          <p:nvSpPr>
            <p:cNvPr id="167" name="Line 345"/>
            <p:cNvSpPr>
              <a:spLocks noChangeShapeType="1"/>
            </p:cNvSpPr>
            <p:nvPr/>
          </p:nvSpPr>
          <p:spPr bwMode="auto">
            <a:xfrm rot="10800000" flipH="1">
              <a:off x="2440"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8" name="Line 346"/>
            <p:cNvSpPr>
              <a:spLocks noChangeShapeType="1"/>
            </p:cNvSpPr>
            <p:nvPr/>
          </p:nvSpPr>
          <p:spPr bwMode="auto">
            <a:xfrm rot="10800000">
              <a:off x="2376"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187" name="Object 186"/>
          <p:cNvGraphicFramePr>
            <a:graphicFrameLocks noChangeAspect="1"/>
          </p:cNvGraphicFramePr>
          <p:nvPr>
            <p:extLst>
              <p:ext uri="{D42A27DB-BD31-4B8C-83A1-F6EECF244321}">
                <p14:modId xmlns:p14="http://schemas.microsoft.com/office/powerpoint/2010/main" val="798210748"/>
              </p:ext>
            </p:extLst>
          </p:nvPr>
        </p:nvGraphicFramePr>
        <p:xfrm>
          <a:off x="1627188" y="1778676"/>
          <a:ext cx="2127250" cy="658812"/>
        </p:xfrm>
        <a:graphic>
          <a:graphicData uri="http://schemas.openxmlformats.org/presentationml/2006/ole">
            <mc:AlternateContent xmlns:mc="http://schemas.openxmlformats.org/markup-compatibility/2006">
              <mc:Choice xmlns:v="urn:schemas-microsoft-com:vml" Requires="v">
                <p:oleObj spid="_x0000_s3332134" name="Equation" r:id="rId5" imgW="1270000" imgH="393700" progId="Equation.DSMT4">
                  <p:embed/>
                </p:oleObj>
              </mc:Choice>
              <mc:Fallback>
                <p:oleObj name="Equation" r:id="rId5" imgW="1270000" imgH="393700" progId="Equation.DSMT4">
                  <p:embed/>
                  <p:pic>
                    <p:nvPicPr>
                      <p:cNvPr id="0" name=""/>
                      <p:cNvPicPr/>
                      <p:nvPr/>
                    </p:nvPicPr>
                    <p:blipFill>
                      <a:blip r:embed="rId6"/>
                      <a:stretch>
                        <a:fillRect/>
                      </a:stretch>
                    </p:blipFill>
                    <p:spPr>
                      <a:xfrm>
                        <a:off x="1627188" y="1778676"/>
                        <a:ext cx="2127250" cy="658812"/>
                      </a:xfrm>
                      <a:prstGeom prst="rect">
                        <a:avLst/>
                      </a:prstGeom>
                    </p:spPr>
                  </p:pic>
                </p:oleObj>
              </mc:Fallback>
            </mc:AlternateContent>
          </a:graphicData>
        </a:graphic>
      </p:graphicFrame>
      <p:sp>
        <p:nvSpPr>
          <p:cNvPr id="149" name="TextBox 148"/>
          <p:cNvSpPr txBox="1"/>
          <p:nvPr/>
        </p:nvSpPr>
        <p:spPr>
          <a:xfrm>
            <a:off x="266700" y="2487829"/>
            <a:ext cx="5613400" cy="707886"/>
          </a:xfrm>
          <a:prstGeom prst="rect">
            <a:avLst/>
          </a:prstGeom>
          <a:noFill/>
        </p:spPr>
        <p:txBody>
          <a:bodyPr wrap="square" rtlCol="0">
            <a:spAutoFit/>
          </a:bodyPr>
          <a:lstStyle/>
          <a:p>
            <a:r>
              <a:rPr lang="en-US" sz="2000" dirty="0">
                <a:solidFill>
                  <a:srgbClr val="FF0000"/>
                </a:solidFill>
                <a:latin typeface="Apple Chancery"/>
                <a:cs typeface="Apple Chancery"/>
              </a:rPr>
              <a:t>Note 1: </a:t>
            </a:r>
            <a:r>
              <a:rPr lang="en-US" sz="2000" dirty="0">
                <a:latin typeface="Times New Roman"/>
                <a:cs typeface="Times New Roman"/>
              </a:rPr>
              <a:t>What the integral is doing is taking the </a:t>
            </a:r>
            <a:r>
              <a:rPr lang="en-US" sz="2000" i="1" dirty="0">
                <a:solidFill>
                  <a:srgbClr val="0000FF"/>
                </a:solidFill>
                <a:latin typeface="Times New Roman"/>
                <a:cs typeface="Times New Roman"/>
              </a:rPr>
              <a:t>circulation of the E-</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00"/>
                </a:solidFill>
                <a:latin typeface="Times New Roman"/>
                <a:cs typeface="Times New Roman"/>
              </a:rPr>
              <a:t>about the coil.</a:t>
            </a:r>
          </a:p>
        </p:txBody>
      </p:sp>
      <p:grpSp>
        <p:nvGrpSpPr>
          <p:cNvPr id="152" name="Group 384"/>
          <p:cNvGrpSpPr>
            <a:grpSpLocks/>
          </p:cNvGrpSpPr>
          <p:nvPr/>
        </p:nvGrpSpPr>
        <p:grpSpPr bwMode="auto">
          <a:xfrm>
            <a:off x="6494783" y="3886876"/>
            <a:ext cx="2168844" cy="170022"/>
            <a:chOff x="3112" y="3440"/>
            <a:chExt cx="1518" cy="119"/>
          </a:xfrm>
        </p:grpSpPr>
        <p:grpSp>
          <p:nvGrpSpPr>
            <p:cNvPr id="154" name="Group 385"/>
            <p:cNvGrpSpPr>
              <a:grpSpLocks/>
            </p:cNvGrpSpPr>
            <p:nvPr/>
          </p:nvGrpSpPr>
          <p:grpSpPr bwMode="auto">
            <a:xfrm>
              <a:off x="3112" y="3440"/>
              <a:ext cx="118" cy="119"/>
              <a:chOff x="3112" y="3440"/>
              <a:chExt cx="118" cy="119"/>
            </a:xfrm>
          </p:grpSpPr>
          <p:sp>
            <p:nvSpPr>
              <p:cNvPr id="193"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5" name="Group 388"/>
            <p:cNvGrpSpPr>
              <a:grpSpLocks/>
            </p:cNvGrpSpPr>
            <p:nvPr/>
          </p:nvGrpSpPr>
          <p:grpSpPr bwMode="auto">
            <a:xfrm>
              <a:off x="3392" y="3440"/>
              <a:ext cx="118" cy="119"/>
              <a:chOff x="3392" y="3440"/>
              <a:chExt cx="118" cy="119"/>
            </a:xfrm>
          </p:grpSpPr>
          <p:sp>
            <p:nvSpPr>
              <p:cNvPr id="191"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2"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6" name="Group 391"/>
            <p:cNvGrpSpPr>
              <a:grpSpLocks/>
            </p:cNvGrpSpPr>
            <p:nvPr/>
          </p:nvGrpSpPr>
          <p:grpSpPr bwMode="auto">
            <a:xfrm>
              <a:off x="3672" y="3440"/>
              <a:ext cx="118" cy="119"/>
              <a:chOff x="3672" y="3440"/>
              <a:chExt cx="118" cy="119"/>
            </a:xfrm>
          </p:grpSpPr>
          <p:sp>
            <p:nvSpPr>
              <p:cNvPr id="189"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0"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7" name="Group 394"/>
            <p:cNvGrpSpPr>
              <a:grpSpLocks/>
            </p:cNvGrpSpPr>
            <p:nvPr/>
          </p:nvGrpSpPr>
          <p:grpSpPr bwMode="auto">
            <a:xfrm>
              <a:off x="3952" y="3440"/>
              <a:ext cx="118" cy="119"/>
              <a:chOff x="3952" y="3440"/>
              <a:chExt cx="118" cy="119"/>
            </a:xfrm>
          </p:grpSpPr>
          <p:sp>
            <p:nvSpPr>
              <p:cNvPr id="183"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8"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8" name="Group 397"/>
            <p:cNvGrpSpPr>
              <a:grpSpLocks/>
            </p:cNvGrpSpPr>
            <p:nvPr/>
          </p:nvGrpSpPr>
          <p:grpSpPr bwMode="auto">
            <a:xfrm>
              <a:off x="4232" y="3440"/>
              <a:ext cx="118" cy="119"/>
              <a:chOff x="4232" y="3440"/>
              <a:chExt cx="118" cy="119"/>
            </a:xfrm>
          </p:grpSpPr>
          <p:sp>
            <p:nvSpPr>
              <p:cNvPr id="163"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0" name="Group 400"/>
            <p:cNvGrpSpPr>
              <a:grpSpLocks/>
            </p:cNvGrpSpPr>
            <p:nvPr/>
          </p:nvGrpSpPr>
          <p:grpSpPr bwMode="auto">
            <a:xfrm>
              <a:off x="4512" y="3440"/>
              <a:ext cx="118" cy="119"/>
              <a:chOff x="4512" y="3440"/>
              <a:chExt cx="118" cy="119"/>
            </a:xfrm>
          </p:grpSpPr>
          <p:sp>
            <p:nvSpPr>
              <p:cNvPr id="161"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2"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95" name="Rectangle 2"/>
          <p:cNvSpPr>
            <a:spLocks noChangeArrowheads="1"/>
          </p:cNvSpPr>
          <p:nvPr/>
        </p:nvSpPr>
        <p:spPr bwMode="auto">
          <a:xfrm>
            <a:off x="6209031" y="3010576"/>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196" name="Group 282"/>
          <p:cNvGrpSpPr>
            <a:grpSpLocks/>
          </p:cNvGrpSpPr>
          <p:nvPr/>
        </p:nvGrpSpPr>
        <p:grpSpPr bwMode="auto">
          <a:xfrm>
            <a:off x="6494781" y="3201076"/>
            <a:ext cx="2168843" cy="170022"/>
            <a:chOff x="3112" y="2960"/>
            <a:chExt cx="1518" cy="119"/>
          </a:xfrm>
        </p:grpSpPr>
        <p:grpSp>
          <p:nvGrpSpPr>
            <p:cNvPr id="197" name="Group 283"/>
            <p:cNvGrpSpPr>
              <a:grpSpLocks/>
            </p:cNvGrpSpPr>
            <p:nvPr/>
          </p:nvGrpSpPr>
          <p:grpSpPr bwMode="auto">
            <a:xfrm>
              <a:off x="3112" y="2960"/>
              <a:ext cx="118" cy="119"/>
              <a:chOff x="3112" y="2960"/>
              <a:chExt cx="118" cy="119"/>
            </a:xfrm>
          </p:grpSpPr>
          <p:sp>
            <p:nvSpPr>
              <p:cNvPr id="213"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4"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8" name="Group 286"/>
            <p:cNvGrpSpPr>
              <a:grpSpLocks/>
            </p:cNvGrpSpPr>
            <p:nvPr/>
          </p:nvGrpSpPr>
          <p:grpSpPr bwMode="auto">
            <a:xfrm>
              <a:off x="3392" y="2960"/>
              <a:ext cx="118" cy="119"/>
              <a:chOff x="3392" y="2960"/>
              <a:chExt cx="118" cy="119"/>
            </a:xfrm>
          </p:grpSpPr>
          <p:sp>
            <p:nvSpPr>
              <p:cNvPr id="211"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2"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9" name="Group 289"/>
            <p:cNvGrpSpPr>
              <a:grpSpLocks/>
            </p:cNvGrpSpPr>
            <p:nvPr/>
          </p:nvGrpSpPr>
          <p:grpSpPr bwMode="auto">
            <a:xfrm>
              <a:off x="3672" y="2960"/>
              <a:ext cx="118" cy="119"/>
              <a:chOff x="3672" y="2960"/>
              <a:chExt cx="118" cy="119"/>
            </a:xfrm>
          </p:grpSpPr>
          <p:sp>
            <p:nvSpPr>
              <p:cNvPr id="209"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0"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00" name="Group 292"/>
            <p:cNvGrpSpPr>
              <a:grpSpLocks/>
            </p:cNvGrpSpPr>
            <p:nvPr/>
          </p:nvGrpSpPr>
          <p:grpSpPr bwMode="auto">
            <a:xfrm>
              <a:off x="3952" y="2960"/>
              <a:ext cx="118" cy="119"/>
              <a:chOff x="3952" y="2960"/>
              <a:chExt cx="118" cy="119"/>
            </a:xfrm>
          </p:grpSpPr>
          <p:sp>
            <p:nvSpPr>
              <p:cNvPr id="207"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8"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01" name="Group 295"/>
            <p:cNvGrpSpPr>
              <a:grpSpLocks/>
            </p:cNvGrpSpPr>
            <p:nvPr/>
          </p:nvGrpSpPr>
          <p:grpSpPr bwMode="auto">
            <a:xfrm>
              <a:off x="4232" y="2960"/>
              <a:ext cx="118" cy="119"/>
              <a:chOff x="4232" y="2960"/>
              <a:chExt cx="118" cy="119"/>
            </a:xfrm>
          </p:grpSpPr>
          <p:sp>
            <p:nvSpPr>
              <p:cNvPr id="205"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02" name="Group 298"/>
            <p:cNvGrpSpPr>
              <a:grpSpLocks/>
            </p:cNvGrpSpPr>
            <p:nvPr/>
          </p:nvGrpSpPr>
          <p:grpSpPr bwMode="auto">
            <a:xfrm>
              <a:off x="4512" y="2960"/>
              <a:ext cx="118" cy="119"/>
              <a:chOff x="4512" y="2960"/>
              <a:chExt cx="118" cy="119"/>
            </a:xfrm>
          </p:grpSpPr>
          <p:sp>
            <p:nvSpPr>
              <p:cNvPr id="203"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215" name="Group 310"/>
          <p:cNvGrpSpPr>
            <a:grpSpLocks/>
          </p:cNvGrpSpPr>
          <p:nvPr/>
        </p:nvGrpSpPr>
        <p:grpSpPr bwMode="auto">
          <a:xfrm>
            <a:off x="6494781" y="4915576"/>
            <a:ext cx="2168843" cy="171450"/>
            <a:chOff x="3112" y="4160"/>
            <a:chExt cx="1518" cy="120"/>
          </a:xfrm>
        </p:grpSpPr>
        <p:grpSp>
          <p:nvGrpSpPr>
            <p:cNvPr id="216" name="Group 311"/>
            <p:cNvGrpSpPr>
              <a:grpSpLocks/>
            </p:cNvGrpSpPr>
            <p:nvPr/>
          </p:nvGrpSpPr>
          <p:grpSpPr bwMode="auto">
            <a:xfrm>
              <a:off x="3112" y="4160"/>
              <a:ext cx="118" cy="120"/>
              <a:chOff x="3112" y="4160"/>
              <a:chExt cx="118" cy="120"/>
            </a:xfrm>
          </p:grpSpPr>
          <p:sp>
            <p:nvSpPr>
              <p:cNvPr id="232"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3"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17" name="Group 314"/>
            <p:cNvGrpSpPr>
              <a:grpSpLocks/>
            </p:cNvGrpSpPr>
            <p:nvPr/>
          </p:nvGrpSpPr>
          <p:grpSpPr bwMode="auto">
            <a:xfrm>
              <a:off x="3392" y="4160"/>
              <a:ext cx="118" cy="120"/>
              <a:chOff x="3392" y="4160"/>
              <a:chExt cx="118" cy="120"/>
            </a:xfrm>
          </p:grpSpPr>
          <p:sp>
            <p:nvSpPr>
              <p:cNvPr id="230"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1"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18" name="Group 317"/>
            <p:cNvGrpSpPr>
              <a:grpSpLocks/>
            </p:cNvGrpSpPr>
            <p:nvPr/>
          </p:nvGrpSpPr>
          <p:grpSpPr bwMode="auto">
            <a:xfrm>
              <a:off x="3672" y="4160"/>
              <a:ext cx="118" cy="120"/>
              <a:chOff x="3672" y="4160"/>
              <a:chExt cx="118" cy="120"/>
            </a:xfrm>
          </p:grpSpPr>
          <p:sp>
            <p:nvSpPr>
              <p:cNvPr id="228"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9"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19" name="Group 320"/>
            <p:cNvGrpSpPr>
              <a:grpSpLocks/>
            </p:cNvGrpSpPr>
            <p:nvPr/>
          </p:nvGrpSpPr>
          <p:grpSpPr bwMode="auto">
            <a:xfrm>
              <a:off x="3952" y="4160"/>
              <a:ext cx="118" cy="120"/>
              <a:chOff x="3952" y="4160"/>
              <a:chExt cx="118" cy="120"/>
            </a:xfrm>
          </p:grpSpPr>
          <p:sp>
            <p:nvSpPr>
              <p:cNvPr id="226"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7"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0" name="Group 323"/>
            <p:cNvGrpSpPr>
              <a:grpSpLocks/>
            </p:cNvGrpSpPr>
            <p:nvPr/>
          </p:nvGrpSpPr>
          <p:grpSpPr bwMode="auto">
            <a:xfrm>
              <a:off x="4232" y="4160"/>
              <a:ext cx="118" cy="120"/>
              <a:chOff x="4232" y="4160"/>
              <a:chExt cx="118" cy="120"/>
            </a:xfrm>
          </p:grpSpPr>
          <p:sp>
            <p:nvSpPr>
              <p:cNvPr id="224"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1" name="Group 326"/>
            <p:cNvGrpSpPr>
              <a:grpSpLocks/>
            </p:cNvGrpSpPr>
            <p:nvPr/>
          </p:nvGrpSpPr>
          <p:grpSpPr bwMode="auto">
            <a:xfrm>
              <a:off x="4512" y="4160"/>
              <a:ext cx="118" cy="120"/>
              <a:chOff x="4512" y="4160"/>
              <a:chExt cx="118" cy="120"/>
            </a:xfrm>
          </p:grpSpPr>
          <p:sp>
            <p:nvSpPr>
              <p:cNvPr id="222"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3"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234" name="Group 356"/>
          <p:cNvGrpSpPr>
            <a:grpSpLocks/>
          </p:cNvGrpSpPr>
          <p:nvPr/>
        </p:nvGrpSpPr>
        <p:grpSpPr bwMode="auto">
          <a:xfrm>
            <a:off x="6494781" y="3543976"/>
            <a:ext cx="2168843" cy="170022"/>
            <a:chOff x="3112" y="3200"/>
            <a:chExt cx="1518" cy="119"/>
          </a:xfrm>
        </p:grpSpPr>
        <p:grpSp>
          <p:nvGrpSpPr>
            <p:cNvPr id="235" name="Group 357"/>
            <p:cNvGrpSpPr>
              <a:grpSpLocks/>
            </p:cNvGrpSpPr>
            <p:nvPr/>
          </p:nvGrpSpPr>
          <p:grpSpPr bwMode="auto">
            <a:xfrm>
              <a:off x="3112" y="3200"/>
              <a:ext cx="118" cy="119"/>
              <a:chOff x="3112" y="3200"/>
              <a:chExt cx="118" cy="119"/>
            </a:xfrm>
          </p:grpSpPr>
          <p:sp>
            <p:nvSpPr>
              <p:cNvPr id="251"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2"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6" name="Group 360"/>
            <p:cNvGrpSpPr>
              <a:grpSpLocks/>
            </p:cNvGrpSpPr>
            <p:nvPr/>
          </p:nvGrpSpPr>
          <p:grpSpPr bwMode="auto">
            <a:xfrm>
              <a:off x="3392" y="3200"/>
              <a:ext cx="118" cy="119"/>
              <a:chOff x="3392" y="3200"/>
              <a:chExt cx="118" cy="119"/>
            </a:xfrm>
          </p:grpSpPr>
          <p:sp>
            <p:nvSpPr>
              <p:cNvPr id="249"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0"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7" name="Group 363"/>
            <p:cNvGrpSpPr>
              <a:grpSpLocks/>
            </p:cNvGrpSpPr>
            <p:nvPr/>
          </p:nvGrpSpPr>
          <p:grpSpPr bwMode="auto">
            <a:xfrm>
              <a:off x="3672" y="3200"/>
              <a:ext cx="118" cy="119"/>
              <a:chOff x="3672" y="3200"/>
              <a:chExt cx="118" cy="119"/>
            </a:xfrm>
          </p:grpSpPr>
          <p:sp>
            <p:nvSpPr>
              <p:cNvPr id="247"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8"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8" name="Group 366"/>
            <p:cNvGrpSpPr>
              <a:grpSpLocks/>
            </p:cNvGrpSpPr>
            <p:nvPr/>
          </p:nvGrpSpPr>
          <p:grpSpPr bwMode="auto">
            <a:xfrm>
              <a:off x="3952" y="3200"/>
              <a:ext cx="118" cy="119"/>
              <a:chOff x="3952" y="3200"/>
              <a:chExt cx="118" cy="119"/>
            </a:xfrm>
          </p:grpSpPr>
          <p:sp>
            <p:nvSpPr>
              <p:cNvPr id="245"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9" name="Group 369"/>
            <p:cNvGrpSpPr>
              <a:grpSpLocks/>
            </p:cNvGrpSpPr>
            <p:nvPr/>
          </p:nvGrpSpPr>
          <p:grpSpPr bwMode="auto">
            <a:xfrm>
              <a:off x="4232" y="3200"/>
              <a:ext cx="118" cy="119"/>
              <a:chOff x="4232" y="3200"/>
              <a:chExt cx="118" cy="119"/>
            </a:xfrm>
          </p:grpSpPr>
          <p:sp>
            <p:nvSpPr>
              <p:cNvPr id="243"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4"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0" name="Group 372"/>
            <p:cNvGrpSpPr>
              <a:grpSpLocks/>
            </p:cNvGrpSpPr>
            <p:nvPr/>
          </p:nvGrpSpPr>
          <p:grpSpPr bwMode="auto">
            <a:xfrm>
              <a:off x="4512" y="3200"/>
              <a:ext cx="118" cy="119"/>
              <a:chOff x="4512" y="3200"/>
              <a:chExt cx="118" cy="119"/>
            </a:xfrm>
          </p:grpSpPr>
          <p:sp>
            <p:nvSpPr>
              <p:cNvPr id="241"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2"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253" name="Group 412"/>
          <p:cNvGrpSpPr>
            <a:grpSpLocks/>
          </p:cNvGrpSpPr>
          <p:nvPr/>
        </p:nvGrpSpPr>
        <p:grpSpPr bwMode="auto">
          <a:xfrm>
            <a:off x="6494781" y="4229776"/>
            <a:ext cx="2168843" cy="170022"/>
            <a:chOff x="3112" y="3680"/>
            <a:chExt cx="1518" cy="119"/>
          </a:xfrm>
        </p:grpSpPr>
        <p:grpSp>
          <p:nvGrpSpPr>
            <p:cNvPr id="254" name="Group 413"/>
            <p:cNvGrpSpPr>
              <a:grpSpLocks/>
            </p:cNvGrpSpPr>
            <p:nvPr/>
          </p:nvGrpSpPr>
          <p:grpSpPr bwMode="auto">
            <a:xfrm>
              <a:off x="3112" y="3680"/>
              <a:ext cx="118" cy="119"/>
              <a:chOff x="3112" y="3680"/>
              <a:chExt cx="118" cy="119"/>
            </a:xfrm>
          </p:grpSpPr>
          <p:sp>
            <p:nvSpPr>
              <p:cNvPr id="270"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5" name="Group 416"/>
            <p:cNvGrpSpPr>
              <a:grpSpLocks/>
            </p:cNvGrpSpPr>
            <p:nvPr/>
          </p:nvGrpSpPr>
          <p:grpSpPr bwMode="auto">
            <a:xfrm>
              <a:off x="3392" y="3680"/>
              <a:ext cx="118" cy="119"/>
              <a:chOff x="3392" y="3680"/>
              <a:chExt cx="118" cy="119"/>
            </a:xfrm>
          </p:grpSpPr>
          <p:sp>
            <p:nvSpPr>
              <p:cNvPr id="268"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6" name="Group 419"/>
            <p:cNvGrpSpPr>
              <a:grpSpLocks/>
            </p:cNvGrpSpPr>
            <p:nvPr/>
          </p:nvGrpSpPr>
          <p:grpSpPr bwMode="auto">
            <a:xfrm>
              <a:off x="3672" y="3680"/>
              <a:ext cx="118" cy="119"/>
              <a:chOff x="3672" y="3680"/>
              <a:chExt cx="118" cy="119"/>
            </a:xfrm>
          </p:grpSpPr>
          <p:sp>
            <p:nvSpPr>
              <p:cNvPr id="266"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7" name="Group 422"/>
            <p:cNvGrpSpPr>
              <a:grpSpLocks/>
            </p:cNvGrpSpPr>
            <p:nvPr/>
          </p:nvGrpSpPr>
          <p:grpSpPr bwMode="auto">
            <a:xfrm>
              <a:off x="3952" y="3680"/>
              <a:ext cx="118" cy="119"/>
              <a:chOff x="3952" y="3680"/>
              <a:chExt cx="118" cy="119"/>
            </a:xfrm>
          </p:grpSpPr>
          <p:sp>
            <p:nvSpPr>
              <p:cNvPr id="264"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5"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8" name="Group 425"/>
            <p:cNvGrpSpPr>
              <a:grpSpLocks/>
            </p:cNvGrpSpPr>
            <p:nvPr/>
          </p:nvGrpSpPr>
          <p:grpSpPr bwMode="auto">
            <a:xfrm>
              <a:off x="4232" y="3680"/>
              <a:ext cx="118" cy="119"/>
              <a:chOff x="4232" y="3680"/>
              <a:chExt cx="118" cy="119"/>
            </a:xfrm>
          </p:grpSpPr>
          <p:sp>
            <p:nvSpPr>
              <p:cNvPr id="262"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3"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9" name="Group 428"/>
            <p:cNvGrpSpPr>
              <a:grpSpLocks/>
            </p:cNvGrpSpPr>
            <p:nvPr/>
          </p:nvGrpSpPr>
          <p:grpSpPr bwMode="auto">
            <a:xfrm>
              <a:off x="4512" y="3680"/>
              <a:ext cx="118" cy="119"/>
              <a:chOff x="4512" y="3680"/>
              <a:chExt cx="118" cy="119"/>
            </a:xfrm>
          </p:grpSpPr>
          <p:sp>
            <p:nvSpPr>
              <p:cNvPr id="260"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1"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272" name="Group 440"/>
          <p:cNvGrpSpPr>
            <a:grpSpLocks/>
          </p:cNvGrpSpPr>
          <p:nvPr/>
        </p:nvGrpSpPr>
        <p:grpSpPr bwMode="auto">
          <a:xfrm>
            <a:off x="6494781" y="4572676"/>
            <a:ext cx="2168843" cy="170022"/>
            <a:chOff x="3112" y="3920"/>
            <a:chExt cx="1518" cy="119"/>
          </a:xfrm>
        </p:grpSpPr>
        <p:grpSp>
          <p:nvGrpSpPr>
            <p:cNvPr id="273" name="Group 441"/>
            <p:cNvGrpSpPr>
              <a:grpSpLocks/>
            </p:cNvGrpSpPr>
            <p:nvPr/>
          </p:nvGrpSpPr>
          <p:grpSpPr bwMode="auto">
            <a:xfrm>
              <a:off x="3112" y="3920"/>
              <a:ext cx="118" cy="119"/>
              <a:chOff x="3112" y="3920"/>
              <a:chExt cx="118" cy="119"/>
            </a:xfrm>
          </p:grpSpPr>
          <p:sp>
            <p:nvSpPr>
              <p:cNvPr id="289"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0"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4" name="Group 444"/>
            <p:cNvGrpSpPr>
              <a:grpSpLocks/>
            </p:cNvGrpSpPr>
            <p:nvPr/>
          </p:nvGrpSpPr>
          <p:grpSpPr bwMode="auto">
            <a:xfrm>
              <a:off x="3392" y="3920"/>
              <a:ext cx="118" cy="119"/>
              <a:chOff x="3392" y="3920"/>
              <a:chExt cx="118" cy="119"/>
            </a:xfrm>
          </p:grpSpPr>
          <p:sp>
            <p:nvSpPr>
              <p:cNvPr id="287"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8"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5" name="Group 447"/>
            <p:cNvGrpSpPr>
              <a:grpSpLocks/>
            </p:cNvGrpSpPr>
            <p:nvPr/>
          </p:nvGrpSpPr>
          <p:grpSpPr bwMode="auto">
            <a:xfrm>
              <a:off x="3672" y="3920"/>
              <a:ext cx="118" cy="119"/>
              <a:chOff x="3672" y="3920"/>
              <a:chExt cx="118" cy="119"/>
            </a:xfrm>
          </p:grpSpPr>
          <p:sp>
            <p:nvSpPr>
              <p:cNvPr id="285"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6" name="Group 450"/>
            <p:cNvGrpSpPr>
              <a:grpSpLocks/>
            </p:cNvGrpSpPr>
            <p:nvPr/>
          </p:nvGrpSpPr>
          <p:grpSpPr bwMode="auto">
            <a:xfrm>
              <a:off x="3952" y="3920"/>
              <a:ext cx="118" cy="119"/>
              <a:chOff x="3952" y="3920"/>
              <a:chExt cx="118" cy="119"/>
            </a:xfrm>
          </p:grpSpPr>
          <p:sp>
            <p:nvSpPr>
              <p:cNvPr id="283"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4"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7" name="Group 453"/>
            <p:cNvGrpSpPr>
              <a:grpSpLocks/>
            </p:cNvGrpSpPr>
            <p:nvPr/>
          </p:nvGrpSpPr>
          <p:grpSpPr bwMode="auto">
            <a:xfrm>
              <a:off x="4232" y="3920"/>
              <a:ext cx="118" cy="119"/>
              <a:chOff x="4232" y="3920"/>
              <a:chExt cx="118" cy="119"/>
            </a:xfrm>
          </p:grpSpPr>
          <p:sp>
            <p:nvSpPr>
              <p:cNvPr id="281"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2"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8" name="Group 456"/>
            <p:cNvGrpSpPr>
              <a:grpSpLocks/>
            </p:cNvGrpSpPr>
            <p:nvPr/>
          </p:nvGrpSpPr>
          <p:grpSpPr bwMode="auto">
            <a:xfrm>
              <a:off x="4512" y="3920"/>
              <a:ext cx="118" cy="119"/>
              <a:chOff x="4512" y="3920"/>
              <a:chExt cx="118" cy="119"/>
            </a:xfrm>
          </p:grpSpPr>
          <p:sp>
            <p:nvSpPr>
              <p:cNvPr id="279"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0"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291" name="Donut 290"/>
          <p:cNvSpPr/>
          <p:nvPr/>
        </p:nvSpPr>
        <p:spPr>
          <a:xfrm>
            <a:off x="6615431" y="3207426"/>
            <a:ext cx="1879600" cy="1879600"/>
          </a:xfrm>
          <a:prstGeom prst="donut">
            <a:avLst>
              <a:gd name="adj" fmla="val 670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1" name="Line 473"/>
          <p:cNvSpPr>
            <a:spLocks noChangeShapeType="1"/>
          </p:cNvSpPr>
          <p:nvPr/>
        </p:nvSpPr>
        <p:spPr bwMode="auto">
          <a:xfrm>
            <a:off x="8431054" y="3953668"/>
            <a:ext cx="0" cy="370682"/>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aphicFrame>
        <p:nvGraphicFramePr>
          <p:cNvPr id="312" name="Object 311"/>
          <p:cNvGraphicFramePr>
            <a:graphicFrameLocks noChangeAspect="1"/>
          </p:cNvGraphicFramePr>
          <p:nvPr>
            <p:extLst>
              <p:ext uri="{D42A27DB-BD31-4B8C-83A1-F6EECF244321}">
                <p14:modId xmlns:p14="http://schemas.microsoft.com/office/powerpoint/2010/main" val="3384736867"/>
              </p:ext>
            </p:extLst>
          </p:nvPr>
        </p:nvGraphicFramePr>
        <p:xfrm>
          <a:off x="8496300" y="4002088"/>
          <a:ext cx="249238" cy="249237"/>
        </p:xfrm>
        <a:graphic>
          <a:graphicData uri="http://schemas.openxmlformats.org/presentationml/2006/ole">
            <mc:AlternateContent xmlns:mc="http://schemas.openxmlformats.org/markup-compatibility/2006">
              <mc:Choice xmlns:v="urn:schemas-microsoft-com:vml" Requires="v">
                <p:oleObj spid="_x0000_s3332135" name="Equation" r:id="rId7" imgW="190500" imgH="190500" progId="Equation.DSMT4">
                  <p:embed/>
                </p:oleObj>
              </mc:Choice>
              <mc:Fallback>
                <p:oleObj name="Equation" r:id="rId7" imgW="190500" imgH="190500" progId="Equation.DSMT4">
                  <p:embed/>
                  <p:pic>
                    <p:nvPicPr>
                      <p:cNvPr id="0" name=""/>
                      <p:cNvPicPr/>
                      <p:nvPr/>
                    </p:nvPicPr>
                    <p:blipFill>
                      <a:blip r:embed="rId8"/>
                      <a:stretch>
                        <a:fillRect/>
                      </a:stretch>
                    </p:blipFill>
                    <p:spPr>
                      <a:xfrm>
                        <a:off x="8496300" y="4002088"/>
                        <a:ext cx="249238" cy="249237"/>
                      </a:xfrm>
                      <a:prstGeom prst="rect">
                        <a:avLst/>
                      </a:prstGeom>
                    </p:spPr>
                  </p:pic>
                </p:oleObj>
              </mc:Fallback>
            </mc:AlternateContent>
          </a:graphicData>
        </a:graphic>
      </p:graphicFrame>
      <p:sp>
        <p:nvSpPr>
          <p:cNvPr id="292" name="TextBox 291"/>
          <p:cNvSpPr txBox="1"/>
          <p:nvPr/>
        </p:nvSpPr>
        <p:spPr>
          <a:xfrm>
            <a:off x="266700" y="3195715"/>
            <a:ext cx="5613400" cy="1015663"/>
          </a:xfrm>
          <a:prstGeom prst="rect">
            <a:avLst/>
          </a:prstGeom>
          <a:noFill/>
        </p:spPr>
        <p:txBody>
          <a:bodyPr wrap="square" rtlCol="0">
            <a:spAutoFit/>
          </a:bodyPr>
          <a:lstStyle/>
          <a:p>
            <a:r>
              <a:rPr lang="en-US" sz="2000" dirty="0">
                <a:solidFill>
                  <a:srgbClr val="FF0000"/>
                </a:solidFill>
                <a:latin typeface="Apple Chancery"/>
                <a:cs typeface="Apple Chancery"/>
              </a:rPr>
              <a:t>Note 2: </a:t>
            </a:r>
            <a:r>
              <a:rPr lang="en-US" sz="2000" dirty="0">
                <a:latin typeface="Times New Roman"/>
                <a:cs typeface="Times New Roman"/>
              </a:rPr>
              <a:t>There is a </a:t>
            </a:r>
            <a:r>
              <a:rPr lang="en-US" sz="2000" dirty="0">
                <a:solidFill>
                  <a:srgbClr val="0000FF"/>
                </a:solidFill>
                <a:latin typeface="Times New Roman"/>
                <a:cs typeface="Times New Roman"/>
              </a:rPr>
              <a:t>bit of a subtlety </a:t>
            </a:r>
            <a:r>
              <a:rPr lang="en-US" sz="2000" dirty="0">
                <a:latin typeface="Times New Roman"/>
                <a:cs typeface="Times New Roman"/>
              </a:rPr>
              <a:t>that is about to raise its ugly head that has to do with the </a:t>
            </a:r>
            <a:r>
              <a:rPr lang="en-US" sz="2000" dirty="0">
                <a:solidFill>
                  <a:srgbClr val="FF0000"/>
                </a:solidFill>
                <a:latin typeface="Times New Roman"/>
                <a:cs typeface="Times New Roman"/>
              </a:rPr>
              <a:t>direction of the area vector </a:t>
            </a:r>
            <a:r>
              <a:rPr lang="en-US" sz="2000" dirty="0">
                <a:latin typeface="Times New Roman"/>
                <a:cs typeface="Times New Roman"/>
              </a:rPr>
              <a:t>in a </a:t>
            </a:r>
            <a:r>
              <a:rPr lang="en-US" sz="2000" dirty="0">
                <a:solidFill>
                  <a:srgbClr val="0000FF"/>
                </a:solidFill>
                <a:latin typeface="Times New Roman"/>
                <a:cs typeface="Times New Roman"/>
              </a:rPr>
              <a:t>flux calculation</a:t>
            </a:r>
            <a:r>
              <a:rPr lang="en-US" sz="2000" dirty="0">
                <a:latin typeface="Times New Roman"/>
                <a:cs typeface="Times New Roman"/>
              </a:rPr>
              <a:t>.  To whit:</a:t>
            </a:r>
          </a:p>
        </p:txBody>
      </p:sp>
      <p:graphicFrame>
        <p:nvGraphicFramePr>
          <p:cNvPr id="296" name="Object 295"/>
          <p:cNvGraphicFramePr>
            <a:graphicFrameLocks noChangeAspect="1"/>
          </p:cNvGraphicFramePr>
          <p:nvPr>
            <p:extLst>
              <p:ext uri="{D42A27DB-BD31-4B8C-83A1-F6EECF244321}">
                <p14:modId xmlns:p14="http://schemas.microsoft.com/office/powerpoint/2010/main" val="2980423415"/>
              </p:ext>
            </p:extLst>
          </p:nvPr>
        </p:nvGraphicFramePr>
        <p:xfrm>
          <a:off x="4183592" y="5157788"/>
          <a:ext cx="320675" cy="319087"/>
        </p:xfrm>
        <a:graphic>
          <a:graphicData uri="http://schemas.openxmlformats.org/presentationml/2006/ole">
            <mc:AlternateContent xmlns:mc="http://schemas.openxmlformats.org/markup-compatibility/2006">
              <mc:Choice xmlns:v="urn:schemas-microsoft-com:vml" Requires="v">
                <p:oleObj spid="_x0000_s3332136" name="Equation" r:id="rId9" imgW="190500" imgH="190500" progId="Equation.DSMT4">
                  <p:embed/>
                </p:oleObj>
              </mc:Choice>
              <mc:Fallback>
                <p:oleObj name="Equation" r:id="rId9" imgW="190500" imgH="190500" progId="Equation.DSMT4">
                  <p:embed/>
                  <p:pic>
                    <p:nvPicPr>
                      <p:cNvPr id="0" name=""/>
                      <p:cNvPicPr/>
                      <p:nvPr/>
                    </p:nvPicPr>
                    <p:blipFill>
                      <a:blip r:embed="rId8"/>
                      <a:stretch>
                        <a:fillRect/>
                      </a:stretch>
                    </p:blipFill>
                    <p:spPr>
                      <a:xfrm>
                        <a:off x="4183592" y="5157788"/>
                        <a:ext cx="320675" cy="319087"/>
                      </a:xfrm>
                      <a:prstGeom prst="rect">
                        <a:avLst/>
                      </a:prstGeom>
                    </p:spPr>
                  </p:pic>
                </p:oleObj>
              </mc:Fallback>
            </mc:AlternateContent>
          </a:graphicData>
        </a:graphic>
      </p:graphicFrame>
      <p:graphicFrame>
        <p:nvGraphicFramePr>
          <p:cNvPr id="295" name="Object 294"/>
          <p:cNvGraphicFramePr>
            <a:graphicFrameLocks noChangeAspect="1"/>
          </p:cNvGraphicFramePr>
          <p:nvPr>
            <p:extLst>
              <p:ext uri="{D42A27DB-BD31-4B8C-83A1-F6EECF244321}">
                <p14:modId xmlns:p14="http://schemas.microsoft.com/office/powerpoint/2010/main" val="3061792006"/>
              </p:ext>
            </p:extLst>
          </p:nvPr>
        </p:nvGraphicFramePr>
        <p:xfrm>
          <a:off x="7059193" y="5757745"/>
          <a:ext cx="277812" cy="319087"/>
        </p:xfrm>
        <a:graphic>
          <a:graphicData uri="http://schemas.openxmlformats.org/presentationml/2006/ole">
            <mc:AlternateContent xmlns:mc="http://schemas.openxmlformats.org/markup-compatibility/2006">
              <mc:Choice xmlns:v="urn:schemas-microsoft-com:vml" Requires="v">
                <p:oleObj spid="_x0000_s3332137" name="Equation" r:id="rId10" imgW="165100" imgH="190500" progId="Equation.DSMT4">
                  <p:embed/>
                </p:oleObj>
              </mc:Choice>
              <mc:Fallback>
                <p:oleObj name="Equation" r:id="rId10" imgW="165100" imgH="190500" progId="Equation.DSMT4">
                  <p:embed/>
                  <p:pic>
                    <p:nvPicPr>
                      <p:cNvPr id="0" name=""/>
                      <p:cNvPicPr/>
                      <p:nvPr/>
                    </p:nvPicPr>
                    <p:blipFill>
                      <a:blip r:embed="rId11"/>
                      <a:stretch>
                        <a:fillRect/>
                      </a:stretch>
                    </p:blipFill>
                    <p:spPr>
                      <a:xfrm>
                        <a:off x="7059193" y="5757745"/>
                        <a:ext cx="277812" cy="319087"/>
                      </a:xfrm>
                      <a:prstGeom prst="rect">
                        <a:avLst/>
                      </a:prstGeom>
                    </p:spPr>
                  </p:pic>
                </p:oleObj>
              </mc:Fallback>
            </mc:AlternateContent>
          </a:graphicData>
        </a:graphic>
      </p:graphicFrame>
      <p:sp>
        <p:nvSpPr>
          <p:cNvPr id="297" name="TextBox 296"/>
          <p:cNvSpPr txBox="1"/>
          <p:nvPr/>
        </p:nvSpPr>
        <p:spPr>
          <a:xfrm>
            <a:off x="5116831" y="5131377"/>
            <a:ext cx="928369" cy="400110"/>
          </a:xfrm>
          <a:prstGeom prst="rect">
            <a:avLst/>
          </a:prstGeom>
          <a:noFill/>
        </p:spPr>
        <p:txBody>
          <a:bodyPr wrap="square" rtlCol="0">
            <a:spAutoFit/>
          </a:bodyPr>
          <a:lstStyle/>
          <a:p>
            <a:r>
              <a:rPr lang="en-US" sz="2000" dirty="0">
                <a:latin typeface="Times New Roman"/>
                <a:cs typeface="Times New Roman"/>
              </a:rPr>
              <a:t>used in</a:t>
            </a:r>
          </a:p>
        </p:txBody>
      </p:sp>
    </p:spTree>
    <p:extLst>
      <p:ext uri="{BB962C8B-B14F-4D97-AF65-F5344CB8AC3E}">
        <p14:creationId xmlns:p14="http://schemas.microsoft.com/office/powerpoint/2010/main" val="88567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dissolve">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dissolve">
                                      <p:cBhvr>
                                        <p:cTn id="12" dur="500"/>
                                        <p:tgtEl>
                                          <p:spTgt spid="29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6"/>
                                        </p:tgtEl>
                                        <p:attrNameLst>
                                          <p:attrName>style.visibility</p:attrName>
                                        </p:attrNameLst>
                                      </p:cBhvr>
                                      <p:to>
                                        <p:strVal val="visible"/>
                                      </p:to>
                                    </p:set>
                                    <p:animEffect transition="in" filter="dissolve">
                                      <p:cBhvr>
                                        <p:cTn id="17" dur="500"/>
                                        <p:tgtEl>
                                          <p:spTgt spid="29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93"/>
                                        </p:tgtEl>
                                        <p:attrNameLst>
                                          <p:attrName>style.visibility</p:attrName>
                                        </p:attrNameLst>
                                      </p:cBhvr>
                                      <p:to>
                                        <p:strVal val="visible"/>
                                      </p:to>
                                    </p:set>
                                    <p:animEffect transition="in" filter="dissolve">
                                      <p:cBhvr>
                                        <p:cTn id="20" dur="500"/>
                                        <p:tgtEl>
                                          <p:spTgt spid="29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2"/>
                                        </p:tgtEl>
                                        <p:attrNameLst>
                                          <p:attrName>style.visibility</p:attrName>
                                        </p:attrNameLst>
                                      </p:cBhvr>
                                      <p:to>
                                        <p:strVal val="visible"/>
                                      </p:to>
                                    </p:set>
                                    <p:animEffect transition="in" filter="dissolve">
                                      <p:cBhvr>
                                        <p:cTn id="25" dur="500"/>
                                        <p:tgtEl>
                                          <p:spTgt spid="15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95"/>
                                        </p:tgtEl>
                                        <p:attrNameLst>
                                          <p:attrName>style.visibility</p:attrName>
                                        </p:attrNameLst>
                                      </p:cBhvr>
                                      <p:to>
                                        <p:strVal val="visible"/>
                                      </p:to>
                                    </p:set>
                                    <p:animEffect transition="in" filter="dissolve">
                                      <p:cBhvr>
                                        <p:cTn id="28" dur="500"/>
                                        <p:tgtEl>
                                          <p:spTgt spid="195"/>
                                        </p:tgtEl>
                                      </p:cBhvr>
                                    </p:animEffect>
                                  </p:childTnLst>
                                </p:cTn>
                              </p:par>
                              <p:par>
                                <p:cTn id="29" presetID="9" presetClass="entr" presetSubtype="0" fill="hold" nodeType="withEffect">
                                  <p:stCondLst>
                                    <p:cond delay="0"/>
                                  </p:stCondLst>
                                  <p:childTnLst>
                                    <p:set>
                                      <p:cBhvr>
                                        <p:cTn id="30" dur="1" fill="hold">
                                          <p:stCondLst>
                                            <p:cond delay="0"/>
                                          </p:stCondLst>
                                        </p:cTn>
                                        <p:tgtEl>
                                          <p:spTgt spid="196"/>
                                        </p:tgtEl>
                                        <p:attrNameLst>
                                          <p:attrName>style.visibility</p:attrName>
                                        </p:attrNameLst>
                                      </p:cBhvr>
                                      <p:to>
                                        <p:strVal val="visible"/>
                                      </p:to>
                                    </p:set>
                                    <p:animEffect transition="in" filter="dissolve">
                                      <p:cBhvr>
                                        <p:cTn id="31" dur="500"/>
                                        <p:tgtEl>
                                          <p:spTgt spid="196"/>
                                        </p:tgtEl>
                                      </p:cBhvr>
                                    </p:animEffect>
                                  </p:childTnLst>
                                </p:cTn>
                              </p:par>
                              <p:par>
                                <p:cTn id="32" presetID="9" presetClass="entr" presetSubtype="0" fill="hold" nodeType="withEffect">
                                  <p:stCondLst>
                                    <p:cond delay="0"/>
                                  </p:stCondLst>
                                  <p:childTnLst>
                                    <p:set>
                                      <p:cBhvr>
                                        <p:cTn id="33" dur="1" fill="hold">
                                          <p:stCondLst>
                                            <p:cond delay="0"/>
                                          </p:stCondLst>
                                        </p:cTn>
                                        <p:tgtEl>
                                          <p:spTgt spid="215"/>
                                        </p:tgtEl>
                                        <p:attrNameLst>
                                          <p:attrName>style.visibility</p:attrName>
                                        </p:attrNameLst>
                                      </p:cBhvr>
                                      <p:to>
                                        <p:strVal val="visible"/>
                                      </p:to>
                                    </p:set>
                                    <p:animEffect transition="in" filter="dissolve">
                                      <p:cBhvr>
                                        <p:cTn id="34" dur="500"/>
                                        <p:tgtEl>
                                          <p:spTgt spid="215"/>
                                        </p:tgtEl>
                                      </p:cBhvr>
                                    </p:animEffect>
                                  </p:childTnLst>
                                </p:cTn>
                              </p:par>
                              <p:par>
                                <p:cTn id="35" presetID="9" presetClass="entr" presetSubtype="0" fill="hold" nodeType="with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dissolve">
                                      <p:cBhvr>
                                        <p:cTn id="37" dur="500"/>
                                        <p:tgtEl>
                                          <p:spTgt spid="234"/>
                                        </p:tgtEl>
                                      </p:cBhvr>
                                    </p:animEffect>
                                  </p:childTnLst>
                                </p:cTn>
                              </p:par>
                              <p:par>
                                <p:cTn id="38" presetID="9" presetClass="entr" presetSubtype="0" fill="hold" nodeType="withEffect">
                                  <p:stCondLst>
                                    <p:cond delay="0"/>
                                  </p:stCondLst>
                                  <p:childTnLst>
                                    <p:set>
                                      <p:cBhvr>
                                        <p:cTn id="39" dur="1" fill="hold">
                                          <p:stCondLst>
                                            <p:cond delay="0"/>
                                          </p:stCondLst>
                                        </p:cTn>
                                        <p:tgtEl>
                                          <p:spTgt spid="253"/>
                                        </p:tgtEl>
                                        <p:attrNameLst>
                                          <p:attrName>style.visibility</p:attrName>
                                        </p:attrNameLst>
                                      </p:cBhvr>
                                      <p:to>
                                        <p:strVal val="visible"/>
                                      </p:to>
                                    </p:set>
                                    <p:animEffect transition="in" filter="dissolve">
                                      <p:cBhvr>
                                        <p:cTn id="40" dur="500"/>
                                        <p:tgtEl>
                                          <p:spTgt spid="253"/>
                                        </p:tgtEl>
                                      </p:cBhvr>
                                    </p:animEffect>
                                  </p:childTnLst>
                                </p:cTn>
                              </p:par>
                              <p:par>
                                <p:cTn id="41" presetID="9" presetClass="entr" presetSubtype="0" fill="hold" nodeType="withEffect">
                                  <p:stCondLst>
                                    <p:cond delay="0"/>
                                  </p:stCondLst>
                                  <p:childTnLst>
                                    <p:set>
                                      <p:cBhvr>
                                        <p:cTn id="42" dur="1" fill="hold">
                                          <p:stCondLst>
                                            <p:cond delay="0"/>
                                          </p:stCondLst>
                                        </p:cTn>
                                        <p:tgtEl>
                                          <p:spTgt spid="272"/>
                                        </p:tgtEl>
                                        <p:attrNameLst>
                                          <p:attrName>style.visibility</p:attrName>
                                        </p:attrNameLst>
                                      </p:cBhvr>
                                      <p:to>
                                        <p:strVal val="visible"/>
                                      </p:to>
                                    </p:set>
                                    <p:animEffect transition="in" filter="dissolve">
                                      <p:cBhvr>
                                        <p:cTn id="43" dur="500"/>
                                        <p:tgtEl>
                                          <p:spTgt spid="27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91"/>
                                        </p:tgtEl>
                                        <p:attrNameLst>
                                          <p:attrName>style.visibility</p:attrName>
                                        </p:attrNameLst>
                                      </p:cBhvr>
                                      <p:to>
                                        <p:strVal val="visible"/>
                                      </p:to>
                                    </p:set>
                                    <p:animEffect transition="in" filter="dissolve">
                                      <p:cBhvr>
                                        <p:cTn id="46" dur="500"/>
                                        <p:tgtEl>
                                          <p:spTgt spid="29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11"/>
                                        </p:tgtEl>
                                        <p:attrNameLst>
                                          <p:attrName>style.visibility</p:attrName>
                                        </p:attrNameLst>
                                      </p:cBhvr>
                                      <p:to>
                                        <p:strVal val="visible"/>
                                      </p:to>
                                    </p:set>
                                    <p:animEffect transition="in" filter="dissolve">
                                      <p:cBhvr>
                                        <p:cTn id="49" dur="500"/>
                                        <p:tgtEl>
                                          <p:spTgt spid="311"/>
                                        </p:tgtEl>
                                      </p:cBhvr>
                                    </p:animEffect>
                                  </p:childTnLst>
                                </p:cTn>
                              </p:par>
                              <p:par>
                                <p:cTn id="50" presetID="9" presetClass="entr" presetSubtype="0" fill="hold" nodeType="withEffect">
                                  <p:stCondLst>
                                    <p:cond delay="0"/>
                                  </p:stCondLst>
                                  <p:childTnLst>
                                    <p:set>
                                      <p:cBhvr>
                                        <p:cTn id="51" dur="1" fill="hold">
                                          <p:stCondLst>
                                            <p:cond delay="0"/>
                                          </p:stCondLst>
                                        </p:cTn>
                                        <p:tgtEl>
                                          <p:spTgt spid="312"/>
                                        </p:tgtEl>
                                        <p:attrNameLst>
                                          <p:attrName>style.visibility</p:attrName>
                                        </p:attrNameLst>
                                      </p:cBhvr>
                                      <p:to>
                                        <p:strVal val="visible"/>
                                      </p:to>
                                    </p:set>
                                    <p:animEffect transition="in" filter="dissolve">
                                      <p:cBhvr>
                                        <p:cTn id="52" dur="500"/>
                                        <p:tgtEl>
                                          <p:spTgt spid="31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97"/>
                                        </p:tgtEl>
                                        <p:attrNameLst>
                                          <p:attrName>style.visibility</p:attrName>
                                        </p:attrNameLst>
                                      </p:cBhvr>
                                      <p:to>
                                        <p:strVal val="visible"/>
                                      </p:to>
                                    </p:set>
                                    <p:animEffect transition="in" filter="dissolve">
                                      <p:cBhvr>
                                        <p:cTn id="57" dur="500"/>
                                        <p:tgtEl>
                                          <p:spTgt spid="297"/>
                                        </p:tgtEl>
                                      </p:cBhvr>
                                    </p:animEffect>
                                  </p:childTnLst>
                                </p:cTn>
                              </p:par>
                              <p:par>
                                <p:cTn id="58" presetID="9" presetClass="entr" presetSubtype="0" fill="hold" nodeType="withEffect">
                                  <p:stCondLst>
                                    <p:cond delay="0"/>
                                  </p:stCondLst>
                                  <p:childTnLst>
                                    <p:set>
                                      <p:cBhvr>
                                        <p:cTn id="59" dur="1" fill="hold">
                                          <p:stCondLst>
                                            <p:cond delay="0"/>
                                          </p:stCondLst>
                                        </p:cTn>
                                        <p:tgtEl>
                                          <p:spTgt spid="295"/>
                                        </p:tgtEl>
                                        <p:attrNameLst>
                                          <p:attrName>style.visibility</p:attrName>
                                        </p:attrNameLst>
                                      </p:cBhvr>
                                      <p:to>
                                        <p:strVal val="visible"/>
                                      </p:to>
                                    </p:set>
                                    <p:animEffect transition="in" filter="dissolve">
                                      <p:cBhvr>
                                        <p:cTn id="60" dur="500"/>
                                        <p:tgtEl>
                                          <p:spTgt spid="295"/>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94"/>
                                        </p:tgtEl>
                                        <p:attrNameLst>
                                          <p:attrName>style.visibility</p:attrName>
                                        </p:attrNameLst>
                                      </p:cBhvr>
                                      <p:to>
                                        <p:strVal val="visible"/>
                                      </p:to>
                                    </p:set>
                                    <p:animEffect transition="in" filter="dissolve">
                                      <p:cBhvr>
                                        <p:cTn id="63"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p:bldP spid="294" grpId="0"/>
      <p:bldP spid="149" grpId="0"/>
      <p:bldP spid="195" grpId="0" animBg="1"/>
      <p:bldP spid="291" grpId="0" animBg="1"/>
      <p:bldP spid="311" grpId="0" animBg="1"/>
      <p:bldP spid="292" grpId="0"/>
      <p:bldP spid="29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40.)</a:t>
            </a:r>
          </a:p>
        </p:txBody>
      </p:sp>
      <p:sp>
        <p:nvSpPr>
          <p:cNvPr id="150" name="Rectangle 9"/>
          <p:cNvSpPr txBox="1">
            <a:spLocks noChangeArrowheads="1"/>
          </p:cNvSpPr>
          <p:nvPr/>
        </p:nvSpPr>
        <p:spPr>
          <a:xfrm>
            <a:off x="158749" y="233920"/>
            <a:ext cx="5657852" cy="49065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12</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2000" dirty="0">
                <a:solidFill>
                  <a:srgbClr val="0000FF"/>
                </a:solidFill>
                <a:latin typeface="Times New Roman"/>
                <a:cs typeface="Times New Roman"/>
              </a:rPr>
              <a:t>For the situation shown</a:t>
            </a:r>
            <a:endParaRPr lang="en-US" sz="1800" dirty="0">
              <a:solidFill>
                <a:srgbClr val="008000"/>
              </a:solidFill>
              <a:latin typeface="Apple Chancery"/>
              <a:ea typeface="ＭＳ Ｐゴシック" charset="0"/>
              <a:cs typeface="Apple Chancery"/>
            </a:endParaRPr>
          </a:p>
        </p:txBody>
      </p:sp>
      <p:graphicFrame>
        <p:nvGraphicFramePr>
          <p:cNvPr id="151" name="Object 150"/>
          <p:cNvGraphicFramePr>
            <a:graphicFrameLocks noChangeAspect="1"/>
          </p:cNvGraphicFramePr>
          <p:nvPr>
            <p:extLst>
              <p:ext uri="{D42A27DB-BD31-4B8C-83A1-F6EECF244321}">
                <p14:modId xmlns:p14="http://schemas.microsoft.com/office/powerpoint/2010/main" val="3534433190"/>
              </p:ext>
            </p:extLst>
          </p:nvPr>
        </p:nvGraphicFramePr>
        <p:xfrm>
          <a:off x="573088" y="4367213"/>
          <a:ext cx="5530850" cy="2063750"/>
        </p:xfrm>
        <a:graphic>
          <a:graphicData uri="http://schemas.openxmlformats.org/presentationml/2006/ole">
            <mc:AlternateContent xmlns:mc="http://schemas.openxmlformats.org/markup-compatibility/2006">
              <mc:Choice xmlns:v="urn:schemas-microsoft-com:vml" Requires="v">
                <p:oleObj spid="_x0000_s3253372" name="Equation" r:id="rId3" imgW="3302000" imgH="1231900" progId="Equation.DSMT4">
                  <p:embed/>
                </p:oleObj>
              </mc:Choice>
              <mc:Fallback>
                <p:oleObj name="Equation" r:id="rId3" imgW="3302000" imgH="1231900" progId="Equation.DSMT4">
                  <p:embed/>
                  <p:pic>
                    <p:nvPicPr>
                      <p:cNvPr id="0" name=""/>
                      <p:cNvPicPr/>
                      <p:nvPr/>
                    </p:nvPicPr>
                    <p:blipFill>
                      <a:blip r:embed="rId4"/>
                      <a:stretch>
                        <a:fillRect/>
                      </a:stretch>
                    </p:blipFill>
                    <p:spPr>
                      <a:xfrm>
                        <a:off x="573088" y="4367213"/>
                        <a:ext cx="5530850" cy="2063750"/>
                      </a:xfrm>
                      <a:prstGeom prst="rect">
                        <a:avLst/>
                      </a:prstGeom>
                    </p:spPr>
                  </p:pic>
                </p:oleObj>
              </mc:Fallback>
            </mc:AlternateContent>
          </a:graphicData>
        </a:graphic>
      </p:graphicFrame>
      <p:grpSp>
        <p:nvGrpSpPr>
          <p:cNvPr id="152" name="Group 384"/>
          <p:cNvGrpSpPr>
            <a:grpSpLocks/>
          </p:cNvGrpSpPr>
          <p:nvPr/>
        </p:nvGrpSpPr>
        <p:grpSpPr bwMode="auto">
          <a:xfrm>
            <a:off x="6490338" y="1410376"/>
            <a:ext cx="2168844" cy="170022"/>
            <a:chOff x="3112" y="3440"/>
            <a:chExt cx="1518" cy="119"/>
          </a:xfrm>
        </p:grpSpPr>
        <p:grpSp>
          <p:nvGrpSpPr>
            <p:cNvPr id="154" name="Group 385"/>
            <p:cNvGrpSpPr>
              <a:grpSpLocks/>
            </p:cNvGrpSpPr>
            <p:nvPr/>
          </p:nvGrpSpPr>
          <p:grpSpPr bwMode="auto">
            <a:xfrm>
              <a:off x="3112" y="3440"/>
              <a:ext cx="118" cy="119"/>
              <a:chOff x="3112" y="3440"/>
              <a:chExt cx="118" cy="119"/>
            </a:xfrm>
          </p:grpSpPr>
          <p:sp>
            <p:nvSpPr>
              <p:cNvPr id="193"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5" name="Group 388"/>
            <p:cNvGrpSpPr>
              <a:grpSpLocks/>
            </p:cNvGrpSpPr>
            <p:nvPr/>
          </p:nvGrpSpPr>
          <p:grpSpPr bwMode="auto">
            <a:xfrm>
              <a:off x="3392" y="3440"/>
              <a:ext cx="118" cy="119"/>
              <a:chOff x="3392" y="3440"/>
              <a:chExt cx="118" cy="119"/>
            </a:xfrm>
          </p:grpSpPr>
          <p:sp>
            <p:nvSpPr>
              <p:cNvPr id="191"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2"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6" name="Group 391"/>
            <p:cNvGrpSpPr>
              <a:grpSpLocks/>
            </p:cNvGrpSpPr>
            <p:nvPr/>
          </p:nvGrpSpPr>
          <p:grpSpPr bwMode="auto">
            <a:xfrm>
              <a:off x="3672" y="3440"/>
              <a:ext cx="118" cy="119"/>
              <a:chOff x="3672" y="3440"/>
              <a:chExt cx="118" cy="119"/>
            </a:xfrm>
          </p:grpSpPr>
          <p:sp>
            <p:nvSpPr>
              <p:cNvPr id="189"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0"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7" name="Group 394"/>
            <p:cNvGrpSpPr>
              <a:grpSpLocks/>
            </p:cNvGrpSpPr>
            <p:nvPr/>
          </p:nvGrpSpPr>
          <p:grpSpPr bwMode="auto">
            <a:xfrm>
              <a:off x="3952" y="3440"/>
              <a:ext cx="118" cy="119"/>
              <a:chOff x="3952" y="3440"/>
              <a:chExt cx="118" cy="119"/>
            </a:xfrm>
          </p:grpSpPr>
          <p:sp>
            <p:nvSpPr>
              <p:cNvPr id="183"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8"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8" name="Group 397"/>
            <p:cNvGrpSpPr>
              <a:grpSpLocks/>
            </p:cNvGrpSpPr>
            <p:nvPr/>
          </p:nvGrpSpPr>
          <p:grpSpPr bwMode="auto">
            <a:xfrm>
              <a:off x="4232" y="3440"/>
              <a:ext cx="118" cy="119"/>
              <a:chOff x="4232" y="3440"/>
              <a:chExt cx="118" cy="119"/>
            </a:xfrm>
          </p:grpSpPr>
          <p:sp>
            <p:nvSpPr>
              <p:cNvPr id="163"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0" name="Group 400"/>
            <p:cNvGrpSpPr>
              <a:grpSpLocks/>
            </p:cNvGrpSpPr>
            <p:nvPr/>
          </p:nvGrpSpPr>
          <p:grpSpPr bwMode="auto">
            <a:xfrm>
              <a:off x="4512" y="3440"/>
              <a:ext cx="118" cy="119"/>
              <a:chOff x="4512" y="3440"/>
              <a:chExt cx="118" cy="119"/>
            </a:xfrm>
          </p:grpSpPr>
          <p:sp>
            <p:nvSpPr>
              <p:cNvPr id="161"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2"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95" name="Rectangle 2"/>
          <p:cNvSpPr>
            <a:spLocks noChangeArrowheads="1"/>
          </p:cNvSpPr>
          <p:nvPr/>
        </p:nvSpPr>
        <p:spPr bwMode="auto">
          <a:xfrm>
            <a:off x="6204586" y="534076"/>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196" name="Group 282"/>
          <p:cNvGrpSpPr>
            <a:grpSpLocks/>
          </p:cNvGrpSpPr>
          <p:nvPr/>
        </p:nvGrpSpPr>
        <p:grpSpPr bwMode="auto">
          <a:xfrm>
            <a:off x="6490336" y="724576"/>
            <a:ext cx="2168843" cy="170022"/>
            <a:chOff x="3112" y="2960"/>
            <a:chExt cx="1518" cy="119"/>
          </a:xfrm>
        </p:grpSpPr>
        <p:grpSp>
          <p:nvGrpSpPr>
            <p:cNvPr id="197" name="Group 283"/>
            <p:cNvGrpSpPr>
              <a:grpSpLocks/>
            </p:cNvGrpSpPr>
            <p:nvPr/>
          </p:nvGrpSpPr>
          <p:grpSpPr bwMode="auto">
            <a:xfrm>
              <a:off x="3112" y="2960"/>
              <a:ext cx="118" cy="119"/>
              <a:chOff x="3112" y="2960"/>
              <a:chExt cx="118" cy="119"/>
            </a:xfrm>
          </p:grpSpPr>
          <p:sp>
            <p:nvSpPr>
              <p:cNvPr id="213"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4"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8" name="Group 286"/>
            <p:cNvGrpSpPr>
              <a:grpSpLocks/>
            </p:cNvGrpSpPr>
            <p:nvPr/>
          </p:nvGrpSpPr>
          <p:grpSpPr bwMode="auto">
            <a:xfrm>
              <a:off x="3392" y="2960"/>
              <a:ext cx="118" cy="119"/>
              <a:chOff x="3392" y="2960"/>
              <a:chExt cx="118" cy="119"/>
            </a:xfrm>
          </p:grpSpPr>
          <p:sp>
            <p:nvSpPr>
              <p:cNvPr id="211"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2"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9" name="Group 289"/>
            <p:cNvGrpSpPr>
              <a:grpSpLocks/>
            </p:cNvGrpSpPr>
            <p:nvPr/>
          </p:nvGrpSpPr>
          <p:grpSpPr bwMode="auto">
            <a:xfrm>
              <a:off x="3672" y="2960"/>
              <a:ext cx="118" cy="119"/>
              <a:chOff x="3672" y="2960"/>
              <a:chExt cx="118" cy="119"/>
            </a:xfrm>
          </p:grpSpPr>
          <p:sp>
            <p:nvSpPr>
              <p:cNvPr id="209"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0"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00" name="Group 292"/>
            <p:cNvGrpSpPr>
              <a:grpSpLocks/>
            </p:cNvGrpSpPr>
            <p:nvPr/>
          </p:nvGrpSpPr>
          <p:grpSpPr bwMode="auto">
            <a:xfrm>
              <a:off x="3952" y="2960"/>
              <a:ext cx="118" cy="119"/>
              <a:chOff x="3952" y="2960"/>
              <a:chExt cx="118" cy="119"/>
            </a:xfrm>
          </p:grpSpPr>
          <p:sp>
            <p:nvSpPr>
              <p:cNvPr id="207"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8"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01" name="Group 295"/>
            <p:cNvGrpSpPr>
              <a:grpSpLocks/>
            </p:cNvGrpSpPr>
            <p:nvPr/>
          </p:nvGrpSpPr>
          <p:grpSpPr bwMode="auto">
            <a:xfrm>
              <a:off x="4232" y="2960"/>
              <a:ext cx="118" cy="119"/>
              <a:chOff x="4232" y="2960"/>
              <a:chExt cx="118" cy="119"/>
            </a:xfrm>
          </p:grpSpPr>
          <p:sp>
            <p:nvSpPr>
              <p:cNvPr id="205"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02" name="Group 298"/>
            <p:cNvGrpSpPr>
              <a:grpSpLocks/>
            </p:cNvGrpSpPr>
            <p:nvPr/>
          </p:nvGrpSpPr>
          <p:grpSpPr bwMode="auto">
            <a:xfrm>
              <a:off x="4512" y="2960"/>
              <a:ext cx="118" cy="119"/>
              <a:chOff x="4512" y="2960"/>
              <a:chExt cx="118" cy="119"/>
            </a:xfrm>
          </p:grpSpPr>
          <p:sp>
            <p:nvSpPr>
              <p:cNvPr id="203"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215" name="Group 310"/>
          <p:cNvGrpSpPr>
            <a:grpSpLocks/>
          </p:cNvGrpSpPr>
          <p:nvPr/>
        </p:nvGrpSpPr>
        <p:grpSpPr bwMode="auto">
          <a:xfrm>
            <a:off x="6490336" y="2439076"/>
            <a:ext cx="2168843" cy="171450"/>
            <a:chOff x="3112" y="4160"/>
            <a:chExt cx="1518" cy="120"/>
          </a:xfrm>
        </p:grpSpPr>
        <p:grpSp>
          <p:nvGrpSpPr>
            <p:cNvPr id="216" name="Group 311"/>
            <p:cNvGrpSpPr>
              <a:grpSpLocks/>
            </p:cNvGrpSpPr>
            <p:nvPr/>
          </p:nvGrpSpPr>
          <p:grpSpPr bwMode="auto">
            <a:xfrm>
              <a:off x="3112" y="4160"/>
              <a:ext cx="118" cy="120"/>
              <a:chOff x="3112" y="4160"/>
              <a:chExt cx="118" cy="120"/>
            </a:xfrm>
          </p:grpSpPr>
          <p:sp>
            <p:nvSpPr>
              <p:cNvPr id="232"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3"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17" name="Group 314"/>
            <p:cNvGrpSpPr>
              <a:grpSpLocks/>
            </p:cNvGrpSpPr>
            <p:nvPr/>
          </p:nvGrpSpPr>
          <p:grpSpPr bwMode="auto">
            <a:xfrm>
              <a:off x="3392" y="4160"/>
              <a:ext cx="118" cy="120"/>
              <a:chOff x="3392" y="4160"/>
              <a:chExt cx="118" cy="120"/>
            </a:xfrm>
          </p:grpSpPr>
          <p:sp>
            <p:nvSpPr>
              <p:cNvPr id="230"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1"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18" name="Group 317"/>
            <p:cNvGrpSpPr>
              <a:grpSpLocks/>
            </p:cNvGrpSpPr>
            <p:nvPr/>
          </p:nvGrpSpPr>
          <p:grpSpPr bwMode="auto">
            <a:xfrm>
              <a:off x="3672" y="4160"/>
              <a:ext cx="118" cy="120"/>
              <a:chOff x="3672" y="4160"/>
              <a:chExt cx="118" cy="120"/>
            </a:xfrm>
          </p:grpSpPr>
          <p:sp>
            <p:nvSpPr>
              <p:cNvPr id="228"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9"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19" name="Group 320"/>
            <p:cNvGrpSpPr>
              <a:grpSpLocks/>
            </p:cNvGrpSpPr>
            <p:nvPr/>
          </p:nvGrpSpPr>
          <p:grpSpPr bwMode="auto">
            <a:xfrm>
              <a:off x="3952" y="4160"/>
              <a:ext cx="118" cy="120"/>
              <a:chOff x="3952" y="4160"/>
              <a:chExt cx="118" cy="120"/>
            </a:xfrm>
          </p:grpSpPr>
          <p:sp>
            <p:nvSpPr>
              <p:cNvPr id="226"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7"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0" name="Group 323"/>
            <p:cNvGrpSpPr>
              <a:grpSpLocks/>
            </p:cNvGrpSpPr>
            <p:nvPr/>
          </p:nvGrpSpPr>
          <p:grpSpPr bwMode="auto">
            <a:xfrm>
              <a:off x="4232" y="4160"/>
              <a:ext cx="118" cy="120"/>
              <a:chOff x="4232" y="4160"/>
              <a:chExt cx="118" cy="120"/>
            </a:xfrm>
          </p:grpSpPr>
          <p:sp>
            <p:nvSpPr>
              <p:cNvPr id="224"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1" name="Group 326"/>
            <p:cNvGrpSpPr>
              <a:grpSpLocks/>
            </p:cNvGrpSpPr>
            <p:nvPr/>
          </p:nvGrpSpPr>
          <p:grpSpPr bwMode="auto">
            <a:xfrm>
              <a:off x="4512" y="4160"/>
              <a:ext cx="118" cy="120"/>
              <a:chOff x="4512" y="4160"/>
              <a:chExt cx="118" cy="120"/>
            </a:xfrm>
          </p:grpSpPr>
          <p:sp>
            <p:nvSpPr>
              <p:cNvPr id="222"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3"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234" name="Group 356"/>
          <p:cNvGrpSpPr>
            <a:grpSpLocks/>
          </p:cNvGrpSpPr>
          <p:nvPr/>
        </p:nvGrpSpPr>
        <p:grpSpPr bwMode="auto">
          <a:xfrm>
            <a:off x="6490336" y="1067476"/>
            <a:ext cx="2168843" cy="170022"/>
            <a:chOff x="3112" y="3200"/>
            <a:chExt cx="1518" cy="119"/>
          </a:xfrm>
        </p:grpSpPr>
        <p:grpSp>
          <p:nvGrpSpPr>
            <p:cNvPr id="235" name="Group 357"/>
            <p:cNvGrpSpPr>
              <a:grpSpLocks/>
            </p:cNvGrpSpPr>
            <p:nvPr/>
          </p:nvGrpSpPr>
          <p:grpSpPr bwMode="auto">
            <a:xfrm>
              <a:off x="3112" y="3200"/>
              <a:ext cx="118" cy="119"/>
              <a:chOff x="3112" y="3200"/>
              <a:chExt cx="118" cy="119"/>
            </a:xfrm>
          </p:grpSpPr>
          <p:sp>
            <p:nvSpPr>
              <p:cNvPr id="251"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2"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6" name="Group 360"/>
            <p:cNvGrpSpPr>
              <a:grpSpLocks/>
            </p:cNvGrpSpPr>
            <p:nvPr/>
          </p:nvGrpSpPr>
          <p:grpSpPr bwMode="auto">
            <a:xfrm>
              <a:off x="3392" y="3200"/>
              <a:ext cx="118" cy="119"/>
              <a:chOff x="3392" y="3200"/>
              <a:chExt cx="118" cy="119"/>
            </a:xfrm>
          </p:grpSpPr>
          <p:sp>
            <p:nvSpPr>
              <p:cNvPr id="249"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0"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7" name="Group 363"/>
            <p:cNvGrpSpPr>
              <a:grpSpLocks/>
            </p:cNvGrpSpPr>
            <p:nvPr/>
          </p:nvGrpSpPr>
          <p:grpSpPr bwMode="auto">
            <a:xfrm>
              <a:off x="3672" y="3200"/>
              <a:ext cx="118" cy="119"/>
              <a:chOff x="3672" y="3200"/>
              <a:chExt cx="118" cy="119"/>
            </a:xfrm>
          </p:grpSpPr>
          <p:sp>
            <p:nvSpPr>
              <p:cNvPr id="247"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8"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8" name="Group 366"/>
            <p:cNvGrpSpPr>
              <a:grpSpLocks/>
            </p:cNvGrpSpPr>
            <p:nvPr/>
          </p:nvGrpSpPr>
          <p:grpSpPr bwMode="auto">
            <a:xfrm>
              <a:off x="3952" y="3200"/>
              <a:ext cx="118" cy="119"/>
              <a:chOff x="3952" y="3200"/>
              <a:chExt cx="118" cy="119"/>
            </a:xfrm>
          </p:grpSpPr>
          <p:sp>
            <p:nvSpPr>
              <p:cNvPr id="245"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9" name="Group 369"/>
            <p:cNvGrpSpPr>
              <a:grpSpLocks/>
            </p:cNvGrpSpPr>
            <p:nvPr/>
          </p:nvGrpSpPr>
          <p:grpSpPr bwMode="auto">
            <a:xfrm>
              <a:off x="4232" y="3200"/>
              <a:ext cx="118" cy="119"/>
              <a:chOff x="4232" y="3200"/>
              <a:chExt cx="118" cy="119"/>
            </a:xfrm>
          </p:grpSpPr>
          <p:sp>
            <p:nvSpPr>
              <p:cNvPr id="243"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4"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0" name="Group 372"/>
            <p:cNvGrpSpPr>
              <a:grpSpLocks/>
            </p:cNvGrpSpPr>
            <p:nvPr/>
          </p:nvGrpSpPr>
          <p:grpSpPr bwMode="auto">
            <a:xfrm>
              <a:off x="4512" y="3200"/>
              <a:ext cx="118" cy="119"/>
              <a:chOff x="4512" y="3200"/>
              <a:chExt cx="118" cy="119"/>
            </a:xfrm>
          </p:grpSpPr>
          <p:sp>
            <p:nvSpPr>
              <p:cNvPr id="241"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2"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253" name="Group 412"/>
          <p:cNvGrpSpPr>
            <a:grpSpLocks/>
          </p:cNvGrpSpPr>
          <p:nvPr/>
        </p:nvGrpSpPr>
        <p:grpSpPr bwMode="auto">
          <a:xfrm>
            <a:off x="6490336" y="1753276"/>
            <a:ext cx="2168843" cy="170022"/>
            <a:chOff x="3112" y="3680"/>
            <a:chExt cx="1518" cy="119"/>
          </a:xfrm>
        </p:grpSpPr>
        <p:grpSp>
          <p:nvGrpSpPr>
            <p:cNvPr id="254" name="Group 413"/>
            <p:cNvGrpSpPr>
              <a:grpSpLocks/>
            </p:cNvGrpSpPr>
            <p:nvPr/>
          </p:nvGrpSpPr>
          <p:grpSpPr bwMode="auto">
            <a:xfrm>
              <a:off x="3112" y="3680"/>
              <a:ext cx="118" cy="119"/>
              <a:chOff x="3112" y="3680"/>
              <a:chExt cx="118" cy="119"/>
            </a:xfrm>
          </p:grpSpPr>
          <p:sp>
            <p:nvSpPr>
              <p:cNvPr id="270"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5" name="Group 416"/>
            <p:cNvGrpSpPr>
              <a:grpSpLocks/>
            </p:cNvGrpSpPr>
            <p:nvPr/>
          </p:nvGrpSpPr>
          <p:grpSpPr bwMode="auto">
            <a:xfrm>
              <a:off x="3392" y="3680"/>
              <a:ext cx="118" cy="119"/>
              <a:chOff x="3392" y="3680"/>
              <a:chExt cx="118" cy="119"/>
            </a:xfrm>
          </p:grpSpPr>
          <p:sp>
            <p:nvSpPr>
              <p:cNvPr id="268"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6" name="Group 419"/>
            <p:cNvGrpSpPr>
              <a:grpSpLocks/>
            </p:cNvGrpSpPr>
            <p:nvPr/>
          </p:nvGrpSpPr>
          <p:grpSpPr bwMode="auto">
            <a:xfrm>
              <a:off x="3672" y="3680"/>
              <a:ext cx="118" cy="119"/>
              <a:chOff x="3672" y="3680"/>
              <a:chExt cx="118" cy="119"/>
            </a:xfrm>
          </p:grpSpPr>
          <p:sp>
            <p:nvSpPr>
              <p:cNvPr id="266"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7" name="Group 422"/>
            <p:cNvGrpSpPr>
              <a:grpSpLocks/>
            </p:cNvGrpSpPr>
            <p:nvPr/>
          </p:nvGrpSpPr>
          <p:grpSpPr bwMode="auto">
            <a:xfrm>
              <a:off x="3952" y="3680"/>
              <a:ext cx="118" cy="119"/>
              <a:chOff x="3952" y="3680"/>
              <a:chExt cx="118" cy="119"/>
            </a:xfrm>
          </p:grpSpPr>
          <p:sp>
            <p:nvSpPr>
              <p:cNvPr id="264"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5"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8" name="Group 425"/>
            <p:cNvGrpSpPr>
              <a:grpSpLocks/>
            </p:cNvGrpSpPr>
            <p:nvPr/>
          </p:nvGrpSpPr>
          <p:grpSpPr bwMode="auto">
            <a:xfrm>
              <a:off x="4232" y="3680"/>
              <a:ext cx="118" cy="119"/>
              <a:chOff x="4232" y="3680"/>
              <a:chExt cx="118" cy="119"/>
            </a:xfrm>
          </p:grpSpPr>
          <p:sp>
            <p:nvSpPr>
              <p:cNvPr id="262"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3"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9" name="Group 428"/>
            <p:cNvGrpSpPr>
              <a:grpSpLocks/>
            </p:cNvGrpSpPr>
            <p:nvPr/>
          </p:nvGrpSpPr>
          <p:grpSpPr bwMode="auto">
            <a:xfrm>
              <a:off x="4512" y="3680"/>
              <a:ext cx="118" cy="119"/>
              <a:chOff x="4512" y="3680"/>
              <a:chExt cx="118" cy="119"/>
            </a:xfrm>
          </p:grpSpPr>
          <p:sp>
            <p:nvSpPr>
              <p:cNvPr id="260"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1"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272" name="Group 440"/>
          <p:cNvGrpSpPr>
            <a:grpSpLocks/>
          </p:cNvGrpSpPr>
          <p:nvPr/>
        </p:nvGrpSpPr>
        <p:grpSpPr bwMode="auto">
          <a:xfrm>
            <a:off x="6490336" y="2096176"/>
            <a:ext cx="2168843" cy="170022"/>
            <a:chOff x="3112" y="3920"/>
            <a:chExt cx="1518" cy="119"/>
          </a:xfrm>
        </p:grpSpPr>
        <p:grpSp>
          <p:nvGrpSpPr>
            <p:cNvPr id="273" name="Group 441"/>
            <p:cNvGrpSpPr>
              <a:grpSpLocks/>
            </p:cNvGrpSpPr>
            <p:nvPr/>
          </p:nvGrpSpPr>
          <p:grpSpPr bwMode="auto">
            <a:xfrm>
              <a:off x="3112" y="3920"/>
              <a:ext cx="118" cy="119"/>
              <a:chOff x="3112" y="3920"/>
              <a:chExt cx="118" cy="119"/>
            </a:xfrm>
          </p:grpSpPr>
          <p:sp>
            <p:nvSpPr>
              <p:cNvPr id="289"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0"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4" name="Group 444"/>
            <p:cNvGrpSpPr>
              <a:grpSpLocks/>
            </p:cNvGrpSpPr>
            <p:nvPr/>
          </p:nvGrpSpPr>
          <p:grpSpPr bwMode="auto">
            <a:xfrm>
              <a:off x="3392" y="3920"/>
              <a:ext cx="118" cy="119"/>
              <a:chOff x="3392" y="3920"/>
              <a:chExt cx="118" cy="119"/>
            </a:xfrm>
          </p:grpSpPr>
          <p:sp>
            <p:nvSpPr>
              <p:cNvPr id="287"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8"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5" name="Group 447"/>
            <p:cNvGrpSpPr>
              <a:grpSpLocks/>
            </p:cNvGrpSpPr>
            <p:nvPr/>
          </p:nvGrpSpPr>
          <p:grpSpPr bwMode="auto">
            <a:xfrm>
              <a:off x="3672" y="3920"/>
              <a:ext cx="118" cy="119"/>
              <a:chOff x="3672" y="3920"/>
              <a:chExt cx="118" cy="119"/>
            </a:xfrm>
          </p:grpSpPr>
          <p:sp>
            <p:nvSpPr>
              <p:cNvPr id="285"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6" name="Group 450"/>
            <p:cNvGrpSpPr>
              <a:grpSpLocks/>
            </p:cNvGrpSpPr>
            <p:nvPr/>
          </p:nvGrpSpPr>
          <p:grpSpPr bwMode="auto">
            <a:xfrm>
              <a:off x="3952" y="3920"/>
              <a:ext cx="118" cy="119"/>
              <a:chOff x="3952" y="3920"/>
              <a:chExt cx="118" cy="119"/>
            </a:xfrm>
          </p:grpSpPr>
          <p:sp>
            <p:nvSpPr>
              <p:cNvPr id="283"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4"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7" name="Group 453"/>
            <p:cNvGrpSpPr>
              <a:grpSpLocks/>
            </p:cNvGrpSpPr>
            <p:nvPr/>
          </p:nvGrpSpPr>
          <p:grpSpPr bwMode="auto">
            <a:xfrm>
              <a:off x="4232" y="3920"/>
              <a:ext cx="118" cy="119"/>
              <a:chOff x="4232" y="3920"/>
              <a:chExt cx="118" cy="119"/>
            </a:xfrm>
          </p:grpSpPr>
          <p:sp>
            <p:nvSpPr>
              <p:cNvPr id="281"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2"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8" name="Group 456"/>
            <p:cNvGrpSpPr>
              <a:grpSpLocks/>
            </p:cNvGrpSpPr>
            <p:nvPr/>
          </p:nvGrpSpPr>
          <p:grpSpPr bwMode="auto">
            <a:xfrm>
              <a:off x="4512" y="3920"/>
              <a:ext cx="118" cy="119"/>
              <a:chOff x="4512" y="3920"/>
              <a:chExt cx="118" cy="119"/>
            </a:xfrm>
          </p:grpSpPr>
          <p:sp>
            <p:nvSpPr>
              <p:cNvPr id="279"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0"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291" name="Donut 290"/>
          <p:cNvSpPr/>
          <p:nvPr/>
        </p:nvSpPr>
        <p:spPr>
          <a:xfrm>
            <a:off x="6610986" y="730926"/>
            <a:ext cx="1879600" cy="1879600"/>
          </a:xfrm>
          <a:prstGeom prst="donut">
            <a:avLst>
              <a:gd name="adj" fmla="val 670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5" name="Line 473"/>
          <p:cNvSpPr>
            <a:spLocks noChangeShapeType="1"/>
          </p:cNvSpPr>
          <p:nvPr/>
        </p:nvSpPr>
        <p:spPr bwMode="auto">
          <a:xfrm>
            <a:off x="8396975" y="1540552"/>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311" name="Line 473"/>
          <p:cNvSpPr>
            <a:spLocks noChangeShapeType="1"/>
          </p:cNvSpPr>
          <p:nvPr/>
        </p:nvSpPr>
        <p:spPr bwMode="auto">
          <a:xfrm flipV="1">
            <a:off x="8452009" y="1477168"/>
            <a:ext cx="0" cy="370682"/>
          </a:xfrm>
          <a:prstGeom prst="line">
            <a:avLst/>
          </a:prstGeom>
          <a:noFill/>
          <a:ln w="254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aphicFrame>
        <p:nvGraphicFramePr>
          <p:cNvPr id="312" name="Object 311"/>
          <p:cNvGraphicFramePr>
            <a:graphicFrameLocks noChangeAspect="1"/>
          </p:cNvGraphicFramePr>
          <p:nvPr>
            <p:extLst>
              <p:ext uri="{D42A27DB-BD31-4B8C-83A1-F6EECF244321}">
                <p14:modId xmlns:p14="http://schemas.microsoft.com/office/powerpoint/2010/main" val="3987473309"/>
              </p:ext>
            </p:extLst>
          </p:nvPr>
        </p:nvGraphicFramePr>
        <p:xfrm>
          <a:off x="8486617" y="1525588"/>
          <a:ext cx="183696" cy="249479"/>
        </p:xfrm>
        <a:graphic>
          <a:graphicData uri="http://schemas.openxmlformats.org/presentationml/2006/ole">
            <mc:AlternateContent xmlns:mc="http://schemas.openxmlformats.org/markup-compatibility/2006">
              <mc:Choice xmlns:v="urn:schemas-microsoft-com:vml" Requires="v">
                <p:oleObj spid="_x0000_s3253373" name="Equation" r:id="rId5" imgW="139700" imgH="190500" progId="Equation.DSMT4">
                  <p:embed/>
                </p:oleObj>
              </mc:Choice>
              <mc:Fallback>
                <p:oleObj name="Equation" r:id="rId5" imgW="139700" imgH="190500" progId="Equation.DSMT4">
                  <p:embed/>
                  <p:pic>
                    <p:nvPicPr>
                      <p:cNvPr id="0" name=""/>
                      <p:cNvPicPr/>
                      <p:nvPr/>
                    </p:nvPicPr>
                    <p:blipFill>
                      <a:blip r:embed="rId6"/>
                      <a:stretch>
                        <a:fillRect/>
                      </a:stretch>
                    </p:blipFill>
                    <p:spPr>
                      <a:xfrm>
                        <a:off x="8486617" y="1525588"/>
                        <a:ext cx="183696" cy="249479"/>
                      </a:xfrm>
                      <a:prstGeom prst="rect">
                        <a:avLst/>
                      </a:prstGeom>
                    </p:spPr>
                  </p:pic>
                </p:oleObj>
              </mc:Fallback>
            </mc:AlternateContent>
          </a:graphicData>
        </a:graphic>
      </p:graphicFrame>
      <p:graphicFrame>
        <p:nvGraphicFramePr>
          <p:cNvPr id="314" name="Object 313"/>
          <p:cNvGraphicFramePr>
            <a:graphicFrameLocks noChangeAspect="1"/>
          </p:cNvGraphicFramePr>
          <p:nvPr>
            <p:extLst>
              <p:ext uri="{D42A27DB-BD31-4B8C-83A1-F6EECF244321}">
                <p14:modId xmlns:p14="http://schemas.microsoft.com/office/powerpoint/2010/main" val="2915023499"/>
              </p:ext>
            </p:extLst>
          </p:nvPr>
        </p:nvGraphicFramePr>
        <p:xfrm>
          <a:off x="8117205" y="1544638"/>
          <a:ext cx="250825" cy="249237"/>
        </p:xfrm>
        <a:graphic>
          <a:graphicData uri="http://schemas.openxmlformats.org/presentationml/2006/ole">
            <mc:AlternateContent xmlns:mc="http://schemas.openxmlformats.org/markup-compatibility/2006">
              <mc:Choice xmlns:v="urn:schemas-microsoft-com:vml" Requires="v">
                <p:oleObj spid="_x0000_s3253374" name="Equation" r:id="rId7" imgW="190500" imgH="190500" progId="Equation.DSMT4">
                  <p:embed/>
                </p:oleObj>
              </mc:Choice>
              <mc:Fallback>
                <p:oleObj name="Equation" r:id="rId7" imgW="190500" imgH="190500" progId="Equation.DSMT4">
                  <p:embed/>
                  <p:pic>
                    <p:nvPicPr>
                      <p:cNvPr id="0" name=""/>
                      <p:cNvPicPr/>
                      <p:nvPr/>
                    </p:nvPicPr>
                    <p:blipFill>
                      <a:blip r:embed="rId8"/>
                      <a:stretch>
                        <a:fillRect/>
                      </a:stretch>
                    </p:blipFill>
                    <p:spPr>
                      <a:xfrm>
                        <a:off x="8117205" y="1544638"/>
                        <a:ext cx="250825" cy="249237"/>
                      </a:xfrm>
                      <a:prstGeom prst="rect">
                        <a:avLst/>
                      </a:prstGeom>
                    </p:spPr>
                  </p:pic>
                </p:oleObj>
              </mc:Fallback>
            </mc:AlternateContent>
          </a:graphicData>
        </a:graphic>
      </p:graphicFrame>
      <p:sp>
        <p:nvSpPr>
          <p:cNvPr id="292" name="TextBox 291"/>
          <p:cNvSpPr txBox="1"/>
          <p:nvPr/>
        </p:nvSpPr>
        <p:spPr>
          <a:xfrm>
            <a:off x="532131" y="1528644"/>
            <a:ext cx="5929260" cy="1938992"/>
          </a:xfrm>
          <a:prstGeom prst="rect">
            <a:avLst/>
          </a:prstGeom>
          <a:noFill/>
        </p:spPr>
        <p:txBody>
          <a:bodyPr wrap="square" rtlCol="0">
            <a:spAutoFit/>
          </a:bodyPr>
          <a:lstStyle/>
          <a:p>
            <a:r>
              <a:rPr lang="en-US" sz="2000" dirty="0">
                <a:solidFill>
                  <a:srgbClr val="FF0000"/>
                </a:solidFill>
                <a:latin typeface="Apple Chancery"/>
                <a:cs typeface="Apple Chancery"/>
              </a:rPr>
              <a:t>Lenz’s Law </a:t>
            </a:r>
            <a:r>
              <a:rPr lang="en-US" sz="2000" dirty="0">
                <a:latin typeface="Times New Roman"/>
                <a:cs typeface="Times New Roman"/>
              </a:rPr>
              <a:t>maintains the induced B-</a:t>
            </a:r>
            <a:r>
              <a:rPr lang="en-US" sz="2000" dirty="0" err="1">
                <a:latin typeface="Times New Roman"/>
                <a:cs typeface="Times New Roman"/>
              </a:rPr>
              <a:t>fld</a:t>
            </a:r>
            <a:r>
              <a:rPr lang="en-US" sz="2000" dirty="0">
                <a:latin typeface="Times New Roman"/>
                <a:cs typeface="Times New Roman"/>
              </a:rPr>
              <a:t> be </a:t>
            </a:r>
            <a:r>
              <a:rPr lang="en-US" sz="2000" dirty="0">
                <a:solidFill>
                  <a:srgbClr val="143CDA"/>
                </a:solidFill>
                <a:latin typeface="Times New Roman"/>
                <a:cs typeface="Times New Roman"/>
              </a:rPr>
              <a:t>out of the page</a:t>
            </a:r>
            <a:r>
              <a:rPr lang="en-US" sz="2000" dirty="0">
                <a:solidFill>
                  <a:srgbClr val="1932D1"/>
                </a:solidFill>
                <a:latin typeface="Times New Roman"/>
                <a:cs typeface="Times New Roman"/>
              </a:rPr>
              <a:t> </a:t>
            </a:r>
            <a:r>
              <a:rPr lang="en-US" sz="2000" dirty="0">
                <a:latin typeface="Times New Roman"/>
                <a:cs typeface="Times New Roman"/>
              </a:rPr>
              <a:t>and the induced current, hence the induced </a:t>
            </a:r>
            <a:r>
              <a:rPr lang="en-US" sz="2000" i="1" dirty="0">
                <a:latin typeface="Times New Roman"/>
                <a:cs typeface="Times New Roman"/>
              </a:rPr>
              <a:t>E-</a:t>
            </a:r>
            <a:r>
              <a:rPr lang="en-US" sz="2000" i="1" dirty="0" err="1">
                <a:latin typeface="Times New Roman"/>
                <a:cs typeface="Times New Roman"/>
              </a:rPr>
              <a:t>fld</a:t>
            </a:r>
            <a:r>
              <a:rPr lang="en-US" sz="2000" dirty="0">
                <a:latin typeface="Times New Roman"/>
                <a:cs typeface="Times New Roman"/>
              </a:rPr>
              <a:t>, will be </a:t>
            </a:r>
            <a:r>
              <a:rPr lang="en-US" sz="2000" dirty="0">
                <a:solidFill>
                  <a:srgbClr val="1932D1"/>
                </a:solidFill>
                <a:latin typeface="Times New Roman"/>
                <a:cs typeface="Times New Roman"/>
              </a:rPr>
              <a:t>counterclockwise</a:t>
            </a:r>
            <a:r>
              <a:rPr lang="en-US" sz="2000" dirty="0">
                <a:latin typeface="Times New Roman"/>
                <a:cs typeface="Times New Roman"/>
              </a:rPr>
              <a:t>.  With </a:t>
            </a:r>
            <a:r>
              <a:rPr lang="en-US" sz="2000" dirty="0">
                <a:solidFill>
                  <a:srgbClr val="0000FF"/>
                </a:solidFill>
                <a:latin typeface="Times New Roman"/>
                <a:cs typeface="Times New Roman"/>
              </a:rPr>
              <a:t>the area vector </a:t>
            </a:r>
            <a:r>
              <a:rPr lang="en-US" sz="2000" dirty="0">
                <a:latin typeface="Times New Roman"/>
                <a:cs typeface="Times New Roman"/>
              </a:rPr>
              <a:t>in the direction of the external magnetic </a:t>
            </a:r>
            <a:r>
              <a:rPr lang="en-US" sz="2000" dirty="0">
                <a:solidFill>
                  <a:srgbClr val="0713B7"/>
                </a:solidFill>
                <a:latin typeface="Times New Roman"/>
                <a:cs typeface="Times New Roman"/>
              </a:rPr>
              <a:t>field</a:t>
            </a:r>
            <a:r>
              <a:rPr lang="en-US" sz="2000" dirty="0">
                <a:latin typeface="Times New Roman"/>
                <a:cs typeface="Times New Roman"/>
              </a:rPr>
              <a:t> and      appropriately defined (see previous slide for explanation, and see sketch for result), we can conclude:</a:t>
            </a:r>
          </a:p>
        </p:txBody>
      </p:sp>
      <p:sp>
        <p:nvSpPr>
          <p:cNvPr id="293" name="TextBox 292"/>
          <p:cNvSpPr txBox="1"/>
          <p:nvPr/>
        </p:nvSpPr>
        <p:spPr>
          <a:xfrm>
            <a:off x="494031" y="3505486"/>
            <a:ext cx="8400415" cy="707886"/>
          </a:xfrm>
          <a:prstGeom prst="rect">
            <a:avLst/>
          </a:prstGeom>
          <a:noFill/>
        </p:spPr>
        <p:txBody>
          <a:bodyPr wrap="square" rtlCol="0">
            <a:spAutoFit/>
          </a:bodyPr>
          <a:lstStyle/>
          <a:p>
            <a:r>
              <a:rPr lang="en-US" sz="2000" dirty="0">
                <a:solidFill>
                  <a:srgbClr val="FF0000"/>
                </a:solidFill>
                <a:latin typeface="Apple Chancery"/>
                <a:cs typeface="Apple Chancery"/>
              </a:rPr>
              <a:t>The external </a:t>
            </a:r>
            <a:r>
              <a:rPr lang="en-US" sz="2000" i="1" dirty="0">
                <a:solidFill>
                  <a:srgbClr val="FF0000"/>
                </a:solidFill>
                <a:latin typeface="Apple Chancery"/>
                <a:cs typeface="Apple Chancery"/>
              </a:rPr>
              <a:t>B-</a:t>
            </a:r>
            <a:r>
              <a:rPr lang="en-US" sz="2000" i="1" dirty="0" err="1">
                <a:solidFill>
                  <a:srgbClr val="FF0000"/>
                </a:solidFill>
                <a:latin typeface="Apple Chancery"/>
                <a:cs typeface="Apple Chancery"/>
              </a:rPr>
              <a:t>fld</a:t>
            </a:r>
            <a:r>
              <a:rPr lang="en-US" sz="2000" dirty="0">
                <a:solidFill>
                  <a:srgbClr val="FF0000"/>
                </a:solidFill>
                <a:latin typeface="Apple Chancery"/>
                <a:cs typeface="Apple Chancery"/>
              </a:rPr>
              <a:t> </a:t>
            </a:r>
            <a:r>
              <a:rPr lang="en-US" sz="2000" dirty="0">
                <a:latin typeface="Times New Roman"/>
                <a:cs typeface="Times New Roman"/>
              </a:rPr>
              <a:t>is </a:t>
            </a:r>
            <a:r>
              <a:rPr lang="en-US" sz="2000" i="1" dirty="0">
                <a:latin typeface="Times New Roman"/>
                <a:cs typeface="Times New Roman"/>
              </a:rPr>
              <a:t>into the page, </a:t>
            </a:r>
            <a:r>
              <a:rPr lang="en-US" sz="2000" dirty="0">
                <a:latin typeface="Times New Roman"/>
                <a:cs typeface="Times New Roman"/>
              </a:rPr>
              <a:t>so the angle between that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and the </a:t>
            </a:r>
            <a:r>
              <a:rPr lang="en-US" sz="2000" i="1" dirty="0">
                <a:latin typeface="Times New Roman"/>
                <a:cs typeface="Times New Roman"/>
              </a:rPr>
              <a:t>area vector </a:t>
            </a:r>
            <a:r>
              <a:rPr lang="en-US" sz="2000" dirty="0">
                <a:latin typeface="Times New Roman"/>
                <a:cs typeface="Times New Roman"/>
              </a:rPr>
              <a:t>will be     ; the angle between     and      is        , so we can write:</a:t>
            </a:r>
          </a:p>
        </p:txBody>
      </p:sp>
      <p:graphicFrame>
        <p:nvGraphicFramePr>
          <p:cNvPr id="294" name="Object 293"/>
          <p:cNvGraphicFramePr>
            <a:graphicFrameLocks noChangeAspect="1"/>
          </p:cNvGraphicFramePr>
          <p:nvPr>
            <p:extLst>
              <p:ext uri="{D42A27DB-BD31-4B8C-83A1-F6EECF244321}">
                <p14:modId xmlns:p14="http://schemas.microsoft.com/office/powerpoint/2010/main" val="597523725"/>
              </p:ext>
            </p:extLst>
          </p:nvPr>
        </p:nvGraphicFramePr>
        <p:xfrm>
          <a:off x="2039938" y="3830638"/>
          <a:ext cx="298450" cy="319087"/>
        </p:xfrm>
        <a:graphic>
          <a:graphicData uri="http://schemas.openxmlformats.org/presentationml/2006/ole">
            <mc:AlternateContent xmlns:mc="http://schemas.openxmlformats.org/markup-compatibility/2006">
              <mc:Choice xmlns:v="urn:schemas-microsoft-com:vml" Requires="v">
                <p:oleObj spid="_x0000_s3253375" name="Equation" r:id="rId9" imgW="177800" imgH="190500" progId="Equation.DSMT4">
                  <p:embed/>
                </p:oleObj>
              </mc:Choice>
              <mc:Fallback>
                <p:oleObj name="Equation" r:id="rId9" imgW="177800" imgH="190500" progId="Equation.DSMT4">
                  <p:embed/>
                  <p:pic>
                    <p:nvPicPr>
                      <p:cNvPr id="0" name=""/>
                      <p:cNvPicPr/>
                      <p:nvPr/>
                    </p:nvPicPr>
                    <p:blipFill>
                      <a:blip r:embed="rId10"/>
                      <a:stretch>
                        <a:fillRect/>
                      </a:stretch>
                    </p:blipFill>
                    <p:spPr>
                      <a:xfrm>
                        <a:off x="2039938" y="3830638"/>
                        <a:ext cx="298450" cy="319087"/>
                      </a:xfrm>
                      <a:prstGeom prst="rect">
                        <a:avLst/>
                      </a:prstGeom>
                    </p:spPr>
                  </p:pic>
                </p:oleObj>
              </mc:Fallback>
            </mc:AlternateContent>
          </a:graphicData>
        </a:graphic>
      </p:graphicFrame>
      <p:cxnSp>
        <p:nvCxnSpPr>
          <p:cNvPr id="297" name="Straight Connector 296"/>
          <p:cNvCxnSpPr/>
          <p:nvPr/>
        </p:nvCxnSpPr>
        <p:spPr>
          <a:xfrm flipV="1">
            <a:off x="1612401" y="5820967"/>
            <a:ext cx="204197" cy="38100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flipV="1">
            <a:off x="3479301" y="5846367"/>
            <a:ext cx="204197" cy="38100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99" name="TextBox 298"/>
          <p:cNvSpPr txBox="1"/>
          <p:nvPr/>
        </p:nvSpPr>
        <p:spPr>
          <a:xfrm>
            <a:off x="6427154" y="4147088"/>
            <a:ext cx="2470308" cy="2554545"/>
          </a:xfrm>
          <a:prstGeom prst="rect">
            <a:avLst/>
          </a:prstGeom>
          <a:noFill/>
        </p:spPr>
        <p:txBody>
          <a:bodyPr wrap="square" rtlCol="0">
            <a:spAutoFit/>
          </a:bodyPr>
          <a:lstStyle/>
          <a:p>
            <a:r>
              <a:rPr lang="en-US" sz="2000" dirty="0">
                <a:solidFill>
                  <a:srgbClr val="FF0000"/>
                </a:solidFill>
                <a:latin typeface="Apple Chancery"/>
                <a:cs typeface="Apple Chancery"/>
              </a:rPr>
              <a:t>Notice: </a:t>
            </a:r>
            <a:r>
              <a:rPr lang="en-US" sz="2000" dirty="0">
                <a:solidFill>
                  <a:srgbClr val="0000FF"/>
                </a:solidFill>
                <a:latin typeface="Times New Roman"/>
                <a:cs typeface="Times New Roman"/>
              </a:rPr>
              <a:t>If the </a:t>
            </a:r>
            <a:r>
              <a:rPr lang="en-US" sz="2000" dirty="0">
                <a:solidFill>
                  <a:srgbClr val="FF0000"/>
                </a:solidFill>
                <a:latin typeface="Times New Roman"/>
                <a:cs typeface="Times New Roman"/>
              </a:rPr>
              <a:t>external </a:t>
            </a:r>
            <a:r>
              <a:rPr lang="en-US" sz="2000" i="1" dirty="0">
                <a:solidFill>
                  <a:srgbClr val="FF0000"/>
                </a:solidFill>
                <a:latin typeface="Times New Roman"/>
                <a:cs typeface="Times New Roman"/>
              </a:rPr>
              <a:t>B-</a:t>
            </a:r>
            <a:r>
              <a:rPr lang="en-US" sz="2000" i="1" dirty="0" err="1">
                <a:solidFill>
                  <a:srgbClr val="FF0000"/>
                </a:solidFill>
                <a:latin typeface="Times New Roman"/>
                <a:cs typeface="Times New Roman"/>
              </a:rPr>
              <a:t>fld</a:t>
            </a:r>
            <a:r>
              <a:rPr lang="en-US" sz="2000" i="1" dirty="0">
                <a:solidFill>
                  <a:srgbClr val="FF0000"/>
                </a:solidFill>
                <a:latin typeface="Times New Roman"/>
                <a:cs typeface="Times New Roman"/>
              </a:rPr>
              <a:t> </a:t>
            </a:r>
            <a:r>
              <a:rPr lang="en-US" sz="2000" dirty="0">
                <a:latin typeface="Times New Roman"/>
                <a:cs typeface="Times New Roman"/>
              </a:rPr>
              <a:t>was </a:t>
            </a:r>
            <a:r>
              <a:rPr lang="en-US" sz="2000" dirty="0">
                <a:solidFill>
                  <a:srgbClr val="FF0000"/>
                </a:solidFill>
                <a:latin typeface="Times New Roman"/>
                <a:cs typeface="Times New Roman"/>
              </a:rPr>
              <a:t>decreasing</a:t>
            </a:r>
            <a:r>
              <a:rPr lang="en-US" sz="2000" dirty="0">
                <a:latin typeface="Times New Roman"/>
                <a:cs typeface="Times New Roman"/>
              </a:rPr>
              <a:t>, </a:t>
            </a:r>
            <a:r>
              <a:rPr lang="en-US" sz="2000" i="1" dirty="0">
                <a:solidFill>
                  <a:srgbClr val="0000FF"/>
                </a:solidFill>
                <a:latin typeface="Times New Roman"/>
                <a:cs typeface="Times New Roman"/>
              </a:rPr>
              <a:t>dB/</a:t>
            </a:r>
            <a:r>
              <a:rPr lang="en-US" sz="2000" i="1" dirty="0" err="1">
                <a:solidFill>
                  <a:srgbClr val="0000FF"/>
                </a:solidFill>
                <a:latin typeface="Times New Roman"/>
                <a:cs typeface="Times New Roman"/>
              </a:rPr>
              <a:t>dt</a:t>
            </a:r>
            <a:r>
              <a:rPr lang="en-US" sz="2000" i="1" dirty="0">
                <a:solidFill>
                  <a:srgbClr val="0000FF"/>
                </a:solidFill>
                <a:latin typeface="Times New Roman"/>
                <a:cs typeface="Times New Roman"/>
              </a:rPr>
              <a:t> </a:t>
            </a:r>
            <a:r>
              <a:rPr lang="en-US" sz="2000" dirty="0">
                <a:latin typeface="Times New Roman"/>
                <a:cs typeface="Times New Roman"/>
              </a:rPr>
              <a:t>would be </a:t>
            </a:r>
            <a:r>
              <a:rPr lang="en-US" sz="2000" dirty="0">
                <a:solidFill>
                  <a:srgbClr val="0000FF"/>
                </a:solidFill>
                <a:latin typeface="Times New Roman"/>
                <a:cs typeface="Times New Roman"/>
              </a:rPr>
              <a:t>negative</a:t>
            </a:r>
            <a:r>
              <a:rPr lang="en-US" sz="2000" dirty="0">
                <a:latin typeface="Times New Roman"/>
                <a:cs typeface="Times New Roman"/>
              </a:rPr>
              <a:t> </a:t>
            </a:r>
            <a:r>
              <a:rPr lang="en-US" sz="2000" dirty="0">
                <a:solidFill>
                  <a:srgbClr val="0000FF"/>
                </a:solidFill>
                <a:latin typeface="Times New Roman"/>
                <a:cs typeface="Times New Roman"/>
              </a:rPr>
              <a:t>making </a:t>
            </a:r>
            <a:r>
              <a:rPr lang="en-US" sz="2000" i="1" dirty="0">
                <a:solidFill>
                  <a:srgbClr val="0000FF"/>
                </a:solidFill>
                <a:latin typeface="Times New Roman"/>
                <a:cs typeface="Times New Roman"/>
              </a:rPr>
              <a:t>E </a:t>
            </a:r>
            <a:r>
              <a:rPr lang="en-US" sz="2000" dirty="0">
                <a:solidFill>
                  <a:srgbClr val="0000FF"/>
                </a:solidFill>
                <a:latin typeface="Times New Roman"/>
                <a:cs typeface="Times New Roman"/>
              </a:rPr>
              <a:t>negative</a:t>
            </a:r>
            <a:r>
              <a:rPr lang="en-US" sz="2000" dirty="0">
                <a:latin typeface="Times New Roman"/>
                <a:cs typeface="Times New Roman"/>
              </a:rPr>
              <a:t>.  That would tell us the </a:t>
            </a:r>
            <a:r>
              <a:rPr lang="en-US" sz="2000" i="1" dirty="0">
                <a:solidFill>
                  <a:srgbClr val="0000FF"/>
                </a:solidFill>
                <a:latin typeface="Times New Roman"/>
                <a:cs typeface="Times New Roman"/>
              </a:rPr>
              <a:t>E-</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was </a:t>
            </a:r>
            <a:r>
              <a:rPr lang="en-US" sz="2000" dirty="0">
                <a:solidFill>
                  <a:srgbClr val="0000FF"/>
                </a:solidFill>
                <a:latin typeface="Times New Roman"/>
                <a:cs typeface="Times New Roman"/>
              </a:rPr>
              <a:t>opposite originally assumed</a:t>
            </a:r>
            <a:r>
              <a:rPr lang="en-US" sz="2000" dirty="0">
                <a:latin typeface="Times New Roman"/>
                <a:cs typeface="Times New Roman"/>
              </a:rPr>
              <a:t>! </a:t>
            </a:r>
          </a:p>
        </p:txBody>
      </p:sp>
      <p:graphicFrame>
        <p:nvGraphicFramePr>
          <p:cNvPr id="133" name="Object 132"/>
          <p:cNvGraphicFramePr>
            <a:graphicFrameLocks noChangeAspect="1"/>
          </p:cNvGraphicFramePr>
          <p:nvPr>
            <p:extLst>
              <p:ext uri="{D42A27DB-BD31-4B8C-83A1-F6EECF244321}">
                <p14:modId xmlns:p14="http://schemas.microsoft.com/office/powerpoint/2010/main" val="337120446"/>
              </p:ext>
            </p:extLst>
          </p:nvPr>
        </p:nvGraphicFramePr>
        <p:xfrm>
          <a:off x="5056453" y="2444380"/>
          <a:ext cx="319088" cy="319088"/>
        </p:xfrm>
        <a:graphic>
          <a:graphicData uri="http://schemas.openxmlformats.org/presentationml/2006/ole">
            <mc:AlternateContent xmlns:mc="http://schemas.openxmlformats.org/markup-compatibility/2006">
              <mc:Choice xmlns:v="urn:schemas-microsoft-com:vml" Requires="v">
                <p:oleObj spid="_x0000_s3253376" name="Equation" r:id="rId11" imgW="190500" imgH="190500" progId="Equation.DSMT4">
                  <p:embed/>
                </p:oleObj>
              </mc:Choice>
              <mc:Fallback>
                <p:oleObj name="Equation" r:id="rId11" imgW="190500" imgH="190500" progId="Equation.DSMT4">
                  <p:embed/>
                  <p:pic>
                    <p:nvPicPr>
                      <p:cNvPr id="0" name=""/>
                      <p:cNvPicPr/>
                      <p:nvPr/>
                    </p:nvPicPr>
                    <p:blipFill>
                      <a:blip r:embed="rId12"/>
                      <a:stretch>
                        <a:fillRect/>
                      </a:stretch>
                    </p:blipFill>
                    <p:spPr>
                      <a:xfrm>
                        <a:off x="5056453" y="2444380"/>
                        <a:ext cx="319088" cy="319088"/>
                      </a:xfrm>
                      <a:prstGeom prst="rect">
                        <a:avLst/>
                      </a:prstGeom>
                    </p:spPr>
                  </p:pic>
                </p:oleObj>
              </mc:Fallback>
            </mc:AlternateContent>
          </a:graphicData>
        </a:graphic>
      </p:graphicFrame>
      <p:graphicFrame>
        <p:nvGraphicFramePr>
          <p:cNvPr id="134" name="Object 133"/>
          <p:cNvGraphicFramePr>
            <a:graphicFrameLocks noChangeAspect="1"/>
          </p:cNvGraphicFramePr>
          <p:nvPr>
            <p:extLst>
              <p:ext uri="{D42A27DB-BD31-4B8C-83A1-F6EECF244321}">
                <p14:modId xmlns:p14="http://schemas.microsoft.com/office/powerpoint/2010/main" val="4182812683"/>
              </p:ext>
            </p:extLst>
          </p:nvPr>
        </p:nvGraphicFramePr>
        <p:xfrm>
          <a:off x="5556243" y="3833821"/>
          <a:ext cx="531813" cy="317500"/>
        </p:xfrm>
        <a:graphic>
          <a:graphicData uri="http://schemas.openxmlformats.org/presentationml/2006/ole">
            <mc:AlternateContent xmlns:mc="http://schemas.openxmlformats.org/markup-compatibility/2006">
              <mc:Choice xmlns:v="urn:schemas-microsoft-com:vml" Requires="v">
                <p:oleObj spid="_x0000_s3253377" name="Equation" r:id="rId13" imgW="317500" imgH="190500" progId="Equation.DSMT4">
                  <p:embed/>
                </p:oleObj>
              </mc:Choice>
              <mc:Fallback>
                <p:oleObj name="Equation" r:id="rId13" imgW="317500" imgH="190500" progId="Equation.DSMT4">
                  <p:embed/>
                  <p:pic>
                    <p:nvPicPr>
                      <p:cNvPr id="0" name=""/>
                      <p:cNvPicPr/>
                      <p:nvPr/>
                    </p:nvPicPr>
                    <p:blipFill>
                      <a:blip r:embed="rId14"/>
                      <a:stretch>
                        <a:fillRect/>
                      </a:stretch>
                    </p:blipFill>
                    <p:spPr>
                      <a:xfrm>
                        <a:off x="5556243" y="3833821"/>
                        <a:ext cx="531813" cy="317500"/>
                      </a:xfrm>
                      <a:prstGeom prst="rect">
                        <a:avLst/>
                      </a:prstGeom>
                    </p:spPr>
                  </p:pic>
                </p:oleObj>
              </mc:Fallback>
            </mc:AlternateContent>
          </a:graphicData>
        </a:graphic>
      </p:graphicFrame>
      <p:graphicFrame>
        <p:nvGraphicFramePr>
          <p:cNvPr id="135" name="Object 134"/>
          <p:cNvGraphicFramePr>
            <a:graphicFrameLocks noChangeAspect="1"/>
          </p:cNvGraphicFramePr>
          <p:nvPr>
            <p:extLst>
              <p:ext uri="{D42A27DB-BD31-4B8C-83A1-F6EECF244321}">
                <p14:modId xmlns:p14="http://schemas.microsoft.com/office/powerpoint/2010/main" val="130248799"/>
              </p:ext>
            </p:extLst>
          </p:nvPr>
        </p:nvGraphicFramePr>
        <p:xfrm>
          <a:off x="4995561" y="3830784"/>
          <a:ext cx="319088" cy="319088"/>
        </p:xfrm>
        <a:graphic>
          <a:graphicData uri="http://schemas.openxmlformats.org/presentationml/2006/ole">
            <mc:AlternateContent xmlns:mc="http://schemas.openxmlformats.org/markup-compatibility/2006">
              <mc:Choice xmlns:v="urn:schemas-microsoft-com:vml" Requires="v">
                <p:oleObj spid="_x0000_s3253378" name="Equation" r:id="rId15" imgW="190500" imgH="190500" progId="Equation.DSMT4">
                  <p:embed/>
                </p:oleObj>
              </mc:Choice>
              <mc:Fallback>
                <p:oleObj name="Equation" r:id="rId15" imgW="190500" imgH="190500" progId="Equation.DSMT4">
                  <p:embed/>
                  <p:pic>
                    <p:nvPicPr>
                      <p:cNvPr id="0" name=""/>
                      <p:cNvPicPr/>
                      <p:nvPr/>
                    </p:nvPicPr>
                    <p:blipFill>
                      <a:blip r:embed="rId12"/>
                      <a:stretch>
                        <a:fillRect/>
                      </a:stretch>
                    </p:blipFill>
                    <p:spPr>
                      <a:xfrm>
                        <a:off x="4995561" y="3830784"/>
                        <a:ext cx="319088" cy="319088"/>
                      </a:xfrm>
                      <a:prstGeom prst="rect">
                        <a:avLst/>
                      </a:prstGeom>
                    </p:spPr>
                  </p:pic>
                </p:oleObj>
              </mc:Fallback>
            </mc:AlternateContent>
          </a:graphicData>
        </a:graphic>
      </p:graphicFrame>
      <p:graphicFrame>
        <p:nvGraphicFramePr>
          <p:cNvPr id="136" name="Object 135"/>
          <p:cNvGraphicFramePr>
            <a:graphicFrameLocks noChangeAspect="1"/>
          </p:cNvGraphicFramePr>
          <p:nvPr>
            <p:extLst>
              <p:ext uri="{D42A27DB-BD31-4B8C-83A1-F6EECF244321}">
                <p14:modId xmlns:p14="http://schemas.microsoft.com/office/powerpoint/2010/main" val="361445937"/>
              </p:ext>
            </p:extLst>
          </p:nvPr>
        </p:nvGraphicFramePr>
        <p:xfrm>
          <a:off x="4308475" y="3830110"/>
          <a:ext cx="234950" cy="319087"/>
        </p:xfrm>
        <a:graphic>
          <a:graphicData uri="http://schemas.openxmlformats.org/presentationml/2006/ole">
            <mc:AlternateContent xmlns:mc="http://schemas.openxmlformats.org/markup-compatibility/2006">
              <mc:Choice xmlns:v="urn:schemas-microsoft-com:vml" Requires="v">
                <p:oleObj spid="_x0000_s3253379" name="Equation" r:id="rId16" imgW="139700" imgH="190500" progId="Equation.DSMT4">
                  <p:embed/>
                </p:oleObj>
              </mc:Choice>
              <mc:Fallback>
                <p:oleObj name="Equation" r:id="rId16" imgW="139700" imgH="190500" progId="Equation.DSMT4">
                  <p:embed/>
                  <p:pic>
                    <p:nvPicPr>
                      <p:cNvPr id="0" name=""/>
                      <p:cNvPicPr/>
                      <p:nvPr/>
                    </p:nvPicPr>
                    <p:blipFill>
                      <a:blip r:embed="rId17"/>
                      <a:stretch>
                        <a:fillRect/>
                      </a:stretch>
                    </p:blipFill>
                    <p:spPr>
                      <a:xfrm>
                        <a:off x="4308475" y="3830110"/>
                        <a:ext cx="234950" cy="319087"/>
                      </a:xfrm>
                      <a:prstGeom prst="rect">
                        <a:avLst/>
                      </a:prstGeom>
                    </p:spPr>
                  </p:pic>
                </p:oleObj>
              </mc:Fallback>
            </mc:AlternateContent>
          </a:graphicData>
        </a:graphic>
      </p:graphicFrame>
      <p:sp>
        <p:nvSpPr>
          <p:cNvPr id="137" name="Rectangle 9"/>
          <p:cNvSpPr txBox="1">
            <a:spLocks noChangeArrowheads="1"/>
          </p:cNvSpPr>
          <p:nvPr/>
        </p:nvSpPr>
        <p:spPr>
          <a:xfrm>
            <a:off x="406407" y="703820"/>
            <a:ext cx="5333994" cy="77005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a.) Derive </a:t>
            </a:r>
            <a:r>
              <a:rPr lang="en-US" sz="2000" dirty="0">
                <a:solidFill>
                  <a:srgbClr val="0000FF"/>
                </a:solidFill>
                <a:latin typeface="Times New Roman"/>
                <a:cs typeface="Times New Roman"/>
              </a:rPr>
              <a:t>an expression </a:t>
            </a:r>
            <a:r>
              <a:rPr lang="en-US" sz="2000" dirty="0">
                <a:solidFill>
                  <a:srgbClr val="000000"/>
                </a:solidFill>
                <a:latin typeface="Times New Roman"/>
                <a:cs typeface="Times New Roman"/>
              </a:rPr>
              <a:t>for the </a:t>
            </a:r>
            <a:r>
              <a:rPr lang="en-US" sz="2000" dirty="0">
                <a:solidFill>
                  <a:srgbClr val="0000FF"/>
                </a:solidFill>
                <a:latin typeface="Times New Roman"/>
                <a:cs typeface="Times New Roman"/>
              </a:rPr>
              <a:t>magnitude </a:t>
            </a:r>
            <a:r>
              <a:rPr lang="en-US" sz="2000" dirty="0">
                <a:solidFill>
                  <a:srgbClr val="000000"/>
                </a:solidFill>
                <a:latin typeface="Times New Roman"/>
                <a:cs typeface="Times New Roman"/>
              </a:rPr>
              <a:t>of the </a:t>
            </a:r>
            <a:r>
              <a:rPr lang="en-US" sz="2000" i="1" dirty="0">
                <a:solidFill>
                  <a:srgbClr val="0000FF"/>
                </a:solidFill>
                <a:latin typeface="Times New Roman"/>
                <a:cs typeface="Times New Roman"/>
              </a:rPr>
              <a:t>E-</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00"/>
                </a:solidFill>
                <a:latin typeface="Times New Roman"/>
                <a:cs typeface="Times New Roman"/>
              </a:rPr>
              <a:t>should the </a:t>
            </a:r>
            <a:r>
              <a:rPr lang="en-US" sz="2000" i="1" dirty="0">
                <a:solidFill>
                  <a:srgbClr val="FF0000"/>
                </a:solidFill>
                <a:latin typeface="Times New Roman"/>
                <a:cs typeface="Times New Roman"/>
              </a:rPr>
              <a:t>B-</a:t>
            </a:r>
            <a:r>
              <a:rPr lang="en-US" sz="2000" i="1" dirty="0" err="1">
                <a:solidFill>
                  <a:srgbClr val="FF0000"/>
                </a:solidFill>
                <a:latin typeface="Times New Roman"/>
                <a:cs typeface="Times New Roman"/>
              </a:rPr>
              <a:t>fld</a:t>
            </a:r>
            <a:r>
              <a:rPr lang="en-US" sz="2000" i="1" dirty="0">
                <a:solidFill>
                  <a:srgbClr val="FF0000"/>
                </a:solidFill>
                <a:latin typeface="Times New Roman"/>
                <a:cs typeface="Times New Roman"/>
              </a:rPr>
              <a:t> </a:t>
            </a:r>
            <a:r>
              <a:rPr lang="en-US" sz="2000" dirty="0">
                <a:solidFill>
                  <a:srgbClr val="FF0000"/>
                </a:solidFill>
                <a:latin typeface="Times New Roman"/>
                <a:cs typeface="Times New Roman"/>
              </a:rPr>
              <a:t>increase</a:t>
            </a:r>
            <a:r>
              <a:rPr lang="en-US" sz="2000" dirty="0">
                <a:solidFill>
                  <a:srgbClr val="0000FF"/>
                </a:solidFill>
                <a:latin typeface="Times New Roman"/>
                <a:cs typeface="Times New Roman"/>
              </a:rPr>
              <a:t>.</a:t>
            </a:r>
            <a:endParaRPr lang="en-US" sz="2000" dirty="0">
              <a:solidFill>
                <a:srgbClr val="008000"/>
              </a:solidFill>
              <a:latin typeface="Apple Chancery"/>
              <a:ea typeface="ＭＳ Ｐゴシック" charset="0"/>
              <a:cs typeface="Apple Chancery"/>
            </a:endParaRPr>
          </a:p>
        </p:txBody>
      </p:sp>
    </p:spTree>
    <p:extLst>
      <p:ext uri="{BB962C8B-B14F-4D97-AF65-F5344CB8AC3E}">
        <p14:creationId xmlns:p14="http://schemas.microsoft.com/office/powerpoint/2010/main" val="111807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dissolve">
                                      <p:cBhvr>
                                        <p:cTn id="7" dur="500"/>
                                        <p:tgtEl>
                                          <p:spTgt spid="292"/>
                                        </p:tgtEl>
                                      </p:cBhvr>
                                    </p:animEffect>
                                  </p:childTnLst>
                                </p:cTn>
                              </p:par>
                              <p:par>
                                <p:cTn id="8" presetID="9" presetClass="entr" presetSubtype="0"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dissolve">
                                      <p:cBhvr>
                                        <p:cTn id="10" dur="500"/>
                                        <p:tgtEl>
                                          <p:spTgt spid="13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14"/>
                                        </p:tgtEl>
                                        <p:attrNameLst>
                                          <p:attrName>style.visibility</p:attrName>
                                        </p:attrNameLst>
                                      </p:cBhvr>
                                      <p:to>
                                        <p:strVal val="visible"/>
                                      </p:to>
                                    </p:set>
                                    <p:animEffect transition="in" filter="dissolve">
                                      <p:cBhvr>
                                        <p:cTn id="15" dur="500"/>
                                        <p:tgtEl>
                                          <p:spTgt spid="31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95"/>
                                        </p:tgtEl>
                                        <p:attrNameLst>
                                          <p:attrName>style.visibility</p:attrName>
                                        </p:attrNameLst>
                                      </p:cBhvr>
                                      <p:to>
                                        <p:strVal val="visible"/>
                                      </p:to>
                                    </p:set>
                                    <p:animEffect transition="in" filter="dissolve">
                                      <p:cBhvr>
                                        <p:cTn id="18" dur="500"/>
                                        <p:tgtEl>
                                          <p:spTgt spid="29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11"/>
                                        </p:tgtEl>
                                        <p:attrNameLst>
                                          <p:attrName>style.visibility</p:attrName>
                                        </p:attrNameLst>
                                      </p:cBhvr>
                                      <p:to>
                                        <p:strVal val="visible"/>
                                      </p:to>
                                    </p:set>
                                    <p:animEffect transition="in" filter="dissolve">
                                      <p:cBhvr>
                                        <p:cTn id="21" dur="500"/>
                                        <p:tgtEl>
                                          <p:spTgt spid="311"/>
                                        </p:tgtEl>
                                      </p:cBhvr>
                                    </p:animEffect>
                                  </p:childTnLst>
                                </p:cTn>
                              </p:par>
                              <p:par>
                                <p:cTn id="22" presetID="9" presetClass="entr" presetSubtype="0" fill="hold" nodeType="withEffect">
                                  <p:stCondLst>
                                    <p:cond delay="0"/>
                                  </p:stCondLst>
                                  <p:childTnLst>
                                    <p:set>
                                      <p:cBhvr>
                                        <p:cTn id="23" dur="1" fill="hold">
                                          <p:stCondLst>
                                            <p:cond delay="0"/>
                                          </p:stCondLst>
                                        </p:cTn>
                                        <p:tgtEl>
                                          <p:spTgt spid="312"/>
                                        </p:tgtEl>
                                        <p:attrNameLst>
                                          <p:attrName>style.visibility</p:attrName>
                                        </p:attrNameLst>
                                      </p:cBhvr>
                                      <p:to>
                                        <p:strVal val="visible"/>
                                      </p:to>
                                    </p:set>
                                    <p:animEffect transition="in" filter="dissolve">
                                      <p:cBhvr>
                                        <p:cTn id="24" dur="500"/>
                                        <p:tgtEl>
                                          <p:spTgt spid="3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93"/>
                                        </p:tgtEl>
                                        <p:attrNameLst>
                                          <p:attrName>style.visibility</p:attrName>
                                        </p:attrNameLst>
                                      </p:cBhvr>
                                      <p:to>
                                        <p:strVal val="visible"/>
                                      </p:to>
                                    </p:set>
                                    <p:animEffect transition="in" filter="dissolve">
                                      <p:cBhvr>
                                        <p:cTn id="29" dur="500"/>
                                        <p:tgtEl>
                                          <p:spTgt spid="293"/>
                                        </p:tgtEl>
                                      </p:cBhvr>
                                    </p:animEffect>
                                  </p:childTnLst>
                                </p:cTn>
                              </p:par>
                              <p:par>
                                <p:cTn id="30" presetID="9" presetClass="entr" presetSubtype="0" fill="hold" nodeType="withEffect">
                                  <p:stCondLst>
                                    <p:cond delay="0"/>
                                  </p:stCondLst>
                                  <p:childTnLst>
                                    <p:set>
                                      <p:cBhvr>
                                        <p:cTn id="31" dur="1" fill="hold">
                                          <p:stCondLst>
                                            <p:cond delay="0"/>
                                          </p:stCondLst>
                                        </p:cTn>
                                        <p:tgtEl>
                                          <p:spTgt spid="294"/>
                                        </p:tgtEl>
                                        <p:attrNameLst>
                                          <p:attrName>style.visibility</p:attrName>
                                        </p:attrNameLst>
                                      </p:cBhvr>
                                      <p:to>
                                        <p:strVal val="visible"/>
                                      </p:to>
                                    </p:set>
                                    <p:animEffect transition="in" filter="dissolve">
                                      <p:cBhvr>
                                        <p:cTn id="32" dur="500"/>
                                        <p:tgtEl>
                                          <p:spTgt spid="294"/>
                                        </p:tgtEl>
                                      </p:cBhvr>
                                    </p:animEffect>
                                  </p:childTnLst>
                                </p:cTn>
                              </p:par>
                              <p:par>
                                <p:cTn id="33" presetID="9" presetClass="entr" presetSubtype="0" fill="hold" nodeType="with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dissolve">
                                      <p:cBhvr>
                                        <p:cTn id="35" dur="500"/>
                                        <p:tgtEl>
                                          <p:spTgt spid="136"/>
                                        </p:tgtEl>
                                      </p:cBhvr>
                                    </p:animEffect>
                                  </p:childTnLst>
                                </p:cTn>
                              </p:par>
                              <p:par>
                                <p:cTn id="36" presetID="9" presetClass="entr" presetSubtype="0" fill="hold" nodeType="withEffect">
                                  <p:stCondLst>
                                    <p:cond delay="0"/>
                                  </p:stCondLst>
                                  <p:childTnLst>
                                    <p:set>
                                      <p:cBhvr>
                                        <p:cTn id="37" dur="1" fill="hold">
                                          <p:stCondLst>
                                            <p:cond delay="0"/>
                                          </p:stCondLst>
                                        </p:cTn>
                                        <p:tgtEl>
                                          <p:spTgt spid="135"/>
                                        </p:tgtEl>
                                        <p:attrNameLst>
                                          <p:attrName>style.visibility</p:attrName>
                                        </p:attrNameLst>
                                      </p:cBhvr>
                                      <p:to>
                                        <p:strVal val="visible"/>
                                      </p:to>
                                    </p:set>
                                    <p:animEffect transition="in" filter="dissolve">
                                      <p:cBhvr>
                                        <p:cTn id="38" dur="500"/>
                                        <p:tgtEl>
                                          <p:spTgt spid="135"/>
                                        </p:tgtEl>
                                      </p:cBhvr>
                                    </p:animEffect>
                                  </p:childTnLst>
                                </p:cTn>
                              </p:par>
                              <p:par>
                                <p:cTn id="39" presetID="9" presetClass="entr" presetSubtype="0" fill="hold" nodeType="with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dissolve">
                                      <p:cBhvr>
                                        <p:cTn id="41" dur="500"/>
                                        <p:tgtEl>
                                          <p:spTgt spid="13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98"/>
                                        </p:tgtEl>
                                        <p:attrNameLst>
                                          <p:attrName>style.visibility</p:attrName>
                                        </p:attrNameLst>
                                      </p:cBhvr>
                                      <p:to>
                                        <p:strVal val="visible"/>
                                      </p:to>
                                    </p:set>
                                    <p:animEffect transition="in" filter="dissolve">
                                      <p:cBhvr>
                                        <p:cTn id="46" dur="500"/>
                                        <p:tgtEl>
                                          <p:spTgt spid="298"/>
                                        </p:tgtEl>
                                      </p:cBhvr>
                                    </p:animEffect>
                                  </p:childTnLst>
                                </p:cTn>
                              </p:par>
                              <p:par>
                                <p:cTn id="47" presetID="9" presetClass="entr" presetSubtype="0" fill="hold" nodeType="withEffect">
                                  <p:stCondLst>
                                    <p:cond delay="0"/>
                                  </p:stCondLst>
                                  <p:childTnLst>
                                    <p:set>
                                      <p:cBhvr>
                                        <p:cTn id="48" dur="1" fill="hold">
                                          <p:stCondLst>
                                            <p:cond delay="0"/>
                                          </p:stCondLst>
                                        </p:cTn>
                                        <p:tgtEl>
                                          <p:spTgt spid="297"/>
                                        </p:tgtEl>
                                        <p:attrNameLst>
                                          <p:attrName>style.visibility</p:attrName>
                                        </p:attrNameLst>
                                      </p:cBhvr>
                                      <p:to>
                                        <p:strVal val="visible"/>
                                      </p:to>
                                    </p:set>
                                    <p:animEffect transition="in" filter="dissolve">
                                      <p:cBhvr>
                                        <p:cTn id="49" dur="500"/>
                                        <p:tgtEl>
                                          <p:spTgt spid="297"/>
                                        </p:tgtEl>
                                      </p:cBhvr>
                                    </p:animEffect>
                                  </p:childTnLst>
                                </p:cTn>
                              </p:par>
                              <p:par>
                                <p:cTn id="50" presetID="9" presetClass="entr" presetSubtype="0" fill="hold" nodeType="with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dissolve">
                                      <p:cBhvr>
                                        <p:cTn id="52" dur="500"/>
                                        <p:tgtEl>
                                          <p:spTgt spid="15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99"/>
                                        </p:tgtEl>
                                        <p:attrNameLst>
                                          <p:attrName>style.visibility</p:attrName>
                                        </p:attrNameLst>
                                      </p:cBhvr>
                                      <p:to>
                                        <p:strVal val="visible"/>
                                      </p:to>
                                    </p:set>
                                    <p:animEffect transition="in" filter="dissolve">
                                      <p:cBhvr>
                                        <p:cTn id="57"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animBg="1"/>
      <p:bldP spid="311" grpId="0" animBg="1"/>
      <p:bldP spid="292" grpId="0"/>
      <p:bldP spid="293" grpId="0"/>
      <p:bldP spid="29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41.)</a:t>
            </a:r>
          </a:p>
        </p:txBody>
      </p:sp>
      <p:graphicFrame>
        <p:nvGraphicFramePr>
          <p:cNvPr id="151" name="Object 150"/>
          <p:cNvGraphicFramePr>
            <a:graphicFrameLocks noChangeAspect="1"/>
          </p:cNvGraphicFramePr>
          <p:nvPr>
            <p:extLst>
              <p:ext uri="{D42A27DB-BD31-4B8C-83A1-F6EECF244321}">
                <p14:modId xmlns:p14="http://schemas.microsoft.com/office/powerpoint/2010/main" val="1517142824"/>
              </p:ext>
            </p:extLst>
          </p:nvPr>
        </p:nvGraphicFramePr>
        <p:xfrm>
          <a:off x="1199357" y="2529405"/>
          <a:ext cx="4360862" cy="2724150"/>
        </p:xfrm>
        <a:graphic>
          <a:graphicData uri="http://schemas.openxmlformats.org/presentationml/2006/ole">
            <mc:AlternateContent xmlns:mc="http://schemas.openxmlformats.org/markup-compatibility/2006">
              <mc:Choice xmlns:v="urn:schemas-microsoft-com:vml" Requires="v">
                <p:oleObj spid="_x0000_s2747865" name="Equation" r:id="rId3" imgW="2603500" imgH="1625600" progId="Equation.DSMT4">
                  <p:embed/>
                </p:oleObj>
              </mc:Choice>
              <mc:Fallback>
                <p:oleObj name="Equation" r:id="rId3" imgW="2603500" imgH="1625600" progId="Equation.DSMT4">
                  <p:embed/>
                  <p:pic>
                    <p:nvPicPr>
                      <p:cNvPr id="0" name=""/>
                      <p:cNvPicPr/>
                      <p:nvPr/>
                    </p:nvPicPr>
                    <p:blipFill>
                      <a:blip r:embed="rId4"/>
                      <a:stretch>
                        <a:fillRect/>
                      </a:stretch>
                    </p:blipFill>
                    <p:spPr>
                      <a:xfrm>
                        <a:off x="1199357" y="2529405"/>
                        <a:ext cx="4360862" cy="2724150"/>
                      </a:xfrm>
                      <a:prstGeom prst="rect">
                        <a:avLst/>
                      </a:prstGeom>
                    </p:spPr>
                  </p:pic>
                </p:oleObj>
              </mc:Fallback>
            </mc:AlternateContent>
          </a:graphicData>
        </a:graphic>
      </p:graphicFrame>
      <p:grpSp>
        <p:nvGrpSpPr>
          <p:cNvPr id="152" name="Group 384"/>
          <p:cNvGrpSpPr>
            <a:grpSpLocks/>
          </p:cNvGrpSpPr>
          <p:nvPr/>
        </p:nvGrpSpPr>
        <p:grpSpPr bwMode="auto">
          <a:xfrm>
            <a:off x="6490338" y="1410376"/>
            <a:ext cx="2168844" cy="170022"/>
            <a:chOff x="3112" y="3440"/>
            <a:chExt cx="1518" cy="119"/>
          </a:xfrm>
        </p:grpSpPr>
        <p:grpSp>
          <p:nvGrpSpPr>
            <p:cNvPr id="154" name="Group 385"/>
            <p:cNvGrpSpPr>
              <a:grpSpLocks/>
            </p:cNvGrpSpPr>
            <p:nvPr/>
          </p:nvGrpSpPr>
          <p:grpSpPr bwMode="auto">
            <a:xfrm>
              <a:off x="3112" y="3440"/>
              <a:ext cx="118" cy="119"/>
              <a:chOff x="3112" y="3440"/>
              <a:chExt cx="118" cy="119"/>
            </a:xfrm>
          </p:grpSpPr>
          <p:sp>
            <p:nvSpPr>
              <p:cNvPr id="193"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5" name="Group 388"/>
            <p:cNvGrpSpPr>
              <a:grpSpLocks/>
            </p:cNvGrpSpPr>
            <p:nvPr/>
          </p:nvGrpSpPr>
          <p:grpSpPr bwMode="auto">
            <a:xfrm>
              <a:off x="3392" y="3440"/>
              <a:ext cx="118" cy="119"/>
              <a:chOff x="3392" y="3440"/>
              <a:chExt cx="118" cy="119"/>
            </a:xfrm>
          </p:grpSpPr>
          <p:sp>
            <p:nvSpPr>
              <p:cNvPr id="191"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2"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6" name="Group 391"/>
            <p:cNvGrpSpPr>
              <a:grpSpLocks/>
            </p:cNvGrpSpPr>
            <p:nvPr/>
          </p:nvGrpSpPr>
          <p:grpSpPr bwMode="auto">
            <a:xfrm>
              <a:off x="3672" y="3440"/>
              <a:ext cx="118" cy="119"/>
              <a:chOff x="3672" y="3440"/>
              <a:chExt cx="118" cy="119"/>
            </a:xfrm>
          </p:grpSpPr>
          <p:sp>
            <p:nvSpPr>
              <p:cNvPr id="189"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0"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7" name="Group 394"/>
            <p:cNvGrpSpPr>
              <a:grpSpLocks/>
            </p:cNvGrpSpPr>
            <p:nvPr/>
          </p:nvGrpSpPr>
          <p:grpSpPr bwMode="auto">
            <a:xfrm>
              <a:off x="3952" y="3440"/>
              <a:ext cx="118" cy="119"/>
              <a:chOff x="3952" y="3440"/>
              <a:chExt cx="118" cy="119"/>
            </a:xfrm>
          </p:grpSpPr>
          <p:sp>
            <p:nvSpPr>
              <p:cNvPr id="183"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8"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8" name="Group 397"/>
            <p:cNvGrpSpPr>
              <a:grpSpLocks/>
            </p:cNvGrpSpPr>
            <p:nvPr/>
          </p:nvGrpSpPr>
          <p:grpSpPr bwMode="auto">
            <a:xfrm>
              <a:off x="4232" y="3440"/>
              <a:ext cx="118" cy="119"/>
              <a:chOff x="4232" y="3440"/>
              <a:chExt cx="118" cy="119"/>
            </a:xfrm>
          </p:grpSpPr>
          <p:sp>
            <p:nvSpPr>
              <p:cNvPr id="163"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0" name="Group 400"/>
            <p:cNvGrpSpPr>
              <a:grpSpLocks/>
            </p:cNvGrpSpPr>
            <p:nvPr/>
          </p:nvGrpSpPr>
          <p:grpSpPr bwMode="auto">
            <a:xfrm>
              <a:off x="4512" y="3440"/>
              <a:ext cx="118" cy="119"/>
              <a:chOff x="4512" y="3440"/>
              <a:chExt cx="118" cy="119"/>
            </a:xfrm>
          </p:grpSpPr>
          <p:sp>
            <p:nvSpPr>
              <p:cNvPr id="161"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2"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95" name="Rectangle 2"/>
          <p:cNvSpPr>
            <a:spLocks noChangeArrowheads="1"/>
          </p:cNvSpPr>
          <p:nvPr/>
        </p:nvSpPr>
        <p:spPr bwMode="auto">
          <a:xfrm>
            <a:off x="6204586" y="534076"/>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196" name="Group 282"/>
          <p:cNvGrpSpPr>
            <a:grpSpLocks/>
          </p:cNvGrpSpPr>
          <p:nvPr/>
        </p:nvGrpSpPr>
        <p:grpSpPr bwMode="auto">
          <a:xfrm>
            <a:off x="6490336" y="724576"/>
            <a:ext cx="2168843" cy="170022"/>
            <a:chOff x="3112" y="2960"/>
            <a:chExt cx="1518" cy="119"/>
          </a:xfrm>
        </p:grpSpPr>
        <p:grpSp>
          <p:nvGrpSpPr>
            <p:cNvPr id="197" name="Group 283"/>
            <p:cNvGrpSpPr>
              <a:grpSpLocks/>
            </p:cNvGrpSpPr>
            <p:nvPr/>
          </p:nvGrpSpPr>
          <p:grpSpPr bwMode="auto">
            <a:xfrm>
              <a:off x="3112" y="2960"/>
              <a:ext cx="118" cy="119"/>
              <a:chOff x="3112" y="2960"/>
              <a:chExt cx="118" cy="119"/>
            </a:xfrm>
          </p:grpSpPr>
          <p:sp>
            <p:nvSpPr>
              <p:cNvPr id="213"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4"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8" name="Group 286"/>
            <p:cNvGrpSpPr>
              <a:grpSpLocks/>
            </p:cNvGrpSpPr>
            <p:nvPr/>
          </p:nvGrpSpPr>
          <p:grpSpPr bwMode="auto">
            <a:xfrm>
              <a:off x="3392" y="2960"/>
              <a:ext cx="118" cy="119"/>
              <a:chOff x="3392" y="2960"/>
              <a:chExt cx="118" cy="119"/>
            </a:xfrm>
          </p:grpSpPr>
          <p:sp>
            <p:nvSpPr>
              <p:cNvPr id="211"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2"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9" name="Group 289"/>
            <p:cNvGrpSpPr>
              <a:grpSpLocks/>
            </p:cNvGrpSpPr>
            <p:nvPr/>
          </p:nvGrpSpPr>
          <p:grpSpPr bwMode="auto">
            <a:xfrm>
              <a:off x="3672" y="2960"/>
              <a:ext cx="118" cy="119"/>
              <a:chOff x="3672" y="2960"/>
              <a:chExt cx="118" cy="119"/>
            </a:xfrm>
          </p:grpSpPr>
          <p:sp>
            <p:nvSpPr>
              <p:cNvPr id="209"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0"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00" name="Group 292"/>
            <p:cNvGrpSpPr>
              <a:grpSpLocks/>
            </p:cNvGrpSpPr>
            <p:nvPr/>
          </p:nvGrpSpPr>
          <p:grpSpPr bwMode="auto">
            <a:xfrm>
              <a:off x="3952" y="2960"/>
              <a:ext cx="118" cy="119"/>
              <a:chOff x="3952" y="2960"/>
              <a:chExt cx="118" cy="119"/>
            </a:xfrm>
          </p:grpSpPr>
          <p:sp>
            <p:nvSpPr>
              <p:cNvPr id="207"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8"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01" name="Group 295"/>
            <p:cNvGrpSpPr>
              <a:grpSpLocks/>
            </p:cNvGrpSpPr>
            <p:nvPr/>
          </p:nvGrpSpPr>
          <p:grpSpPr bwMode="auto">
            <a:xfrm>
              <a:off x="4232" y="2960"/>
              <a:ext cx="118" cy="119"/>
              <a:chOff x="4232" y="2960"/>
              <a:chExt cx="118" cy="119"/>
            </a:xfrm>
          </p:grpSpPr>
          <p:sp>
            <p:nvSpPr>
              <p:cNvPr id="205"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02" name="Group 298"/>
            <p:cNvGrpSpPr>
              <a:grpSpLocks/>
            </p:cNvGrpSpPr>
            <p:nvPr/>
          </p:nvGrpSpPr>
          <p:grpSpPr bwMode="auto">
            <a:xfrm>
              <a:off x="4512" y="2960"/>
              <a:ext cx="118" cy="119"/>
              <a:chOff x="4512" y="2960"/>
              <a:chExt cx="118" cy="119"/>
            </a:xfrm>
          </p:grpSpPr>
          <p:sp>
            <p:nvSpPr>
              <p:cNvPr id="203"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215" name="Group 310"/>
          <p:cNvGrpSpPr>
            <a:grpSpLocks/>
          </p:cNvGrpSpPr>
          <p:nvPr/>
        </p:nvGrpSpPr>
        <p:grpSpPr bwMode="auto">
          <a:xfrm>
            <a:off x="6490336" y="2439076"/>
            <a:ext cx="2168843" cy="171450"/>
            <a:chOff x="3112" y="4160"/>
            <a:chExt cx="1518" cy="120"/>
          </a:xfrm>
        </p:grpSpPr>
        <p:grpSp>
          <p:nvGrpSpPr>
            <p:cNvPr id="216" name="Group 311"/>
            <p:cNvGrpSpPr>
              <a:grpSpLocks/>
            </p:cNvGrpSpPr>
            <p:nvPr/>
          </p:nvGrpSpPr>
          <p:grpSpPr bwMode="auto">
            <a:xfrm>
              <a:off x="3112" y="4160"/>
              <a:ext cx="118" cy="120"/>
              <a:chOff x="3112" y="4160"/>
              <a:chExt cx="118" cy="120"/>
            </a:xfrm>
          </p:grpSpPr>
          <p:sp>
            <p:nvSpPr>
              <p:cNvPr id="232"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3"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17" name="Group 314"/>
            <p:cNvGrpSpPr>
              <a:grpSpLocks/>
            </p:cNvGrpSpPr>
            <p:nvPr/>
          </p:nvGrpSpPr>
          <p:grpSpPr bwMode="auto">
            <a:xfrm>
              <a:off x="3392" y="4160"/>
              <a:ext cx="118" cy="120"/>
              <a:chOff x="3392" y="4160"/>
              <a:chExt cx="118" cy="120"/>
            </a:xfrm>
          </p:grpSpPr>
          <p:sp>
            <p:nvSpPr>
              <p:cNvPr id="230"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1"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18" name="Group 317"/>
            <p:cNvGrpSpPr>
              <a:grpSpLocks/>
            </p:cNvGrpSpPr>
            <p:nvPr/>
          </p:nvGrpSpPr>
          <p:grpSpPr bwMode="auto">
            <a:xfrm>
              <a:off x="3672" y="4160"/>
              <a:ext cx="118" cy="120"/>
              <a:chOff x="3672" y="4160"/>
              <a:chExt cx="118" cy="120"/>
            </a:xfrm>
          </p:grpSpPr>
          <p:sp>
            <p:nvSpPr>
              <p:cNvPr id="228"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9"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19" name="Group 320"/>
            <p:cNvGrpSpPr>
              <a:grpSpLocks/>
            </p:cNvGrpSpPr>
            <p:nvPr/>
          </p:nvGrpSpPr>
          <p:grpSpPr bwMode="auto">
            <a:xfrm>
              <a:off x="3952" y="4160"/>
              <a:ext cx="118" cy="120"/>
              <a:chOff x="3952" y="4160"/>
              <a:chExt cx="118" cy="120"/>
            </a:xfrm>
          </p:grpSpPr>
          <p:sp>
            <p:nvSpPr>
              <p:cNvPr id="226"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7"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0" name="Group 323"/>
            <p:cNvGrpSpPr>
              <a:grpSpLocks/>
            </p:cNvGrpSpPr>
            <p:nvPr/>
          </p:nvGrpSpPr>
          <p:grpSpPr bwMode="auto">
            <a:xfrm>
              <a:off x="4232" y="4160"/>
              <a:ext cx="118" cy="120"/>
              <a:chOff x="4232" y="4160"/>
              <a:chExt cx="118" cy="120"/>
            </a:xfrm>
          </p:grpSpPr>
          <p:sp>
            <p:nvSpPr>
              <p:cNvPr id="224"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1" name="Group 326"/>
            <p:cNvGrpSpPr>
              <a:grpSpLocks/>
            </p:cNvGrpSpPr>
            <p:nvPr/>
          </p:nvGrpSpPr>
          <p:grpSpPr bwMode="auto">
            <a:xfrm>
              <a:off x="4512" y="4160"/>
              <a:ext cx="118" cy="120"/>
              <a:chOff x="4512" y="4160"/>
              <a:chExt cx="118" cy="120"/>
            </a:xfrm>
          </p:grpSpPr>
          <p:sp>
            <p:nvSpPr>
              <p:cNvPr id="222"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3"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234" name="Group 356"/>
          <p:cNvGrpSpPr>
            <a:grpSpLocks/>
          </p:cNvGrpSpPr>
          <p:nvPr/>
        </p:nvGrpSpPr>
        <p:grpSpPr bwMode="auto">
          <a:xfrm>
            <a:off x="6490336" y="1067476"/>
            <a:ext cx="2168843" cy="170022"/>
            <a:chOff x="3112" y="3200"/>
            <a:chExt cx="1518" cy="119"/>
          </a:xfrm>
        </p:grpSpPr>
        <p:grpSp>
          <p:nvGrpSpPr>
            <p:cNvPr id="235" name="Group 357"/>
            <p:cNvGrpSpPr>
              <a:grpSpLocks/>
            </p:cNvGrpSpPr>
            <p:nvPr/>
          </p:nvGrpSpPr>
          <p:grpSpPr bwMode="auto">
            <a:xfrm>
              <a:off x="3112" y="3200"/>
              <a:ext cx="118" cy="119"/>
              <a:chOff x="3112" y="3200"/>
              <a:chExt cx="118" cy="119"/>
            </a:xfrm>
          </p:grpSpPr>
          <p:sp>
            <p:nvSpPr>
              <p:cNvPr id="251"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2"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6" name="Group 360"/>
            <p:cNvGrpSpPr>
              <a:grpSpLocks/>
            </p:cNvGrpSpPr>
            <p:nvPr/>
          </p:nvGrpSpPr>
          <p:grpSpPr bwMode="auto">
            <a:xfrm>
              <a:off x="3392" y="3200"/>
              <a:ext cx="118" cy="119"/>
              <a:chOff x="3392" y="3200"/>
              <a:chExt cx="118" cy="119"/>
            </a:xfrm>
          </p:grpSpPr>
          <p:sp>
            <p:nvSpPr>
              <p:cNvPr id="249"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0"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7" name="Group 363"/>
            <p:cNvGrpSpPr>
              <a:grpSpLocks/>
            </p:cNvGrpSpPr>
            <p:nvPr/>
          </p:nvGrpSpPr>
          <p:grpSpPr bwMode="auto">
            <a:xfrm>
              <a:off x="3672" y="3200"/>
              <a:ext cx="118" cy="119"/>
              <a:chOff x="3672" y="3200"/>
              <a:chExt cx="118" cy="119"/>
            </a:xfrm>
          </p:grpSpPr>
          <p:sp>
            <p:nvSpPr>
              <p:cNvPr id="247"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8"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8" name="Group 366"/>
            <p:cNvGrpSpPr>
              <a:grpSpLocks/>
            </p:cNvGrpSpPr>
            <p:nvPr/>
          </p:nvGrpSpPr>
          <p:grpSpPr bwMode="auto">
            <a:xfrm>
              <a:off x="3952" y="3200"/>
              <a:ext cx="118" cy="119"/>
              <a:chOff x="3952" y="3200"/>
              <a:chExt cx="118" cy="119"/>
            </a:xfrm>
          </p:grpSpPr>
          <p:sp>
            <p:nvSpPr>
              <p:cNvPr id="245"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9" name="Group 369"/>
            <p:cNvGrpSpPr>
              <a:grpSpLocks/>
            </p:cNvGrpSpPr>
            <p:nvPr/>
          </p:nvGrpSpPr>
          <p:grpSpPr bwMode="auto">
            <a:xfrm>
              <a:off x="4232" y="3200"/>
              <a:ext cx="118" cy="119"/>
              <a:chOff x="4232" y="3200"/>
              <a:chExt cx="118" cy="119"/>
            </a:xfrm>
          </p:grpSpPr>
          <p:sp>
            <p:nvSpPr>
              <p:cNvPr id="243"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4"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0" name="Group 372"/>
            <p:cNvGrpSpPr>
              <a:grpSpLocks/>
            </p:cNvGrpSpPr>
            <p:nvPr/>
          </p:nvGrpSpPr>
          <p:grpSpPr bwMode="auto">
            <a:xfrm>
              <a:off x="4512" y="3200"/>
              <a:ext cx="118" cy="119"/>
              <a:chOff x="4512" y="3200"/>
              <a:chExt cx="118" cy="119"/>
            </a:xfrm>
          </p:grpSpPr>
          <p:sp>
            <p:nvSpPr>
              <p:cNvPr id="241"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2"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253" name="Group 412"/>
          <p:cNvGrpSpPr>
            <a:grpSpLocks/>
          </p:cNvGrpSpPr>
          <p:nvPr/>
        </p:nvGrpSpPr>
        <p:grpSpPr bwMode="auto">
          <a:xfrm>
            <a:off x="6490336" y="1753276"/>
            <a:ext cx="2168843" cy="170022"/>
            <a:chOff x="3112" y="3680"/>
            <a:chExt cx="1518" cy="119"/>
          </a:xfrm>
        </p:grpSpPr>
        <p:grpSp>
          <p:nvGrpSpPr>
            <p:cNvPr id="254" name="Group 413"/>
            <p:cNvGrpSpPr>
              <a:grpSpLocks/>
            </p:cNvGrpSpPr>
            <p:nvPr/>
          </p:nvGrpSpPr>
          <p:grpSpPr bwMode="auto">
            <a:xfrm>
              <a:off x="3112" y="3680"/>
              <a:ext cx="118" cy="119"/>
              <a:chOff x="3112" y="3680"/>
              <a:chExt cx="118" cy="119"/>
            </a:xfrm>
          </p:grpSpPr>
          <p:sp>
            <p:nvSpPr>
              <p:cNvPr id="270"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5" name="Group 416"/>
            <p:cNvGrpSpPr>
              <a:grpSpLocks/>
            </p:cNvGrpSpPr>
            <p:nvPr/>
          </p:nvGrpSpPr>
          <p:grpSpPr bwMode="auto">
            <a:xfrm>
              <a:off x="3392" y="3680"/>
              <a:ext cx="118" cy="119"/>
              <a:chOff x="3392" y="3680"/>
              <a:chExt cx="118" cy="119"/>
            </a:xfrm>
          </p:grpSpPr>
          <p:sp>
            <p:nvSpPr>
              <p:cNvPr id="268"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6" name="Group 419"/>
            <p:cNvGrpSpPr>
              <a:grpSpLocks/>
            </p:cNvGrpSpPr>
            <p:nvPr/>
          </p:nvGrpSpPr>
          <p:grpSpPr bwMode="auto">
            <a:xfrm>
              <a:off x="3672" y="3680"/>
              <a:ext cx="118" cy="119"/>
              <a:chOff x="3672" y="3680"/>
              <a:chExt cx="118" cy="119"/>
            </a:xfrm>
          </p:grpSpPr>
          <p:sp>
            <p:nvSpPr>
              <p:cNvPr id="266"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7" name="Group 422"/>
            <p:cNvGrpSpPr>
              <a:grpSpLocks/>
            </p:cNvGrpSpPr>
            <p:nvPr/>
          </p:nvGrpSpPr>
          <p:grpSpPr bwMode="auto">
            <a:xfrm>
              <a:off x="3952" y="3680"/>
              <a:ext cx="118" cy="119"/>
              <a:chOff x="3952" y="3680"/>
              <a:chExt cx="118" cy="119"/>
            </a:xfrm>
          </p:grpSpPr>
          <p:sp>
            <p:nvSpPr>
              <p:cNvPr id="264"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5"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8" name="Group 425"/>
            <p:cNvGrpSpPr>
              <a:grpSpLocks/>
            </p:cNvGrpSpPr>
            <p:nvPr/>
          </p:nvGrpSpPr>
          <p:grpSpPr bwMode="auto">
            <a:xfrm>
              <a:off x="4232" y="3680"/>
              <a:ext cx="118" cy="119"/>
              <a:chOff x="4232" y="3680"/>
              <a:chExt cx="118" cy="119"/>
            </a:xfrm>
          </p:grpSpPr>
          <p:sp>
            <p:nvSpPr>
              <p:cNvPr id="262"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3"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9" name="Group 428"/>
            <p:cNvGrpSpPr>
              <a:grpSpLocks/>
            </p:cNvGrpSpPr>
            <p:nvPr/>
          </p:nvGrpSpPr>
          <p:grpSpPr bwMode="auto">
            <a:xfrm>
              <a:off x="4512" y="3680"/>
              <a:ext cx="118" cy="119"/>
              <a:chOff x="4512" y="3680"/>
              <a:chExt cx="118" cy="119"/>
            </a:xfrm>
          </p:grpSpPr>
          <p:sp>
            <p:nvSpPr>
              <p:cNvPr id="260"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1"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272" name="Group 440"/>
          <p:cNvGrpSpPr>
            <a:grpSpLocks/>
          </p:cNvGrpSpPr>
          <p:nvPr/>
        </p:nvGrpSpPr>
        <p:grpSpPr bwMode="auto">
          <a:xfrm>
            <a:off x="6490336" y="2096176"/>
            <a:ext cx="2168843" cy="170022"/>
            <a:chOff x="3112" y="3920"/>
            <a:chExt cx="1518" cy="119"/>
          </a:xfrm>
        </p:grpSpPr>
        <p:grpSp>
          <p:nvGrpSpPr>
            <p:cNvPr id="273" name="Group 441"/>
            <p:cNvGrpSpPr>
              <a:grpSpLocks/>
            </p:cNvGrpSpPr>
            <p:nvPr/>
          </p:nvGrpSpPr>
          <p:grpSpPr bwMode="auto">
            <a:xfrm>
              <a:off x="3112" y="3920"/>
              <a:ext cx="118" cy="119"/>
              <a:chOff x="3112" y="3920"/>
              <a:chExt cx="118" cy="119"/>
            </a:xfrm>
          </p:grpSpPr>
          <p:sp>
            <p:nvSpPr>
              <p:cNvPr id="289"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0"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4" name="Group 444"/>
            <p:cNvGrpSpPr>
              <a:grpSpLocks/>
            </p:cNvGrpSpPr>
            <p:nvPr/>
          </p:nvGrpSpPr>
          <p:grpSpPr bwMode="auto">
            <a:xfrm>
              <a:off x="3392" y="3920"/>
              <a:ext cx="118" cy="119"/>
              <a:chOff x="3392" y="3920"/>
              <a:chExt cx="118" cy="119"/>
            </a:xfrm>
          </p:grpSpPr>
          <p:sp>
            <p:nvSpPr>
              <p:cNvPr id="287"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8"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5" name="Group 447"/>
            <p:cNvGrpSpPr>
              <a:grpSpLocks/>
            </p:cNvGrpSpPr>
            <p:nvPr/>
          </p:nvGrpSpPr>
          <p:grpSpPr bwMode="auto">
            <a:xfrm>
              <a:off x="3672" y="3920"/>
              <a:ext cx="118" cy="119"/>
              <a:chOff x="3672" y="3920"/>
              <a:chExt cx="118" cy="119"/>
            </a:xfrm>
          </p:grpSpPr>
          <p:sp>
            <p:nvSpPr>
              <p:cNvPr id="285"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6" name="Group 450"/>
            <p:cNvGrpSpPr>
              <a:grpSpLocks/>
            </p:cNvGrpSpPr>
            <p:nvPr/>
          </p:nvGrpSpPr>
          <p:grpSpPr bwMode="auto">
            <a:xfrm>
              <a:off x="3952" y="3920"/>
              <a:ext cx="118" cy="119"/>
              <a:chOff x="3952" y="3920"/>
              <a:chExt cx="118" cy="119"/>
            </a:xfrm>
          </p:grpSpPr>
          <p:sp>
            <p:nvSpPr>
              <p:cNvPr id="283"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4"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7" name="Group 453"/>
            <p:cNvGrpSpPr>
              <a:grpSpLocks/>
            </p:cNvGrpSpPr>
            <p:nvPr/>
          </p:nvGrpSpPr>
          <p:grpSpPr bwMode="auto">
            <a:xfrm>
              <a:off x="4232" y="3920"/>
              <a:ext cx="118" cy="119"/>
              <a:chOff x="4232" y="3920"/>
              <a:chExt cx="118" cy="119"/>
            </a:xfrm>
          </p:grpSpPr>
          <p:sp>
            <p:nvSpPr>
              <p:cNvPr id="281"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2"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8" name="Group 456"/>
            <p:cNvGrpSpPr>
              <a:grpSpLocks/>
            </p:cNvGrpSpPr>
            <p:nvPr/>
          </p:nvGrpSpPr>
          <p:grpSpPr bwMode="auto">
            <a:xfrm>
              <a:off x="4512" y="3920"/>
              <a:ext cx="118" cy="119"/>
              <a:chOff x="4512" y="3920"/>
              <a:chExt cx="118" cy="119"/>
            </a:xfrm>
          </p:grpSpPr>
          <p:sp>
            <p:nvSpPr>
              <p:cNvPr id="279"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0"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291" name="Donut 290"/>
          <p:cNvSpPr/>
          <p:nvPr/>
        </p:nvSpPr>
        <p:spPr>
          <a:xfrm>
            <a:off x="6610986" y="730926"/>
            <a:ext cx="1879600" cy="1879600"/>
          </a:xfrm>
          <a:prstGeom prst="donut">
            <a:avLst>
              <a:gd name="adj" fmla="val 670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5" name="Line 473"/>
          <p:cNvSpPr>
            <a:spLocks noChangeShapeType="1"/>
          </p:cNvSpPr>
          <p:nvPr/>
        </p:nvSpPr>
        <p:spPr bwMode="auto">
          <a:xfrm>
            <a:off x="8396975" y="1540552"/>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311" name="Line 473"/>
          <p:cNvSpPr>
            <a:spLocks noChangeShapeType="1"/>
          </p:cNvSpPr>
          <p:nvPr/>
        </p:nvSpPr>
        <p:spPr bwMode="auto">
          <a:xfrm flipV="1">
            <a:off x="8452009" y="1477168"/>
            <a:ext cx="0" cy="370682"/>
          </a:xfrm>
          <a:prstGeom prst="line">
            <a:avLst/>
          </a:prstGeom>
          <a:noFill/>
          <a:ln w="254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aphicFrame>
        <p:nvGraphicFramePr>
          <p:cNvPr id="312" name="Object 311"/>
          <p:cNvGraphicFramePr>
            <a:graphicFrameLocks noChangeAspect="1"/>
          </p:cNvGraphicFramePr>
          <p:nvPr>
            <p:extLst>
              <p:ext uri="{D42A27DB-BD31-4B8C-83A1-F6EECF244321}">
                <p14:modId xmlns:p14="http://schemas.microsoft.com/office/powerpoint/2010/main" val="94032135"/>
              </p:ext>
            </p:extLst>
          </p:nvPr>
        </p:nvGraphicFramePr>
        <p:xfrm>
          <a:off x="8486617" y="1525588"/>
          <a:ext cx="183696" cy="249479"/>
        </p:xfrm>
        <a:graphic>
          <a:graphicData uri="http://schemas.openxmlformats.org/presentationml/2006/ole">
            <mc:AlternateContent xmlns:mc="http://schemas.openxmlformats.org/markup-compatibility/2006">
              <mc:Choice xmlns:v="urn:schemas-microsoft-com:vml" Requires="v">
                <p:oleObj spid="_x0000_s2747866" name="Equation" r:id="rId5" imgW="139700" imgH="190500" progId="Equation.DSMT4">
                  <p:embed/>
                </p:oleObj>
              </mc:Choice>
              <mc:Fallback>
                <p:oleObj name="Equation" r:id="rId5" imgW="139700" imgH="190500" progId="Equation.DSMT4">
                  <p:embed/>
                  <p:pic>
                    <p:nvPicPr>
                      <p:cNvPr id="0" name=""/>
                      <p:cNvPicPr/>
                      <p:nvPr/>
                    </p:nvPicPr>
                    <p:blipFill>
                      <a:blip r:embed="rId6"/>
                      <a:stretch>
                        <a:fillRect/>
                      </a:stretch>
                    </p:blipFill>
                    <p:spPr>
                      <a:xfrm>
                        <a:off x="8486617" y="1525588"/>
                        <a:ext cx="183696" cy="249479"/>
                      </a:xfrm>
                      <a:prstGeom prst="rect">
                        <a:avLst/>
                      </a:prstGeom>
                    </p:spPr>
                  </p:pic>
                </p:oleObj>
              </mc:Fallback>
            </mc:AlternateContent>
          </a:graphicData>
        </a:graphic>
      </p:graphicFrame>
      <p:graphicFrame>
        <p:nvGraphicFramePr>
          <p:cNvPr id="314" name="Object 313"/>
          <p:cNvGraphicFramePr>
            <a:graphicFrameLocks noChangeAspect="1"/>
          </p:cNvGraphicFramePr>
          <p:nvPr>
            <p:extLst>
              <p:ext uri="{D42A27DB-BD31-4B8C-83A1-F6EECF244321}">
                <p14:modId xmlns:p14="http://schemas.microsoft.com/office/powerpoint/2010/main" val="3454091926"/>
              </p:ext>
            </p:extLst>
          </p:nvPr>
        </p:nvGraphicFramePr>
        <p:xfrm>
          <a:off x="8117205" y="1544638"/>
          <a:ext cx="250825" cy="249237"/>
        </p:xfrm>
        <a:graphic>
          <a:graphicData uri="http://schemas.openxmlformats.org/presentationml/2006/ole">
            <mc:AlternateContent xmlns:mc="http://schemas.openxmlformats.org/markup-compatibility/2006">
              <mc:Choice xmlns:v="urn:schemas-microsoft-com:vml" Requires="v">
                <p:oleObj spid="_x0000_s2747867" name="Equation" r:id="rId7" imgW="190500" imgH="190500" progId="Equation.DSMT4">
                  <p:embed/>
                </p:oleObj>
              </mc:Choice>
              <mc:Fallback>
                <p:oleObj name="Equation" r:id="rId7" imgW="190500" imgH="190500" progId="Equation.DSMT4">
                  <p:embed/>
                  <p:pic>
                    <p:nvPicPr>
                      <p:cNvPr id="0" name=""/>
                      <p:cNvPicPr/>
                      <p:nvPr/>
                    </p:nvPicPr>
                    <p:blipFill>
                      <a:blip r:embed="rId8"/>
                      <a:stretch>
                        <a:fillRect/>
                      </a:stretch>
                    </p:blipFill>
                    <p:spPr>
                      <a:xfrm>
                        <a:off x="8117205" y="1544638"/>
                        <a:ext cx="250825" cy="249237"/>
                      </a:xfrm>
                      <a:prstGeom prst="rect">
                        <a:avLst/>
                      </a:prstGeom>
                    </p:spPr>
                  </p:pic>
                </p:oleObj>
              </mc:Fallback>
            </mc:AlternateContent>
          </a:graphicData>
        </a:graphic>
      </p:graphicFrame>
      <p:sp>
        <p:nvSpPr>
          <p:cNvPr id="299" name="TextBox 298"/>
          <p:cNvSpPr txBox="1"/>
          <p:nvPr/>
        </p:nvSpPr>
        <p:spPr>
          <a:xfrm>
            <a:off x="382588" y="5463643"/>
            <a:ext cx="8511858" cy="707886"/>
          </a:xfrm>
          <a:prstGeom prst="rect">
            <a:avLst/>
          </a:prstGeom>
          <a:noFill/>
        </p:spPr>
        <p:txBody>
          <a:bodyPr wrap="square" rtlCol="0">
            <a:spAutoFit/>
          </a:bodyPr>
          <a:lstStyle/>
          <a:p>
            <a:r>
              <a:rPr lang="en-US" sz="2000" dirty="0">
                <a:solidFill>
                  <a:srgbClr val="FF0000"/>
                </a:solidFill>
                <a:latin typeface="Apple Chancery"/>
                <a:cs typeface="Apple Chancery"/>
              </a:rPr>
              <a:t>If you are thinking, </a:t>
            </a:r>
            <a:r>
              <a:rPr lang="en-US" sz="2000" dirty="0">
                <a:latin typeface="Times New Roman"/>
                <a:cs typeface="Times New Roman"/>
              </a:rPr>
              <a:t>this should bring a </a:t>
            </a:r>
            <a:r>
              <a:rPr lang="en-US" sz="2000" i="1" dirty="0">
                <a:solidFill>
                  <a:srgbClr val="0000FF"/>
                </a:solidFill>
                <a:latin typeface="Times New Roman"/>
                <a:cs typeface="Times New Roman"/>
              </a:rPr>
              <a:t>serious question </a:t>
            </a:r>
            <a:r>
              <a:rPr lang="en-US" sz="2000" dirty="0">
                <a:latin typeface="Times New Roman"/>
                <a:cs typeface="Times New Roman"/>
              </a:rPr>
              <a:t>to mind!  We will get to it shortly. </a:t>
            </a:r>
          </a:p>
        </p:txBody>
      </p:sp>
      <p:sp>
        <p:nvSpPr>
          <p:cNvPr id="2" name="TextBox 1"/>
          <p:cNvSpPr txBox="1"/>
          <p:nvPr/>
        </p:nvSpPr>
        <p:spPr>
          <a:xfrm>
            <a:off x="584200" y="730926"/>
            <a:ext cx="5397500" cy="707886"/>
          </a:xfrm>
          <a:prstGeom prst="rect">
            <a:avLst/>
          </a:prstGeom>
          <a:noFill/>
        </p:spPr>
        <p:txBody>
          <a:bodyPr wrap="square" rtlCol="0">
            <a:spAutoFit/>
          </a:bodyPr>
          <a:lstStyle/>
          <a:p>
            <a:r>
              <a:rPr lang="en-US" sz="2000" dirty="0">
                <a:solidFill>
                  <a:srgbClr val="FF0000"/>
                </a:solidFill>
                <a:latin typeface="Apple Chancery"/>
                <a:cs typeface="Apple Chancery"/>
              </a:rPr>
              <a:t>b.) Let’s assume </a:t>
            </a:r>
            <a:r>
              <a:rPr lang="en-US" sz="2000" dirty="0">
                <a:latin typeface="Times New Roman"/>
                <a:cs typeface="Times New Roman"/>
              </a:rPr>
              <a:t>that the magnetic field changes at a constant rate of</a:t>
            </a:r>
          </a:p>
        </p:txBody>
      </p:sp>
      <p:graphicFrame>
        <p:nvGraphicFramePr>
          <p:cNvPr id="138" name="Object 137"/>
          <p:cNvGraphicFramePr>
            <a:graphicFrameLocks noChangeAspect="1"/>
          </p:cNvGraphicFramePr>
          <p:nvPr>
            <p:extLst>
              <p:ext uri="{D42A27DB-BD31-4B8C-83A1-F6EECF244321}">
                <p14:modId xmlns:p14="http://schemas.microsoft.com/office/powerpoint/2010/main" val="3466016139"/>
              </p:ext>
            </p:extLst>
          </p:nvPr>
        </p:nvGraphicFramePr>
        <p:xfrm>
          <a:off x="2557463" y="1263650"/>
          <a:ext cx="873125" cy="722313"/>
        </p:xfrm>
        <a:graphic>
          <a:graphicData uri="http://schemas.openxmlformats.org/presentationml/2006/ole">
            <mc:AlternateContent xmlns:mc="http://schemas.openxmlformats.org/markup-compatibility/2006">
              <mc:Choice xmlns:v="urn:schemas-microsoft-com:vml" Requires="v">
                <p:oleObj spid="_x0000_s2747868" name="Equation" r:id="rId9" imgW="520700" imgH="431800" progId="Equation.DSMT4">
                  <p:embed/>
                </p:oleObj>
              </mc:Choice>
              <mc:Fallback>
                <p:oleObj name="Equation" r:id="rId9" imgW="520700" imgH="431800" progId="Equation.DSMT4">
                  <p:embed/>
                  <p:pic>
                    <p:nvPicPr>
                      <p:cNvPr id="0" name=""/>
                      <p:cNvPicPr/>
                      <p:nvPr/>
                    </p:nvPicPr>
                    <p:blipFill>
                      <a:blip r:embed="rId10"/>
                      <a:stretch>
                        <a:fillRect/>
                      </a:stretch>
                    </p:blipFill>
                    <p:spPr>
                      <a:xfrm>
                        <a:off x="2557463" y="1263650"/>
                        <a:ext cx="873125" cy="722313"/>
                      </a:xfrm>
                      <a:prstGeom prst="rect">
                        <a:avLst/>
                      </a:prstGeom>
                    </p:spPr>
                  </p:pic>
                </p:oleObj>
              </mc:Fallback>
            </mc:AlternateContent>
          </a:graphicData>
        </a:graphic>
      </p:graphicFrame>
      <p:sp>
        <p:nvSpPr>
          <p:cNvPr id="139" name="TextBox 138"/>
          <p:cNvSpPr txBox="1"/>
          <p:nvPr/>
        </p:nvSpPr>
        <p:spPr>
          <a:xfrm>
            <a:off x="584200" y="1985825"/>
            <a:ext cx="5397500" cy="400110"/>
          </a:xfrm>
          <a:prstGeom prst="rect">
            <a:avLst/>
          </a:prstGeom>
          <a:noFill/>
        </p:spPr>
        <p:txBody>
          <a:bodyPr wrap="square" rtlCol="0">
            <a:spAutoFit/>
          </a:bodyPr>
          <a:lstStyle/>
          <a:p>
            <a:r>
              <a:rPr lang="en-US" sz="2000" dirty="0">
                <a:latin typeface="Times New Roman"/>
                <a:cs typeface="Times New Roman"/>
              </a:rPr>
              <a:t>What is the </a:t>
            </a:r>
            <a:r>
              <a:rPr lang="en-US" sz="2000" dirty="0">
                <a:solidFill>
                  <a:srgbClr val="FF0000"/>
                </a:solidFill>
                <a:latin typeface="Times New Roman"/>
                <a:cs typeface="Times New Roman"/>
              </a:rPr>
              <a:t>induced EMF </a:t>
            </a:r>
            <a:r>
              <a:rPr lang="en-US" sz="2000" dirty="0">
                <a:latin typeface="Times New Roman"/>
                <a:cs typeface="Times New Roman"/>
              </a:rPr>
              <a:t>in this case?</a:t>
            </a:r>
          </a:p>
        </p:txBody>
      </p:sp>
      <p:cxnSp>
        <p:nvCxnSpPr>
          <p:cNvPr id="129" name="Straight Connector 128"/>
          <p:cNvCxnSpPr/>
          <p:nvPr/>
        </p:nvCxnSpPr>
        <p:spPr>
          <a:xfrm flipV="1">
            <a:off x="3267075" y="4679950"/>
            <a:ext cx="163513" cy="323851"/>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3838575" y="4929704"/>
            <a:ext cx="163513" cy="323851"/>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4002088" y="4929704"/>
            <a:ext cx="277812" cy="323852"/>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3430588" y="4679950"/>
            <a:ext cx="277812" cy="323852"/>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1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dissolve">
                                      <p:cBhvr>
                                        <p:cTn id="7" dur="500"/>
                                        <p:tgtEl>
                                          <p:spTgt spid="151"/>
                                        </p:tgtEl>
                                      </p:cBhvr>
                                    </p:animEffect>
                                  </p:childTnLst>
                                </p:cTn>
                              </p:par>
                              <p:par>
                                <p:cTn id="8" presetID="9"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dissolve">
                                      <p:cBhvr>
                                        <p:cTn id="10" dur="500"/>
                                        <p:tgtEl>
                                          <p:spTgt spid="129"/>
                                        </p:tgtEl>
                                      </p:cBhvr>
                                    </p:animEffect>
                                  </p:childTnLst>
                                </p:cTn>
                              </p:par>
                              <p:par>
                                <p:cTn id="11" presetID="9"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dissolve">
                                      <p:cBhvr>
                                        <p:cTn id="13" dur="500"/>
                                        <p:tgtEl>
                                          <p:spTgt spid="130"/>
                                        </p:tgtEl>
                                      </p:cBhvr>
                                    </p:animEffect>
                                  </p:childTnLst>
                                </p:cTn>
                              </p:par>
                              <p:par>
                                <p:cTn id="14" presetID="9" presetClass="entr" presetSubtype="0" fill="hold" nodeType="withEffect">
                                  <p:stCondLst>
                                    <p:cond delay="0"/>
                                  </p:stCondLst>
                                  <p:childTnLst>
                                    <p:set>
                                      <p:cBhvr>
                                        <p:cTn id="15" dur="1" fill="hold">
                                          <p:stCondLst>
                                            <p:cond delay="0"/>
                                          </p:stCondLst>
                                        </p:cTn>
                                        <p:tgtEl>
                                          <p:spTgt spid="131"/>
                                        </p:tgtEl>
                                        <p:attrNameLst>
                                          <p:attrName>style.visibility</p:attrName>
                                        </p:attrNameLst>
                                      </p:cBhvr>
                                      <p:to>
                                        <p:strVal val="visible"/>
                                      </p:to>
                                    </p:set>
                                    <p:animEffect transition="in" filter="dissolve">
                                      <p:cBhvr>
                                        <p:cTn id="16" dur="500"/>
                                        <p:tgtEl>
                                          <p:spTgt spid="131"/>
                                        </p:tgtEl>
                                      </p:cBhvr>
                                    </p:animEffect>
                                  </p:childTnLst>
                                </p:cTn>
                              </p:par>
                              <p:par>
                                <p:cTn id="17" presetID="9"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dissolve">
                                      <p:cBhvr>
                                        <p:cTn id="19" dur="500"/>
                                        <p:tgtEl>
                                          <p:spTgt spid="13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99"/>
                                        </p:tgtEl>
                                        <p:attrNameLst>
                                          <p:attrName>style.visibility</p:attrName>
                                        </p:attrNameLst>
                                      </p:cBhvr>
                                      <p:to>
                                        <p:strVal val="visible"/>
                                      </p:to>
                                    </p:set>
                                    <p:animEffect transition="in" filter="dissolve">
                                      <p:cBhvr>
                                        <p:cTn id="24"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 y="927099"/>
            <a:ext cx="8608922" cy="830997"/>
          </a:xfrm>
          <a:prstGeom prst="rect">
            <a:avLst/>
          </a:prstGeom>
          <a:noFill/>
        </p:spPr>
        <p:txBody>
          <a:bodyPr wrap="square" rtlCol="0">
            <a:spAutoFit/>
          </a:bodyPr>
          <a:lstStyle/>
          <a:p>
            <a:r>
              <a:rPr lang="en-US" sz="2800" dirty="0">
                <a:solidFill>
                  <a:srgbClr val="FF0000"/>
                </a:solidFill>
                <a:latin typeface="Apple Chancery"/>
                <a:cs typeface="Apple Chancery"/>
              </a:rPr>
              <a:t>1.) What would happen </a:t>
            </a:r>
            <a:r>
              <a:rPr lang="en-US" sz="2000" dirty="0">
                <a:latin typeface="Times New Roman"/>
                <a:cs typeface="Times New Roman"/>
              </a:rPr>
              <a:t>if the </a:t>
            </a:r>
            <a:r>
              <a:rPr lang="en-US" sz="2000" dirty="0">
                <a:solidFill>
                  <a:srgbClr val="0000FF"/>
                </a:solidFill>
                <a:latin typeface="Times New Roman"/>
                <a:cs typeface="Times New Roman"/>
              </a:rPr>
              <a:t>induced current </a:t>
            </a:r>
            <a:r>
              <a:rPr lang="en-US" sz="2000" dirty="0">
                <a:latin typeface="Times New Roman"/>
                <a:cs typeface="Times New Roman"/>
              </a:rPr>
              <a:t>and its associated </a:t>
            </a:r>
            <a:r>
              <a:rPr lang="en-US" sz="2000" dirty="0">
                <a:solidFill>
                  <a:srgbClr val="0000FF"/>
                </a:solidFill>
                <a:latin typeface="Times New Roman"/>
                <a:cs typeface="Times New Roman"/>
              </a:rPr>
              <a:t>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and </a:t>
            </a:r>
            <a:r>
              <a:rPr lang="en-US" sz="2000" dirty="0">
                <a:solidFill>
                  <a:srgbClr val="0000FF"/>
                </a:solidFill>
                <a:latin typeface="Times New Roman"/>
                <a:cs typeface="Times New Roman"/>
              </a:rPr>
              <a:t>flux</a:t>
            </a:r>
            <a:r>
              <a:rPr lang="en-US" sz="2000" dirty="0">
                <a:latin typeface="Times New Roman"/>
                <a:cs typeface="Times New Roman"/>
              </a:rPr>
              <a:t> </a:t>
            </a:r>
            <a:r>
              <a:rPr lang="en-US" sz="2000" dirty="0">
                <a:solidFill>
                  <a:srgbClr val="FF0000"/>
                </a:solidFill>
                <a:latin typeface="Times New Roman"/>
                <a:cs typeface="Times New Roman"/>
              </a:rPr>
              <a:t>did</a:t>
            </a:r>
            <a:r>
              <a:rPr lang="en-US" sz="2000" dirty="0">
                <a:latin typeface="Times New Roman"/>
                <a:cs typeface="Times New Roman"/>
              </a:rPr>
              <a:t> </a:t>
            </a:r>
            <a:r>
              <a:rPr lang="en-US" sz="2000" dirty="0">
                <a:solidFill>
                  <a:srgbClr val="FF0000"/>
                </a:solidFill>
                <a:latin typeface="Times New Roman"/>
                <a:cs typeface="Times New Roman"/>
              </a:rPr>
              <a:t>NOT oppose the </a:t>
            </a:r>
            <a:r>
              <a:rPr lang="en-US" sz="2000" i="1" dirty="0">
                <a:solidFill>
                  <a:srgbClr val="FF0000"/>
                </a:solidFill>
                <a:latin typeface="Times New Roman"/>
                <a:cs typeface="Times New Roman"/>
              </a:rPr>
              <a:t>change of flux </a:t>
            </a:r>
            <a:r>
              <a:rPr lang="en-US" sz="2000" dirty="0">
                <a:latin typeface="Times New Roman"/>
                <a:cs typeface="Times New Roman"/>
              </a:rPr>
              <a:t>of the </a:t>
            </a:r>
            <a:r>
              <a:rPr lang="en-US" sz="2000" dirty="0">
                <a:solidFill>
                  <a:srgbClr val="0000FF"/>
                </a:solidFill>
                <a:latin typeface="Times New Roman"/>
                <a:cs typeface="Times New Roman"/>
              </a:rPr>
              <a:t>external field</a:t>
            </a:r>
            <a:r>
              <a:rPr lang="en-US" sz="2000" dirty="0">
                <a:latin typeface="Times New Roman"/>
                <a:cs typeface="Times New Roman"/>
              </a:rPr>
              <a:t>? </a:t>
            </a:r>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74" name="TextBox 473"/>
          <p:cNvSpPr txBox="1"/>
          <p:nvPr/>
        </p:nvSpPr>
        <p:spPr>
          <a:xfrm>
            <a:off x="34290" y="1270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Subtleties About Faraday’s Law</a:t>
            </a:r>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42.)</a:t>
            </a:r>
          </a:p>
        </p:txBody>
      </p:sp>
      <p:sp>
        <p:nvSpPr>
          <p:cNvPr id="88" name="TextBox 87"/>
          <p:cNvSpPr txBox="1"/>
          <p:nvPr/>
        </p:nvSpPr>
        <p:spPr>
          <a:xfrm>
            <a:off x="550275" y="1713322"/>
            <a:ext cx="5495422" cy="400110"/>
          </a:xfrm>
          <a:prstGeom prst="rect">
            <a:avLst/>
          </a:prstGeom>
          <a:noFill/>
        </p:spPr>
        <p:txBody>
          <a:bodyPr wrap="square" rtlCol="0">
            <a:spAutoFit/>
          </a:bodyPr>
          <a:lstStyle/>
          <a:p>
            <a:r>
              <a:rPr lang="en-US" sz="2000" dirty="0">
                <a:solidFill>
                  <a:srgbClr val="FF0000"/>
                </a:solidFill>
                <a:latin typeface="Apple Chancery"/>
                <a:cs typeface="Apple Chancery"/>
              </a:rPr>
              <a:t>--Consider the following </a:t>
            </a:r>
            <a:r>
              <a:rPr lang="en-US" sz="2000" dirty="0">
                <a:latin typeface="Times New Roman"/>
                <a:cs typeface="Times New Roman"/>
              </a:rPr>
              <a:t>problem and see:</a:t>
            </a:r>
          </a:p>
        </p:txBody>
      </p:sp>
      <p:sp>
        <p:nvSpPr>
          <p:cNvPr id="71" name="TextBox 70"/>
          <p:cNvSpPr txBox="1"/>
          <p:nvPr/>
        </p:nvSpPr>
        <p:spPr>
          <a:xfrm>
            <a:off x="244476" y="2180844"/>
            <a:ext cx="5876924" cy="830997"/>
          </a:xfrm>
          <a:prstGeom prst="rect">
            <a:avLst/>
          </a:prstGeom>
          <a:noFill/>
        </p:spPr>
        <p:txBody>
          <a:bodyPr wrap="square" rtlCol="0">
            <a:spAutoFit/>
          </a:bodyPr>
          <a:lstStyle/>
          <a:p>
            <a:r>
              <a:rPr lang="en-US" sz="2800" dirty="0">
                <a:solidFill>
                  <a:srgbClr val="FF0000"/>
                </a:solidFill>
                <a:latin typeface="Apple Chancery"/>
                <a:cs typeface="Apple Chancery"/>
              </a:rPr>
              <a:t>A coil is </a:t>
            </a:r>
            <a:r>
              <a:rPr lang="en-US" sz="2000" dirty="0">
                <a:latin typeface="Times New Roman"/>
                <a:cs typeface="Times New Roman"/>
              </a:rPr>
              <a:t>bathed in a magnetic field </a:t>
            </a:r>
            <a:r>
              <a:rPr lang="en-US" sz="2000" dirty="0">
                <a:solidFill>
                  <a:srgbClr val="0000FF"/>
                </a:solidFill>
                <a:latin typeface="Times New Roman"/>
                <a:cs typeface="Times New Roman"/>
              </a:rPr>
              <a:t>coming out of the page</a:t>
            </a:r>
            <a:r>
              <a:rPr lang="en-US" sz="2000" dirty="0">
                <a:latin typeface="Times New Roman"/>
                <a:cs typeface="Times New Roman"/>
              </a:rPr>
              <a:t>.  Assume the </a:t>
            </a:r>
            <a:r>
              <a:rPr lang="en-US" sz="2000" i="1" dirty="0">
                <a:solidFill>
                  <a:srgbClr val="FF0000"/>
                </a:solidFill>
                <a:latin typeface="Times New Roman"/>
                <a:cs typeface="Times New Roman"/>
              </a:rPr>
              <a:t>B-</a:t>
            </a:r>
            <a:r>
              <a:rPr lang="en-US" sz="2000" i="1" dirty="0" err="1">
                <a:solidFill>
                  <a:srgbClr val="FF0000"/>
                </a:solidFill>
                <a:latin typeface="Times New Roman"/>
                <a:cs typeface="Times New Roman"/>
              </a:rPr>
              <a:t>fld</a:t>
            </a:r>
            <a:r>
              <a:rPr lang="en-US" sz="2000" i="1" dirty="0">
                <a:solidFill>
                  <a:srgbClr val="FF0000"/>
                </a:solidFill>
                <a:latin typeface="Times New Roman"/>
                <a:cs typeface="Times New Roman"/>
              </a:rPr>
              <a:t> </a:t>
            </a:r>
            <a:r>
              <a:rPr lang="en-US" sz="2000" dirty="0">
                <a:latin typeface="Times New Roman"/>
                <a:cs typeface="Times New Roman"/>
              </a:rPr>
              <a:t>is </a:t>
            </a:r>
            <a:r>
              <a:rPr lang="en-US" sz="2000" dirty="0">
                <a:solidFill>
                  <a:srgbClr val="FF0000"/>
                </a:solidFill>
                <a:latin typeface="Times New Roman"/>
                <a:cs typeface="Times New Roman"/>
              </a:rPr>
              <a:t>increasing</a:t>
            </a:r>
            <a:r>
              <a:rPr lang="en-US" sz="2000" dirty="0">
                <a:latin typeface="Times New Roman"/>
                <a:cs typeface="Times New Roman"/>
              </a:rPr>
              <a:t>.  </a:t>
            </a:r>
          </a:p>
        </p:txBody>
      </p:sp>
      <p:sp>
        <p:nvSpPr>
          <p:cNvPr id="72" name="TextBox 71"/>
          <p:cNvSpPr txBox="1"/>
          <p:nvPr/>
        </p:nvSpPr>
        <p:spPr>
          <a:xfrm>
            <a:off x="625978" y="3011841"/>
            <a:ext cx="5495422" cy="1323439"/>
          </a:xfrm>
          <a:prstGeom prst="rect">
            <a:avLst/>
          </a:prstGeom>
          <a:noFill/>
        </p:spPr>
        <p:txBody>
          <a:bodyPr wrap="square" rtlCol="0">
            <a:spAutoFit/>
          </a:bodyPr>
          <a:lstStyle/>
          <a:p>
            <a:r>
              <a:rPr lang="en-US" sz="2000" dirty="0">
                <a:solidFill>
                  <a:srgbClr val="FF0000"/>
                </a:solidFill>
                <a:latin typeface="Apple Chancery"/>
                <a:cs typeface="Apple Chancery"/>
              </a:rPr>
              <a:t>Lenz’s Law </a:t>
            </a:r>
            <a:r>
              <a:rPr lang="en-US" sz="2000" dirty="0">
                <a:solidFill>
                  <a:srgbClr val="0000FF"/>
                </a:solidFill>
                <a:latin typeface="Times New Roman"/>
                <a:cs typeface="Times New Roman"/>
              </a:rPr>
              <a:t>maintains </a:t>
            </a:r>
            <a:r>
              <a:rPr lang="en-US" sz="2000" dirty="0">
                <a:latin typeface="Times New Roman"/>
                <a:cs typeface="Times New Roman"/>
              </a:rPr>
              <a:t>that the </a:t>
            </a:r>
            <a:r>
              <a:rPr lang="en-US" sz="2000" dirty="0">
                <a:solidFill>
                  <a:srgbClr val="0000FF"/>
                </a:solidFill>
                <a:latin typeface="Times New Roman"/>
                <a:cs typeface="Times New Roman"/>
              </a:rPr>
              <a:t>induced current </a:t>
            </a:r>
            <a:r>
              <a:rPr lang="en-US" sz="2000" dirty="0">
                <a:latin typeface="Times New Roman"/>
                <a:cs typeface="Times New Roman"/>
              </a:rPr>
              <a:t>is </a:t>
            </a:r>
            <a:r>
              <a:rPr lang="en-US" sz="2000" dirty="0">
                <a:solidFill>
                  <a:srgbClr val="0000FF"/>
                </a:solidFill>
                <a:latin typeface="Times New Roman"/>
                <a:cs typeface="Times New Roman"/>
              </a:rPr>
              <a:t>clockwise</a:t>
            </a:r>
            <a:r>
              <a:rPr lang="en-US" sz="2000" dirty="0">
                <a:latin typeface="Times New Roman"/>
                <a:cs typeface="Times New Roman"/>
              </a:rPr>
              <a:t> and the </a:t>
            </a:r>
            <a:r>
              <a:rPr lang="en-US" sz="2000" dirty="0">
                <a:solidFill>
                  <a:srgbClr val="0000FF"/>
                </a:solidFill>
                <a:latin typeface="Times New Roman"/>
                <a:cs typeface="Times New Roman"/>
              </a:rPr>
              <a:t>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into the page</a:t>
            </a:r>
            <a:r>
              <a:rPr lang="en-US" sz="2000" dirty="0">
                <a:latin typeface="Times New Roman"/>
                <a:cs typeface="Times New Roman"/>
              </a:rPr>
              <a:t>.  </a:t>
            </a:r>
            <a:r>
              <a:rPr lang="en-US" sz="2000" dirty="0">
                <a:solidFill>
                  <a:srgbClr val="FF0000"/>
                </a:solidFill>
                <a:latin typeface="Times New Roman"/>
                <a:cs typeface="Times New Roman"/>
              </a:rPr>
              <a:t>Let’s assume </a:t>
            </a:r>
            <a:r>
              <a:rPr lang="en-US" sz="2000" dirty="0">
                <a:latin typeface="Times New Roman"/>
                <a:cs typeface="Times New Roman"/>
              </a:rPr>
              <a:t>we think </a:t>
            </a:r>
            <a:r>
              <a:rPr lang="en-US" sz="2000" dirty="0">
                <a:solidFill>
                  <a:srgbClr val="FF0000"/>
                </a:solidFill>
                <a:latin typeface="Times New Roman"/>
                <a:cs typeface="Times New Roman"/>
              </a:rPr>
              <a:t>the opposite.  </a:t>
            </a:r>
            <a:r>
              <a:rPr lang="en-US" sz="2000" dirty="0">
                <a:latin typeface="Times New Roman"/>
                <a:cs typeface="Times New Roman"/>
              </a:rPr>
              <a:t>What would this mean for our situation?</a:t>
            </a:r>
          </a:p>
        </p:txBody>
      </p:sp>
      <p:grpSp>
        <p:nvGrpSpPr>
          <p:cNvPr id="73" name="Group 72"/>
          <p:cNvGrpSpPr/>
          <p:nvPr/>
        </p:nvGrpSpPr>
        <p:grpSpPr>
          <a:xfrm>
            <a:off x="6359532" y="2019519"/>
            <a:ext cx="2484924" cy="2162443"/>
            <a:chOff x="5207055" y="1548539"/>
            <a:chExt cx="1640346" cy="1427470"/>
          </a:xfrm>
        </p:grpSpPr>
        <p:sp>
          <p:nvSpPr>
            <p:cNvPr id="74" name="Donut 73"/>
            <p:cNvSpPr/>
            <p:nvPr/>
          </p:nvSpPr>
          <p:spPr>
            <a:xfrm>
              <a:off x="5414416" y="1661415"/>
              <a:ext cx="1199539" cy="1203549"/>
            </a:xfrm>
            <a:prstGeom prst="donut">
              <a:avLst>
                <a:gd name="adj" fmla="val 8868"/>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5" name="Oval 66"/>
            <p:cNvSpPr>
              <a:spLocks noChangeArrowheads="1"/>
            </p:cNvSpPr>
            <p:nvPr/>
          </p:nvSpPr>
          <p:spPr bwMode="auto">
            <a:xfrm>
              <a:off x="5294756" y="1637602"/>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76" name="Oval 66"/>
            <p:cNvSpPr>
              <a:spLocks noChangeArrowheads="1"/>
            </p:cNvSpPr>
            <p:nvPr/>
          </p:nvSpPr>
          <p:spPr bwMode="auto">
            <a:xfrm>
              <a:off x="5764656" y="1637602"/>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77" name="Oval 66"/>
            <p:cNvSpPr>
              <a:spLocks noChangeArrowheads="1"/>
            </p:cNvSpPr>
            <p:nvPr/>
          </p:nvSpPr>
          <p:spPr bwMode="auto">
            <a:xfrm>
              <a:off x="6231381" y="1637602"/>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78" name="Oval 77"/>
            <p:cNvSpPr>
              <a:spLocks noChangeArrowheads="1"/>
            </p:cNvSpPr>
            <p:nvPr/>
          </p:nvSpPr>
          <p:spPr bwMode="auto">
            <a:xfrm>
              <a:off x="6701281" y="1637602"/>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79" name="Oval 78"/>
            <p:cNvSpPr/>
            <p:nvPr/>
          </p:nvSpPr>
          <p:spPr>
            <a:xfrm>
              <a:off x="5207055" y="1548539"/>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5677080" y="1548539"/>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6143930" y="1548539"/>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6613955" y="1548539"/>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66"/>
            <p:cNvSpPr>
              <a:spLocks noChangeArrowheads="1"/>
            </p:cNvSpPr>
            <p:nvPr/>
          </p:nvSpPr>
          <p:spPr bwMode="auto">
            <a:xfrm>
              <a:off x="5297931" y="2038785"/>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84" name="Oval 66"/>
            <p:cNvSpPr>
              <a:spLocks noChangeArrowheads="1"/>
            </p:cNvSpPr>
            <p:nvPr/>
          </p:nvSpPr>
          <p:spPr bwMode="auto">
            <a:xfrm>
              <a:off x="5767831" y="2038785"/>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85" name="Oval 66"/>
            <p:cNvSpPr>
              <a:spLocks noChangeArrowheads="1"/>
            </p:cNvSpPr>
            <p:nvPr/>
          </p:nvSpPr>
          <p:spPr bwMode="auto">
            <a:xfrm>
              <a:off x="6234556" y="2038785"/>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86" name="Oval 66"/>
            <p:cNvSpPr>
              <a:spLocks noChangeArrowheads="1"/>
            </p:cNvSpPr>
            <p:nvPr/>
          </p:nvSpPr>
          <p:spPr bwMode="auto">
            <a:xfrm>
              <a:off x="6704456" y="2038785"/>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87" name="Oval 86"/>
            <p:cNvSpPr/>
            <p:nvPr/>
          </p:nvSpPr>
          <p:spPr>
            <a:xfrm>
              <a:off x="5210230" y="1949722"/>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5680255" y="1949722"/>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6147105" y="1949722"/>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6617130" y="1949722"/>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66"/>
            <p:cNvSpPr>
              <a:spLocks noChangeArrowheads="1"/>
            </p:cNvSpPr>
            <p:nvPr/>
          </p:nvSpPr>
          <p:spPr bwMode="auto">
            <a:xfrm>
              <a:off x="5301106" y="2439968"/>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93" name="Oval 66"/>
            <p:cNvSpPr>
              <a:spLocks noChangeArrowheads="1"/>
            </p:cNvSpPr>
            <p:nvPr/>
          </p:nvSpPr>
          <p:spPr bwMode="auto">
            <a:xfrm>
              <a:off x="5771006" y="2439968"/>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95" name="Oval 66"/>
            <p:cNvSpPr>
              <a:spLocks noChangeArrowheads="1"/>
            </p:cNvSpPr>
            <p:nvPr/>
          </p:nvSpPr>
          <p:spPr bwMode="auto">
            <a:xfrm>
              <a:off x="6237731" y="2439968"/>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96" name="Oval 66"/>
            <p:cNvSpPr>
              <a:spLocks noChangeArrowheads="1"/>
            </p:cNvSpPr>
            <p:nvPr/>
          </p:nvSpPr>
          <p:spPr bwMode="auto">
            <a:xfrm>
              <a:off x="6707631" y="2439968"/>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97" name="Oval 96"/>
            <p:cNvSpPr/>
            <p:nvPr/>
          </p:nvSpPr>
          <p:spPr>
            <a:xfrm>
              <a:off x="5213405" y="2350905"/>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683430" y="2350905"/>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6150280" y="2350905"/>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6620305" y="2350905"/>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66"/>
            <p:cNvSpPr>
              <a:spLocks noChangeArrowheads="1"/>
            </p:cNvSpPr>
            <p:nvPr/>
          </p:nvSpPr>
          <p:spPr bwMode="auto">
            <a:xfrm>
              <a:off x="5304281" y="2841151"/>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102" name="Oval 66"/>
            <p:cNvSpPr>
              <a:spLocks noChangeArrowheads="1"/>
            </p:cNvSpPr>
            <p:nvPr/>
          </p:nvSpPr>
          <p:spPr bwMode="auto">
            <a:xfrm>
              <a:off x="5774181" y="2841151"/>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103" name="Oval 66"/>
            <p:cNvSpPr>
              <a:spLocks noChangeArrowheads="1"/>
            </p:cNvSpPr>
            <p:nvPr/>
          </p:nvSpPr>
          <p:spPr bwMode="auto">
            <a:xfrm>
              <a:off x="6240906" y="2841151"/>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104" name="Oval 66"/>
            <p:cNvSpPr>
              <a:spLocks noChangeArrowheads="1"/>
            </p:cNvSpPr>
            <p:nvPr/>
          </p:nvSpPr>
          <p:spPr bwMode="auto">
            <a:xfrm>
              <a:off x="6710806" y="2841151"/>
              <a:ext cx="46627" cy="46627"/>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105" name="Oval 104"/>
            <p:cNvSpPr/>
            <p:nvPr/>
          </p:nvSpPr>
          <p:spPr>
            <a:xfrm>
              <a:off x="5216580" y="2752088"/>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686605" y="2752088"/>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6153455" y="2752088"/>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6623480" y="2752088"/>
              <a:ext cx="223921" cy="223921"/>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9" name="Line 473"/>
          <p:cNvSpPr>
            <a:spLocks noChangeShapeType="1"/>
          </p:cNvSpPr>
          <p:nvPr/>
        </p:nvSpPr>
        <p:spPr bwMode="auto">
          <a:xfrm flipV="1">
            <a:off x="8439156" y="2960414"/>
            <a:ext cx="0" cy="304083"/>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10" name="Line 473"/>
          <p:cNvSpPr>
            <a:spLocks noChangeShapeType="1"/>
          </p:cNvSpPr>
          <p:nvPr/>
        </p:nvSpPr>
        <p:spPr bwMode="auto">
          <a:xfrm flipV="1">
            <a:off x="8375656" y="2926887"/>
            <a:ext cx="0" cy="370682"/>
          </a:xfrm>
          <a:prstGeom prst="line">
            <a:avLst/>
          </a:prstGeom>
          <a:noFill/>
          <a:ln w="254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aphicFrame>
        <p:nvGraphicFramePr>
          <p:cNvPr id="111" name="Object 110"/>
          <p:cNvGraphicFramePr>
            <a:graphicFrameLocks noChangeAspect="1"/>
          </p:cNvGraphicFramePr>
          <p:nvPr>
            <p:extLst>
              <p:ext uri="{D42A27DB-BD31-4B8C-83A1-F6EECF244321}">
                <p14:modId xmlns:p14="http://schemas.microsoft.com/office/powerpoint/2010/main" val="1867121308"/>
              </p:ext>
            </p:extLst>
          </p:nvPr>
        </p:nvGraphicFramePr>
        <p:xfrm>
          <a:off x="8461743" y="2926887"/>
          <a:ext cx="322718" cy="320675"/>
        </p:xfrm>
        <a:graphic>
          <a:graphicData uri="http://schemas.openxmlformats.org/presentationml/2006/ole">
            <mc:AlternateContent xmlns:mc="http://schemas.openxmlformats.org/markup-compatibility/2006">
              <mc:Choice xmlns:v="urn:schemas-microsoft-com:vml" Requires="v">
                <p:oleObj spid="_x0000_s2712921" name="Equation" r:id="rId4" imgW="190500" imgH="190500" progId="Equation.DSMT4">
                  <p:embed/>
                </p:oleObj>
              </mc:Choice>
              <mc:Fallback>
                <p:oleObj name="Equation" r:id="rId4" imgW="190500" imgH="190500" progId="Equation.DSMT4">
                  <p:embed/>
                  <p:pic>
                    <p:nvPicPr>
                      <p:cNvPr id="0" name=""/>
                      <p:cNvPicPr/>
                      <p:nvPr/>
                    </p:nvPicPr>
                    <p:blipFill>
                      <a:blip r:embed="rId5"/>
                      <a:stretch>
                        <a:fillRect/>
                      </a:stretch>
                    </p:blipFill>
                    <p:spPr>
                      <a:xfrm>
                        <a:off x="8461743" y="2926887"/>
                        <a:ext cx="322718" cy="320675"/>
                      </a:xfrm>
                      <a:prstGeom prst="rect">
                        <a:avLst/>
                      </a:prstGeom>
                    </p:spPr>
                  </p:pic>
                </p:oleObj>
              </mc:Fallback>
            </mc:AlternateContent>
          </a:graphicData>
        </a:graphic>
      </p:graphicFrame>
      <p:graphicFrame>
        <p:nvGraphicFramePr>
          <p:cNvPr id="112" name="Object 111"/>
          <p:cNvGraphicFramePr>
            <a:graphicFrameLocks noChangeAspect="1"/>
          </p:cNvGraphicFramePr>
          <p:nvPr>
            <p:extLst>
              <p:ext uri="{D42A27DB-BD31-4B8C-83A1-F6EECF244321}">
                <p14:modId xmlns:p14="http://schemas.microsoft.com/office/powerpoint/2010/main" val="4248965073"/>
              </p:ext>
            </p:extLst>
          </p:nvPr>
        </p:nvGraphicFramePr>
        <p:xfrm>
          <a:off x="8090484" y="2914715"/>
          <a:ext cx="236538" cy="320675"/>
        </p:xfrm>
        <a:graphic>
          <a:graphicData uri="http://schemas.openxmlformats.org/presentationml/2006/ole">
            <mc:AlternateContent xmlns:mc="http://schemas.openxmlformats.org/markup-compatibility/2006">
              <mc:Choice xmlns:v="urn:schemas-microsoft-com:vml" Requires="v">
                <p:oleObj spid="_x0000_s2712922" name="Equation" r:id="rId6" imgW="139700" imgH="190500" progId="Equation.DSMT4">
                  <p:embed/>
                </p:oleObj>
              </mc:Choice>
              <mc:Fallback>
                <p:oleObj name="Equation" r:id="rId6" imgW="139700" imgH="190500" progId="Equation.DSMT4">
                  <p:embed/>
                  <p:pic>
                    <p:nvPicPr>
                      <p:cNvPr id="0" name=""/>
                      <p:cNvPicPr/>
                      <p:nvPr/>
                    </p:nvPicPr>
                    <p:blipFill>
                      <a:blip r:embed="rId7"/>
                      <a:stretch>
                        <a:fillRect/>
                      </a:stretch>
                    </p:blipFill>
                    <p:spPr>
                      <a:xfrm>
                        <a:off x="8090484" y="2914715"/>
                        <a:ext cx="236538" cy="320675"/>
                      </a:xfrm>
                      <a:prstGeom prst="rect">
                        <a:avLst/>
                      </a:prstGeom>
                    </p:spPr>
                  </p:pic>
                </p:oleObj>
              </mc:Fallback>
            </mc:AlternateContent>
          </a:graphicData>
        </a:graphic>
      </p:graphicFrame>
      <p:sp>
        <p:nvSpPr>
          <p:cNvPr id="114" name="TextBox 113"/>
          <p:cNvSpPr txBox="1"/>
          <p:nvPr/>
        </p:nvSpPr>
        <p:spPr>
          <a:xfrm>
            <a:off x="882373" y="4335280"/>
            <a:ext cx="8044049" cy="1938992"/>
          </a:xfrm>
          <a:prstGeom prst="rect">
            <a:avLst/>
          </a:prstGeom>
          <a:noFill/>
        </p:spPr>
        <p:txBody>
          <a:bodyPr wrap="square" rtlCol="0">
            <a:spAutoFit/>
          </a:bodyPr>
          <a:lstStyle/>
          <a:p>
            <a:r>
              <a:rPr lang="en-US" sz="2000" dirty="0">
                <a:solidFill>
                  <a:srgbClr val="FF0000"/>
                </a:solidFill>
                <a:latin typeface="Apple Chancery"/>
                <a:cs typeface="Apple Chancery"/>
              </a:rPr>
              <a:t>To begin with, </a:t>
            </a:r>
            <a:r>
              <a:rPr lang="en-US" sz="2000" dirty="0">
                <a:latin typeface="Times New Roman"/>
                <a:cs typeface="Times New Roman"/>
              </a:rPr>
              <a:t>the </a:t>
            </a:r>
            <a:r>
              <a:rPr lang="en-US" sz="2000" dirty="0">
                <a:solidFill>
                  <a:srgbClr val="0000FF"/>
                </a:solidFill>
                <a:latin typeface="Times New Roman"/>
                <a:cs typeface="Times New Roman"/>
              </a:rPr>
              <a:t>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out of the page </a:t>
            </a:r>
            <a:r>
              <a:rPr lang="en-US" sz="2000" dirty="0">
                <a:solidFill>
                  <a:srgbClr val="0000FF"/>
                </a:solidFill>
                <a:latin typeface="Times New Roman"/>
                <a:cs typeface="Times New Roman"/>
              </a:rPr>
              <a:t>would add to </a:t>
            </a:r>
            <a:r>
              <a:rPr lang="en-US" sz="2000" dirty="0">
                <a:latin typeface="Times New Roman"/>
                <a:cs typeface="Times New Roman"/>
              </a:rPr>
              <a:t>the already </a:t>
            </a:r>
            <a:r>
              <a:rPr lang="en-US" sz="2000" dirty="0">
                <a:solidFill>
                  <a:srgbClr val="0000FF"/>
                </a:solidFill>
                <a:latin typeface="Times New Roman"/>
                <a:cs typeface="Times New Roman"/>
              </a:rPr>
              <a:t>increasing external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8000"/>
                </a:solidFill>
                <a:latin typeface="Times New Roman"/>
                <a:cs typeface="Times New Roman"/>
              </a:rPr>
              <a:t>producing an even larger, increasing magnetic flux</a:t>
            </a:r>
            <a:r>
              <a:rPr lang="en-US" sz="2000" dirty="0">
                <a:latin typeface="Times New Roman"/>
                <a:cs typeface="Times New Roman"/>
              </a:rPr>
              <a:t>.  That would </a:t>
            </a:r>
            <a:r>
              <a:rPr lang="en-US" sz="2000" dirty="0">
                <a:solidFill>
                  <a:srgbClr val="0000FF"/>
                </a:solidFill>
                <a:latin typeface="Times New Roman"/>
                <a:cs typeface="Times New Roman"/>
              </a:rPr>
              <a:t>induced</a:t>
            </a:r>
            <a:r>
              <a:rPr lang="en-US" sz="2000" dirty="0">
                <a:latin typeface="Times New Roman"/>
                <a:cs typeface="Times New Roman"/>
              </a:rPr>
              <a:t> an </a:t>
            </a:r>
            <a:r>
              <a:rPr lang="en-US" sz="2000" dirty="0">
                <a:solidFill>
                  <a:srgbClr val="0000FF"/>
                </a:solidFill>
                <a:latin typeface="Times New Roman"/>
                <a:cs typeface="Times New Roman"/>
              </a:rPr>
              <a:t>even bigger EMF </a:t>
            </a:r>
            <a:r>
              <a:rPr lang="en-US" sz="2000" dirty="0">
                <a:latin typeface="Times New Roman"/>
                <a:cs typeface="Times New Roman"/>
              </a:rPr>
              <a:t>in the coil which </a:t>
            </a:r>
            <a:r>
              <a:rPr lang="en-US" sz="2000" dirty="0">
                <a:solidFill>
                  <a:srgbClr val="0000FF"/>
                </a:solidFill>
                <a:latin typeface="Times New Roman"/>
                <a:cs typeface="Times New Roman"/>
              </a:rPr>
              <a:t>would produce an even LARGER induced current </a:t>
            </a:r>
            <a:r>
              <a:rPr lang="en-US" sz="2000" dirty="0">
                <a:latin typeface="Times New Roman"/>
                <a:cs typeface="Times New Roman"/>
              </a:rPr>
              <a:t>which would </a:t>
            </a:r>
            <a:r>
              <a:rPr lang="en-US" sz="2000" dirty="0">
                <a:solidFill>
                  <a:srgbClr val="0000FF"/>
                </a:solidFill>
                <a:latin typeface="Times New Roman"/>
                <a:cs typeface="Times New Roman"/>
              </a:rPr>
              <a:t>produce</a:t>
            </a:r>
            <a:r>
              <a:rPr lang="en-US" sz="2000" dirty="0">
                <a:latin typeface="Times New Roman"/>
                <a:cs typeface="Times New Roman"/>
              </a:rPr>
              <a:t> a </a:t>
            </a:r>
            <a:r>
              <a:rPr lang="en-US" sz="2000" dirty="0">
                <a:solidFill>
                  <a:srgbClr val="0000FF"/>
                </a:solidFill>
                <a:latin typeface="Times New Roman"/>
                <a:cs typeface="Times New Roman"/>
              </a:rPr>
              <a:t>still </a:t>
            </a:r>
            <a:r>
              <a:rPr lang="en-US" sz="2000" i="1" dirty="0">
                <a:solidFill>
                  <a:srgbClr val="0000FF"/>
                </a:solidFill>
                <a:latin typeface="Times New Roman"/>
                <a:cs typeface="Times New Roman"/>
              </a:rPr>
              <a:t>LARGER </a:t>
            </a:r>
            <a:r>
              <a:rPr lang="en-US" sz="2000" dirty="0">
                <a:solidFill>
                  <a:srgbClr val="0000FF"/>
                </a:solidFill>
                <a:latin typeface="Times New Roman"/>
                <a:cs typeface="Times New Roman"/>
              </a:rPr>
              <a:t>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8000"/>
                </a:solidFill>
                <a:latin typeface="Times New Roman"/>
                <a:cs typeface="Times New Roman"/>
              </a:rPr>
              <a:t>to add to the external field </a:t>
            </a:r>
            <a:r>
              <a:rPr lang="en-US" sz="2000" dirty="0">
                <a:latin typeface="Times New Roman"/>
                <a:cs typeface="Times New Roman"/>
              </a:rPr>
              <a:t>. . . and the system would run away with itself.  We would, in short, </a:t>
            </a:r>
            <a:r>
              <a:rPr lang="en-US" sz="2000" dirty="0">
                <a:solidFill>
                  <a:srgbClr val="FF0000"/>
                </a:solidFill>
                <a:latin typeface="Times New Roman"/>
                <a:cs typeface="Times New Roman"/>
              </a:rPr>
              <a:t>violate </a:t>
            </a:r>
            <a:r>
              <a:rPr lang="en-US" sz="2000" i="1" dirty="0">
                <a:solidFill>
                  <a:srgbClr val="FF0000"/>
                </a:solidFill>
                <a:latin typeface="Times New Roman"/>
                <a:cs typeface="Times New Roman"/>
              </a:rPr>
              <a:t>conservation of energy</a:t>
            </a:r>
            <a:r>
              <a:rPr lang="en-US" sz="2000" i="1" dirty="0">
                <a:latin typeface="Times New Roman"/>
                <a:cs typeface="Times New Roman"/>
              </a:rPr>
              <a:t>.</a:t>
            </a:r>
          </a:p>
        </p:txBody>
      </p:sp>
    </p:spTree>
    <p:extLst>
      <p:ext uri="{BB962C8B-B14F-4D97-AF65-F5344CB8AC3E}">
        <p14:creationId xmlns:p14="http://schemas.microsoft.com/office/powerpoint/2010/main" val="14658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dissolv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dissolv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dissolve">
                                      <p:cBhvr>
                                        <p:cTn id="22" dur="500"/>
                                        <p:tgtEl>
                                          <p:spTgt spid="110"/>
                                        </p:tgtEl>
                                      </p:cBhvr>
                                    </p:animEffect>
                                  </p:childTnLst>
                                </p:cTn>
                              </p:par>
                              <p:par>
                                <p:cTn id="23" presetID="9" presetClass="entr" presetSubtype="0"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dissolve">
                                      <p:cBhvr>
                                        <p:cTn id="25" dur="500"/>
                                        <p:tgtEl>
                                          <p:spTgt spid="1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dissolve">
                                      <p:cBhvr>
                                        <p:cTn id="30"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71" grpId="0"/>
      <p:bldP spid="72" grpId="0"/>
      <p:bldP spid="110" grpId="0" animBg="1"/>
      <p:bldP spid="1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699" y="335458"/>
            <a:ext cx="8724901" cy="830997"/>
          </a:xfrm>
          <a:prstGeom prst="rect">
            <a:avLst/>
          </a:prstGeom>
          <a:noFill/>
        </p:spPr>
        <p:txBody>
          <a:bodyPr wrap="square" rtlCol="0">
            <a:spAutoFit/>
          </a:bodyPr>
          <a:lstStyle/>
          <a:p>
            <a:r>
              <a:rPr lang="en-US" sz="2800" dirty="0">
                <a:solidFill>
                  <a:srgbClr val="FF0000"/>
                </a:solidFill>
                <a:latin typeface="Apple Chancery"/>
                <a:cs typeface="Apple Chancery"/>
              </a:rPr>
              <a:t>2.) We calculated </a:t>
            </a:r>
            <a:r>
              <a:rPr lang="en-US" sz="2000" dirty="0">
                <a:latin typeface="Times New Roman"/>
                <a:cs typeface="Times New Roman"/>
              </a:rPr>
              <a:t>an </a:t>
            </a:r>
            <a:r>
              <a:rPr lang="en-US" sz="2000" dirty="0">
                <a:solidFill>
                  <a:srgbClr val="0000FF"/>
                </a:solidFill>
                <a:latin typeface="Times New Roman"/>
                <a:cs typeface="Times New Roman"/>
              </a:rPr>
              <a:t>EMF</a:t>
            </a:r>
            <a:r>
              <a:rPr lang="en-US" sz="2000" dirty="0">
                <a:latin typeface="Times New Roman"/>
                <a:cs typeface="Times New Roman"/>
              </a:rPr>
              <a:t> value in </a:t>
            </a:r>
            <a:r>
              <a:rPr lang="en-US" sz="2000" dirty="0">
                <a:solidFill>
                  <a:srgbClr val="0000FF"/>
                </a:solidFill>
                <a:latin typeface="Times New Roman"/>
                <a:cs typeface="Times New Roman"/>
              </a:rPr>
              <a:t>Example 12b </a:t>
            </a:r>
            <a:r>
              <a:rPr lang="en-US" sz="2000" dirty="0">
                <a:latin typeface="Times New Roman"/>
                <a:cs typeface="Times New Roman"/>
              </a:rPr>
              <a:t>equal to </a:t>
            </a:r>
            <a:r>
              <a:rPr lang="en-US" sz="2000" dirty="0">
                <a:solidFill>
                  <a:srgbClr val="FF0000"/>
                </a:solidFill>
                <a:latin typeface="Times New Roman"/>
                <a:cs typeface="Times New Roman"/>
              </a:rPr>
              <a:t>-2 volts</a:t>
            </a:r>
            <a:r>
              <a:rPr lang="en-US" sz="2000" dirty="0">
                <a:latin typeface="Times New Roman"/>
                <a:cs typeface="Times New Roman"/>
              </a:rPr>
              <a:t>.  </a:t>
            </a:r>
            <a:r>
              <a:rPr lang="en-US" sz="2000" dirty="0">
                <a:solidFill>
                  <a:srgbClr val="0000FF"/>
                </a:solidFill>
                <a:latin typeface="Times New Roman"/>
                <a:cs typeface="Times New Roman"/>
              </a:rPr>
              <a:t>What does </a:t>
            </a:r>
            <a:r>
              <a:rPr lang="en-US" sz="2000" dirty="0">
                <a:latin typeface="Times New Roman"/>
                <a:cs typeface="Times New Roman"/>
              </a:rPr>
              <a:t>that </a:t>
            </a:r>
            <a:r>
              <a:rPr lang="en-US" sz="2000" dirty="0">
                <a:solidFill>
                  <a:srgbClr val="0000FF"/>
                </a:solidFill>
                <a:latin typeface="Times New Roman"/>
                <a:cs typeface="Times New Roman"/>
              </a:rPr>
              <a:t>negative sign tell you </a:t>
            </a:r>
            <a:r>
              <a:rPr lang="en-US" sz="2000" dirty="0">
                <a:latin typeface="Times New Roman"/>
                <a:cs typeface="Times New Roman"/>
              </a:rPr>
              <a:t>. . . anything useful or interesting? </a:t>
            </a:r>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43.)</a:t>
            </a:r>
          </a:p>
        </p:txBody>
      </p:sp>
      <p:sp>
        <p:nvSpPr>
          <p:cNvPr id="49" name="TextBox 48"/>
          <p:cNvSpPr txBox="1"/>
          <p:nvPr/>
        </p:nvSpPr>
        <p:spPr>
          <a:xfrm>
            <a:off x="677274" y="1157278"/>
            <a:ext cx="8200025" cy="707886"/>
          </a:xfrm>
          <a:prstGeom prst="rect">
            <a:avLst/>
          </a:prstGeom>
          <a:noFill/>
        </p:spPr>
        <p:txBody>
          <a:bodyPr wrap="square" rtlCol="0">
            <a:spAutoFit/>
          </a:bodyPr>
          <a:lstStyle/>
          <a:p>
            <a:r>
              <a:rPr lang="en-US" sz="2000" dirty="0">
                <a:solidFill>
                  <a:srgbClr val="FF0000"/>
                </a:solidFill>
                <a:latin typeface="Apple Chancery"/>
                <a:cs typeface="Apple Chancery"/>
              </a:rPr>
              <a:t>Having the units of </a:t>
            </a:r>
            <a:r>
              <a:rPr lang="en-US" sz="2000" dirty="0">
                <a:latin typeface="Times New Roman"/>
                <a:cs typeface="Times New Roman"/>
              </a:rPr>
              <a:t>of voltage (energy related), the negative sign has </a:t>
            </a:r>
            <a:r>
              <a:rPr lang="en-US" sz="2000" dirty="0">
                <a:solidFill>
                  <a:srgbClr val="0000FF"/>
                </a:solidFill>
                <a:latin typeface="Times New Roman"/>
                <a:cs typeface="Times New Roman"/>
              </a:rPr>
              <a:t>nothing to do </a:t>
            </a:r>
            <a:r>
              <a:rPr lang="en-US" sz="2000" dirty="0">
                <a:solidFill>
                  <a:srgbClr val="000000"/>
                </a:solidFill>
                <a:latin typeface="Times New Roman"/>
                <a:cs typeface="Times New Roman"/>
              </a:rPr>
              <a:t>with a </a:t>
            </a:r>
            <a:r>
              <a:rPr lang="en-US" sz="2000" dirty="0">
                <a:solidFill>
                  <a:srgbClr val="0000FF"/>
                </a:solidFill>
                <a:latin typeface="Times New Roman"/>
                <a:cs typeface="Times New Roman"/>
              </a:rPr>
              <a:t>vector direction</a:t>
            </a:r>
            <a:r>
              <a:rPr lang="en-US" sz="2000" dirty="0">
                <a:latin typeface="Times New Roman"/>
                <a:cs typeface="Times New Roman"/>
              </a:rPr>
              <a:t>.  So what </a:t>
            </a:r>
            <a:r>
              <a:rPr lang="en-US" sz="2000" i="1" dirty="0">
                <a:latin typeface="Times New Roman"/>
                <a:cs typeface="Times New Roman"/>
              </a:rPr>
              <a:t>can</a:t>
            </a:r>
            <a:r>
              <a:rPr lang="en-US" sz="2000" dirty="0">
                <a:latin typeface="Times New Roman"/>
                <a:cs typeface="Times New Roman"/>
              </a:rPr>
              <a:t> we deduce:</a:t>
            </a:r>
          </a:p>
        </p:txBody>
      </p:sp>
      <p:grpSp>
        <p:nvGrpSpPr>
          <p:cNvPr id="50" name="Group 384"/>
          <p:cNvGrpSpPr>
            <a:grpSpLocks/>
          </p:cNvGrpSpPr>
          <p:nvPr/>
        </p:nvGrpSpPr>
        <p:grpSpPr bwMode="auto">
          <a:xfrm>
            <a:off x="6510024" y="2923781"/>
            <a:ext cx="2168844" cy="170022"/>
            <a:chOff x="3112" y="3440"/>
            <a:chExt cx="1518" cy="119"/>
          </a:xfrm>
        </p:grpSpPr>
        <p:grpSp>
          <p:nvGrpSpPr>
            <p:cNvPr id="51" name="Group 385"/>
            <p:cNvGrpSpPr>
              <a:grpSpLocks/>
            </p:cNvGrpSpPr>
            <p:nvPr/>
          </p:nvGrpSpPr>
          <p:grpSpPr bwMode="auto">
            <a:xfrm>
              <a:off x="3112" y="3440"/>
              <a:ext cx="118" cy="119"/>
              <a:chOff x="3112" y="3440"/>
              <a:chExt cx="118" cy="119"/>
            </a:xfrm>
          </p:grpSpPr>
          <p:sp>
            <p:nvSpPr>
              <p:cNvPr id="72"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2" name="Group 388"/>
            <p:cNvGrpSpPr>
              <a:grpSpLocks/>
            </p:cNvGrpSpPr>
            <p:nvPr/>
          </p:nvGrpSpPr>
          <p:grpSpPr bwMode="auto">
            <a:xfrm>
              <a:off x="3392" y="3440"/>
              <a:ext cx="118" cy="119"/>
              <a:chOff x="3392" y="3440"/>
              <a:chExt cx="118" cy="119"/>
            </a:xfrm>
          </p:grpSpPr>
          <p:sp>
            <p:nvSpPr>
              <p:cNvPr id="70"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3" name="Group 391"/>
            <p:cNvGrpSpPr>
              <a:grpSpLocks/>
            </p:cNvGrpSpPr>
            <p:nvPr/>
          </p:nvGrpSpPr>
          <p:grpSpPr bwMode="auto">
            <a:xfrm>
              <a:off x="3672" y="3440"/>
              <a:ext cx="118" cy="119"/>
              <a:chOff x="3672" y="3440"/>
              <a:chExt cx="118" cy="119"/>
            </a:xfrm>
          </p:grpSpPr>
          <p:sp>
            <p:nvSpPr>
              <p:cNvPr id="67"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4" name="Group 394"/>
            <p:cNvGrpSpPr>
              <a:grpSpLocks/>
            </p:cNvGrpSpPr>
            <p:nvPr/>
          </p:nvGrpSpPr>
          <p:grpSpPr bwMode="auto">
            <a:xfrm>
              <a:off x="3952" y="3440"/>
              <a:ext cx="118" cy="119"/>
              <a:chOff x="3952" y="3440"/>
              <a:chExt cx="118" cy="119"/>
            </a:xfrm>
          </p:grpSpPr>
          <p:sp>
            <p:nvSpPr>
              <p:cNvPr id="62"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5" name="Group 397"/>
            <p:cNvGrpSpPr>
              <a:grpSpLocks/>
            </p:cNvGrpSpPr>
            <p:nvPr/>
          </p:nvGrpSpPr>
          <p:grpSpPr bwMode="auto">
            <a:xfrm>
              <a:off x="4232" y="3440"/>
              <a:ext cx="118" cy="119"/>
              <a:chOff x="4232" y="3440"/>
              <a:chExt cx="118" cy="119"/>
            </a:xfrm>
          </p:grpSpPr>
          <p:sp>
            <p:nvSpPr>
              <p:cNvPr id="59"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6" name="Group 400"/>
            <p:cNvGrpSpPr>
              <a:grpSpLocks/>
            </p:cNvGrpSpPr>
            <p:nvPr/>
          </p:nvGrpSpPr>
          <p:grpSpPr bwMode="auto">
            <a:xfrm>
              <a:off x="4512" y="3440"/>
              <a:ext cx="118" cy="119"/>
              <a:chOff x="4512" y="3440"/>
              <a:chExt cx="118" cy="119"/>
            </a:xfrm>
          </p:grpSpPr>
          <p:sp>
            <p:nvSpPr>
              <p:cNvPr id="57"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74" name="Rectangle 2"/>
          <p:cNvSpPr>
            <a:spLocks noChangeArrowheads="1"/>
          </p:cNvSpPr>
          <p:nvPr/>
        </p:nvSpPr>
        <p:spPr bwMode="auto">
          <a:xfrm>
            <a:off x="6224272" y="2047481"/>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75" name="Group 282"/>
          <p:cNvGrpSpPr>
            <a:grpSpLocks/>
          </p:cNvGrpSpPr>
          <p:nvPr/>
        </p:nvGrpSpPr>
        <p:grpSpPr bwMode="auto">
          <a:xfrm>
            <a:off x="6510022" y="2237981"/>
            <a:ext cx="2168843" cy="170022"/>
            <a:chOff x="3112" y="2960"/>
            <a:chExt cx="1518" cy="119"/>
          </a:xfrm>
        </p:grpSpPr>
        <p:grpSp>
          <p:nvGrpSpPr>
            <p:cNvPr id="76" name="Group 283"/>
            <p:cNvGrpSpPr>
              <a:grpSpLocks/>
            </p:cNvGrpSpPr>
            <p:nvPr/>
          </p:nvGrpSpPr>
          <p:grpSpPr bwMode="auto">
            <a:xfrm>
              <a:off x="3112" y="2960"/>
              <a:ext cx="118" cy="119"/>
              <a:chOff x="3112" y="2960"/>
              <a:chExt cx="118" cy="119"/>
            </a:xfrm>
          </p:grpSpPr>
          <p:sp>
            <p:nvSpPr>
              <p:cNvPr id="93"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4"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7" name="Group 286"/>
            <p:cNvGrpSpPr>
              <a:grpSpLocks/>
            </p:cNvGrpSpPr>
            <p:nvPr/>
          </p:nvGrpSpPr>
          <p:grpSpPr bwMode="auto">
            <a:xfrm>
              <a:off x="3392" y="2960"/>
              <a:ext cx="118" cy="119"/>
              <a:chOff x="3392" y="2960"/>
              <a:chExt cx="118" cy="119"/>
            </a:xfrm>
          </p:grpSpPr>
          <p:sp>
            <p:nvSpPr>
              <p:cNvPr id="91"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8" name="Group 289"/>
            <p:cNvGrpSpPr>
              <a:grpSpLocks/>
            </p:cNvGrpSpPr>
            <p:nvPr/>
          </p:nvGrpSpPr>
          <p:grpSpPr bwMode="auto">
            <a:xfrm>
              <a:off x="3672" y="2960"/>
              <a:ext cx="118" cy="119"/>
              <a:chOff x="3672" y="2960"/>
              <a:chExt cx="118" cy="119"/>
            </a:xfrm>
          </p:grpSpPr>
          <p:sp>
            <p:nvSpPr>
              <p:cNvPr id="89"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9" name="Group 292"/>
            <p:cNvGrpSpPr>
              <a:grpSpLocks/>
            </p:cNvGrpSpPr>
            <p:nvPr/>
          </p:nvGrpSpPr>
          <p:grpSpPr bwMode="auto">
            <a:xfrm>
              <a:off x="3952" y="2960"/>
              <a:ext cx="118" cy="119"/>
              <a:chOff x="3952" y="2960"/>
              <a:chExt cx="118" cy="119"/>
            </a:xfrm>
          </p:grpSpPr>
          <p:sp>
            <p:nvSpPr>
              <p:cNvPr id="86"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7"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0" name="Group 295"/>
            <p:cNvGrpSpPr>
              <a:grpSpLocks/>
            </p:cNvGrpSpPr>
            <p:nvPr/>
          </p:nvGrpSpPr>
          <p:grpSpPr bwMode="auto">
            <a:xfrm>
              <a:off x="4232" y="2960"/>
              <a:ext cx="118" cy="119"/>
              <a:chOff x="4232" y="2960"/>
              <a:chExt cx="118" cy="119"/>
            </a:xfrm>
          </p:grpSpPr>
          <p:sp>
            <p:nvSpPr>
              <p:cNvPr id="84"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1" name="Group 298"/>
            <p:cNvGrpSpPr>
              <a:grpSpLocks/>
            </p:cNvGrpSpPr>
            <p:nvPr/>
          </p:nvGrpSpPr>
          <p:grpSpPr bwMode="auto">
            <a:xfrm>
              <a:off x="4512" y="2960"/>
              <a:ext cx="118" cy="119"/>
              <a:chOff x="4512" y="2960"/>
              <a:chExt cx="118" cy="119"/>
            </a:xfrm>
          </p:grpSpPr>
          <p:sp>
            <p:nvSpPr>
              <p:cNvPr id="82"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95" name="Group 310"/>
          <p:cNvGrpSpPr>
            <a:grpSpLocks/>
          </p:cNvGrpSpPr>
          <p:nvPr/>
        </p:nvGrpSpPr>
        <p:grpSpPr bwMode="auto">
          <a:xfrm>
            <a:off x="6510022" y="3952481"/>
            <a:ext cx="2168843" cy="171450"/>
            <a:chOff x="3112" y="4160"/>
            <a:chExt cx="1518" cy="120"/>
          </a:xfrm>
        </p:grpSpPr>
        <p:grpSp>
          <p:nvGrpSpPr>
            <p:cNvPr id="96" name="Group 311"/>
            <p:cNvGrpSpPr>
              <a:grpSpLocks/>
            </p:cNvGrpSpPr>
            <p:nvPr/>
          </p:nvGrpSpPr>
          <p:grpSpPr bwMode="auto">
            <a:xfrm>
              <a:off x="3112" y="4160"/>
              <a:ext cx="118" cy="120"/>
              <a:chOff x="3112" y="4160"/>
              <a:chExt cx="118" cy="120"/>
            </a:xfrm>
          </p:grpSpPr>
          <p:sp>
            <p:nvSpPr>
              <p:cNvPr id="112"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3"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7" name="Group 314"/>
            <p:cNvGrpSpPr>
              <a:grpSpLocks/>
            </p:cNvGrpSpPr>
            <p:nvPr/>
          </p:nvGrpSpPr>
          <p:grpSpPr bwMode="auto">
            <a:xfrm>
              <a:off x="3392" y="4160"/>
              <a:ext cx="118" cy="120"/>
              <a:chOff x="3392" y="4160"/>
              <a:chExt cx="118" cy="120"/>
            </a:xfrm>
          </p:grpSpPr>
          <p:sp>
            <p:nvSpPr>
              <p:cNvPr id="110"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8" name="Group 317"/>
            <p:cNvGrpSpPr>
              <a:grpSpLocks/>
            </p:cNvGrpSpPr>
            <p:nvPr/>
          </p:nvGrpSpPr>
          <p:grpSpPr bwMode="auto">
            <a:xfrm>
              <a:off x="3672" y="4160"/>
              <a:ext cx="118" cy="120"/>
              <a:chOff x="3672" y="4160"/>
              <a:chExt cx="118" cy="120"/>
            </a:xfrm>
          </p:grpSpPr>
          <p:sp>
            <p:nvSpPr>
              <p:cNvPr id="108"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9" name="Group 320"/>
            <p:cNvGrpSpPr>
              <a:grpSpLocks/>
            </p:cNvGrpSpPr>
            <p:nvPr/>
          </p:nvGrpSpPr>
          <p:grpSpPr bwMode="auto">
            <a:xfrm>
              <a:off x="3952" y="4160"/>
              <a:ext cx="118" cy="120"/>
              <a:chOff x="3952" y="4160"/>
              <a:chExt cx="118" cy="120"/>
            </a:xfrm>
          </p:grpSpPr>
          <p:sp>
            <p:nvSpPr>
              <p:cNvPr id="106"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7"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 name="Group 323"/>
            <p:cNvGrpSpPr>
              <a:grpSpLocks/>
            </p:cNvGrpSpPr>
            <p:nvPr/>
          </p:nvGrpSpPr>
          <p:grpSpPr bwMode="auto">
            <a:xfrm>
              <a:off x="4232" y="4160"/>
              <a:ext cx="118" cy="120"/>
              <a:chOff x="4232" y="4160"/>
              <a:chExt cx="118" cy="120"/>
            </a:xfrm>
          </p:grpSpPr>
          <p:sp>
            <p:nvSpPr>
              <p:cNvPr id="104"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1" name="Group 326"/>
            <p:cNvGrpSpPr>
              <a:grpSpLocks/>
            </p:cNvGrpSpPr>
            <p:nvPr/>
          </p:nvGrpSpPr>
          <p:grpSpPr bwMode="auto">
            <a:xfrm>
              <a:off x="4512" y="4160"/>
              <a:ext cx="118" cy="120"/>
              <a:chOff x="4512" y="4160"/>
              <a:chExt cx="118" cy="120"/>
            </a:xfrm>
          </p:grpSpPr>
          <p:sp>
            <p:nvSpPr>
              <p:cNvPr id="102"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14" name="Group 356"/>
          <p:cNvGrpSpPr>
            <a:grpSpLocks/>
          </p:cNvGrpSpPr>
          <p:nvPr/>
        </p:nvGrpSpPr>
        <p:grpSpPr bwMode="auto">
          <a:xfrm>
            <a:off x="6510022" y="2580881"/>
            <a:ext cx="2168843" cy="170022"/>
            <a:chOff x="3112" y="3200"/>
            <a:chExt cx="1518" cy="119"/>
          </a:xfrm>
        </p:grpSpPr>
        <p:grpSp>
          <p:nvGrpSpPr>
            <p:cNvPr id="115" name="Group 357"/>
            <p:cNvGrpSpPr>
              <a:grpSpLocks/>
            </p:cNvGrpSpPr>
            <p:nvPr/>
          </p:nvGrpSpPr>
          <p:grpSpPr bwMode="auto">
            <a:xfrm>
              <a:off x="3112" y="3200"/>
              <a:ext cx="118" cy="119"/>
              <a:chOff x="3112" y="3200"/>
              <a:chExt cx="118" cy="119"/>
            </a:xfrm>
          </p:grpSpPr>
          <p:sp>
            <p:nvSpPr>
              <p:cNvPr id="131"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6" name="Group 360"/>
            <p:cNvGrpSpPr>
              <a:grpSpLocks/>
            </p:cNvGrpSpPr>
            <p:nvPr/>
          </p:nvGrpSpPr>
          <p:grpSpPr bwMode="auto">
            <a:xfrm>
              <a:off x="3392" y="3200"/>
              <a:ext cx="118" cy="119"/>
              <a:chOff x="3392" y="3200"/>
              <a:chExt cx="118" cy="119"/>
            </a:xfrm>
          </p:grpSpPr>
          <p:sp>
            <p:nvSpPr>
              <p:cNvPr id="129"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7" name="Group 363"/>
            <p:cNvGrpSpPr>
              <a:grpSpLocks/>
            </p:cNvGrpSpPr>
            <p:nvPr/>
          </p:nvGrpSpPr>
          <p:grpSpPr bwMode="auto">
            <a:xfrm>
              <a:off x="3672" y="3200"/>
              <a:ext cx="118" cy="119"/>
              <a:chOff x="3672" y="3200"/>
              <a:chExt cx="118" cy="119"/>
            </a:xfrm>
          </p:grpSpPr>
          <p:sp>
            <p:nvSpPr>
              <p:cNvPr id="127"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8"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8" name="Group 366"/>
            <p:cNvGrpSpPr>
              <a:grpSpLocks/>
            </p:cNvGrpSpPr>
            <p:nvPr/>
          </p:nvGrpSpPr>
          <p:grpSpPr bwMode="auto">
            <a:xfrm>
              <a:off x="3952" y="3200"/>
              <a:ext cx="118" cy="119"/>
              <a:chOff x="3952" y="3200"/>
              <a:chExt cx="118" cy="119"/>
            </a:xfrm>
          </p:grpSpPr>
          <p:sp>
            <p:nvSpPr>
              <p:cNvPr id="125"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6"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9" name="Group 369"/>
            <p:cNvGrpSpPr>
              <a:grpSpLocks/>
            </p:cNvGrpSpPr>
            <p:nvPr/>
          </p:nvGrpSpPr>
          <p:grpSpPr bwMode="auto">
            <a:xfrm>
              <a:off x="4232" y="3200"/>
              <a:ext cx="118" cy="119"/>
              <a:chOff x="4232" y="3200"/>
              <a:chExt cx="118" cy="119"/>
            </a:xfrm>
          </p:grpSpPr>
          <p:sp>
            <p:nvSpPr>
              <p:cNvPr id="123"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0" name="Group 372"/>
            <p:cNvGrpSpPr>
              <a:grpSpLocks/>
            </p:cNvGrpSpPr>
            <p:nvPr/>
          </p:nvGrpSpPr>
          <p:grpSpPr bwMode="auto">
            <a:xfrm>
              <a:off x="4512" y="3200"/>
              <a:ext cx="118" cy="119"/>
              <a:chOff x="4512" y="3200"/>
              <a:chExt cx="118" cy="119"/>
            </a:xfrm>
          </p:grpSpPr>
          <p:sp>
            <p:nvSpPr>
              <p:cNvPr id="121"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33" name="Group 412"/>
          <p:cNvGrpSpPr>
            <a:grpSpLocks/>
          </p:cNvGrpSpPr>
          <p:nvPr/>
        </p:nvGrpSpPr>
        <p:grpSpPr bwMode="auto">
          <a:xfrm>
            <a:off x="6510022" y="3266681"/>
            <a:ext cx="2168843" cy="170022"/>
            <a:chOff x="3112" y="3680"/>
            <a:chExt cx="1518" cy="119"/>
          </a:xfrm>
        </p:grpSpPr>
        <p:grpSp>
          <p:nvGrpSpPr>
            <p:cNvPr id="134" name="Group 413"/>
            <p:cNvGrpSpPr>
              <a:grpSpLocks/>
            </p:cNvGrpSpPr>
            <p:nvPr/>
          </p:nvGrpSpPr>
          <p:grpSpPr bwMode="auto">
            <a:xfrm>
              <a:off x="3112" y="3680"/>
              <a:ext cx="118" cy="119"/>
              <a:chOff x="3112" y="3680"/>
              <a:chExt cx="118" cy="119"/>
            </a:xfrm>
          </p:grpSpPr>
          <p:sp>
            <p:nvSpPr>
              <p:cNvPr id="150"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2"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35" name="Group 416"/>
            <p:cNvGrpSpPr>
              <a:grpSpLocks/>
            </p:cNvGrpSpPr>
            <p:nvPr/>
          </p:nvGrpSpPr>
          <p:grpSpPr bwMode="auto">
            <a:xfrm>
              <a:off x="3392" y="3680"/>
              <a:ext cx="118" cy="119"/>
              <a:chOff x="3392" y="3680"/>
              <a:chExt cx="118" cy="119"/>
            </a:xfrm>
          </p:grpSpPr>
          <p:sp>
            <p:nvSpPr>
              <p:cNvPr id="148"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36" name="Group 419"/>
            <p:cNvGrpSpPr>
              <a:grpSpLocks/>
            </p:cNvGrpSpPr>
            <p:nvPr/>
          </p:nvGrpSpPr>
          <p:grpSpPr bwMode="auto">
            <a:xfrm>
              <a:off x="3672" y="3680"/>
              <a:ext cx="118" cy="119"/>
              <a:chOff x="3672" y="3680"/>
              <a:chExt cx="118" cy="119"/>
            </a:xfrm>
          </p:grpSpPr>
          <p:sp>
            <p:nvSpPr>
              <p:cNvPr id="146"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37" name="Group 422"/>
            <p:cNvGrpSpPr>
              <a:grpSpLocks/>
            </p:cNvGrpSpPr>
            <p:nvPr/>
          </p:nvGrpSpPr>
          <p:grpSpPr bwMode="auto">
            <a:xfrm>
              <a:off x="3952" y="3680"/>
              <a:ext cx="118" cy="119"/>
              <a:chOff x="3952" y="3680"/>
              <a:chExt cx="118" cy="119"/>
            </a:xfrm>
          </p:grpSpPr>
          <p:sp>
            <p:nvSpPr>
              <p:cNvPr id="144"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38" name="Group 425"/>
            <p:cNvGrpSpPr>
              <a:grpSpLocks/>
            </p:cNvGrpSpPr>
            <p:nvPr/>
          </p:nvGrpSpPr>
          <p:grpSpPr bwMode="auto">
            <a:xfrm>
              <a:off x="4232" y="3680"/>
              <a:ext cx="118" cy="119"/>
              <a:chOff x="4232" y="3680"/>
              <a:chExt cx="118" cy="119"/>
            </a:xfrm>
          </p:grpSpPr>
          <p:sp>
            <p:nvSpPr>
              <p:cNvPr id="142"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39" name="Group 428"/>
            <p:cNvGrpSpPr>
              <a:grpSpLocks/>
            </p:cNvGrpSpPr>
            <p:nvPr/>
          </p:nvGrpSpPr>
          <p:grpSpPr bwMode="auto">
            <a:xfrm>
              <a:off x="4512" y="3680"/>
              <a:ext cx="118" cy="119"/>
              <a:chOff x="4512" y="3680"/>
              <a:chExt cx="118" cy="119"/>
            </a:xfrm>
          </p:grpSpPr>
          <p:sp>
            <p:nvSpPr>
              <p:cNvPr id="140"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53" name="Group 440"/>
          <p:cNvGrpSpPr>
            <a:grpSpLocks/>
          </p:cNvGrpSpPr>
          <p:nvPr/>
        </p:nvGrpSpPr>
        <p:grpSpPr bwMode="auto">
          <a:xfrm>
            <a:off x="6510022" y="3609581"/>
            <a:ext cx="2168843" cy="170022"/>
            <a:chOff x="3112" y="3920"/>
            <a:chExt cx="1518" cy="119"/>
          </a:xfrm>
        </p:grpSpPr>
        <p:grpSp>
          <p:nvGrpSpPr>
            <p:cNvPr id="156" name="Group 441"/>
            <p:cNvGrpSpPr>
              <a:grpSpLocks/>
            </p:cNvGrpSpPr>
            <p:nvPr/>
          </p:nvGrpSpPr>
          <p:grpSpPr bwMode="auto">
            <a:xfrm>
              <a:off x="3112" y="3920"/>
              <a:ext cx="118" cy="119"/>
              <a:chOff x="3112" y="3920"/>
              <a:chExt cx="118" cy="119"/>
            </a:xfrm>
          </p:grpSpPr>
          <p:sp>
            <p:nvSpPr>
              <p:cNvPr id="174"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8" name="Group 444"/>
            <p:cNvGrpSpPr>
              <a:grpSpLocks/>
            </p:cNvGrpSpPr>
            <p:nvPr/>
          </p:nvGrpSpPr>
          <p:grpSpPr bwMode="auto">
            <a:xfrm>
              <a:off x="3392" y="3920"/>
              <a:ext cx="118" cy="119"/>
              <a:chOff x="3392" y="3920"/>
              <a:chExt cx="118" cy="119"/>
            </a:xfrm>
          </p:grpSpPr>
          <p:sp>
            <p:nvSpPr>
              <p:cNvPr id="172"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3"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9" name="Group 447"/>
            <p:cNvGrpSpPr>
              <a:grpSpLocks/>
            </p:cNvGrpSpPr>
            <p:nvPr/>
          </p:nvGrpSpPr>
          <p:grpSpPr bwMode="auto">
            <a:xfrm>
              <a:off x="3672" y="3920"/>
              <a:ext cx="118" cy="119"/>
              <a:chOff x="3672" y="3920"/>
              <a:chExt cx="118" cy="119"/>
            </a:xfrm>
          </p:grpSpPr>
          <p:sp>
            <p:nvSpPr>
              <p:cNvPr id="170"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1"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0" name="Group 450"/>
            <p:cNvGrpSpPr>
              <a:grpSpLocks/>
            </p:cNvGrpSpPr>
            <p:nvPr/>
          </p:nvGrpSpPr>
          <p:grpSpPr bwMode="auto">
            <a:xfrm>
              <a:off x="3952" y="3920"/>
              <a:ext cx="118" cy="119"/>
              <a:chOff x="3952" y="3920"/>
              <a:chExt cx="118" cy="119"/>
            </a:xfrm>
          </p:grpSpPr>
          <p:sp>
            <p:nvSpPr>
              <p:cNvPr id="168"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9"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2" name="Group 453"/>
            <p:cNvGrpSpPr>
              <a:grpSpLocks/>
            </p:cNvGrpSpPr>
            <p:nvPr/>
          </p:nvGrpSpPr>
          <p:grpSpPr bwMode="auto">
            <a:xfrm>
              <a:off x="4232" y="3920"/>
              <a:ext cx="118" cy="119"/>
              <a:chOff x="4232" y="3920"/>
              <a:chExt cx="118" cy="119"/>
            </a:xfrm>
          </p:grpSpPr>
          <p:sp>
            <p:nvSpPr>
              <p:cNvPr id="166"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3" name="Group 456"/>
            <p:cNvGrpSpPr>
              <a:grpSpLocks/>
            </p:cNvGrpSpPr>
            <p:nvPr/>
          </p:nvGrpSpPr>
          <p:grpSpPr bwMode="auto">
            <a:xfrm>
              <a:off x="4512" y="3920"/>
              <a:ext cx="118" cy="119"/>
              <a:chOff x="4512" y="3920"/>
              <a:chExt cx="118" cy="119"/>
            </a:xfrm>
          </p:grpSpPr>
          <p:sp>
            <p:nvSpPr>
              <p:cNvPr id="164"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78" name="Donut 177"/>
          <p:cNvSpPr/>
          <p:nvPr/>
        </p:nvSpPr>
        <p:spPr>
          <a:xfrm>
            <a:off x="6630672" y="2244331"/>
            <a:ext cx="1879600" cy="1879600"/>
          </a:xfrm>
          <a:prstGeom prst="donut">
            <a:avLst>
              <a:gd name="adj" fmla="val 670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9" name="Line 473"/>
          <p:cNvSpPr>
            <a:spLocks noChangeShapeType="1"/>
          </p:cNvSpPr>
          <p:nvPr/>
        </p:nvSpPr>
        <p:spPr bwMode="auto">
          <a:xfrm>
            <a:off x="8416661" y="3053957"/>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80" name="Line 473"/>
          <p:cNvSpPr>
            <a:spLocks noChangeShapeType="1"/>
          </p:cNvSpPr>
          <p:nvPr/>
        </p:nvSpPr>
        <p:spPr bwMode="auto">
          <a:xfrm flipV="1">
            <a:off x="8471695" y="2990573"/>
            <a:ext cx="0" cy="370682"/>
          </a:xfrm>
          <a:prstGeom prst="line">
            <a:avLst/>
          </a:prstGeom>
          <a:noFill/>
          <a:ln w="254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aphicFrame>
        <p:nvGraphicFramePr>
          <p:cNvPr id="181" name="Object 180"/>
          <p:cNvGraphicFramePr>
            <a:graphicFrameLocks noChangeAspect="1"/>
          </p:cNvGraphicFramePr>
          <p:nvPr>
            <p:extLst>
              <p:ext uri="{D42A27DB-BD31-4B8C-83A1-F6EECF244321}">
                <p14:modId xmlns:p14="http://schemas.microsoft.com/office/powerpoint/2010/main" val="1799407936"/>
              </p:ext>
            </p:extLst>
          </p:nvPr>
        </p:nvGraphicFramePr>
        <p:xfrm>
          <a:off x="8506303" y="3038993"/>
          <a:ext cx="183696" cy="249479"/>
        </p:xfrm>
        <a:graphic>
          <a:graphicData uri="http://schemas.openxmlformats.org/presentationml/2006/ole">
            <mc:AlternateContent xmlns:mc="http://schemas.openxmlformats.org/markup-compatibility/2006">
              <mc:Choice xmlns:v="urn:schemas-microsoft-com:vml" Requires="v">
                <p:oleObj spid="_x0000_s3123544" name="Equation" r:id="rId3" imgW="139700" imgH="190500" progId="Equation.DSMT4">
                  <p:embed/>
                </p:oleObj>
              </mc:Choice>
              <mc:Fallback>
                <p:oleObj name="Equation" r:id="rId3" imgW="139700" imgH="190500" progId="Equation.DSMT4">
                  <p:embed/>
                  <p:pic>
                    <p:nvPicPr>
                      <p:cNvPr id="0" name=""/>
                      <p:cNvPicPr/>
                      <p:nvPr/>
                    </p:nvPicPr>
                    <p:blipFill>
                      <a:blip r:embed="rId4"/>
                      <a:stretch>
                        <a:fillRect/>
                      </a:stretch>
                    </p:blipFill>
                    <p:spPr>
                      <a:xfrm>
                        <a:off x="8506303" y="3038993"/>
                        <a:ext cx="183696" cy="249479"/>
                      </a:xfrm>
                      <a:prstGeom prst="rect">
                        <a:avLst/>
                      </a:prstGeom>
                    </p:spPr>
                  </p:pic>
                </p:oleObj>
              </mc:Fallback>
            </mc:AlternateContent>
          </a:graphicData>
        </a:graphic>
      </p:graphicFrame>
      <p:graphicFrame>
        <p:nvGraphicFramePr>
          <p:cNvPr id="182" name="Object 181"/>
          <p:cNvGraphicFramePr>
            <a:graphicFrameLocks noChangeAspect="1"/>
          </p:cNvGraphicFramePr>
          <p:nvPr>
            <p:extLst>
              <p:ext uri="{D42A27DB-BD31-4B8C-83A1-F6EECF244321}">
                <p14:modId xmlns:p14="http://schemas.microsoft.com/office/powerpoint/2010/main" val="3659038399"/>
              </p:ext>
            </p:extLst>
          </p:nvPr>
        </p:nvGraphicFramePr>
        <p:xfrm>
          <a:off x="8136891" y="3058043"/>
          <a:ext cx="250825" cy="249237"/>
        </p:xfrm>
        <a:graphic>
          <a:graphicData uri="http://schemas.openxmlformats.org/presentationml/2006/ole">
            <mc:AlternateContent xmlns:mc="http://schemas.openxmlformats.org/markup-compatibility/2006">
              <mc:Choice xmlns:v="urn:schemas-microsoft-com:vml" Requires="v">
                <p:oleObj spid="_x0000_s3123545" name="Equation" r:id="rId5" imgW="190500" imgH="190500" progId="Equation.DSMT4">
                  <p:embed/>
                </p:oleObj>
              </mc:Choice>
              <mc:Fallback>
                <p:oleObj name="Equation" r:id="rId5" imgW="190500" imgH="190500" progId="Equation.DSMT4">
                  <p:embed/>
                  <p:pic>
                    <p:nvPicPr>
                      <p:cNvPr id="0" name=""/>
                      <p:cNvPicPr/>
                      <p:nvPr/>
                    </p:nvPicPr>
                    <p:blipFill>
                      <a:blip r:embed="rId6"/>
                      <a:stretch>
                        <a:fillRect/>
                      </a:stretch>
                    </p:blipFill>
                    <p:spPr>
                      <a:xfrm>
                        <a:off x="8136891" y="3058043"/>
                        <a:ext cx="250825" cy="249237"/>
                      </a:xfrm>
                      <a:prstGeom prst="rect">
                        <a:avLst/>
                      </a:prstGeom>
                    </p:spPr>
                  </p:pic>
                </p:oleObj>
              </mc:Fallback>
            </mc:AlternateContent>
          </a:graphicData>
        </a:graphic>
      </p:graphicFrame>
      <p:sp>
        <p:nvSpPr>
          <p:cNvPr id="184" name="TextBox 183"/>
          <p:cNvSpPr txBox="1"/>
          <p:nvPr/>
        </p:nvSpPr>
        <p:spPr>
          <a:xfrm>
            <a:off x="909143" y="1877688"/>
            <a:ext cx="3485057" cy="1015663"/>
          </a:xfrm>
          <a:prstGeom prst="rect">
            <a:avLst/>
          </a:prstGeom>
          <a:noFill/>
        </p:spPr>
        <p:txBody>
          <a:bodyPr wrap="square" rtlCol="0">
            <a:spAutoFit/>
          </a:bodyPr>
          <a:lstStyle/>
          <a:p>
            <a:r>
              <a:rPr lang="en-US" sz="2000" dirty="0">
                <a:solidFill>
                  <a:srgbClr val="FF0000"/>
                </a:solidFill>
                <a:latin typeface="Apple Chancery"/>
                <a:cs typeface="Apple Chancery"/>
              </a:rPr>
              <a:t>--The external flux                  </a:t>
            </a:r>
            <a:r>
              <a:rPr lang="en-US" sz="2000" dirty="0">
                <a:latin typeface="Times New Roman"/>
                <a:cs typeface="Times New Roman"/>
              </a:rPr>
              <a:t>is </a:t>
            </a:r>
            <a:r>
              <a:rPr lang="en-US" sz="2000" dirty="0">
                <a:solidFill>
                  <a:srgbClr val="0000FF"/>
                </a:solidFill>
                <a:latin typeface="Times New Roman"/>
                <a:cs typeface="Times New Roman"/>
              </a:rPr>
              <a:t>positive</a:t>
            </a:r>
            <a:r>
              <a:rPr lang="en-US" sz="2000" dirty="0">
                <a:latin typeface="Times New Roman"/>
                <a:cs typeface="Times New Roman"/>
              </a:rPr>
              <a:t> as </a:t>
            </a:r>
            <a:r>
              <a:rPr lang="en-US" sz="2000" i="1" dirty="0">
                <a:latin typeface="Times New Roman"/>
                <a:cs typeface="Times New Roman"/>
              </a:rPr>
              <a:t>    </a:t>
            </a:r>
            <a:r>
              <a:rPr lang="en-US" sz="2000" dirty="0">
                <a:latin typeface="Times New Roman"/>
                <a:cs typeface="Times New Roman"/>
              </a:rPr>
              <a:t>and </a:t>
            </a:r>
            <a:r>
              <a:rPr lang="en-US" sz="2000" i="1" dirty="0">
                <a:solidFill>
                  <a:srgbClr val="0000FF"/>
                </a:solidFill>
                <a:latin typeface="Times New Roman"/>
                <a:cs typeface="Times New Roman"/>
              </a:rPr>
              <a:t>   </a:t>
            </a:r>
            <a:r>
              <a:rPr lang="en-US" sz="2000" i="1" dirty="0">
                <a:latin typeface="Times New Roman"/>
                <a:cs typeface="Times New Roman"/>
              </a:rPr>
              <a:t> </a:t>
            </a:r>
            <a:r>
              <a:rPr lang="en-US" sz="2000" dirty="0">
                <a:latin typeface="Times New Roman"/>
                <a:cs typeface="Times New Roman"/>
              </a:rPr>
              <a:t>are in the </a:t>
            </a:r>
            <a:r>
              <a:rPr lang="en-US" sz="2000" dirty="0">
                <a:solidFill>
                  <a:srgbClr val="0000FF"/>
                </a:solidFill>
                <a:latin typeface="Times New Roman"/>
                <a:cs typeface="Times New Roman"/>
              </a:rPr>
              <a:t>same direction</a:t>
            </a:r>
            <a:r>
              <a:rPr lang="en-US" sz="2000" dirty="0">
                <a:latin typeface="Times New Roman"/>
                <a:cs typeface="Times New Roman"/>
              </a:rPr>
              <a:t>.  That means</a:t>
            </a:r>
          </a:p>
        </p:txBody>
      </p:sp>
      <p:graphicFrame>
        <p:nvGraphicFramePr>
          <p:cNvPr id="151" name="Object 150"/>
          <p:cNvGraphicFramePr>
            <a:graphicFrameLocks noChangeAspect="1"/>
          </p:cNvGraphicFramePr>
          <p:nvPr>
            <p:extLst>
              <p:ext uri="{D42A27DB-BD31-4B8C-83A1-F6EECF244321}">
                <p14:modId xmlns:p14="http://schemas.microsoft.com/office/powerpoint/2010/main" val="4097336162"/>
              </p:ext>
            </p:extLst>
          </p:nvPr>
        </p:nvGraphicFramePr>
        <p:xfrm>
          <a:off x="4198938" y="2365231"/>
          <a:ext cx="1106487" cy="658813"/>
        </p:xfrm>
        <a:graphic>
          <a:graphicData uri="http://schemas.openxmlformats.org/presentationml/2006/ole">
            <mc:AlternateContent xmlns:mc="http://schemas.openxmlformats.org/markup-compatibility/2006">
              <mc:Choice xmlns:v="urn:schemas-microsoft-com:vml" Requires="v">
                <p:oleObj spid="_x0000_s3123546" name="Equation" r:id="rId7" imgW="660400" imgH="393700" progId="Equation.DSMT4">
                  <p:embed/>
                </p:oleObj>
              </mc:Choice>
              <mc:Fallback>
                <p:oleObj name="Equation" r:id="rId7" imgW="660400" imgH="393700" progId="Equation.DSMT4">
                  <p:embed/>
                  <p:pic>
                    <p:nvPicPr>
                      <p:cNvPr id="0" name=""/>
                      <p:cNvPicPr/>
                      <p:nvPr/>
                    </p:nvPicPr>
                    <p:blipFill>
                      <a:blip r:embed="rId8"/>
                      <a:stretch>
                        <a:fillRect/>
                      </a:stretch>
                    </p:blipFill>
                    <p:spPr>
                      <a:xfrm>
                        <a:off x="4198938" y="2365231"/>
                        <a:ext cx="1106487" cy="658813"/>
                      </a:xfrm>
                      <a:prstGeom prst="rect">
                        <a:avLst/>
                      </a:prstGeom>
                    </p:spPr>
                  </p:pic>
                </p:oleObj>
              </mc:Fallback>
            </mc:AlternateContent>
          </a:graphicData>
        </a:graphic>
      </p:graphicFrame>
      <p:sp>
        <p:nvSpPr>
          <p:cNvPr id="154" name="TextBox 153"/>
          <p:cNvSpPr txBox="1"/>
          <p:nvPr/>
        </p:nvSpPr>
        <p:spPr>
          <a:xfrm>
            <a:off x="909143" y="2943955"/>
            <a:ext cx="5059858" cy="707886"/>
          </a:xfrm>
          <a:prstGeom prst="rect">
            <a:avLst/>
          </a:prstGeom>
          <a:noFill/>
        </p:spPr>
        <p:txBody>
          <a:bodyPr wrap="square" rtlCol="0">
            <a:spAutoFit/>
          </a:bodyPr>
          <a:lstStyle/>
          <a:p>
            <a:r>
              <a:rPr lang="en-US" sz="2000" dirty="0">
                <a:latin typeface="Times New Roman"/>
                <a:cs typeface="Times New Roman"/>
              </a:rPr>
              <a:t>will be </a:t>
            </a:r>
            <a:r>
              <a:rPr lang="en-US" sz="2000" dirty="0">
                <a:solidFill>
                  <a:srgbClr val="0000FF"/>
                </a:solidFill>
                <a:latin typeface="Times New Roman"/>
                <a:cs typeface="Times New Roman"/>
              </a:rPr>
              <a:t>negative</a:t>
            </a:r>
            <a:r>
              <a:rPr lang="en-US" sz="2000" dirty="0">
                <a:latin typeface="Times New Roman"/>
                <a:cs typeface="Times New Roman"/>
              </a:rPr>
              <a:t> only </a:t>
            </a:r>
            <a:r>
              <a:rPr lang="en-US" sz="2000" dirty="0">
                <a:solidFill>
                  <a:srgbClr val="0000FF"/>
                </a:solidFill>
                <a:latin typeface="Times New Roman"/>
                <a:cs typeface="Times New Roman"/>
              </a:rPr>
              <a:t>if</a:t>
            </a:r>
            <a:r>
              <a:rPr lang="en-US" sz="2000" dirty="0">
                <a:latin typeface="Times New Roman"/>
                <a:cs typeface="Times New Roman"/>
              </a:rPr>
              <a:t>              is </a:t>
            </a:r>
            <a:r>
              <a:rPr lang="en-US" sz="2000" dirty="0">
                <a:solidFill>
                  <a:srgbClr val="0000FF"/>
                </a:solidFill>
                <a:latin typeface="Times New Roman"/>
                <a:cs typeface="Times New Roman"/>
              </a:rPr>
              <a:t>positive</a:t>
            </a:r>
            <a:r>
              <a:rPr lang="en-US" sz="2000" dirty="0">
                <a:latin typeface="Times New Roman"/>
                <a:cs typeface="Times New Roman"/>
              </a:rPr>
              <a:t>, which happens only if the </a:t>
            </a:r>
            <a:r>
              <a:rPr lang="en-US" sz="2000" dirty="0">
                <a:solidFill>
                  <a:srgbClr val="0000FF"/>
                </a:solidFill>
                <a:latin typeface="Times New Roman"/>
                <a:cs typeface="Times New Roman"/>
              </a:rPr>
              <a:t>flux</a:t>
            </a:r>
            <a:r>
              <a:rPr lang="en-US" sz="2000" dirty="0">
                <a:latin typeface="Times New Roman"/>
                <a:cs typeface="Times New Roman"/>
              </a:rPr>
              <a:t> is </a:t>
            </a:r>
            <a:r>
              <a:rPr lang="en-US" sz="2000" i="1" dirty="0">
                <a:solidFill>
                  <a:srgbClr val="FF0000"/>
                </a:solidFill>
                <a:latin typeface="Times New Roman"/>
                <a:cs typeface="Times New Roman"/>
              </a:rPr>
              <a:t>increasing</a:t>
            </a:r>
            <a:r>
              <a:rPr lang="en-US" sz="2000" dirty="0">
                <a:latin typeface="Times New Roman"/>
                <a:cs typeface="Times New Roman"/>
              </a:rPr>
              <a:t>.</a:t>
            </a:r>
          </a:p>
        </p:txBody>
      </p:sp>
      <p:graphicFrame>
        <p:nvGraphicFramePr>
          <p:cNvPr id="155" name="Object 154"/>
          <p:cNvGraphicFramePr>
            <a:graphicFrameLocks noChangeAspect="1"/>
          </p:cNvGraphicFramePr>
          <p:nvPr>
            <p:extLst>
              <p:ext uri="{D42A27DB-BD31-4B8C-83A1-F6EECF244321}">
                <p14:modId xmlns:p14="http://schemas.microsoft.com/office/powerpoint/2010/main" val="818592653"/>
              </p:ext>
            </p:extLst>
          </p:nvPr>
        </p:nvGraphicFramePr>
        <p:xfrm>
          <a:off x="3460750" y="2896953"/>
          <a:ext cx="766763" cy="552450"/>
        </p:xfrm>
        <a:graphic>
          <a:graphicData uri="http://schemas.openxmlformats.org/presentationml/2006/ole">
            <mc:AlternateContent xmlns:mc="http://schemas.openxmlformats.org/markup-compatibility/2006">
              <mc:Choice xmlns:v="urn:schemas-microsoft-com:vml" Requires="v">
                <p:oleObj spid="_x0000_s3123547" name="Equation" r:id="rId9" imgW="457200" imgH="330200" progId="Equation.DSMT4">
                  <p:embed/>
                </p:oleObj>
              </mc:Choice>
              <mc:Fallback>
                <p:oleObj name="Equation" r:id="rId9" imgW="457200" imgH="330200" progId="Equation.DSMT4">
                  <p:embed/>
                  <p:pic>
                    <p:nvPicPr>
                      <p:cNvPr id="0" name=""/>
                      <p:cNvPicPr/>
                      <p:nvPr/>
                    </p:nvPicPr>
                    <p:blipFill>
                      <a:blip r:embed="rId10"/>
                      <a:stretch>
                        <a:fillRect/>
                      </a:stretch>
                    </p:blipFill>
                    <p:spPr>
                      <a:xfrm>
                        <a:off x="3460750" y="2896953"/>
                        <a:ext cx="766763" cy="552450"/>
                      </a:xfrm>
                      <a:prstGeom prst="rect">
                        <a:avLst/>
                      </a:prstGeom>
                    </p:spPr>
                  </p:pic>
                </p:oleObj>
              </mc:Fallback>
            </mc:AlternateContent>
          </a:graphicData>
        </a:graphic>
      </p:graphicFrame>
      <p:sp>
        <p:nvSpPr>
          <p:cNvPr id="157" name="TextBox 156"/>
          <p:cNvSpPr txBox="1"/>
          <p:nvPr/>
        </p:nvSpPr>
        <p:spPr>
          <a:xfrm>
            <a:off x="677273" y="3702641"/>
            <a:ext cx="5546999" cy="707886"/>
          </a:xfrm>
          <a:prstGeom prst="rect">
            <a:avLst/>
          </a:prstGeom>
          <a:noFill/>
        </p:spPr>
        <p:txBody>
          <a:bodyPr wrap="square" rtlCol="0">
            <a:spAutoFit/>
          </a:bodyPr>
          <a:lstStyle/>
          <a:p>
            <a:r>
              <a:rPr lang="en-US" sz="2000" dirty="0">
                <a:solidFill>
                  <a:srgbClr val="FF0000"/>
                </a:solidFill>
                <a:latin typeface="Apple Chancery"/>
                <a:cs typeface="Apple Chancery"/>
              </a:rPr>
              <a:t>Observation 1:  </a:t>
            </a:r>
            <a:r>
              <a:rPr lang="en-US" sz="2000" dirty="0">
                <a:latin typeface="Times New Roman"/>
                <a:cs typeface="Times New Roman"/>
              </a:rPr>
              <a:t>A </a:t>
            </a:r>
            <a:r>
              <a:rPr lang="en-US" sz="2000" dirty="0">
                <a:solidFill>
                  <a:srgbClr val="0000FF"/>
                </a:solidFill>
                <a:latin typeface="Times New Roman"/>
                <a:cs typeface="Times New Roman"/>
              </a:rPr>
              <a:t>negative EMF </a:t>
            </a:r>
            <a:r>
              <a:rPr lang="en-US" sz="2000" dirty="0">
                <a:latin typeface="Times New Roman"/>
                <a:cs typeface="Times New Roman"/>
              </a:rPr>
              <a:t>means the </a:t>
            </a:r>
            <a:r>
              <a:rPr lang="en-US" sz="2000" dirty="0">
                <a:solidFill>
                  <a:srgbClr val="0000FF"/>
                </a:solidFill>
                <a:latin typeface="Times New Roman"/>
                <a:cs typeface="Times New Roman"/>
              </a:rPr>
              <a:t>external magnetic flux </a:t>
            </a:r>
            <a:r>
              <a:rPr lang="en-US" sz="2000" dirty="0">
                <a:latin typeface="Times New Roman"/>
                <a:cs typeface="Times New Roman"/>
              </a:rPr>
              <a:t>is </a:t>
            </a:r>
            <a:r>
              <a:rPr lang="en-US" sz="2000" dirty="0">
                <a:solidFill>
                  <a:srgbClr val="FF0000"/>
                </a:solidFill>
                <a:latin typeface="Times New Roman"/>
                <a:cs typeface="Times New Roman"/>
              </a:rPr>
              <a:t>INCREASING</a:t>
            </a:r>
            <a:r>
              <a:rPr lang="en-US" sz="2000" dirty="0">
                <a:latin typeface="Times New Roman"/>
                <a:cs typeface="Times New Roman"/>
              </a:rPr>
              <a:t>.</a:t>
            </a:r>
          </a:p>
        </p:txBody>
      </p:sp>
      <p:graphicFrame>
        <p:nvGraphicFramePr>
          <p:cNvPr id="161" name="Object 160"/>
          <p:cNvGraphicFramePr>
            <a:graphicFrameLocks noChangeAspect="1"/>
          </p:cNvGraphicFramePr>
          <p:nvPr>
            <p:extLst>
              <p:ext uri="{D42A27DB-BD31-4B8C-83A1-F6EECF244321}">
                <p14:modId xmlns:p14="http://schemas.microsoft.com/office/powerpoint/2010/main" val="3309971009"/>
              </p:ext>
            </p:extLst>
          </p:nvPr>
        </p:nvGraphicFramePr>
        <p:xfrm>
          <a:off x="3044825" y="1915788"/>
          <a:ext cx="1169988" cy="382587"/>
        </p:xfrm>
        <a:graphic>
          <a:graphicData uri="http://schemas.openxmlformats.org/presentationml/2006/ole">
            <mc:AlternateContent xmlns:mc="http://schemas.openxmlformats.org/markup-compatibility/2006">
              <mc:Choice xmlns:v="urn:schemas-microsoft-com:vml" Requires="v">
                <p:oleObj spid="_x0000_s3123548" name="Equation" r:id="rId11" imgW="698500" imgH="228600" progId="Equation.DSMT4">
                  <p:embed/>
                </p:oleObj>
              </mc:Choice>
              <mc:Fallback>
                <p:oleObj name="Equation" r:id="rId11" imgW="698500" imgH="228600" progId="Equation.DSMT4">
                  <p:embed/>
                  <p:pic>
                    <p:nvPicPr>
                      <p:cNvPr id="0" name=""/>
                      <p:cNvPicPr/>
                      <p:nvPr/>
                    </p:nvPicPr>
                    <p:blipFill>
                      <a:blip r:embed="rId12"/>
                      <a:stretch>
                        <a:fillRect/>
                      </a:stretch>
                    </p:blipFill>
                    <p:spPr>
                      <a:xfrm>
                        <a:off x="3044825" y="1915788"/>
                        <a:ext cx="1169988" cy="382587"/>
                      </a:xfrm>
                      <a:prstGeom prst="rect">
                        <a:avLst/>
                      </a:prstGeom>
                    </p:spPr>
                  </p:pic>
                </p:oleObj>
              </mc:Fallback>
            </mc:AlternateContent>
          </a:graphicData>
        </a:graphic>
      </p:graphicFrame>
      <p:graphicFrame>
        <p:nvGraphicFramePr>
          <p:cNvPr id="176" name="Object 175"/>
          <p:cNvGraphicFramePr>
            <a:graphicFrameLocks noChangeAspect="1"/>
          </p:cNvGraphicFramePr>
          <p:nvPr>
            <p:extLst>
              <p:ext uri="{D42A27DB-BD31-4B8C-83A1-F6EECF244321}">
                <p14:modId xmlns:p14="http://schemas.microsoft.com/office/powerpoint/2010/main" val="4036875886"/>
              </p:ext>
            </p:extLst>
          </p:nvPr>
        </p:nvGraphicFramePr>
        <p:xfrm>
          <a:off x="2359818" y="2205687"/>
          <a:ext cx="233363" cy="319087"/>
        </p:xfrm>
        <a:graphic>
          <a:graphicData uri="http://schemas.openxmlformats.org/presentationml/2006/ole">
            <mc:AlternateContent xmlns:mc="http://schemas.openxmlformats.org/markup-compatibility/2006">
              <mc:Choice xmlns:v="urn:schemas-microsoft-com:vml" Requires="v">
                <p:oleObj spid="_x0000_s3123549" name="Equation" r:id="rId13" imgW="139700" imgH="190500" progId="Equation.DSMT4">
                  <p:embed/>
                </p:oleObj>
              </mc:Choice>
              <mc:Fallback>
                <p:oleObj name="Equation" r:id="rId13" imgW="139700" imgH="190500" progId="Equation.DSMT4">
                  <p:embed/>
                  <p:pic>
                    <p:nvPicPr>
                      <p:cNvPr id="0" name=""/>
                      <p:cNvPicPr/>
                      <p:nvPr/>
                    </p:nvPicPr>
                    <p:blipFill>
                      <a:blip r:embed="rId14"/>
                      <a:stretch>
                        <a:fillRect/>
                      </a:stretch>
                    </p:blipFill>
                    <p:spPr>
                      <a:xfrm>
                        <a:off x="2359818" y="2205687"/>
                        <a:ext cx="233363" cy="319087"/>
                      </a:xfrm>
                      <a:prstGeom prst="rect">
                        <a:avLst/>
                      </a:prstGeom>
                    </p:spPr>
                  </p:pic>
                </p:oleObj>
              </mc:Fallback>
            </mc:AlternateContent>
          </a:graphicData>
        </a:graphic>
      </p:graphicFrame>
      <p:graphicFrame>
        <p:nvGraphicFramePr>
          <p:cNvPr id="177" name="Object 176"/>
          <p:cNvGraphicFramePr>
            <a:graphicFrameLocks noChangeAspect="1"/>
          </p:cNvGraphicFramePr>
          <p:nvPr>
            <p:extLst>
              <p:ext uri="{D42A27DB-BD31-4B8C-83A1-F6EECF244321}">
                <p14:modId xmlns:p14="http://schemas.microsoft.com/office/powerpoint/2010/main" val="3905728101"/>
              </p:ext>
            </p:extLst>
          </p:nvPr>
        </p:nvGraphicFramePr>
        <p:xfrm>
          <a:off x="3011488" y="2205686"/>
          <a:ext cx="274637" cy="319088"/>
        </p:xfrm>
        <a:graphic>
          <a:graphicData uri="http://schemas.openxmlformats.org/presentationml/2006/ole">
            <mc:AlternateContent xmlns:mc="http://schemas.openxmlformats.org/markup-compatibility/2006">
              <mc:Choice xmlns:v="urn:schemas-microsoft-com:vml" Requires="v">
                <p:oleObj spid="_x0000_s3123550" name="Equation" r:id="rId15" imgW="165100" imgH="190500" progId="Equation.DSMT4">
                  <p:embed/>
                </p:oleObj>
              </mc:Choice>
              <mc:Fallback>
                <p:oleObj name="Equation" r:id="rId15" imgW="165100" imgH="190500" progId="Equation.DSMT4">
                  <p:embed/>
                  <p:pic>
                    <p:nvPicPr>
                      <p:cNvPr id="0" name=""/>
                      <p:cNvPicPr/>
                      <p:nvPr/>
                    </p:nvPicPr>
                    <p:blipFill>
                      <a:blip r:embed="rId16"/>
                      <a:stretch>
                        <a:fillRect/>
                      </a:stretch>
                    </p:blipFill>
                    <p:spPr>
                      <a:xfrm>
                        <a:off x="3011488" y="2205686"/>
                        <a:ext cx="274637" cy="319088"/>
                      </a:xfrm>
                      <a:prstGeom prst="rect">
                        <a:avLst/>
                      </a:prstGeom>
                    </p:spPr>
                  </p:pic>
                </p:oleObj>
              </mc:Fallback>
            </mc:AlternateContent>
          </a:graphicData>
        </a:graphic>
      </p:graphicFrame>
      <p:sp>
        <p:nvSpPr>
          <p:cNvPr id="183" name="TextBox 182"/>
          <p:cNvSpPr txBox="1"/>
          <p:nvPr/>
        </p:nvSpPr>
        <p:spPr>
          <a:xfrm>
            <a:off x="677273" y="4420978"/>
            <a:ext cx="8431894" cy="1323439"/>
          </a:xfrm>
          <a:prstGeom prst="rect">
            <a:avLst/>
          </a:prstGeom>
          <a:noFill/>
        </p:spPr>
        <p:txBody>
          <a:bodyPr wrap="square" rtlCol="0">
            <a:spAutoFit/>
          </a:bodyPr>
          <a:lstStyle/>
          <a:p>
            <a:r>
              <a:rPr lang="en-US" sz="2000" dirty="0">
                <a:solidFill>
                  <a:srgbClr val="FF0000"/>
                </a:solidFill>
                <a:latin typeface="Apple Chancery"/>
                <a:cs typeface="Apple Chancery"/>
              </a:rPr>
              <a:t>Observation 2: </a:t>
            </a:r>
            <a:r>
              <a:rPr lang="en-US" sz="2000" dirty="0">
                <a:latin typeface="Times New Roman"/>
                <a:cs typeface="Times New Roman"/>
              </a:rPr>
              <a:t>With the EMF </a:t>
            </a:r>
            <a:r>
              <a:rPr lang="en-US" sz="2000" dirty="0">
                <a:solidFill>
                  <a:srgbClr val="0000FF"/>
                </a:solidFill>
                <a:latin typeface="Times New Roman"/>
                <a:cs typeface="Times New Roman"/>
              </a:rPr>
              <a:t>negative, </a:t>
            </a:r>
            <a:r>
              <a:rPr lang="en-US" sz="2000" dirty="0">
                <a:latin typeface="Times New Roman"/>
                <a:cs typeface="Times New Roman"/>
              </a:rPr>
              <a:t>the circulation of the </a:t>
            </a:r>
            <a:r>
              <a:rPr lang="en-US" sz="2000" i="1" dirty="0">
                <a:latin typeface="Times New Roman"/>
                <a:cs typeface="Times New Roman"/>
              </a:rPr>
              <a:t>E-</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                  )   </a:t>
            </a:r>
            <a:r>
              <a:rPr lang="en-US" sz="2000" dirty="0">
                <a:solidFill>
                  <a:srgbClr val="0000FF"/>
                </a:solidFill>
                <a:latin typeface="Times New Roman"/>
                <a:cs typeface="Times New Roman"/>
              </a:rPr>
              <a:t>must be negative</a:t>
            </a:r>
            <a:r>
              <a:rPr lang="en-US" sz="2000" dirty="0">
                <a:latin typeface="Times New Roman"/>
                <a:cs typeface="Times New Roman"/>
              </a:rPr>
              <a:t>.  With      defined relative to    , that means the direction of       and     must be opposite      .  This produces a current that produces a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whose flux OPPOSES the change of external flux. </a:t>
            </a:r>
          </a:p>
        </p:txBody>
      </p:sp>
      <p:graphicFrame>
        <p:nvGraphicFramePr>
          <p:cNvPr id="186" name="Object 185"/>
          <p:cNvGraphicFramePr>
            <a:graphicFrameLocks noChangeAspect="1"/>
          </p:cNvGraphicFramePr>
          <p:nvPr>
            <p:extLst>
              <p:ext uri="{D42A27DB-BD31-4B8C-83A1-F6EECF244321}">
                <p14:modId xmlns:p14="http://schemas.microsoft.com/office/powerpoint/2010/main" val="4189341719"/>
              </p:ext>
            </p:extLst>
          </p:nvPr>
        </p:nvGraphicFramePr>
        <p:xfrm>
          <a:off x="7644872" y="4412512"/>
          <a:ext cx="1211262" cy="744538"/>
        </p:xfrm>
        <a:graphic>
          <a:graphicData uri="http://schemas.openxmlformats.org/presentationml/2006/ole">
            <mc:AlternateContent xmlns:mc="http://schemas.openxmlformats.org/markup-compatibility/2006">
              <mc:Choice xmlns:v="urn:schemas-microsoft-com:vml" Requires="v">
                <p:oleObj spid="_x0000_s3123551" name="Equation" r:id="rId17" imgW="723900" imgH="444500" progId="Equation.DSMT4">
                  <p:embed/>
                </p:oleObj>
              </mc:Choice>
              <mc:Fallback>
                <p:oleObj name="Equation" r:id="rId17" imgW="723900" imgH="444500" progId="Equation.DSMT4">
                  <p:embed/>
                  <p:pic>
                    <p:nvPicPr>
                      <p:cNvPr id="0" name=""/>
                      <p:cNvPicPr/>
                      <p:nvPr/>
                    </p:nvPicPr>
                    <p:blipFill>
                      <a:blip r:embed="rId18"/>
                      <a:stretch>
                        <a:fillRect/>
                      </a:stretch>
                    </p:blipFill>
                    <p:spPr>
                      <a:xfrm>
                        <a:off x="7644872" y="4412512"/>
                        <a:ext cx="1211262" cy="744538"/>
                      </a:xfrm>
                      <a:prstGeom prst="rect">
                        <a:avLst/>
                      </a:prstGeom>
                    </p:spPr>
                  </p:pic>
                </p:oleObj>
              </mc:Fallback>
            </mc:AlternateContent>
          </a:graphicData>
        </a:graphic>
      </p:graphicFrame>
      <p:graphicFrame>
        <p:nvGraphicFramePr>
          <p:cNvPr id="187" name="Object 186"/>
          <p:cNvGraphicFramePr>
            <a:graphicFrameLocks noChangeAspect="1"/>
          </p:cNvGraphicFramePr>
          <p:nvPr>
            <p:extLst>
              <p:ext uri="{D42A27DB-BD31-4B8C-83A1-F6EECF244321}">
                <p14:modId xmlns:p14="http://schemas.microsoft.com/office/powerpoint/2010/main" val="1646091299"/>
              </p:ext>
            </p:extLst>
          </p:nvPr>
        </p:nvGraphicFramePr>
        <p:xfrm>
          <a:off x="3222625" y="4751515"/>
          <a:ext cx="319088" cy="319088"/>
        </p:xfrm>
        <a:graphic>
          <a:graphicData uri="http://schemas.openxmlformats.org/presentationml/2006/ole">
            <mc:AlternateContent xmlns:mc="http://schemas.openxmlformats.org/markup-compatibility/2006">
              <mc:Choice xmlns:v="urn:schemas-microsoft-com:vml" Requires="v">
                <p:oleObj spid="_x0000_s3123552" name="Equation" r:id="rId19" imgW="190500" imgH="190500" progId="Equation.DSMT4">
                  <p:embed/>
                </p:oleObj>
              </mc:Choice>
              <mc:Fallback>
                <p:oleObj name="Equation" r:id="rId19" imgW="190500" imgH="190500" progId="Equation.DSMT4">
                  <p:embed/>
                  <p:pic>
                    <p:nvPicPr>
                      <p:cNvPr id="0" name=""/>
                      <p:cNvPicPr/>
                      <p:nvPr/>
                    </p:nvPicPr>
                    <p:blipFill>
                      <a:blip r:embed="rId20"/>
                      <a:stretch>
                        <a:fillRect/>
                      </a:stretch>
                    </p:blipFill>
                    <p:spPr>
                      <a:xfrm>
                        <a:off x="3222625" y="4751515"/>
                        <a:ext cx="319088" cy="319088"/>
                      </a:xfrm>
                      <a:prstGeom prst="rect">
                        <a:avLst/>
                      </a:prstGeom>
                    </p:spPr>
                  </p:pic>
                </p:oleObj>
              </mc:Fallback>
            </mc:AlternateContent>
          </a:graphicData>
        </a:graphic>
      </p:graphicFrame>
      <p:graphicFrame>
        <p:nvGraphicFramePr>
          <p:cNvPr id="188" name="Object 187"/>
          <p:cNvGraphicFramePr>
            <a:graphicFrameLocks noChangeAspect="1"/>
          </p:cNvGraphicFramePr>
          <p:nvPr>
            <p:extLst>
              <p:ext uri="{D42A27DB-BD31-4B8C-83A1-F6EECF244321}">
                <p14:modId xmlns:p14="http://schemas.microsoft.com/office/powerpoint/2010/main" val="3202631336"/>
              </p:ext>
            </p:extLst>
          </p:nvPr>
        </p:nvGraphicFramePr>
        <p:xfrm>
          <a:off x="1172105" y="5051939"/>
          <a:ext cx="234950" cy="319087"/>
        </p:xfrm>
        <a:graphic>
          <a:graphicData uri="http://schemas.openxmlformats.org/presentationml/2006/ole">
            <mc:AlternateContent xmlns:mc="http://schemas.openxmlformats.org/markup-compatibility/2006">
              <mc:Choice xmlns:v="urn:schemas-microsoft-com:vml" Requires="v">
                <p:oleObj spid="_x0000_s3123553" name="Equation" r:id="rId21" imgW="139700" imgH="190500" progId="Equation.DSMT4">
                  <p:embed/>
                </p:oleObj>
              </mc:Choice>
              <mc:Fallback>
                <p:oleObj name="Equation" r:id="rId21" imgW="139700" imgH="190500" progId="Equation.DSMT4">
                  <p:embed/>
                  <p:pic>
                    <p:nvPicPr>
                      <p:cNvPr id="0" name=""/>
                      <p:cNvPicPr/>
                      <p:nvPr/>
                    </p:nvPicPr>
                    <p:blipFill>
                      <a:blip r:embed="rId22"/>
                      <a:stretch>
                        <a:fillRect/>
                      </a:stretch>
                    </p:blipFill>
                    <p:spPr>
                      <a:xfrm>
                        <a:off x="1172105" y="5051939"/>
                        <a:ext cx="234950" cy="319087"/>
                      </a:xfrm>
                      <a:prstGeom prst="rect">
                        <a:avLst/>
                      </a:prstGeom>
                    </p:spPr>
                  </p:pic>
                </p:oleObj>
              </mc:Fallback>
            </mc:AlternateContent>
          </a:graphicData>
        </a:graphic>
      </p:graphicFrame>
      <p:graphicFrame>
        <p:nvGraphicFramePr>
          <p:cNvPr id="189" name="Object 188"/>
          <p:cNvGraphicFramePr>
            <a:graphicFrameLocks noChangeAspect="1"/>
          </p:cNvGraphicFramePr>
          <p:nvPr>
            <p:extLst>
              <p:ext uri="{D42A27DB-BD31-4B8C-83A1-F6EECF244321}">
                <p14:modId xmlns:p14="http://schemas.microsoft.com/office/powerpoint/2010/main" val="565993253"/>
              </p:ext>
            </p:extLst>
          </p:nvPr>
        </p:nvGraphicFramePr>
        <p:xfrm>
          <a:off x="5400974" y="4751515"/>
          <a:ext cx="274637" cy="319088"/>
        </p:xfrm>
        <a:graphic>
          <a:graphicData uri="http://schemas.openxmlformats.org/presentationml/2006/ole">
            <mc:AlternateContent xmlns:mc="http://schemas.openxmlformats.org/markup-compatibility/2006">
              <mc:Choice xmlns:v="urn:schemas-microsoft-com:vml" Requires="v">
                <p:oleObj spid="_x0000_s3123554" name="Equation" r:id="rId23" imgW="165100" imgH="190500" progId="Equation.DSMT4">
                  <p:embed/>
                </p:oleObj>
              </mc:Choice>
              <mc:Fallback>
                <p:oleObj name="Equation" r:id="rId23" imgW="165100" imgH="190500" progId="Equation.DSMT4">
                  <p:embed/>
                  <p:pic>
                    <p:nvPicPr>
                      <p:cNvPr id="0" name=""/>
                      <p:cNvPicPr/>
                      <p:nvPr/>
                    </p:nvPicPr>
                    <p:blipFill>
                      <a:blip r:embed="rId16"/>
                      <a:stretch>
                        <a:fillRect/>
                      </a:stretch>
                    </p:blipFill>
                    <p:spPr>
                      <a:xfrm>
                        <a:off x="5400974" y="4751515"/>
                        <a:ext cx="274637" cy="319088"/>
                      </a:xfrm>
                      <a:prstGeom prst="rect">
                        <a:avLst/>
                      </a:prstGeom>
                    </p:spPr>
                  </p:pic>
                </p:oleObj>
              </mc:Fallback>
            </mc:AlternateContent>
          </a:graphicData>
        </a:graphic>
      </p:graphicFrame>
      <p:graphicFrame>
        <p:nvGraphicFramePr>
          <p:cNvPr id="190" name="Object 189"/>
          <p:cNvGraphicFramePr>
            <a:graphicFrameLocks noChangeAspect="1"/>
          </p:cNvGraphicFramePr>
          <p:nvPr>
            <p:extLst>
              <p:ext uri="{D42A27DB-BD31-4B8C-83A1-F6EECF244321}">
                <p14:modId xmlns:p14="http://schemas.microsoft.com/office/powerpoint/2010/main" val="3885142035"/>
              </p:ext>
            </p:extLst>
          </p:nvPr>
        </p:nvGraphicFramePr>
        <p:xfrm>
          <a:off x="3222625" y="5051938"/>
          <a:ext cx="319088" cy="319088"/>
        </p:xfrm>
        <a:graphic>
          <a:graphicData uri="http://schemas.openxmlformats.org/presentationml/2006/ole">
            <mc:AlternateContent xmlns:mc="http://schemas.openxmlformats.org/markup-compatibility/2006">
              <mc:Choice xmlns:v="urn:schemas-microsoft-com:vml" Requires="v">
                <p:oleObj spid="_x0000_s3123555" name="Equation" r:id="rId24" imgW="190500" imgH="190500" progId="Equation.DSMT4">
                  <p:embed/>
                </p:oleObj>
              </mc:Choice>
              <mc:Fallback>
                <p:oleObj name="Equation" r:id="rId24" imgW="190500" imgH="190500" progId="Equation.DSMT4">
                  <p:embed/>
                  <p:pic>
                    <p:nvPicPr>
                      <p:cNvPr id="0" name=""/>
                      <p:cNvPicPr/>
                      <p:nvPr/>
                    </p:nvPicPr>
                    <p:blipFill>
                      <a:blip r:embed="rId20"/>
                      <a:stretch>
                        <a:fillRect/>
                      </a:stretch>
                    </p:blipFill>
                    <p:spPr>
                      <a:xfrm>
                        <a:off x="3222625" y="5051938"/>
                        <a:ext cx="319088" cy="319088"/>
                      </a:xfrm>
                      <a:prstGeom prst="rect">
                        <a:avLst/>
                      </a:prstGeom>
                    </p:spPr>
                  </p:pic>
                </p:oleObj>
              </mc:Fallback>
            </mc:AlternateContent>
          </a:graphicData>
        </a:graphic>
      </p:graphicFrame>
      <p:sp>
        <p:nvSpPr>
          <p:cNvPr id="191" name="TextBox 190"/>
          <p:cNvSpPr txBox="1"/>
          <p:nvPr/>
        </p:nvSpPr>
        <p:spPr>
          <a:xfrm>
            <a:off x="287768" y="5703678"/>
            <a:ext cx="8431894" cy="707886"/>
          </a:xfrm>
          <a:prstGeom prst="rect">
            <a:avLst/>
          </a:prstGeom>
          <a:noFill/>
        </p:spPr>
        <p:txBody>
          <a:bodyPr wrap="square" rtlCol="0">
            <a:spAutoFit/>
          </a:bodyPr>
          <a:lstStyle/>
          <a:p>
            <a:r>
              <a:rPr lang="en-US" sz="2000" dirty="0">
                <a:solidFill>
                  <a:srgbClr val="FF0000"/>
                </a:solidFill>
                <a:latin typeface="Apple Chancery"/>
                <a:cs typeface="Apple Chancery"/>
              </a:rPr>
              <a:t>Bottom line: </a:t>
            </a:r>
            <a:r>
              <a:rPr lang="en-US" sz="2000" dirty="0">
                <a:latin typeface="Times New Roman"/>
                <a:cs typeface="Times New Roman"/>
              </a:rPr>
              <a:t>The </a:t>
            </a:r>
            <a:r>
              <a:rPr lang="en-US" sz="2000" dirty="0">
                <a:solidFill>
                  <a:srgbClr val="FF0000"/>
                </a:solidFill>
                <a:latin typeface="Times New Roman"/>
                <a:cs typeface="Times New Roman"/>
              </a:rPr>
              <a:t>negative sign </a:t>
            </a:r>
            <a:r>
              <a:rPr lang="en-US" sz="2000" dirty="0">
                <a:solidFill>
                  <a:srgbClr val="0000FF"/>
                </a:solidFill>
                <a:latin typeface="Times New Roman"/>
                <a:cs typeface="Times New Roman"/>
              </a:rPr>
              <a:t>insures the math doesn’t</a:t>
            </a:r>
            <a:r>
              <a:rPr lang="en-US" sz="2000" dirty="0">
                <a:latin typeface="Times New Roman"/>
                <a:cs typeface="Times New Roman"/>
              </a:rPr>
              <a:t> </a:t>
            </a:r>
            <a:r>
              <a:rPr lang="en-US" sz="2000" dirty="0">
                <a:solidFill>
                  <a:srgbClr val="0000FF"/>
                </a:solidFill>
                <a:latin typeface="Times New Roman"/>
                <a:cs typeface="Times New Roman"/>
              </a:rPr>
              <a:t>predict</a:t>
            </a:r>
            <a:r>
              <a:rPr lang="en-US" sz="2000" dirty="0">
                <a:latin typeface="Times New Roman"/>
                <a:cs typeface="Times New Roman"/>
              </a:rPr>
              <a:t> a </a:t>
            </a:r>
            <a:r>
              <a:rPr lang="en-US" sz="2000" dirty="0">
                <a:solidFill>
                  <a:srgbClr val="FF0000"/>
                </a:solidFill>
                <a:latin typeface="Times New Roman"/>
                <a:cs typeface="Times New Roman"/>
              </a:rPr>
              <a:t>violation of the conservation of energy</a:t>
            </a:r>
            <a:r>
              <a:rPr lang="en-US" sz="2000" dirty="0">
                <a:latin typeface="Times New Roman"/>
                <a:cs typeface="Times New Roman"/>
              </a:rPr>
              <a:t>.  Aside from that, it </a:t>
            </a:r>
            <a:r>
              <a:rPr lang="en-US" sz="2000" dirty="0">
                <a:solidFill>
                  <a:srgbClr val="0000FF"/>
                </a:solidFill>
                <a:latin typeface="Times New Roman"/>
                <a:cs typeface="Times New Roman"/>
              </a:rPr>
              <a:t>doesn’t tell you much </a:t>
            </a:r>
            <a:r>
              <a:rPr lang="en-US" sz="2000" dirty="0">
                <a:latin typeface="Times New Roman"/>
                <a:cs typeface="Times New Roman"/>
              </a:rPr>
              <a:t>that’s useful.</a:t>
            </a:r>
          </a:p>
        </p:txBody>
      </p:sp>
    </p:spTree>
    <p:extLst>
      <p:ext uri="{BB962C8B-B14F-4D97-AF65-F5344CB8AC3E}">
        <p14:creationId xmlns:p14="http://schemas.microsoft.com/office/powerpoint/2010/main" val="107222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dissolve">
                                      <p:cBhvr>
                                        <p:cTn id="12" dur="500"/>
                                        <p:tgtEl>
                                          <p:spTgt spid="161"/>
                                        </p:tgtEl>
                                      </p:cBhvr>
                                    </p:animEffect>
                                  </p:childTnLst>
                                </p:cTn>
                              </p:par>
                              <p:par>
                                <p:cTn id="13" presetID="9" presetClass="entr" presetSubtype="0" fill="hold" nodeType="with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dissolve">
                                      <p:cBhvr>
                                        <p:cTn id="15" dur="500"/>
                                        <p:tgtEl>
                                          <p:spTgt spid="177"/>
                                        </p:tgtEl>
                                      </p:cBhvr>
                                    </p:animEffect>
                                  </p:childTnLst>
                                </p:cTn>
                              </p:par>
                              <p:par>
                                <p:cTn id="16" presetID="9" presetClass="entr" presetSubtype="0" fill="hold" nodeType="withEffect">
                                  <p:stCondLst>
                                    <p:cond delay="0"/>
                                  </p:stCondLst>
                                  <p:childTnLst>
                                    <p:set>
                                      <p:cBhvr>
                                        <p:cTn id="17" dur="1" fill="hold">
                                          <p:stCondLst>
                                            <p:cond delay="0"/>
                                          </p:stCondLst>
                                        </p:cTn>
                                        <p:tgtEl>
                                          <p:spTgt spid="176"/>
                                        </p:tgtEl>
                                        <p:attrNameLst>
                                          <p:attrName>style.visibility</p:attrName>
                                        </p:attrNameLst>
                                      </p:cBhvr>
                                      <p:to>
                                        <p:strVal val="visible"/>
                                      </p:to>
                                    </p:set>
                                    <p:animEffect transition="in" filter="dissolve">
                                      <p:cBhvr>
                                        <p:cTn id="18" dur="500"/>
                                        <p:tgtEl>
                                          <p:spTgt spid="17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4"/>
                                        </p:tgtEl>
                                        <p:attrNameLst>
                                          <p:attrName>style.visibility</p:attrName>
                                        </p:attrNameLst>
                                      </p:cBhvr>
                                      <p:to>
                                        <p:strVal val="visible"/>
                                      </p:to>
                                    </p:set>
                                    <p:animEffect transition="in" filter="dissolve">
                                      <p:cBhvr>
                                        <p:cTn id="21" dur="500"/>
                                        <p:tgtEl>
                                          <p:spTgt spid="184"/>
                                        </p:tgtEl>
                                      </p:cBhvr>
                                    </p:animEffect>
                                  </p:childTnLst>
                                </p:cTn>
                              </p:par>
                              <p:par>
                                <p:cTn id="22" presetID="9" presetClass="entr" presetSubtype="0" fill="hold"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dissolve">
                                      <p:cBhvr>
                                        <p:cTn id="24" dur="500"/>
                                        <p:tgtEl>
                                          <p:spTgt spid="151"/>
                                        </p:tgtEl>
                                      </p:cBhvr>
                                    </p:animEffect>
                                  </p:childTnLst>
                                </p:cTn>
                              </p:par>
                              <p:par>
                                <p:cTn id="25" presetID="9" presetClass="entr" presetSubtype="0" fill="hold" nodeType="withEffect">
                                  <p:stCondLst>
                                    <p:cond delay="0"/>
                                  </p:stCondLst>
                                  <p:childTnLst>
                                    <p:set>
                                      <p:cBhvr>
                                        <p:cTn id="26" dur="1" fill="hold">
                                          <p:stCondLst>
                                            <p:cond delay="0"/>
                                          </p:stCondLst>
                                        </p:cTn>
                                        <p:tgtEl>
                                          <p:spTgt spid="155"/>
                                        </p:tgtEl>
                                        <p:attrNameLst>
                                          <p:attrName>style.visibility</p:attrName>
                                        </p:attrNameLst>
                                      </p:cBhvr>
                                      <p:to>
                                        <p:strVal val="visible"/>
                                      </p:to>
                                    </p:set>
                                    <p:animEffect transition="in" filter="dissolve">
                                      <p:cBhvr>
                                        <p:cTn id="27" dur="500"/>
                                        <p:tgtEl>
                                          <p:spTgt spid="15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4"/>
                                        </p:tgtEl>
                                        <p:attrNameLst>
                                          <p:attrName>style.visibility</p:attrName>
                                        </p:attrNameLst>
                                      </p:cBhvr>
                                      <p:to>
                                        <p:strVal val="visible"/>
                                      </p:to>
                                    </p:set>
                                    <p:animEffect transition="in" filter="dissolve">
                                      <p:cBhvr>
                                        <p:cTn id="30" dur="500"/>
                                        <p:tgtEl>
                                          <p:spTgt spid="15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dissolve">
                                      <p:cBhvr>
                                        <p:cTn id="35" dur="500"/>
                                        <p:tgtEl>
                                          <p:spTgt spid="15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86"/>
                                        </p:tgtEl>
                                        <p:attrNameLst>
                                          <p:attrName>style.visibility</p:attrName>
                                        </p:attrNameLst>
                                      </p:cBhvr>
                                      <p:to>
                                        <p:strVal val="visible"/>
                                      </p:to>
                                    </p:set>
                                    <p:animEffect transition="in" filter="dissolve">
                                      <p:cBhvr>
                                        <p:cTn id="40" dur="500"/>
                                        <p:tgtEl>
                                          <p:spTgt spid="186"/>
                                        </p:tgtEl>
                                      </p:cBhvr>
                                    </p:animEffect>
                                  </p:childTnLst>
                                </p:cTn>
                              </p:par>
                              <p:par>
                                <p:cTn id="41" presetID="9" presetClass="entr" presetSubtype="0" fill="hold" nodeType="withEffect">
                                  <p:stCondLst>
                                    <p:cond delay="0"/>
                                  </p:stCondLst>
                                  <p:childTnLst>
                                    <p:set>
                                      <p:cBhvr>
                                        <p:cTn id="42" dur="1" fill="hold">
                                          <p:stCondLst>
                                            <p:cond delay="0"/>
                                          </p:stCondLst>
                                        </p:cTn>
                                        <p:tgtEl>
                                          <p:spTgt spid="189"/>
                                        </p:tgtEl>
                                        <p:attrNameLst>
                                          <p:attrName>style.visibility</p:attrName>
                                        </p:attrNameLst>
                                      </p:cBhvr>
                                      <p:to>
                                        <p:strVal val="visible"/>
                                      </p:to>
                                    </p:set>
                                    <p:animEffect transition="in" filter="dissolve">
                                      <p:cBhvr>
                                        <p:cTn id="43" dur="500"/>
                                        <p:tgtEl>
                                          <p:spTgt spid="189"/>
                                        </p:tgtEl>
                                      </p:cBhvr>
                                    </p:animEffect>
                                  </p:childTnLst>
                                </p:cTn>
                              </p:par>
                              <p:par>
                                <p:cTn id="44" presetID="9" presetClass="entr" presetSubtype="0" fill="hold" nodeType="withEffect">
                                  <p:stCondLst>
                                    <p:cond delay="0"/>
                                  </p:stCondLst>
                                  <p:childTnLst>
                                    <p:set>
                                      <p:cBhvr>
                                        <p:cTn id="45" dur="1" fill="hold">
                                          <p:stCondLst>
                                            <p:cond delay="0"/>
                                          </p:stCondLst>
                                        </p:cTn>
                                        <p:tgtEl>
                                          <p:spTgt spid="187"/>
                                        </p:tgtEl>
                                        <p:attrNameLst>
                                          <p:attrName>style.visibility</p:attrName>
                                        </p:attrNameLst>
                                      </p:cBhvr>
                                      <p:to>
                                        <p:strVal val="visible"/>
                                      </p:to>
                                    </p:set>
                                    <p:animEffect transition="in" filter="dissolve">
                                      <p:cBhvr>
                                        <p:cTn id="46" dur="500"/>
                                        <p:tgtEl>
                                          <p:spTgt spid="187"/>
                                        </p:tgtEl>
                                      </p:cBhvr>
                                    </p:animEffect>
                                  </p:childTnLst>
                                </p:cTn>
                              </p:par>
                              <p:par>
                                <p:cTn id="47" presetID="9" presetClass="entr" presetSubtype="0" fill="hold" nodeType="withEffect">
                                  <p:stCondLst>
                                    <p:cond delay="0"/>
                                  </p:stCondLst>
                                  <p:childTnLst>
                                    <p:set>
                                      <p:cBhvr>
                                        <p:cTn id="48" dur="1" fill="hold">
                                          <p:stCondLst>
                                            <p:cond delay="0"/>
                                          </p:stCondLst>
                                        </p:cTn>
                                        <p:tgtEl>
                                          <p:spTgt spid="190"/>
                                        </p:tgtEl>
                                        <p:attrNameLst>
                                          <p:attrName>style.visibility</p:attrName>
                                        </p:attrNameLst>
                                      </p:cBhvr>
                                      <p:to>
                                        <p:strVal val="visible"/>
                                      </p:to>
                                    </p:set>
                                    <p:animEffect transition="in" filter="dissolve">
                                      <p:cBhvr>
                                        <p:cTn id="49" dur="500"/>
                                        <p:tgtEl>
                                          <p:spTgt spid="190"/>
                                        </p:tgtEl>
                                      </p:cBhvr>
                                    </p:animEffect>
                                  </p:childTnLst>
                                </p:cTn>
                              </p:par>
                              <p:par>
                                <p:cTn id="50" presetID="9" presetClass="entr" presetSubtype="0" fill="hold"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dissolve">
                                      <p:cBhvr>
                                        <p:cTn id="52" dur="500"/>
                                        <p:tgtEl>
                                          <p:spTgt spid="18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3"/>
                                        </p:tgtEl>
                                        <p:attrNameLst>
                                          <p:attrName>style.visibility</p:attrName>
                                        </p:attrNameLst>
                                      </p:cBhvr>
                                      <p:to>
                                        <p:strVal val="visible"/>
                                      </p:to>
                                    </p:set>
                                    <p:animEffect transition="in" filter="dissolve">
                                      <p:cBhvr>
                                        <p:cTn id="55" dur="500"/>
                                        <p:tgtEl>
                                          <p:spTgt spid="183"/>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91"/>
                                        </p:tgtEl>
                                        <p:attrNameLst>
                                          <p:attrName>style.visibility</p:attrName>
                                        </p:attrNameLst>
                                      </p:cBhvr>
                                      <p:to>
                                        <p:strVal val="visible"/>
                                      </p:to>
                                    </p:set>
                                    <p:animEffect transition="in" filter="dissolve">
                                      <p:cBhvr>
                                        <p:cTn id="60"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84" grpId="0"/>
      <p:bldP spid="154" grpId="0"/>
      <p:bldP spid="157" grpId="0"/>
      <p:bldP spid="183" grpId="0"/>
      <p:bldP spid="19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699" y="335458"/>
            <a:ext cx="8724901" cy="523220"/>
          </a:xfrm>
          <a:prstGeom prst="rect">
            <a:avLst/>
          </a:prstGeom>
          <a:noFill/>
        </p:spPr>
        <p:txBody>
          <a:bodyPr wrap="square" rtlCol="0">
            <a:spAutoFit/>
          </a:bodyPr>
          <a:lstStyle/>
          <a:p>
            <a:r>
              <a:rPr lang="en-US" sz="2800" dirty="0">
                <a:solidFill>
                  <a:srgbClr val="FF0000"/>
                </a:solidFill>
                <a:latin typeface="Apple Chancery"/>
                <a:cs typeface="Apple Chancery"/>
              </a:rPr>
              <a:t>SO WHY </a:t>
            </a:r>
            <a:r>
              <a:rPr lang="en-US" sz="2000" dirty="0">
                <a:latin typeface="Times New Roman"/>
                <a:cs typeface="Times New Roman"/>
              </a:rPr>
              <a:t>have I taken six slides to delve into all of this?</a:t>
            </a:r>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44.)</a:t>
            </a:r>
          </a:p>
        </p:txBody>
      </p:sp>
      <p:sp>
        <p:nvSpPr>
          <p:cNvPr id="49" name="TextBox 48"/>
          <p:cNvSpPr txBox="1"/>
          <p:nvPr/>
        </p:nvSpPr>
        <p:spPr>
          <a:xfrm>
            <a:off x="656109" y="979478"/>
            <a:ext cx="6570191" cy="707886"/>
          </a:xfrm>
          <a:prstGeom prst="rect">
            <a:avLst/>
          </a:prstGeom>
          <a:noFill/>
        </p:spPr>
        <p:txBody>
          <a:bodyPr wrap="square" rtlCol="0">
            <a:spAutoFit/>
          </a:bodyPr>
          <a:lstStyle/>
          <a:p>
            <a:r>
              <a:rPr lang="en-US" sz="2000" dirty="0">
                <a:solidFill>
                  <a:srgbClr val="FF0000"/>
                </a:solidFill>
                <a:latin typeface="Apple Chancery"/>
                <a:cs typeface="Apple Chancery"/>
              </a:rPr>
              <a:t>You do </a:t>
            </a:r>
            <a:r>
              <a:rPr lang="en-US" sz="2000" dirty="0">
                <a:latin typeface="Times New Roman"/>
                <a:cs typeface="Times New Roman"/>
              </a:rPr>
              <a:t>a </a:t>
            </a:r>
            <a:r>
              <a:rPr lang="en-US" sz="2000" i="1" dirty="0">
                <a:solidFill>
                  <a:srgbClr val="0000FF"/>
                </a:solidFill>
                <a:latin typeface="Times New Roman"/>
                <a:cs typeface="Times New Roman"/>
              </a:rPr>
              <a:t>motional EMF problem </a:t>
            </a:r>
            <a:r>
              <a:rPr lang="en-US" sz="2000" dirty="0">
                <a:latin typeface="Times New Roman"/>
                <a:cs typeface="Times New Roman"/>
              </a:rPr>
              <a:t>and determine that the </a:t>
            </a:r>
            <a:r>
              <a:rPr lang="en-US" sz="2000" dirty="0">
                <a:solidFill>
                  <a:srgbClr val="0000FF"/>
                </a:solidFill>
                <a:latin typeface="Times New Roman"/>
                <a:cs typeface="Times New Roman"/>
              </a:rPr>
              <a:t>induced EMF </a:t>
            </a:r>
            <a:r>
              <a:rPr lang="en-US" sz="2000" dirty="0">
                <a:latin typeface="Times New Roman"/>
                <a:cs typeface="Times New Roman"/>
              </a:rPr>
              <a:t>in the coil being forced into the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is:</a:t>
            </a:r>
          </a:p>
        </p:txBody>
      </p:sp>
      <p:sp>
        <p:nvSpPr>
          <p:cNvPr id="184" name="TextBox 183"/>
          <p:cNvSpPr txBox="1"/>
          <p:nvPr/>
        </p:nvSpPr>
        <p:spPr>
          <a:xfrm>
            <a:off x="656109" y="1845597"/>
            <a:ext cx="5643091" cy="707886"/>
          </a:xfrm>
          <a:prstGeom prst="rect">
            <a:avLst/>
          </a:prstGeom>
          <a:noFill/>
        </p:spPr>
        <p:txBody>
          <a:bodyPr wrap="square" rtlCol="0">
            <a:spAutoFit/>
          </a:bodyPr>
          <a:lstStyle/>
          <a:p>
            <a:r>
              <a:rPr lang="en-US" sz="2000" dirty="0">
                <a:solidFill>
                  <a:srgbClr val="FF0000"/>
                </a:solidFill>
                <a:latin typeface="Apple Chancery"/>
                <a:cs typeface="Apple Chancery"/>
              </a:rPr>
              <a:t>You determine </a:t>
            </a:r>
            <a:r>
              <a:rPr lang="en-US" sz="2000" dirty="0">
                <a:latin typeface="Times New Roman"/>
                <a:cs typeface="Times New Roman"/>
              </a:rPr>
              <a:t>the </a:t>
            </a:r>
            <a:r>
              <a:rPr lang="en-US" sz="2000" dirty="0">
                <a:solidFill>
                  <a:srgbClr val="0000FF"/>
                </a:solidFill>
                <a:latin typeface="Times New Roman"/>
                <a:cs typeface="Times New Roman"/>
              </a:rPr>
              <a:t>induced current </a:t>
            </a:r>
            <a:r>
              <a:rPr lang="en-US" sz="2000" dirty="0">
                <a:latin typeface="Times New Roman"/>
                <a:cs typeface="Times New Roman"/>
              </a:rPr>
              <a:t>in the coil using </a:t>
            </a:r>
            <a:r>
              <a:rPr lang="en-US" sz="2000" i="1" dirty="0">
                <a:solidFill>
                  <a:srgbClr val="0000FF"/>
                </a:solidFill>
                <a:latin typeface="Times New Roman"/>
                <a:cs typeface="Times New Roman"/>
              </a:rPr>
              <a:t>Ohm’s Law </a:t>
            </a:r>
            <a:r>
              <a:rPr lang="en-US" sz="2000" dirty="0">
                <a:latin typeface="Times New Roman"/>
                <a:cs typeface="Times New Roman"/>
              </a:rPr>
              <a:t>and get:</a:t>
            </a:r>
          </a:p>
        </p:txBody>
      </p:sp>
      <p:graphicFrame>
        <p:nvGraphicFramePr>
          <p:cNvPr id="185" name="Object 184"/>
          <p:cNvGraphicFramePr>
            <a:graphicFrameLocks noChangeAspect="1"/>
          </p:cNvGraphicFramePr>
          <p:nvPr>
            <p:extLst>
              <p:ext uri="{D42A27DB-BD31-4B8C-83A1-F6EECF244321}">
                <p14:modId xmlns:p14="http://schemas.microsoft.com/office/powerpoint/2010/main" val="3276998308"/>
              </p:ext>
            </p:extLst>
          </p:nvPr>
        </p:nvGraphicFramePr>
        <p:xfrm>
          <a:off x="6787655" y="1182665"/>
          <a:ext cx="1284287" cy="352425"/>
        </p:xfrm>
        <a:graphic>
          <a:graphicData uri="http://schemas.openxmlformats.org/presentationml/2006/ole">
            <mc:AlternateContent xmlns:mc="http://schemas.openxmlformats.org/markup-compatibility/2006">
              <mc:Choice xmlns:v="urn:schemas-microsoft-com:vml" Requires="v">
                <p:oleObj spid="_x0000_s2895136" name="Equation" r:id="rId3" imgW="736600" imgH="203200" progId="Equation.DSMT4">
                  <p:embed/>
                </p:oleObj>
              </mc:Choice>
              <mc:Fallback>
                <p:oleObj name="Equation" r:id="rId3" imgW="736600" imgH="203200" progId="Equation.DSMT4">
                  <p:embed/>
                  <p:pic>
                    <p:nvPicPr>
                      <p:cNvPr id="0" name=""/>
                      <p:cNvPicPr/>
                      <p:nvPr/>
                    </p:nvPicPr>
                    <p:blipFill>
                      <a:blip r:embed="rId4"/>
                      <a:stretch>
                        <a:fillRect/>
                      </a:stretch>
                    </p:blipFill>
                    <p:spPr>
                      <a:xfrm>
                        <a:off x="6787655" y="1182665"/>
                        <a:ext cx="1284287" cy="352425"/>
                      </a:xfrm>
                      <a:prstGeom prst="rect">
                        <a:avLst/>
                      </a:prstGeom>
                    </p:spPr>
                  </p:pic>
                </p:oleObj>
              </mc:Fallback>
            </mc:AlternateContent>
          </a:graphicData>
        </a:graphic>
      </p:graphicFrame>
      <p:graphicFrame>
        <p:nvGraphicFramePr>
          <p:cNvPr id="192" name="Object 191"/>
          <p:cNvGraphicFramePr>
            <a:graphicFrameLocks noChangeAspect="1"/>
          </p:cNvGraphicFramePr>
          <p:nvPr>
            <p:extLst>
              <p:ext uri="{D42A27DB-BD31-4B8C-83A1-F6EECF244321}">
                <p14:modId xmlns:p14="http://schemas.microsoft.com/office/powerpoint/2010/main" val="963545643"/>
              </p:ext>
            </p:extLst>
          </p:nvPr>
        </p:nvGraphicFramePr>
        <p:xfrm>
          <a:off x="6402386" y="1839764"/>
          <a:ext cx="1947863" cy="684212"/>
        </p:xfrm>
        <a:graphic>
          <a:graphicData uri="http://schemas.openxmlformats.org/presentationml/2006/ole">
            <mc:AlternateContent xmlns:mc="http://schemas.openxmlformats.org/markup-compatibility/2006">
              <mc:Choice xmlns:v="urn:schemas-microsoft-com:vml" Requires="v">
                <p:oleObj spid="_x0000_s2895137" name="Equation" r:id="rId5" imgW="1117600" imgH="393700" progId="Equation.DSMT4">
                  <p:embed/>
                </p:oleObj>
              </mc:Choice>
              <mc:Fallback>
                <p:oleObj name="Equation" r:id="rId5" imgW="1117600" imgH="393700" progId="Equation.DSMT4">
                  <p:embed/>
                  <p:pic>
                    <p:nvPicPr>
                      <p:cNvPr id="0" name=""/>
                      <p:cNvPicPr/>
                      <p:nvPr/>
                    </p:nvPicPr>
                    <p:blipFill>
                      <a:blip r:embed="rId6"/>
                      <a:stretch>
                        <a:fillRect/>
                      </a:stretch>
                    </p:blipFill>
                    <p:spPr>
                      <a:xfrm>
                        <a:off x="6402386" y="1839764"/>
                        <a:ext cx="1947863" cy="684212"/>
                      </a:xfrm>
                      <a:prstGeom prst="rect">
                        <a:avLst/>
                      </a:prstGeom>
                    </p:spPr>
                  </p:pic>
                </p:oleObj>
              </mc:Fallback>
            </mc:AlternateContent>
          </a:graphicData>
        </a:graphic>
      </p:graphicFrame>
      <p:sp>
        <p:nvSpPr>
          <p:cNvPr id="193" name="TextBox 192"/>
          <p:cNvSpPr txBox="1"/>
          <p:nvPr/>
        </p:nvSpPr>
        <p:spPr>
          <a:xfrm>
            <a:off x="656109" y="2607428"/>
            <a:ext cx="8335491" cy="1323439"/>
          </a:xfrm>
          <a:prstGeom prst="rect">
            <a:avLst/>
          </a:prstGeom>
          <a:noFill/>
        </p:spPr>
        <p:txBody>
          <a:bodyPr wrap="square" rtlCol="0">
            <a:spAutoFit/>
          </a:bodyPr>
          <a:lstStyle/>
          <a:p>
            <a:r>
              <a:rPr lang="en-US" sz="2000" dirty="0">
                <a:solidFill>
                  <a:srgbClr val="FF0000"/>
                </a:solidFill>
                <a:latin typeface="Apple Chancery"/>
                <a:cs typeface="Apple Chancery"/>
              </a:rPr>
              <a:t>If you are thoughtful</a:t>
            </a:r>
            <a:r>
              <a:rPr lang="en-US" sz="2000" dirty="0">
                <a:latin typeface="Times New Roman"/>
                <a:cs typeface="Times New Roman"/>
              </a:rPr>
              <a:t>, at this point, you think, “Until now, we’ve said that a </a:t>
            </a:r>
            <a:r>
              <a:rPr lang="en-US" sz="2000" dirty="0">
                <a:solidFill>
                  <a:srgbClr val="0000FF"/>
                </a:solidFill>
                <a:latin typeface="Times New Roman"/>
                <a:cs typeface="Times New Roman"/>
              </a:rPr>
              <a:t>negative sign in front of a current </a:t>
            </a:r>
            <a:r>
              <a:rPr lang="en-US" sz="2000" dirty="0">
                <a:latin typeface="Times New Roman"/>
                <a:cs typeface="Times New Roman"/>
              </a:rPr>
              <a:t>quantity </a:t>
            </a:r>
            <a:r>
              <a:rPr lang="en-US" sz="2000" dirty="0">
                <a:solidFill>
                  <a:srgbClr val="0000FF"/>
                </a:solidFill>
                <a:latin typeface="Times New Roman"/>
                <a:cs typeface="Times New Roman"/>
              </a:rPr>
              <a:t>means</a:t>
            </a:r>
            <a:r>
              <a:rPr lang="en-US" sz="2000" dirty="0">
                <a:latin typeface="Times New Roman"/>
                <a:cs typeface="Times New Roman"/>
              </a:rPr>
              <a:t> we’ve </a:t>
            </a:r>
            <a:r>
              <a:rPr lang="en-US" sz="2000" dirty="0">
                <a:solidFill>
                  <a:srgbClr val="0000FF"/>
                </a:solidFill>
                <a:latin typeface="Times New Roman"/>
                <a:cs typeface="Times New Roman"/>
              </a:rPr>
              <a:t>assumed the wrong direction </a:t>
            </a:r>
            <a:r>
              <a:rPr lang="en-US" sz="2000" dirty="0">
                <a:latin typeface="Times New Roman"/>
                <a:cs typeface="Times New Roman"/>
              </a:rPr>
              <a:t>of the current in the circuit.  Is that what’s going on with </a:t>
            </a:r>
            <a:r>
              <a:rPr lang="en-US" sz="2000" i="1" dirty="0">
                <a:latin typeface="Times New Roman"/>
                <a:cs typeface="Times New Roman"/>
              </a:rPr>
              <a:t>this </a:t>
            </a:r>
            <a:r>
              <a:rPr lang="en-US" sz="2000" dirty="0">
                <a:latin typeface="Times New Roman"/>
                <a:cs typeface="Times New Roman"/>
              </a:rPr>
              <a:t>negative sign, and if so, </a:t>
            </a:r>
            <a:r>
              <a:rPr lang="en-US" sz="2000" dirty="0">
                <a:solidFill>
                  <a:srgbClr val="0000FF"/>
                </a:solidFill>
                <a:latin typeface="Times New Roman"/>
                <a:cs typeface="Times New Roman"/>
              </a:rPr>
              <a:t>does that mean we messed up with Lenz’s Law somehow?</a:t>
            </a:r>
            <a:r>
              <a:rPr lang="en-US" sz="2000" dirty="0">
                <a:latin typeface="Times New Roman"/>
                <a:cs typeface="Times New Roman"/>
              </a:rPr>
              <a:t>”</a:t>
            </a:r>
          </a:p>
        </p:txBody>
      </p:sp>
      <p:sp>
        <p:nvSpPr>
          <p:cNvPr id="194" name="TextBox 193"/>
          <p:cNvSpPr txBox="1"/>
          <p:nvPr/>
        </p:nvSpPr>
        <p:spPr>
          <a:xfrm>
            <a:off x="656109" y="3930867"/>
            <a:ext cx="5325591" cy="707886"/>
          </a:xfrm>
          <a:prstGeom prst="rect">
            <a:avLst/>
          </a:prstGeom>
          <a:noFill/>
        </p:spPr>
        <p:txBody>
          <a:bodyPr wrap="square" rtlCol="0">
            <a:spAutoFit/>
          </a:bodyPr>
          <a:lstStyle/>
          <a:p>
            <a:r>
              <a:rPr lang="en-US" sz="2000" dirty="0">
                <a:solidFill>
                  <a:srgbClr val="FF0000"/>
                </a:solidFill>
                <a:latin typeface="Apple Chancery"/>
                <a:cs typeface="Apple Chancery"/>
              </a:rPr>
              <a:t>Not having</a:t>
            </a:r>
            <a:r>
              <a:rPr lang="en-US" sz="2000" dirty="0">
                <a:latin typeface="Times New Roman"/>
                <a:cs typeface="Times New Roman"/>
              </a:rPr>
              <a:t> a good answer, you </a:t>
            </a:r>
            <a:r>
              <a:rPr lang="en-US" sz="2000" dirty="0">
                <a:solidFill>
                  <a:srgbClr val="0000FF"/>
                </a:solidFill>
                <a:latin typeface="Times New Roman"/>
                <a:cs typeface="Times New Roman"/>
              </a:rPr>
              <a:t>calculate the force on the wire </a:t>
            </a:r>
            <a:r>
              <a:rPr lang="en-US" sz="2000" dirty="0">
                <a:latin typeface="Times New Roman"/>
                <a:cs typeface="Times New Roman"/>
              </a:rPr>
              <a:t>as it enters the field as:</a:t>
            </a:r>
          </a:p>
        </p:txBody>
      </p:sp>
      <p:graphicFrame>
        <p:nvGraphicFramePr>
          <p:cNvPr id="195" name="Object 194"/>
          <p:cNvGraphicFramePr>
            <a:graphicFrameLocks noChangeAspect="1"/>
          </p:cNvGraphicFramePr>
          <p:nvPr>
            <p:extLst>
              <p:ext uri="{D42A27DB-BD31-4B8C-83A1-F6EECF244321}">
                <p14:modId xmlns:p14="http://schemas.microsoft.com/office/powerpoint/2010/main" val="514140450"/>
              </p:ext>
            </p:extLst>
          </p:nvPr>
        </p:nvGraphicFramePr>
        <p:xfrm>
          <a:off x="5981700" y="4168550"/>
          <a:ext cx="1296988" cy="395288"/>
        </p:xfrm>
        <a:graphic>
          <a:graphicData uri="http://schemas.openxmlformats.org/presentationml/2006/ole">
            <mc:AlternateContent xmlns:mc="http://schemas.openxmlformats.org/markup-compatibility/2006">
              <mc:Choice xmlns:v="urn:schemas-microsoft-com:vml" Requires="v">
                <p:oleObj spid="_x0000_s2895138" name="Equation" r:id="rId7" imgW="749300" imgH="228600" progId="Equation.DSMT4">
                  <p:embed/>
                </p:oleObj>
              </mc:Choice>
              <mc:Fallback>
                <p:oleObj name="Equation" r:id="rId7" imgW="749300" imgH="228600" progId="Equation.DSMT4">
                  <p:embed/>
                  <p:pic>
                    <p:nvPicPr>
                      <p:cNvPr id="0" name=""/>
                      <p:cNvPicPr/>
                      <p:nvPr/>
                    </p:nvPicPr>
                    <p:blipFill>
                      <a:blip r:embed="rId8"/>
                      <a:stretch>
                        <a:fillRect/>
                      </a:stretch>
                    </p:blipFill>
                    <p:spPr>
                      <a:xfrm>
                        <a:off x="5981700" y="4168550"/>
                        <a:ext cx="1296988" cy="395288"/>
                      </a:xfrm>
                      <a:prstGeom prst="rect">
                        <a:avLst/>
                      </a:prstGeom>
                    </p:spPr>
                  </p:pic>
                </p:oleObj>
              </mc:Fallback>
            </mc:AlternateContent>
          </a:graphicData>
        </a:graphic>
      </p:graphicFrame>
      <p:sp>
        <p:nvSpPr>
          <p:cNvPr id="196" name="TextBox 195"/>
          <p:cNvSpPr txBox="1"/>
          <p:nvPr/>
        </p:nvSpPr>
        <p:spPr>
          <a:xfrm>
            <a:off x="656109" y="4654706"/>
            <a:ext cx="8335491" cy="1815882"/>
          </a:xfrm>
          <a:prstGeom prst="rect">
            <a:avLst/>
          </a:prstGeom>
          <a:noFill/>
        </p:spPr>
        <p:txBody>
          <a:bodyPr wrap="square" rtlCol="0">
            <a:spAutoFit/>
          </a:bodyPr>
          <a:lstStyle/>
          <a:p>
            <a:r>
              <a:rPr lang="en-US" sz="2000" dirty="0">
                <a:solidFill>
                  <a:srgbClr val="FF0000"/>
                </a:solidFill>
                <a:latin typeface="Apple Chancery"/>
                <a:cs typeface="Apple Chancery"/>
              </a:rPr>
              <a:t>The cross product </a:t>
            </a:r>
            <a:r>
              <a:rPr lang="en-US" sz="2000" dirty="0">
                <a:solidFill>
                  <a:srgbClr val="0000FF"/>
                </a:solidFill>
                <a:latin typeface="Times New Roman"/>
                <a:cs typeface="Times New Roman"/>
              </a:rPr>
              <a:t>yields</a:t>
            </a:r>
            <a:r>
              <a:rPr lang="en-US" sz="2000" dirty="0">
                <a:latin typeface="Times New Roman"/>
                <a:cs typeface="Times New Roman"/>
              </a:rPr>
              <a:t> a </a:t>
            </a:r>
            <a:r>
              <a:rPr lang="en-US" sz="2000" dirty="0">
                <a:solidFill>
                  <a:srgbClr val="0000FF"/>
                </a:solidFill>
                <a:latin typeface="Times New Roman"/>
                <a:cs typeface="Times New Roman"/>
              </a:rPr>
              <a:t>force away from the field</a:t>
            </a:r>
            <a:r>
              <a:rPr lang="en-US" sz="2000" dirty="0">
                <a:latin typeface="Times New Roman"/>
                <a:cs typeface="Times New Roman"/>
              </a:rPr>
              <a:t>, </a:t>
            </a:r>
            <a:r>
              <a:rPr lang="en-US" sz="2000" dirty="0">
                <a:solidFill>
                  <a:srgbClr val="008000"/>
                </a:solidFill>
                <a:latin typeface="Times New Roman"/>
                <a:cs typeface="Times New Roman"/>
              </a:rPr>
              <a:t>fighting the pulling of the coil into the </a:t>
            </a:r>
            <a:r>
              <a:rPr lang="en-US" sz="2000" i="1" dirty="0">
                <a:solidFill>
                  <a:srgbClr val="008000"/>
                </a:solidFill>
                <a:latin typeface="Times New Roman"/>
                <a:cs typeface="Times New Roman"/>
              </a:rPr>
              <a:t>B-</a:t>
            </a:r>
            <a:r>
              <a:rPr lang="en-US" sz="2000" i="1" dirty="0" err="1">
                <a:solidFill>
                  <a:srgbClr val="008000"/>
                </a:solidFill>
                <a:latin typeface="Times New Roman"/>
                <a:cs typeface="Times New Roman"/>
              </a:rPr>
              <a:t>fld</a:t>
            </a:r>
            <a:r>
              <a:rPr lang="en-US" sz="2000" i="1" dirty="0">
                <a:solidFill>
                  <a:srgbClr val="008000"/>
                </a:solidFill>
                <a:latin typeface="Times New Roman"/>
                <a:cs typeface="Times New Roman"/>
              </a:rPr>
              <a:t> </a:t>
            </a:r>
            <a:r>
              <a:rPr lang="en-US" sz="2000" dirty="0">
                <a:solidFill>
                  <a:srgbClr val="008000"/>
                </a:solidFill>
                <a:latin typeface="Times New Roman"/>
                <a:cs typeface="Times New Roman"/>
              </a:rPr>
              <a:t>(as expected)</a:t>
            </a:r>
            <a:r>
              <a:rPr lang="en-US" sz="2000" dirty="0">
                <a:latin typeface="Times New Roman"/>
                <a:cs typeface="Times New Roman"/>
              </a:rPr>
              <a:t>, but </a:t>
            </a:r>
            <a:r>
              <a:rPr lang="en-US" sz="2000" dirty="0">
                <a:solidFill>
                  <a:srgbClr val="0000FF"/>
                </a:solidFill>
                <a:latin typeface="Times New Roman"/>
                <a:cs typeface="Times New Roman"/>
              </a:rPr>
              <a:t>when you put numbers in </a:t>
            </a:r>
            <a:r>
              <a:rPr lang="en-US" sz="2000" dirty="0">
                <a:latin typeface="Times New Roman"/>
                <a:cs typeface="Times New Roman"/>
              </a:rPr>
              <a:t>you </a:t>
            </a:r>
            <a:r>
              <a:rPr lang="en-US" sz="2000" dirty="0">
                <a:solidFill>
                  <a:srgbClr val="0000FF"/>
                </a:solidFill>
                <a:latin typeface="Times New Roman"/>
                <a:cs typeface="Times New Roman"/>
              </a:rPr>
              <a:t>get a magnitude that is negative </a:t>
            </a:r>
            <a:r>
              <a:rPr lang="en-US" sz="2000" dirty="0">
                <a:latin typeface="Times New Roman"/>
                <a:cs typeface="Times New Roman"/>
              </a:rPr>
              <a:t>(due to the negative current), so again, does that means we’ve determined a force direction that should have been opposite what was actually determined</a:t>
            </a:r>
            <a:r>
              <a:rPr lang="en-US" sz="3200" dirty="0">
                <a:solidFill>
                  <a:srgbClr val="FF0000"/>
                </a:solidFill>
                <a:latin typeface="Times New Roman"/>
                <a:cs typeface="Times New Roman"/>
              </a:rPr>
              <a:t>?</a:t>
            </a:r>
            <a:r>
              <a:rPr lang="en-US" sz="2000" dirty="0">
                <a:latin typeface="Times New Roman"/>
                <a:cs typeface="Times New Roman"/>
              </a:rPr>
              <a:t> </a:t>
            </a:r>
          </a:p>
        </p:txBody>
      </p:sp>
    </p:spTree>
    <p:extLst>
      <p:ext uri="{BB962C8B-B14F-4D97-AF65-F5344CB8AC3E}">
        <p14:creationId xmlns:p14="http://schemas.microsoft.com/office/powerpoint/2010/main" val="308554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9" presetClass="entr" presetSubtype="0" fill="hold"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dissolve">
                                      <p:cBhvr>
                                        <p:cTn id="10" dur="500"/>
                                        <p:tgtEl>
                                          <p:spTgt spid="18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dissolve">
                                      <p:cBhvr>
                                        <p:cTn id="15" dur="500"/>
                                        <p:tgtEl>
                                          <p:spTgt spid="184"/>
                                        </p:tgtEl>
                                      </p:cBhvr>
                                    </p:animEffect>
                                  </p:childTnLst>
                                </p:cTn>
                              </p:par>
                              <p:par>
                                <p:cTn id="16" presetID="9" presetClass="entr" presetSubtype="0" fill="hold" nodeType="withEffect">
                                  <p:stCondLst>
                                    <p:cond delay="0"/>
                                  </p:stCondLst>
                                  <p:childTnLst>
                                    <p:set>
                                      <p:cBhvr>
                                        <p:cTn id="17" dur="1" fill="hold">
                                          <p:stCondLst>
                                            <p:cond delay="0"/>
                                          </p:stCondLst>
                                        </p:cTn>
                                        <p:tgtEl>
                                          <p:spTgt spid="192"/>
                                        </p:tgtEl>
                                        <p:attrNameLst>
                                          <p:attrName>style.visibility</p:attrName>
                                        </p:attrNameLst>
                                      </p:cBhvr>
                                      <p:to>
                                        <p:strVal val="visible"/>
                                      </p:to>
                                    </p:set>
                                    <p:animEffect transition="in" filter="dissolve">
                                      <p:cBhvr>
                                        <p:cTn id="18" dur="500"/>
                                        <p:tgtEl>
                                          <p:spTgt spid="19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3"/>
                                        </p:tgtEl>
                                        <p:attrNameLst>
                                          <p:attrName>style.visibility</p:attrName>
                                        </p:attrNameLst>
                                      </p:cBhvr>
                                      <p:to>
                                        <p:strVal val="visible"/>
                                      </p:to>
                                    </p:set>
                                    <p:animEffect transition="in" filter="dissolve">
                                      <p:cBhvr>
                                        <p:cTn id="23" dur="500"/>
                                        <p:tgtEl>
                                          <p:spTgt spid="19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94"/>
                                        </p:tgtEl>
                                        <p:attrNameLst>
                                          <p:attrName>style.visibility</p:attrName>
                                        </p:attrNameLst>
                                      </p:cBhvr>
                                      <p:to>
                                        <p:strVal val="visible"/>
                                      </p:to>
                                    </p:set>
                                    <p:animEffect transition="in" filter="dissolve">
                                      <p:cBhvr>
                                        <p:cTn id="28" dur="500"/>
                                        <p:tgtEl>
                                          <p:spTgt spid="194"/>
                                        </p:tgtEl>
                                      </p:cBhvr>
                                    </p:animEffect>
                                  </p:childTnLst>
                                </p:cTn>
                              </p:par>
                              <p:par>
                                <p:cTn id="29" presetID="9" presetClass="entr" presetSubtype="0" fill="hold" nodeType="withEffect">
                                  <p:stCondLst>
                                    <p:cond delay="0"/>
                                  </p:stCondLst>
                                  <p:childTnLst>
                                    <p:set>
                                      <p:cBhvr>
                                        <p:cTn id="30" dur="1" fill="hold">
                                          <p:stCondLst>
                                            <p:cond delay="0"/>
                                          </p:stCondLst>
                                        </p:cTn>
                                        <p:tgtEl>
                                          <p:spTgt spid="195"/>
                                        </p:tgtEl>
                                        <p:attrNameLst>
                                          <p:attrName>style.visibility</p:attrName>
                                        </p:attrNameLst>
                                      </p:cBhvr>
                                      <p:to>
                                        <p:strVal val="visible"/>
                                      </p:to>
                                    </p:set>
                                    <p:animEffect transition="in" filter="dissolve">
                                      <p:cBhvr>
                                        <p:cTn id="31" dur="500"/>
                                        <p:tgtEl>
                                          <p:spTgt spid="19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96"/>
                                        </p:tgtEl>
                                        <p:attrNameLst>
                                          <p:attrName>style.visibility</p:attrName>
                                        </p:attrNameLst>
                                      </p:cBhvr>
                                      <p:to>
                                        <p:strVal val="visible"/>
                                      </p:to>
                                    </p:set>
                                    <p:animEffect transition="in" filter="dissolve">
                                      <p:cBhvr>
                                        <p:cTn id="36"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84" grpId="0"/>
      <p:bldP spid="193" grpId="0"/>
      <p:bldP spid="194" grpId="0"/>
      <p:bldP spid="19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Box 192"/>
          <p:cNvSpPr txBox="1"/>
          <p:nvPr/>
        </p:nvSpPr>
        <p:spPr>
          <a:xfrm>
            <a:off x="381000" y="2370056"/>
            <a:ext cx="8724900" cy="1631216"/>
          </a:xfrm>
          <a:prstGeom prst="rect">
            <a:avLst/>
          </a:prstGeom>
          <a:noFill/>
        </p:spPr>
        <p:txBody>
          <a:bodyPr wrap="square" rtlCol="0">
            <a:spAutoFit/>
          </a:bodyPr>
          <a:lstStyle/>
          <a:p>
            <a:r>
              <a:rPr lang="en-US" sz="2000" dirty="0">
                <a:solidFill>
                  <a:srgbClr val="FF0000"/>
                </a:solidFill>
                <a:latin typeface="Apple Chancery"/>
                <a:cs typeface="Apple Chancery"/>
              </a:rPr>
              <a:t>Faraday’s negative sign </a:t>
            </a:r>
            <a:r>
              <a:rPr lang="en-US" sz="2000" dirty="0">
                <a:latin typeface="Times New Roman"/>
                <a:cs typeface="Times New Roman"/>
              </a:rPr>
              <a:t>has one use and one use only.  When incorporated into the math, with      defined appropriately relative to     (or      ), it insures that we predict an </a:t>
            </a:r>
            <a:r>
              <a:rPr lang="en-US" sz="2000" i="1" dirty="0">
                <a:solidFill>
                  <a:srgbClr val="FF0000"/>
                </a:solidFill>
                <a:latin typeface="Times New Roman"/>
                <a:cs typeface="Times New Roman"/>
              </a:rPr>
              <a:t>E-</a:t>
            </a:r>
            <a:r>
              <a:rPr lang="en-US" sz="2000" i="1" dirty="0" err="1">
                <a:solidFill>
                  <a:srgbClr val="FF0000"/>
                </a:solidFill>
                <a:latin typeface="Times New Roman"/>
                <a:cs typeface="Times New Roman"/>
              </a:rPr>
              <a:t>fld</a:t>
            </a:r>
            <a:r>
              <a:rPr lang="en-US" sz="2000" i="1" dirty="0">
                <a:solidFill>
                  <a:srgbClr val="FF0000"/>
                </a:solidFill>
                <a:latin typeface="Times New Roman"/>
                <a:cs typeface="Times New Roman"/>
              </a:rPr>
              <a:t> </a:t>
            </a:r>
            <a:r>
              <a:rPr lang="en-US" sz="2000" dirty="0">
                <a:latin typeface="Times New Roman"/>
                <a:cs typeface="Times New Roman"/>
              </a:rPr>
              <a:t>in the coil that </a:t>
            </a:r>
            <a:r>
              <a:rPr lang="en-US" sz="2000" dirty="0">
                <a:solidFill>
                  <a:srgbClr val="0000FF"/>
                </a:solidFill>
                <a:latin typeface="Times New Roman"/>
                <a:cs typeface="Times New Roman"/>
              </a:rPr>
              <a:t>produces a current </a:t>
            </a:r>
            <a:r>
              <a:rPr lang="en-US" sz="2000" dirty="0">
                <a:latin typeface="Times New Roman"/>
                <a:cs typeface="Times New Roman"/>
              </a:rPr>
              <a:t>that </a:t>
            </a:r>
            <a:r>
              <a:rPr lang="en-US" sz="2000" dirty="0">
                <a:solidFill>
                  <a:srgbClr val="0000FF"/>
                </a:solidFill>
                <a:latin typeface="Times New Roman"/>
                <a:cs typeface="Times New Roman"/>
              </a:rPr>
              <a:t>generates an 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FF0000"/>
                </a:solidFill>
                <a:latin typeface="Times New Roman"/>
                <a:cs typeface="Times New Roman"/>
              </a:rPr>
              <a:t>whose flux </a:t>
            </a:r>
            <a:r>
              <a:rPr lang="en-US" sz="2000" dirty="0">
                <a:latin typeface="Times New Roman"/>
                <a:cs typeface="Times New Roman"/>
              </a:rPr>
              <a:t>does</a:t>
            </a:r>
            <a:r>
              <a:rPr lang="en-US" sz="2000" dirty="0">
                <a:solidFill>
                  <a:srgbClr val="FF0000"/>
                </a:solidFill>
                <a:latin typeface="Times New Roman"/>
                <a:cs typeface="Times New Roman"/>
              </a:rPr>
              <a:t> NOT violate conservation of energy</a:t>
            </a:r>
            <a:r>
              <a:rPr lang="en-US" sz="2000" dirty="0">
                <a:latin typeface="Times New Roman"/>
                <a:cs typeface="Times New Roman"/>
              </a:rPr>
              <a:t>.  That is the ONLY reason the negative sign is there, and the only use it has.</a:t>
            </a:r>
          </a:p>
        </p:txBody>
      </p:sp>
      <p:sp>
        <p:nvSpPr>
          <p:cNvPr id="8" name="TextBox 7"/>
          <p:cNvSpPr txBox="1"/>
          <p:nvPr/>
        </p:nvSpPr>
        <p:spPr>
          <a:xfrm>
            <a:off x="203200" y="500558"/>
            <a:ext cx="8724900" cy="830997"/>
          </a:xfrm>
          <a:prstGeom prst="rect">
            <a:avLst/>
          </a:prstGeom>
          <a:noFill/>
        </p:spPr>
        <p:txBody>
          <a:bodyPr wrap="square" rtlCol="0">
            <a:spAutoFit/>
          </a:bodyPr>
          <a:lstStyle/>
          <a:p>
            <a:r>
              <a:rPr lang="en-US" sz="2800" dirty="0">
                <a:solidFill>
                  <a:srgbClr val="FF0000"/>
                </a:solidFill>
                <a:latin typeface="Apple Chancery"/>
                <a:cs typeface="Apple Chancery"/>
              </a:rPr>
              <a:t>THIS IS THE MESS </a:t>
            </a:r>
            <a:r>
              <a:rPr lang="en-US" sz="2000" dirty="0">
                <a:solidFill>
                  <a:srgbClr val="0000FF"/>
                </a:solidFill>
                <a:latin typeface="Times New Roman"/>
                <a:cs typeface="Times New Roman"/>
              </a:rPr>
              <a:t>people run into </a:t>
            </a:r>
            <a:r>
              <a:rPr lang="en-US" sz="2000" dirty="0">
                <a:latin typeface="Times New Roman"/>
                <a:cs typeface="Times New Roman"/>
              </a:rPr>
              <a:t>when trying to make sense out of the </a:t>
            </a:r>
            <a:r>
              <a:rPr lang="en-US" sz="2000" i="1" dirty="0">
                <a:solidFill>
                  <a:srgbClr val="0000FF"/>
                </a:solidFill>
                <a:latin typeface="Times New Roman"/>
                <a:cs typeface="Times New Roman"/>
              </a:rPr>
              <a:t>consequences</a:t>
            </a:r>
            <a:r>
              <a:rPr lang="en-US" sz="2000" dirty="0">
                <a:solidFill>
                  <a:srgbClr val="0000FF"/>
                </a:solidFill>
                <a:latin typeface="Times New Roman"/>
                <a:cs typeface="Times New Roman"/>
              </a:rPr>
              <a:t> of the negative sign </a:t>
            </a:r>
            <a:r>
              <a:rPr lang="en-US" sz="2000" dirty="0">
                <a:latin typeface="Times New Roman"/>
                <a:cs typeface="Times New Roman"/>
              </a:rPr>
              <a:t>in front of Faraday’s: </a:t>
            </a:r>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45.)</a:t>
            </a:r>
          </a:p>
        </p:txBody>
      </p:sp>
      <p:sp>
        <p:nvSpPr>
          <p:cNvPr id="184" name="TextBox 183"/>
          <p:cNvSpPr txBox="1"/>
          <p:nvPr/>
        </p:nvSpPr>
        <p:spPr>
          <a:xfrm>
            <a:off x="203200" y="1896397"/>
            <a:ext cx="3340100" cy="400110"/>
          </a:xfrm>
          <a:prstGeom prst="rect">
            <a:avLst/>
          </a:prstGeom>
          <a:noFill/>
        </p:spPr>
        <p:txBody>
          <a:bodyPr wrap="square" rtlCol="0">
            <a:spAutoFit/>
          </a:bodyPr>
          <a:lstStyle/>
          <a:p>
            <a:r>
              <a:rPr lang="en-US" sz="2000" dirty="0">
                <a:solidFill>
                  <a:srgbClr val="FF0000"/>
                </a:solidFill>
                <a:latin typeface="Apple Chancery"/>
                <a:cs typeface="Apple Chancery"/>
              </a:rPr>
              <a:t>The following </a:t>
            </a:r>
            <a:r>
              <a:rPr lang="en-US" sz="2000" dirty="0">
                <a:latin typeface="Times New Roman"/>
                <a:cs typeface="Times New Roman"/>
              </a:rPr>
              <a:t>is </a:t>
            </a:r>
            <a:r>
              <a:rPr lang="en-US" sz="2000" dirty="0">
                <a:solidFill>
                  <a:srgbClr val="0000FF"/>
                </a:solidFill>
                <a:latin typeface="Times New Roman"/>
                <a:cs typeface="Times New Roman"/>
              </a:rPr>
              <a:t>the way out.</a:t>
            </a:r>
          </a:p>
        </p:txBody>
      </p:sp>
      <p:graphicFrame>
        <p:nvGraphicFramePr>
          <p:cNvPr id="151" name="Object 150"/>
          <p:cNvGraphicFramePr>
            <a:graphicFrameLocks noChangeAspect="1"/>
          </p:cNvGraphicFramePr>
          <p:nvPr>
            <p:extLst>
              <p:ext uri="{D42A27DB-BD31-4B8C-83A1-F6EECF244321}">
                <p14:modId xmlns:p14="http://schemas.microsoft.com/office/powerpoint/2010/main" val="2141522541"/>
              </p:ext>
            </p:extLst>
          </p:nvPr>
        </p:nvGraphicFramePr>
        <p:xfrm>
          <a:off x="3717450" y="1356955"/>
          <a:ext cx="1106487" cy="658813"/>
        </p:xfrm>
        <a:graphic>
          <a:graphicData uri="http://schemas.openxmlformats.org/presentationml/2006/ole">
            <mc:AlternateContent xmlns:mc="http://schemas.openxmlformats.org/markup-compatibility/2006">
              <mc:Choice xmlns:v="urn:schemas-microsoft-com:vml" Requires="v">
                <p:oleObj spid="_x0000_s2896230" name="Equation" r:id="rId3" imgW="660400" imgH="393700" progId="Equation.DSMT4">
                  <p:embed/>
                </p:oleObj>
              </mc:Choice>
              <mc:Fallback>
                <p:oleObj name="Equation" r:id="rId3" imgW="660400" imgH="393700" progId="Equation.DSMT4">
                  <p:embed/>
                  <p:pic>
                    <p:nvPicPr>
                      <p:cNvPr id="0" name=""/>
                      <p:cNvPicPr/>
                      <p:nvPr/>
                    </p:nvPicPr>
                    <p:blipFill>
                      <a:blip r:embed="rId4"/>
                      <a:stretch>
                        <a:fillRect/>
                      </a:stretch>
                    </p:blipFill>
                    <p:spPr>
                      <a:xfrm>
                        <a:off x="3717450" y="1356955"/>
                        <a:ext cx="1106487" cy="658813"/>
                      </a:xfrm>
                      <a:prstGeom prst="rect">
                        <a:avLst/>
                      </a:prstGeom>
                    </p:spPr>
                  </p:pic>
                </p:oleObj>
              </mc:Fallback>
            </mc:AlternateContent>
          </a:graphicData>
        </a:graphic>
      </p:graphicFrame>
      <p:graphicFrame>
        <p:nvGraphicFramePr>
          <p:cNvPr id="177" name="Object 176"/>
          <p:cNvGraphicFramePr>
            <a:graphicFrameLocks noChangeAspect="1"/>
          </p:cNvGraphicFramePr>
          <p:nvPr>
            <p:extLst>
              <p:ext uri="{D42A27DB-BD31-4B8C-83A1-F6EECF244321}">
                <p14:modId xmlns:p14="http://schemas.microsoft.com/office/powerpoint/2010/main" val="1701716604"/>
              </p:ext>
            </p:extLst>
          </p:nvPr>
        </p:nvGraphicFramePr>
        <p:xfrm>
          <a:off x="5231111" y="2707696"/>
          <a:ext cx="274637" cy="319088"/>
        </p:xfrm>
        <a:graphic>
          <a:graphicData uri="http://schemas.openxmlformats.org/presentationml/2006/ole">
            <mc:AlternateContent xmlns:mc="http://schemas.openxmlformats.org/markup-compatibility/2006">
              <mc:Choice xmlns:v="urn:schemas-microsoft-com:vml" Requires="v">
                <p:oleObj spid="_x0000_s2896231" name="Equation" r:id="rId5" imgW="165100" imgH="190500" progId="Equation.DSMT4">
                  <p:embed/>
                </p:oleObj>
              </mc:Choice>
              <mc:Fallback>
                <p:oleObj name="Equation" r:id="rId5" imgW="165100" imgH="190500" progId="Equation.DSMT4">
                  <p:embed/>
                  <p:pic>
                    <p:nvPicPr>
                      <p:cNvPr id="0" name=""/>
                      <p:cNvPicPr/>
                      <p:nvPr/>
                    </p:nvPicPr>
                    <p:blipFill>
                      <a:blip r:embed="rId6"/>
                      <a:stretch>
                        <a:fillRect/>
                      </a:stretch>
                    </p:blipFill>
                    <p:spPr>
                      <a:xfrm>
                        <a:off x="5231111" y="2707696"/>
                        <a:ext cx="274637" cy="319088"/>
                      </a:xfrm>
                      <a:prstGeom prst="rect">
                        <a:avLst/>
                      </a:prstGeom>
                    </p:spPr>
                  </p:pic>
                </p:oleObj>
              </mc:Fallback>
            </mc:AlternateContent>
          </a:graphicData>
        </a:graphic>
      </p:graphicFrame>
      <p:graphicFrame>
        <p:nvGraphicFramePr>
          <p:cNvPr id="187" name="Object 186"/>
          <p:cNvGraphicFramePr>
            <a:graphicFrameLocks noChangeAspect="1"/>
          </p:cNvGraphicFramePr>
          <p:nvPr>
            <p:extLst>
              <p:ext uri="{D42A27DB-BD31-4B8C-83A1-F6EECF244321}">
                <p14:modId xmlns:p14="http://schemas.microsoft.com/office/powerpoint/2010/main" val="4087674147"/>
              </p:ext>
            </p:extLst>
          </p:nvPr>
        </p:nvGraphicFramePr>
        <p:xfrm>
          <a:off x="1597025" y="2702438"/>
          <a:ext cx="319088" cy="319088"/>
        </p:xfrm>
        <a:graphic>
          <a:graphicData uri="http://schemas.openxmlformats.org/presentationml/2006/ole">
            <mc:AlternateContent xmlns:mc="http://schemas.openxmlformats.org/markup-compatibility/2006">
              <mc:Choice xmlns:v="urn:schemas-microsoft-com:vml" Requires="v">
                <p:oleObj spid="_x0000_s2896232" name="Equation" r:id="rId7" imgW="190500" imgH="190500" progId="Equation.DSMT4">
                  <p:embed/>
                </p:oleObj>
              </mc:Choice>
              <mc:Fallback>
                <p:oleObj name="Equation" r:id="rId7" imgW="190500" imgH="190500" progId="Equation.DSMT4">
                  <p:embed/>
                  <p:pic>
                    <p:nvPicPr>
                      <p:cNvPr id="0" name=""/>
                      <p:cNvPicPr/>
                      <p:nvPr/>
                    </p:nvPicPr>
                    <p:blipFill>
                      <a:blip r:embed="rId8"/>
                      <a:stretch>
                        <a:fillRect/>
                      </a:stretch>
                    </p:blipFill>
                    <p:spPr>
                      <a:xfrm>
                        <a:off x="1597025" y="2702438"/>
                        <a:ext cx="319088" cy="319088"/>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630709049"/>
              </p:ext>
            </p:extLst>
          </p:nvPr>
        </p:nvGraphicFramePr>
        <p:xfrm>
          <a:off x="5864225" y="2707696"/>
          <a:ext cx="379413" cy="319088"/>
        </p:xfrm>
        <a:graphic>
          <a:graphicData uri="http://schemas.openxmlformats.org/presentationml/2006/ole">
            <mc:AlternateContent xmlns:mc="http://schemas.openxmlformats.org/markup-compatibility/2006">
              <mc:Choice xmlns:v="urn:schemas-microsoft-com:vml" Requires="v">
                <p:oleObj spid="_x0000_s2896233" name="Equation" r:id="rId9" imgW="228600" imgH="190500" progId="Equation.DSMT4">
                  <p:embed/>
                </p:oleObj>
              </mc:Choice>
              <mc:Fallback>
                <p:oleObj name="Equation" r:id="rId9" imgW="228600" imgH="190500" progId="Equation.DSMT4">
                  <p:embed/>
                  <p:pic>
                    <p:nvPicPr>
                      <p:cNvPr id="0" name=""/>
                      <p:cNvPicPr/>
                      <p:nvPr/>
                    </p:nvPicPr>
                    <p:blipFill>
                      <a:blip r:embed="rId10"/>
                      <a:stretch>
                        <a:fillRect/>
                      </a:stretch>
                    </p:blipFill>
                    <p:spPr>
                      <a:xfrm>
                        <a:off x="5864225" y="2707696"/>
                        <a:ext cx="379413" cy="319088"/>
                      </a:xfrm>
                      <a:prstGeom prst="rect">
                        <a:avLst/>
                      </a:prstGeom>
                    </p:spPr>
                  </p:pic>
                </p:oleObj>
              </mc:Fallback>
            </mc:AlternateContent>
          </a:graphicData>
        </a:graphic>
      </p:graphicFrame>
      <p:sp>
        <p:nvSpPr>
          <p:cNvPr id="22" name="TextBox 21"/>
          <p:cNvSpPr txBox="1"/>
          <p:nvPr/>
        </p:nvSpPr>
        <p:spPr>
          <a:xfrm>
            <a:off x="381000" y="4026672"/>
            <a:ext cx="8724900" cy="1015663"/>
          </a:xfrm>
          <a:prstGeom prst="rect">
            <a:avLst/>
          </a:prstGeom>
          <a:noFill/>
        </p:spPr>
        <p:txBody>
          <a:bodyPr wrap="square" rtlCol="0">
            <a:spAutoFit/>
          </a:bodyPr>
          <a:lstStyle/>
          <a:p>
            <a:r>
              <a:rPr lang="en-US" sz="2000" dirty="0">
                <a:solidFill>
                  <a:srgbClr val="FF0000"/>
                </a:solidFill>
                <a:latin typeface="Apple Chancery"/>
                <a:cs typeface="Apple Chancery"/>
              </a:rPr>
              <a:t>Once you are </a:t>
            </a:r>
            <a:r>
              <a:rPr lang="en-US" sz="2000" dirty="0">
                <a:solidFill>
                  <a:srgbClr val="0000FF"/>
                </a:solidFill>
                <a:latin typeface="Times New Roman"/>
                <a:cs typeface="Times New Roman"/>
              </a:rPr>
              <a:t>passed</a:t>
            </a:r>
            <a:r>
              <a:rPr lang="en-US" sz="2000" dirty="0">
                <a:latin typeface="Times New Roman"/>
                <a:cs typeface="Times New Roman"/>
              </a:rPr>
              <a:t> the </a:t>
            </a:r>
            <a:r>
              <a:rPr lang="en-US" sz="2000" dirty="0">
                <a:solidFill>
                  <a:srgbClr val="0000FF"/>
                </a:solidFill>
                <a:latin typeface="Times New Roman"/>
                <a:cs typeface="Times New Roman"/>
              </a:rPr>
              <a:t>Faraday’s Law calculation </a:t>
            </a:r>
            <a:r>
              <a:rPr lang="en-US" sz="2000" dirty="0">
                <a:latin typeface="Times New Roman"/>
                <a:cs typeface="Times New Roman"/>
              </a:rPr>
              <a:t>and </a:t>
            </a:r>
            <a:r>
              <a:rPr lang="en-US" sz="2000" dirty="0">
                <a:solidFill>
                  <a:srgbClr val="0000FF"/>
                </a:solidFill>
                <a:latin typeface="Times New Roman"/>
                <a:cs typeface="Times New Roman"/>
              </a:rPr>
              <a:t>on to current calculations</a:t>
            </a:r>
            <a:r>
              <a:rPr lang="en-US" sz="2000" dirty="0">
                <a:latin typeface="Times New Roman"/>
                <a:cs typeface="Times New Roman"/>
              </a:rPr>
              <a:t>, the </a:t>
            </a:r>
            <a:r>
              <a:rPr lang="en-US" sz="2000" dirty="0">
                <a:solidFill>
                  <a:srgbClr val="0000FF"/>
                </a:solidFill>
                <a:latin typeface="Times New Roman"/>
                <a:cs typeface="Times New Roman"/>
              </a:rPr>
              <a:t>negative sign loses its meaning</a:t>
            </a:r>
            <a:r>
              <a:rPr lang="en-US" sz="2000" dirty="0">
                <a:latin typeface="Times New Roman"/>
                <a:cs typeface="Times New Roman"/>
              </a:rPr>
              <a:t>, which is to say, all you are interested in is </a:t>
            </a:r>
            <a:r>
              <a:rPr lang="en-US" sz="2000" dirty="0">
                <a:solidFill>
                  <a:srgbClr val="0000FF"/>
                </a:solidFill>
                <a:latin typeface="Times New Roman"/>
                <a:cs typeface="Times New Roman"/>
              </a:rPr>
              <a:t>how BIG </a:t>
            </a:r>
            <a:r>
              <a:rPr lang="en-US" sz="2000" dirty="0">
                <a:solidFill>
                  <a:srgbClr val="000000"/>
                </a:solidFill>
                <a:latin typeface="Times New Roman"/>
                <a:cs typeface="Times New Roman"/>
              </a:rPr>
              <a:t>(magnitude wise)</a:t>
            </a:r>
            <a:r>
              <a:rPr lang="en-US" sz="2000" dirty="0">
                <a:solidFill>
                  <a:srgbClr val="0000FF"/>
                </a:solidFill>
                <a:latin typeface="Times New Roman"/>
                <a:cs typeface="Times New Roman"/>
              </a:rPr>
              <a:t> the current is </a:t>
            </a:r>
            <a:r>
              <a:rPr lang="en-US" sz="2000" dirty="0">
                <a:latin typeface="Times New Roman"/>
                <a:cs typeface="Times New Roman"/>
              </a:rPr>
              <a:t>in the coil.</a:t>
            </a:r>
          </a:p>
        </p:txBody>
      </p:sp>
      <p:sp>
        <p:nvSpPr>
          <p:cNvPr id="23" name="TextBox 22"/>
          <p:cNvSpPr txBox="1"/>
          <p:nvPr/>
        </p:nvSpPr>
        <p:spPr>
          <a:xfrm>
            <a:off x="382588" y="5042335"/>
            <a:ext cx="8724900" cy="1015663"/>
          </a:xfrm>
          <a:prstGeom prst="rect">
            <a:avLst/>
          </a:prstGeom>
          <a:noFill/>
        </p:spPr>
        <p:txBody>
          <a:bodyPr wrap="square" rtlCol="0">
            <a:spAutoFit/>
          </a:bodyPr>
          <a:lstStyle/>
          <a:p>
            <a:r>
              <a:rPr lang="en-US" sz="2000" dirty="0">
                <a:solidFill>
                  <a:srgbClr val="FF0000"/>
                </a:solidFill>
                <a:latin typeface="Apple Chancery"/>
                <a:cs typeface="Apple Chancery"/>
              </a:rPr>
              <a:t>Put a little differently, </a:t>
            </a:r>
            <a:r>
              <a:rPr lang="en-US" sz="2000" dirty="0">
                <a:latin typeface="Times New Roman"/>
                <a:cs typeface="Times New Roman"/>
              </a:rPr>
              <a:t>if you are asked to </a:t>
            </a:r>
            <a:r>
              <a:rPr lang="en-US" sz="2000" dirty="0">
                <a:solidFill>
                  <a:srgbClr val="0000FF"/>
                </a:solidFill>
                <a:latin typeface="Times New Roman"/>
                <a:cs typeface="Times New Roman"/>
              </a:rPr>
              <a:t>do a Faraday’s Law calculation</a:t>
            </a:r>
            <a:r>
              <a:rPr lang="en-US" sz="2000" dirty="0">
                <a:latin typeface="Times New Roman"/>
                <a:cs typeface="Times New Roman"/>
              </a:rPr>
              <a:t>, you </a:t>
            </a:r>
            <a:r>
              <a:rPr lang="en-US" sz="2000" dirty="0">
                <a:solidFill>
                  <a:srgbClr val="0000FF"/>
                </a:solidFill>
                <a:latin typeface="Times New Roman"/>
                <a:cs typeface="Times New Roman"/>
              </a:rPr>
              <a:t>must include the negative sign</a:t>
            </a:r>
            <a:r>
              <a:rPr lang="en-US" sz="2000" dirty="0">
                <a:latin typeface="Times New Roman"/>
                <a:cs typeface="Times New Roman"/>
              </a:rPr>
              <a:t>.  But </a:t>
            </a:r>
            <a:r>
              <a:rPr lang="en-US" sz="2000" dirty="0">
                <a:solidFill>
                  <a:srgbClr val="0000FF"/>
                </a:solidFill>
                <a:latin typeface="Times New Roman"/>
                <a:cs typeface="Times New Roman"/>
              </a:rPr>
              <a:t>once you go on to supplementary calculations</a:t>
            </a:r>
            <a:r>
              <a:rPr lang="en-US" sz="2000" dirty="0">
                <a:latin typeface="Times New Roman"/>
                <a:cs typeface="Times New Roman"/>
              </a:rPr>
              <a:t>, the </a:t>
            </a:r>
            <a:r>
              <a:rPr lang="en-US" sz="2000" dirty="0">
                <a:solidFill>
                  <a:srgbClr val="FF0000"/>
                </a:solidFill>
                <a:latin typeface="Times New Roman"/>
                <a:cs typeface="Times New Roman"/>
              </a:rPr>
              <a:t>negative sign can be ignored</a:t>
            </a:r>
            <a:r>
              <a:rPr lang="en-US" sz="2000" dirty="0">
                <a:latin typeface="Times New Roman"/>
                <a:cs typeface="Times New Roman"/>
              </a:rPr>
              <a:t>.</a:t>
            </a:r>
          </a:p>
        </p:txBody>
      </p:sp>
    </p:spTree>
    <p:extLst>
      <p:ext uri="{BB962C8B-B14F-4D97-AF65-F5344CB8AC3E}">
        <p14:creationId xmlns:p14="http://schemas.microsoft.com/office/powerpoint/2010/main" val="384934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dissolve">
                                      <p:cBhvr>
                                        <p:cTn id="7" dur="500"/>
                                        <p:tgtEl>
                                          <p:spTgt spid="187"/>
                                        </p:tgtEl>
                                      </p:cBhvr>
                                    </p:animEffect>
                                  </p:childTnLst>
                                </p:cTn>
                              </p:par>
                              <p:par>
                                <p:cTn id="8" presetID="9" presetClass="entr" presetSubtype="0" fill="hold" nodeType="withEffect">
                                  <p:stCondLst>
                                    <p:cond delay="0"/>
                                  </p:stCondLst>
                                  <p:childTnLst>
                                    <p:set>
                                      <p:cBhvr>
                                        <p:cTn id="9" dur="1" fill="hold">
                                          <p:stCondLst>
                                            <p:cond delay="0"/>
                                          </p:stCondLst>
                                        </p:cTn>
                                        <p:tgtEl>
                                          <p:spTgt spid="177"/>
                                        </p:tgtEl>
                                        <p:attrNameLst>
                                          <p:attrName>style.visibility</p:attrName>
                                        </p:attrNameLst>
                                      </p:cBhvr>
                                      <p:to>
                                        <p:strVal val="visible"/>
                                      </p:to>
                                    </p:set>
                                    <p:animEffect transition="in" filter="dissolve">
                                      <p:cBhvr>
                                        <p:cTn id="10" dur="500"/>
                                        <p:tgtEl>
                                          <p:spTgt spid="177"/>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3"/>
                                        </p:tgtEl>
                                        <p:attrNameLst>
                                          <p:attrName>style.visibility</p:attrName>
                                        </p:attrNameLst>
                                      </p:cBhvr>
                                      <p:to>
                                        <p:strVal val="visible"/>
                                      </p:to>
                                    </p:set>
                                    <p:animEffect transition="in" filter="dissolve">
                                      <p:cBhvr>
                                        <p:cTn id="16" dur="500"/>
                                        <p:tgtEl>
                                          <p:spTgt spid="19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22" grpId="0"/>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0px-Railgun-1.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821" y="1185069"/>
            <a:ext cx="6720179" cy="4495800"/>
          </a:xfrm>
          <a:prstGeom prst="rect">
            <a:avLst/>
          </a:prstGeom>
        </p:spPr>
      </p:pic>
      <p:sp>
        <p:nvSpPr>
          <p:cNvPr id="9" name="Rectangle 3"/>
          <p:cNvSpPr>
            <a:spLocks noChangeArrowheads="1"/>
          </p:cNvSpPr>
          <p:nvPr/>
        </p:nvSpPr>
        <p:spPr bwMode="auto">
          <a:xfrm>
            <a:off x="0" y="3352800"/>
            <a:ext cx="35052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800" dirty="0">
              <a:hlinkClick r:id="rId4"/>
            </a:endParaRPr>
          </a:p>
        </p:txBody>
      </p:sp>
      <p:sp>
        <p:nvSpPr>
          <p:cNvPr id="3" name="Rectangle 2"/>
          <p:cNvSpPr/>
          <p:nvPr/>
        </p:nvSpPr>
        <p:spPr>
          <a:xfrm>
            <a:off x="3726873" y="5685135"/>
            <a:ext cx="5181600" cy="461665"/>
          </a:xfrm>
          <a:prstGeom prst="rect">
            <a:avLst/>
          </a:prstGeom>
        </p:spPr>
        <p:txBody>
          <a:bodyPr wrap="square">
            <a:spAutoFit/>
          </a:bodyPr>
          <a:lstStyle/>
          <a:p>
            <a:r>
              <a:rPr lang="en-US" sz="1200" b="0" dirty="0"/>
              <a:t>Traced by </a:t>
            </a:r>
            <a:r>
              <a:rPr lang="en-US" sz="1200" b="0" dirty="0" err="1"/>
              <a:t>User:Stannered</a:t>
            </a:r>
            <a:r>
              <a:rPr lang="en-US" sz="1200" b="0" dirty="0"/>
              <a:t> from a PNG by </a:t>
            </a:r>
            <a:r>
              <a:rPr lang="en-US" sz="1200" b="0" dirty="0" err="1"/>
              <a:t>en:User:DrBob</a:t>
            </a:r>
            <a:r>
              <a:rPr lang="en-US" sz="1200" b="0" dirty="0"/>
              <a:t>, via Wikipedia	</a:t>
            </a:r>
          </a:p>
        </p:txBody>
      </p:sp>
      <p:sp>
        <p:nvSpPr>
          <p:cNvPr id="4" name="TextBox 3"/>
          <p:cNvSpPr txBox="1"/>
          <p:nvPr/>
        </p:nvSpPr>
        <p:spPr>
          <a:xfrm>
            <a:off x="613242" y="6147820"/>
            <a:ext cx="7596951" cy="461665"/>
          </a:xfrm>
          <a:prstGeom prst="rect">
            <a:avLst/>
          </a:prstGeom>
          <a:noFill/>
        </p:spPr>
        <p:txBody>
          <a:bodyPr wrap="none" rtlCol="0">
            <a:spAutoFit/>
          </a:bodyPr>
          <a:lstStyle/>
          <a:p>
            <a:r>
              <a:rPr lang="en-US" dirty="0">
                <a:hlinkClick r:id="rId5"/>
              </a:rPr>
              <a:t>https://</a:t>
            </a:r>
            <a:r>
              <a:rPr lang="en-US" dirty="0" err="1">
                <a:hlinkClick r:id="rId5"/>
              </a:rPr>
              <a:t>www.youtube.com</a:t>
            </a:r>
            <a:r>
              <a:rPr lang="en-US" dirty="0">
                <a:hlinkClick r:id="rId5"/>
              </a:rPr>
              <a:t>/</a:t>
            </a:r>
            <a:r>
              <a:rPr lang="en-US" dirty="0" err="1">
                <a:hlinkClick r:id="rId5"/>
              </a:rPr>
              <a:t>watch?v</a:t>
            </a:r>
            <a:r>
              <a:rPr lang="en-US" dirty="0">
                <a:hlinkClick r:id="rId5"/>
              </a:rPr>
              <a:t>=</a:t>
            </a:r>
            <a:r>
              <a:rPr lang="en-US" dirty="0" err="1">
                <a:hlinkClick r:id="rId5"/>
              </a:rPr>
              <a:t>eObepuHvYAw</a:t>
            </a:r>
            <a:endParaRPr lang="en-US" dirty="0"/>
          </a:p>
        </p:txBody>
      </p:sp>
      <p:sp>
        <p:nvSpPr>
          <p:cNvPr id="10" name="Rectangle 9"/>
          <p:cNvSpPr txBox="1">
            <a:spLocks noChangeArrowheads="1"/>
          </p:cNvSpPr>
          <p:nvPr/>
        </p:nvSpPr>
        <p:spPr>
          <a:xfrm>
            <a:off x="311149" y="16668"/>
            <a:ext cx="8686224" cy="11684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13</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600" dirty="0">
                <a:latin typeface="Times New Roman"/>
                <a:ea typeface="ＭＳ Ｐゴシック" charset="0"/>
                <a:cs typeface="Times New Roman"/>
              </a:rPr>
              <a:t>(courtesy of Mr. White)  </a:t>
            </a:r>
            <a:r>
              <a:rPr lang="en-US" sz="2000" dirty="0">
                <a:solidFill>
                  <a:srgbClr val="0000FF"/>
                </a:solidFill>
                <a:latin typeface="Times New Roman"/>
                <a:cs typeface="Times New Roman"/>
              </a:rPr>
              <a:t>Given </a:t>
            </a:r>
            <a:r>
              <a:rPr lang="en-US" sz="2000" dirty="0">
                <a:latin typeface="Times New Roman"/>
                <a:cs typeface="Times New Roman"/>
              </a:rPr>
              <a:t>the schematic</a:t>
            </a:r>
            <a:r>
              <a:rPr lang="en-US" sz="2000" dirty="0">
                <a:solidFill>
                  <a:srgbClr val="0000FF"/>
                </a:solidFill>
                <a:latin typeface="Times New Roman"/>
                <a:cs typeface="Times New Roman"/>
              </a:rPr>
              <a:t> diagram</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explain how </a:t>
            </a:r>
            <a:r>
              <a:rPr lang="en-US" sz="2000" dirty="0">
                <a:solidFill>
                  <a:srgbClr val="000000"/>
                </a:solidFill>
                <a:latin typeface="Times New Roman"/>
                <a:cs typeface="Times New Roman"/>
              </a:rPr>
              <a:t>the “</a:t>
            </a:r>
            <a:r>
              <a:rPr lang="en-US" sz="2000" dirty="0">
                <a:solidFill>
                  <a:srgbClr val="FF0000"/>
                </a:solidFill>
                <a:latin typeface="Times New Roman"/>
                <a:cs typeface="Times New Roman"/>
              </a:rPr>
              <a:t>rail gun</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works</a:t>
            </a:r>
            <a:r>
              <a:rPr lang="en-US" sz="2000" dirty="0">
                <a:solidFill>
                  <a:srgbClr val="000000"/>
                </a:solidFill>
                <a:latin typeface="Times New Roman"/>
                <a:cs typeface="Times New Roman"/>
              </a:rPr>
              <a:t> to accelerate a projectile</a:t>
            </a:r>
            <a:r>
              <a:rPr lang="en-US" sz="2000" dirty="0">
                <a:solidFill>
                  <a:srgbClr val="0000FF"/>
                </a:solidFill>
                <a:latin typeface="Times New Roman"/>
                <a:cs typeface="Times New Roman"/>
              </a:rPr>
              <a:t>.  (Note that this is how they propel the Superman ride at Magic Mountain.)</a:t>
            </a:r>
            <a:endParaRPr lang="en-US" sz="1800" dirty="0">
              <a:solidFill>
                <a:srgbClr val="008000"/>
              </a:solidFill>
              <a:latin typeface="Apple Chancery"/>
              <a:ea typeface="ＭＳ Ｐゴシック" charset="0"/>
              <a:cs typeface="Apple Chancery"/>
            </a:endParaRPr>
          </a:p>
        </p:txBody>
      </p:sp>
      <p:sp>
        <p:nvSpPr>
          <p:cNvPr id="11"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2"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46.)</a:t>
            </a:r>
          </a:p>
        </p:txBody>
      </p:sp>
    </p:spTree>
    <p:extLst>
      <p:ext uri="{BB962C8B-B14F-4D97-AF65-F5344CB8AC3E}">
        <p14:creationId xmlns:p14="http://schemas.microsoft.com/office/powerpoint/2010/main" val="2564005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 y="838199"/>
            <a:ext cx="5270500" cy="2062103"/>
          </a:xfrm>
          <a:prstGeom prst="rect">
            <a:avLst/>
          </a:prstGeom>
          <a:noFill/>
        </p:spPr>
        <p:txBody>
          <a:bodyPr wrap="square" rtlCol="0">
            <a:spAutoFit/>
          </a:bodyPr>
          <a:lstStyle/>
          <a:p>
            <a:r>
              <a:rPr lang="en-US" sz="2800" dirty="0">
                <a:solidFill>
                  <a:srgbClr val="FF0000"/>
                </a:solidFill>
                <a:latin typeface="Apple Chancery"/>
                <a:cs typeface="Apple Chancery"/>
              </a:rPr>
              <a:t>Aluminum is </a:t>
            </a:r>
            <a:r>
              <a:rPr lang="en-US" sz="2800" dirty="0" err="1">
                <a:solidFill>
                  <a:srgbClr val="FF0000"/>
                </a:solidFill>
                <a:latin typeface="Apple Chancery"/>
                <a:cs typeface="Apple Chancery"/>
              </a:rPr>
              <a:t>NOT</a:t>
            </a:r>
            <a:r>
              <a:rPr lang="en-US" sz="2000" dirty="0" err="1">
                <a:solidFill>
                  <a:srgbClr val="0000FF"/>
                </a:solidFill>
                <a:latin typeface="Times New Roman"/>
                <a:cs typeface="Times New Roman"/>
              </a:rPr>
              <a:t>magnetizable</a:t>
            </a:r>
            <a:r>
              <a:rPr lang="en-US" sz="2000" dirty="0">
                <a:solidFill>
                  <a:srgbClr val="0000FF"/>
                </a:solidFill>
                <a:latin typeface="Times New Roman"/>
                <a:cs typeface="Times New Roman"/>
              </a:rPr>
              <a:t> </a:t>
            </a:r>
            <a:r>
              <a:rPr lang="en-US" sz="2000" dirty="0">
                <a:solidFill>
                  <a:srgbClr val="008000"/>
                </a:solidFill>
                <a:latin typeface="Times New Roman"/>
                <a:cs typeface="Times New Roman"/>
              </a:rPr>
              <a:t>(it’s a metal, so you can get a current in it, but it doesn’t have magnetic domain like iron).  </a:t>
            </a:r>
            <a:r>
              <a:rPr lang="en-US" sz="2000" dirty="0">
                <a:latin typeface="Times New Roman"/>
                <a:cs typeface="Times New Roman"/>
              </a:rPr>
              <a:t>So </a:t>
            </a:r>
            <a:r>
              <a:rPr lang="en-US" sz="2000" dirty="0">
                <a:solidFill>
                  <a:srgbClr val="0000FF"/>
                </a:solidFill>
                <a:latin typeface="Times New Roman"/>
                <a:cs typeface="Times New Roman"/>
              </a:rPr>
              <a:t>consider</a:t>
            </a:r>
            <a:r>
              <a:rPr lang="en-US" sz="2000" dirty="0">
                <a:latin typeface="Times New Roman"/>
                <a:cs typeface="Times New Roman"/>
              </a:rPr>
              <a:t> an </a:t>
            </a:r>
            <a:r>
              <a:rPr lang="en-US" sz="2000" dirty="0">
                <a:solidFill>
                  <a:srgbClr val="0000FF"/>
                </a:solidFill>
                <a:latin typeface="Times New Roman"/>
                <a:cs typeface="Times New Roman"/>
              </a:rPr>
              <a:t>aluminum disk </a:t>
            </a:r>
            <a:r>
              <a:rPr lang="en-US" sz="2000" dirty="0">
                <a:latin typeface="Times New Roman"/>
                <a:cs typeface="Times New Roman"/>
              </a:rPr>
              <a:t>rotating about its central axis that has a </a:t>
            </a:r>
            <a:r>
              <a:rPr lang="en-US" sz="2000" dirty="0">
                <a:solidFill>
                  <a:srgbClr val="000000"/>
                </a:solidFill>
                <a:latin typeface="Times New Roman"/>
                <a:cs typeface="Times New Roman"/>
              </a:rPr>
              <a:t>portion of its surface </a:t>
            </a:r>
            <a:r>
              <a:rPr lang="en-US" sz="2000" dirty="0">
                <a:solidFill>
                  <a:srgbClr val="0000FF"/>
                </a:solidFill>
                <a:latin typeface="Times New Roman"/>
                <a:cs typeface="Times New Roman"/>
              </a:rPr>
              <a:t>continuously passing through a</a:t>
            </a:r>
            <a:r>
              <a:rPr lang="en-US" sz="2000" dirty="0">
                <a:latin typeface="Times New Roman"/>
                <a:cs typeface="Times New Roman"/>
              </a:rPr>
              <a:t>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directed</a:t>
            </a:r>
            <a:r>
              <a:rPr lang="en-US" sz="2000" dirty="0">
                <a:solidFill>
                  <a:srgbClr val="0000FF"/>
                </a:solidFill>
                <a:latin typeface="Times New Roman"/>
                <a:cs typeface="Times New Roman"/>
              </a:rPr>
              <a:t> </a:t>
            </a:r>
            <a:r>
              <a:rPr lang="en-US" sz="2000" i="1" dirty="0">
                <a:solidFill>
                  <a:srgbClr val="FF0000"/>
                </a:solidFill>
                <a:latin typeface="Times New Roman"/>
                <a:cs typeface="Times New Roman"/>
              </a:rPr>
              <a:t>into the page</a:t>
            </a:r>
            <a:r>
              <a:rPr lang="en-US" sz="2000" dirty="0">
                <a:latin typeface="Times New Roman"/>
                <a:cs typeface="Times New Roman"/>
              </a:rPr>
              <a:t>.</a:t>
            </a:r>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74" name="TextBox 473"/>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Eddy Currents</a:t>
            </a:r>
          </a:p>
        </p:txBody>
      </p:sp>
      <p:sp>
        <p:nvSpPr>
          <p:cNvPr id="480" name="TextBox 479"/>
          <p:cNvSpPr txBox="1"/>
          <p:nvPr/>
        </p:nvSpPr>
        <p:spPr>
          <a:xfrm>
            <a:off x="266701" y="2998320"/>
            <a:ext cx="5270500" cy="400110"/>
          </a:xfrm>
          <a:prstGeom prst="rect">
            <a:avLst/>
          </a:prstGeom>
          <a:noFill/>
        </p:spPr>
        <p:txBody>
          <a:bodyPr wrap="square" rtlCol="0">
            <a:spAutoFit/>
          </a:bodyPr>
          <a:lstStyle/>
          <a:p>
            <a:r>
              <a:rPr lang="en-US" sz="2000" dirty="0">
                <a:solidFill>
                  <a:srgbClr val="FF0000"/>
                </a:solidFill>
                <a:latin typeface="Apple Chancery"/>
                <a:cs typeface="Apple Chancery"/>
              </a:rPr>
              <a:t>What is </a:t>
            </a:r>
            <a:r>
              <a:rPr lang="en-US" sz="2000" dirty="0">
                <a:solidFill>
                  <a:srgbClr val="0000FF"/>
                </a:solidFill>
                <a:latin typeface="Times New Roman"/>
                <a:cs typeface="Times New Roman"/>
              </a:rPr>
              <a:t>going to happen </a:t>
            </a:r>
            <a:r>
              <a:rPr lang="en-US" sz="2000" dirty="0">
                <a:latin typeface="Times New Roman"/>
                <a:cs typeface="Times New Roman"/>
              </a:rPr>
              <a:t>in this situation?</a:t>
            </a:r>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47.)</a:t>
            </a:r>
          </a:p>
        </p:txBody>
      </p:sp>
      <p:sp>
        <p:nvSpPr>
          <p:cNvPr id="159" name="TextBox 158"/>
          <p:cNvSpPr txBox="1"/>
          <p:nvPr/>
        </p:nvSpPr>
        <p:spPr>
          <a:xfrm>
            <a:off x="660401" y="4622950"/>
            <a:ext cx="4775199" cy="1015663"/>
          </a:xfrm>
          <a:prstGeom prst="rect">
            <a:avLst/>
          </a:prstGeom>
          <a:noFill/>
        </p:spPr>
        <p:txBody>
          <a:bodyPr wrap="square" rtlCol="0">
            <a:spAutoFit/>
          </a:bodyPr>
          <a:lstStyle/>
          <a:p>
            <a:r>
              <a:rPr lang="en-US" sz="2000" dirty="0">
                <a:solidFill>
                  <a:srgbClr val="FF0000"/>
                </a:solidFill>
                <a:latin typeface="Apple Chancery"/>
                <a:cs typeface="Apple Chancery"/>
              </a:rPr>
              <a:t>--While away from </a:t>
            </a:r>
            <a:r>
              <a:rPr lang="en-US" sz="2000" dirty="0">
                <a:latin typeface="Times New Roman"/>
                <a:cs typeface="Times New Roman"/>
              </a:rPr>
              <a:t>the magnetic field, there will be </a:t>
            </a:r>
            <a:r>
              <a:rPr lang="en-US" sz="2000" dirty="0">
                <a:solidFill>
                  <a:srgbClr val="0000FF"/>
                </a:solidFill>
                <a:latin typeface="Times New Roman"/>
                <a:cs typeface="Times New Roman"/>
              </a:rPr>
              <a:t>no magnetic flux </a:t>
            </a:r>
            <a:r>
              <a:rPr lang="en-US" sz="2000" dirty="0">
                <a:latin typeface="Times New Roman"/>
                <a:cs typeface="Times New Roman"/>
              </a:rPr>
              <a:t>through the coil, so there will be </a:t>
            </a:r>
            <a:r>
              <a:rPr lang="en-US" sz="2000" dirty="0">
                <a:solidFill>
                  <a:srgbClr val="0000FF"/>
                </a:solidFill>
                <a:latin typeface="Times New Roman"/>
                <a:cs typeface="Times New Roman"/>
              </a:rPr>
              <a:t>no induced current </a:t>
            </a:r>
            <a:r>
              <a:rPr lang="en-US" sz="2000" dirty="0">
                <a:latin typeface="Times New Roman"/>
                <a:cs typeface="Times New Roman"/>
              </a:rPr>
              <a:t>in the coil.</a:t>
            </a:r>
            <a:endParaRPr lang="en-US" sz="2000" dirty="0">
              <a:solidFill>
                <a:srgbClr val="000000"/>
              </a:solidFill>
              <a:latin typeface="Times New Roman"/>
              <a:cs typeface="Times New Roman"/>
            </a:endParaRPr>
          </a:p>
        </p:txBody>
      </p:sp>
      <p:grpSp>
        <p:nvGrpSpPr>
          <p:cNvPr id="23" name="Group 22"/>
          <p:cNvGrpSpPr/>
          <p:nvPr/>
        </p:nvGrpSpPr>
        <p:grpSpPr>
          <a:xfrm>
            <a:off x="5773420" y="871401"/>
            <a:ext cx="3916680" cy="3263900"/>
            <a:chOff x="4546600" y="2146300"/>
            <a:chExt cx="5334000" cy="4445000"/>
          </a:xfrm>
        </p:grpSpPr>
        <p:sp>
          <p:nvSpPr>
            <p:cNvPr id="24" name="Oval 3"/>
            <p:cNvSpPr>
              <a:spLocks noChangeArrowheads="1"/>
            </p:cNvSpPr>
            <p:nvPr/>
          </p:nvSpPr>
          <p:spPr bwMode="auto">
            <a:xfrm>
              <a:off x="5435600" y="2146300"/>
              <a:ext cx="4445000" cy="4445000"/>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5" name="Group 4"/>
            <p:cNvGrpSpPr>
              <a:grpSpLocks/>
            </p:cNvGrpSpPr>
            <p:nvPr/>
          </p:nvGrpSpPr>
          <p:grpSpPr bwMode="auto">
            <a:xfrm>
              <a:off x="4546600" y="3568700"/>
              <a:ext cx="2286000" cy="1587500"/>
              <a:chOff x="2480" y="2248"/>
              <a:chExt cx="1440" cy="1000"/>
            </a:xfrm>
          </p:grpSpPr>
          <p:sp>
            <p:nvSpPr>
              <p:cNvPr id="27" name="Rectangle 5"/>
              <p:cNvSpPr>
                <a:spLocks noChangeArrowheads="1"/>
              </p:cNvSpPr>
              <p:nvPr/>
            </p:nvSpPr>
            <p:spPr bwMode="auto">
              <a:xfrm>
                <a:off x="2480" y="2248"/>
                <a:ext cx="1440" cy="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8" name="Group 6"/>
              <p:cNvGrpSpPr>
                <a:grpSpLocks/>
              </p:cNvGrpSpPr>
              <p:nvPr/>
            </p:nvGrpSpPr>
            <p:grpSpPr bwMode="auto">
              <a:xfrm>
                <a:off x="2584" y="2336"/>
                <a:ext cx="118" cy="120"/>
                <a:chOff x="2584" y="2336"/>
                <a:chExt cx="118" cy="120"/>
              </a:xfrm>
            </p:grpSpPr>
            <p:sp>
              <p:nvSpPr>
                <p:cNvPr id="86" name="Line 7"/>
                <p:cNvSpPr>
                  <a:spLocks noChangeShapeType="1"/>
                </p:cNvSpPr>
                <p:nvPr/>
              </p:nvSpPr>
              <p:spPr bwMode="auto">
                <a:xfrm>
                  <a:off x="258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7" name="Line 8"/>
                <p:cNvSpPr>
                  <a:spLocks noChangeShapeType="1"/>
                </p:cNvSpPr>
                <p:nvPr/>
              </p:nvSpPr>
              <p:spPr bwMode="auto">
                <a:xfrm flipH="1">
                  <a:off x="258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9" name="Group 9"/>
              <p:cNvGrpSpPr>
                <a:grpSpLocks/>
              </p:cNvGrpSpPr>
              <p:nvPr/>
            </p:nvGrpSpPr>
            <p:grpSpPr bwMode="auto">
              <a:xfrm>
                <a:off x="2864" y="2336"/>
                <a:ext cx="118" cy="120"/>
                <a:chOff x="2864" y="2336"/>
                <a:chExt cx="118" cy="120"/>
              </a:xfrm>
            </p:grpSpPr>
            <p:sp>
              <p:nvSpPr>
                <p:cNvPr id="84" name="Line 10"/>
                <p:cNvSpPr>
                  <a:spLocks noChangeShapeType="1"/>
                </p:cNvSpPr>
                <p:nvPr/>
              </p:nvSpPr>
              <p:spPr bwMode="auto">
                <a:xfrm>
                  <a:off x="286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 name="Line 11"/>
                <p:cNvSpPr>
                  <a:spLocks noChangeShapeType="1"/>
                </p:cNvSpPr>
                <p:nvPr/>
              </p:nvSpPr>
              <p:spPr bwMode="auto">
                <a:xfrm flipH="1">
                  <a:off x="286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0" name="Group 12"/>
              <p:cNvGrpSpPr>
                <a:grpSpLocks/>
              </p:cNvGrpSpPr>
              <p:nvPr/>
            </p:nvGrpSpPr>
            <p:grpSpPr bwMode="auto">
              <a:xfrm>
                <a:off x="3144" y="2336"/>
                <a:ext cx="118" cy="120"/>
                <a:chOff x="3144" y="2336"/>
                <a:chExt cx="118" cy="120"/>
              </a:xfrm>
            </p:grpSpPr>
            <p:sp>
              <p:nvSpPr>
                <p:cNvPr id="82" name="Line 13"/>
                <p:cNvSpPr>
                  <a:spLocks noChangeShapeType="1"/>
                </p:cNvSpPr>
                <p:nvPr/>
              </p:nvSpPr>
              <p:spPr bwMode="auto">
                <a:xfrm>
                  <a:off x="314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 name="Line 14"/>
                <p:cNvSpPr>
                  <a:spLocks noChangeShapeType="1"/>
                </p:cNvSpPr>
                <p:nvPr/>
              </p:nvSpPr>
              <p:spPr bwMode="auto">
                <a:xfrm flipH="1">
                  <a:off x="314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1" name="Group 15"/>
              <p:cNvGrpSpPr>
                <a:grpSpLocks/>
              </p:cNvGrpSpPr>
              <p:nvPr/>
            </p:nvGrpSpPr>
            <p:grpSpPr bwMode="auto">
              <a:xfrm>
                <a:off x="3424" y="2336"/>
                <a:ext cx="118" cy="120"/>
                <a:chOff x="3424" y="2336"/>
                <a:chExt cx="118" cy="120"/>
              </a:xfrm>
            </p:grpSpPr>
            <p:sp>
              <p:nvSpPr>
                <p:cNvPr id="80" name="Line 16"/>
                <p:cNvSpPr>
                  <a:spLocks noChangeShapeType="1"/>
                </p:cNvSpPr>
                <p:nvPr/>
              </p:nvSpPr>
              <p:spPr bwMode="auto">
                <a:xfrm>
                  <a:off x="342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 name="Line 17"/>
                <p:cNvSpPr>
                  <a:spLocks noChangeShapeType="1"/>
                </p:cNvSpPr>
                <p:nvPr/>
              </p:nvSpPr>
              <p:spPr bwMode="auto">
                <a:xfrm flipH="1">
                  <a:off x="342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2" name="Group 18"/>
              <p:cNvGrpSpPr>
                <a:grpSpLocks/>
              </p:cNvGrpSpPr>
              <p:nvPr/>
            </p:nvGrpSpPr>
            <p:grpSpPr bwMode="auto">
              <a:xfrm>
                <a:off x="3704" y="2336"/>
                <a:ext cx="118" cy="120"/>
                <a:chOff x="3704" y="2336"/>
                <a:chExt cx="118" cy="120"/>
              </a:xfrm>
            </p:grpSpPr>
            <p:sp>
              <p:nvSpPr>
                <p:cNvPr id="78" name="Line 19"/>
                <p:cNvSpPr>
                  <a:spLocks noChangeShapeType="1"/>
                </p:cNvSpPr>
                <p:nvPr/>
              </p:nvSpPr>
              <p:spPr bwMode="auto">
                <a:xfrm>
                  <a:off x="370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 name="Line 20"/>
                <p:cNvSpPr>
                  <a:spLocks noChangeShapeType="1"/>
                </p:cNvSpPr>
                <p:nvPr/>
              </p:nvSpPr>
              <p:spPr bwMode="auto">
                <a:xfrm flipH="1">
                  <a:off x="370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3" name="Group 21"/>
              <p:cNvGrpSpPr>
                <a:grpSpLocks/>
              </p:cNvGrpSpPr>
              <p:nvPr/>
            </p:nvGrpSpPr>
            <p:grpSpPr bwMode="auto">
              <a:xfrm>
                <a:off x="2584" y="2576"/>
                <a:ext cx="118" cy="120"/>
                <a:chOff x="2584" y="2576"/>
                <a:chExt cx="118" cy="120"/>
              </a:xfrm>
            </p:grpSpPr>
            <p:sp>
              <p:nvSpPr>
                <p:cNvPr id="76" name="Line 22"/>
                <p:cNvSpPr>
                  <a:spLocks noChangeShapeType="1"/>
                </p:cNvSpPr>
                <p:nvPr/>
              </p:nvSpPr>
              <p:spPr bwMode="auto">
                <a:xfrm>
                  <a:off x="258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 name="Line 23"/>
                <p:cNvSpPr>
                  <a:spLocks noChangeShapeType="1"/>
                </p:cNvSpPr>
                <p:nvPr/>
              </p:nvSpPr>
              <p:spPr bwMode="auto">
                <a:xfrm flipH="1">
                  <a:off x="258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 name="Group 24"/>
              <p:cNvGrpSpPr>
                <a:grpSpLocks/>
              </p:cNvGrpSpPr>
              <p:nvPr/>
            </p:nvGrpSpPr>
            <p:grpSpPr bwMode="auto">
              <a:xfrm>
                <a:off x="2864" y="2576"/>
                <a:ext cx="118" cy="120"/>
                <a:chOff x="2864" y="2576"/>
                <a:chExt cx="118" cy="120"/>
              </a:xfrm>
            </p:grpSpPr>
            <p:sp>
              <p:nvSpPr>
                <p:cNvPr id="74" name="Line 25"/>
                <p:cNvSpPr>
                  <a:spLocks noChangeShapeType="1"/>
                </p:cNvSpPr>
                <p:nvPr/>
              </p:nvSpPr>
              <p:spPr bwMode="auto">
                <a:xfrm>
                  <a:off x="286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 name="Line 26"/>
                <p:cNvSpPr>
                  <a:spLocks noChangeShapeType="1"/>
                </p:cNvSpPr>
                <p:nvPr/>
              </p:nvSpPr>
              <p:spPr bwMode="auto">
                <a:xfrm flipH="1">
                  <a:off x="286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 name="Group 27"/>
              <p:cNvGrpSpPr>
                <a:grpSpLocks/>
              </p:cNvGrpSpPr>
              <p:nvPr/>
            </p:nvGrpSpPr>
            <p:grpSpPr bwMode="auto">
              <a:xfrm>
                <a:off x="3144" y="2576"/>
                <a:ext cx="118" cy="120"/>
                <a:chOff x="3144" y="2576"/>
                <a:chExt cx="118" cy="120"/>
              </a:xfrm>
            </p:grpSpPr>
            <p:sp>
              <p:nvSpPr>
                <p:cNvPr id="72" name="Line 28"/>
                <p:cNvSpPr>
                  <a:spLocks noChangeShapeType="1"/>
                </p:cNvSpPr>
                <p:nvPr/>
              </p:nvSpPr>
              <p:spPr bwMode="auto">
                <a:xfrm>
                  <a:off x="314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 name="Line 29"/>
                <p:cNvSpPr>
                  <a:spLocks noChangeShapeType="1"/>
                </p:cNvSpPr>
                <p:nvPr/>
              </p:nvSpPr>
              <p:spPr bwMode="auto">
                <a:xfrm flipH="1">
                  <a:off x="314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6" name="Group 30"/>
              <p:cNvGrpSpPr>
                <a:grpSpLocks/>
              </p:cNvGrpSpPr>
              <p:nvPr/>
            </p:nvGrpSpPr>
            <p:grpSpPr bwMode="auto">
              <a:xfrm>
                <a:off x="3424" y="2576"/>
                <a:ext cx="118" cy="120"/>
                <a:chOff x="3424" y="2576"/>
                <a:chExt cx="118" cy="120"/>
              </a:xfrm>
            </p:grpSpPr>
            <p:sp>
              <p:nvSpPr>
                <p:cNvPr id="70" name="Line 31"/>
                <p:cNvSpPr>
                  <a:spLocks noChangeShapeType="1"/>
                </p:cNvSpPr>
                <p:nvPr/>
              </p:nvSpPr>
              <p:spPr bwMode="auto">
                <a:xfrm>
                  <a:off x="342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 name="Line 32"/>
                <p:cNvSpPr>
                  <a:spLocks noChangeShapeType="1"/>
                </p:cNvSpPr>
                <p:nvPr/>
              </p:nvSpPr>
              <p:spPr bwMode="auto">
                <a:xfrm flipH="1">
                  <a:off x="342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7" name="Group 33"/>
              <p:cNvGrpSpPr>
                <a:grpSpLocks/>
              </p:cNvGrpSpPr>
              <p:nvPr/>
            </p:nvGrpSpPr>
            <p:grpSpPr bwMode="auto">
              <a:xfrm>
                <a:off x="3704" y="2576"/>
                <a:ext cx="118" cy="120"/>
                <a:chOff x="3704" y="2576"/>
                <a:chExt cx="118" cy="120"/>
              </a:xfrm>
            </p:grpSpPr>
            <p:sp>
              <p:nvSpPr>
                <p:cNvPr id="68" name="Line 34"/>
                <p:cNvSpPr>
                  <a:spLocks noChangeShapeType="1"/>
                </p:cNvSpPr>
                <p:nvPr/>
              </p:nvSpPr>
              <p:spPr bwMode="auto">
                <a:xfrm>
                  <a:off x="370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 name="Line 35"/>
                <p:cNvSpPr>
                  <a:spLocks noChangeShapeType="1"/>
                </p:cNvSpPr>
                <p:nvPr/>
              </p:nvSpPr>
              <p:spPr bwMode="auto">
                <a:xfrm flipH="1">
                  <a:off x="370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 name="Group 36"/>
              <p:cNvGrpSpPr>
                <a:grpSpLocks/>
              </p:cNvGrpSpPr>
              <p:nvPr/>
            </p:nvGrpSpPr>
            <p:grpSpPr bwMode="auto">
              <a:xfrm>
                <a:off x="2584" y="2816"/>
                <a:ext cx="118" cy="120"/>
                <a:chOff x="2584" y="2816"/>
                <a:chExt cx="118" cy="120"/>
              </a:xfrm>
            </p:grpSpPr>
            <p:sp>
              <p:nvSpPr>
                <p:cNvPr id="66" name="Line 37"/>
                <p:cNvSpPr>
                  <a:spLocks noChangeShapeType="1"/>
                </p:cNvSpPr>
                <p:nvPr/>
              </p:nvSpPr>
              <p:spPr bwMode="auto">
                <a:xfrm>
                  <a:off x="258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 name="Line 38"/>
                <p:cNvSpPr>
                  <a:spLocks noChangeShapeType="1"/>
                </p:cNvSpPr>
                <p:nvPr/>
              </p:nvSpPr>
              <p:spPr bwMode="auto">
                <a:xfrm flipH="1">
                  <a:off x="258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9" name="Group 39"/>
              <p:cNvGrpSpPr>
                <a:grpSpLocks/>
              </p:cNvGrpSpPr>
              <p:nvPr/>
            </p:nvGrpSpPr>
            <p:grpSpPr bwMode="auto">
              <a:xfrm>
                <a:off x="2864" y="2816"/>
                <a:ext cx="118" cy="120"/>
                <a:chOff x="2864" y="2816"/>
                <a:chExt cx="118" cy="120"/>
              </a:xfrm>
            </p:grpSpPr>
            <p:sp>
              <p:nvSpPr>
                <p:cNvPr id="64" name="Line 40"/>
                <p:cNvSpPr>
                  <a:spLocks noChangeShapeType="1"/>
                </p:cNvSpPr>
                <p:nvPr/>
              </p:nvSpPr>
              <p:spPr bwMode="auto">
                <a:xfrm>
                  <a:off x="286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 name="Line 41"/>
                <p:cNvSpPr>
                  <a:spLocks noChangeShapeType="1"/>
                </p:cNvSpPr>
                <p:nvPr/>
              </p:nvSpPr>
              <p:spPr bwMode="auto">
                <a:xfrm flipH="1">
                  <a:off x="286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0" name="Group 42"/>
              <p:cNvGrpSpPr>
                <a:grpSpLocks/>
              </p:cNvGrpSpPr>
              <p:nvPr/>
            </p:nvGrpSpPr>
            <p:grpSpPr bwMode="auto">
              <a:xfrm>
                <a:off x="3144" y="2816"/>
                <a:ext cx="118" cy="120"/>
                <a:chOff x="3144" y="2816"/>
                <a:chExt cx="118" cy="120"/>
              </a:xfrm>
            </p:grpSpPr>
            <p:sp>
              <p:nvSpPr>
                <p:cNvPr id="62" name="Line 43"/>
                <p:cNvSpPr>
                  <a:spLocks noChangeShapeType="1"/>
                </p:cNvSpPr>
                <p:nvPr/>
              </p:nvSpPr>
              <p:spPr bwMode="auto">
                <a:xfrm>
                  <a:off x="314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44"/>
                <p:cNvSpPr>
                  <a:spLocks noChangeShapeType="1"/>
                </p:cNvSpPr>
                <p:nvPr/>
              </p:nvSpPr>
              <p:spPr bwMode="auto">
                <a:xfrm flipH="1">
                  <a:off x="314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1" name="Group 45"/>
              <p:cNvGrpSpPr>
                <a:grpSpLocks/>
              </p:cNvGrpSpPr>
              <p:nvPr/>
            </p:nvGrpSpPr>
            <p:grpSpPr bwMode="auto">
              <a:xfrm>
                <a:off x="3424" y="2816"/>
                <a:ext cx="118" cy="120"/>
                <a:chOff x="3424" y="2816"/>
                <a:chExt cx="118" cy="120"/>
              </a:xfrm>
            </p:grpSpPr>
            <p:sp>
              <p:nvSpPr>
                <p:cNvPr id="60" name="Line 46"/>
                <p:cNvSpPr>
                  <a:spLocks noChangeShapeType="1"/>
                </p:cNvSpPr>
                <p:nvPr/>
              </p:nvSpPr>
              <p:spPr bwMode="auto">
                <a:xfrm>
                  <a:off x="342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 name="Line 47"/>
                <p:cNvSpPr>
                  <a:spLocks noChangeShapeType="1"/>
                </p:cNvSpPr>
                <p:nvPr/>
              </p:nvSpPr>
              <p:spPr bwMode="auto">
                <a:xfrm flipH="1">
                  <a:off x="342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2" name="Group 48"/>
              <p:cNvGrpSpPr>
                <a:grpSpLocks/>
              </p:cNvGrpSpPr>
              <p:nvPr/>
            </p:nvGrpSpPr>
            <p:grpSpPr bwMode="auto">
              <a:xfrm>
                <a:off x="3704" y="2816"/>
                <a:ext cx="118" cy="120"/>
                <a:chOff x="3704" y="2816"/>
                <a:chExt cx="118" cy="120"/>
              </a:xfrm>
            </p:grpSpPr>
            <p:sp>
              <p:nvSpPr>
                <p:cNvPr id="58" name="Line 49"/>
                <p:cNvSpPr>
                  <a:spLocks noChangeShapeType="1"/>
                </p:cNvSpPr>
                <p:nvPr/>
              </p:nvSpPr>
              <p:spPr bwMode="auto">
                <a:xfrm>
                  <a:off x="370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 name="Line 50"/>
                <p:cNvSpPr>
                  <a:spLocks noChangeShapeType="1"/>
                </p:cNvSpPr>
                <p:nvPr/>
              </p:nvSpPr>
              <p:spPr bwMode="auto">
                <a:xfrm flipH="1">
                  <a:off x="370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3" name="Group 51"/>
              <p:cNvGrpSpPr>
                <a:grpSpLocks/>
              </p:cNvGrpSpPr>
              <p:nvPr/>
            </p:nvGrpSpPr>
            <p:grpSpPr bwMode="auto">
              <a:xfrm>
                <a:off x="2584" y="3056"/>
                <a:ext cx="118" cy="120"/>
                <a:chOff x="2584" y="3056"/>
                <a:chExt cx="118" cy="120"/>
              </a:xfrm>
            </p:grpSpPr>
            <p:sp>
              <p:nvSpPr>
                <p:cNvPr id="56" name="Line 52"/>
                <p:cNvSpPr>
                  <a:spLocks noChangeShapeType="1"/>
                </p:cNvSpPr>
                <p:nvPr/>
              </p:nvSpPr>
              <p:spPr bwMode="auto">
                <a:xfrm>
                  <a:off x="258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 name="Line 53"/>
                <p:cNvSpPr>
                  <a:spLocks noChangeShapeType="1"/>
                </p:cNvSpPr>
                <p:nvPr/>
              </p:nvSpPr>
              <p:spPr bwMode="auto">
                <a:xfrm flipH="1">
                  <a:off x="258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4" name="Group 54"/>
              <p:cNvGrpSpPr>
                <a:grpSpLocks/>
              </p:cNvGrpSpPr>
              <p:nvPr/>
            </p:nvGrpSpPr>
            <p:grpSpPr bwMode="auto">
              <a:xfrm>
                <a:off x="2864" y="3056"/>
                <a:ext cx="118" cy="120"/>
                <a:chOff x="2864" y="3056"/>
                <a:chExt cx="118" cy="120"/>
              </a:xfrm>
            </p:grpSpPr>
            <p:sp>
              <p:nvSpPr>
                <p:cNvPr id="54" name="Line 55"/>
                <p:cNvSpPr>
                  <a:spLocks noChangeShapeType="1"/>
                </p:cNvSpPr>
                <p:nvPr/>
              </p:nvSpPr>
              <p:spPr bwMode="auto">
                <a:xfrm>
                  <a:off x="286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 name="Line 56"/>
                <p:cNvSpPr>
                  <a:spLocks noChangeShapeType="1"/>
                </p:cNvSpPr>
                <p:nvPr/>
              </p:nvSpPr>
              <p:spPr bwMode="auto">
                <a:xfrm flipH="1">
                  <a:off x="286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5" name="Group 57"/>
              <p:cNvGrpSpPr>
                <a:grpSpLocks/>
              </p:cNvGrpSpPr>
              <p:nvPr/>
            </p:nvGrpSpPr>
            <p:grpSpPr bwMode="auto">
              <a:xfrm>
                <a:off x="3144" y="3056"/>
                <a:ext cx="118" cy="120"/>
                <a:chOff x="3144" y="3056"/>
                <a:chExt cx="118" cy="120"/>
              </a:xfrm>
            </p:grpSpPr>
            <p:sp>
              <p:nvSpPr>
                <p:cNvPr id="52" name="Line 58"/>
                <p:cNvSpPr>
                  <a:spLocks noChangeShapeType="1"/>
                </p:cNvSpPr>
                <p:nvPr/>
              </p:nvSpPr>
              <p:spPr bwMode="auto">
                <a:xfrm>
                  <a:off x="314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 name="Line 59"/>
                <p:cNvSpPr>
                  <a:spLocks noChangeShapeType="1"/>
                </p:cNvSpPr>
                <p:nvPr/>
              </p:nvSpPr>
              <p:spPr bwMode="auto">
                <a:xfrm flipH="1">
                  <a:off x="314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6" name="Group 60"/>
              <p:cNvGrpSpPr>
                <a:grpSpLocks/>
              </p:cNvGrpSpPr>
              <p:nvPr/>
            </p:nvGrpSpPr>
            <p:grpSpPr bwMode="auto">
              <a:xfrm>
                <a:off x="3424" y="3056"/>
                <a:ext cx="118" cy="120"/>
                <a:chOff x="3424" y="3056"/>
                <a:chExt cx="118" cy="120"/>
              </a:xfrm>
            </p:grpSpPr>
            <p:sp>
              <p:nvSpPr>
                <p:cNvPr id="50" name="Line 61"/>
                <p:cNvSpPr>
                  <a:spLocks noChangeShapeType="1"/>
                </p:cNvSpPr>
                <p:nvPr/>
              </p:nvSpPr>
              <p:spPr bwMode="auto">
                <a:xfrm>
                  <a:off x="342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Line 62"/>
                <p:cNvSpPr>
                  <a:spLocks noChangeShapeType="1"/>
                </p:cNvSpPr>
                <p:nvPr/>
              </p:nvSpPr>
              <p:spPr bwMode="auto">
                <a:xfrm flipH="1">
                  <a:off x="342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7" name="Group 63"/>
              <p:cNvGrpSpPr>
                <a:grpSpLocks/>
              </p:cNvGrpSpPr>
              <p:nvPr/>
            </p:nvGrpSpPr>
            <p:grpSpPr bwMode="auto">
              <a:xfrm>
                <a:off x="3704" y="3056"/>
                <a:ext cx="118" cy="120"/>
                <a:chOff x="3704" y="3056"/>
                <a:chExt cx="118" cy="120"/>
              </a:xfrm>
            </p:grpSpPr>
            <p:sp>
              <p:nvSpPr>
                <p:cNvPr id="48" name="Line 64"/>
                <p:cNvSpPr>
                  <a:spLocks noChangeShapeType="1"/>
                </p:cNvSpPr>
                <p:nvPr/>
              </p:nvSpPr>
              <p:spPr bwMode="auto">
                <a:xfrm>
                  <a:off x="370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Line 65"/>
                <p:cNvSpPr>
                  <a:spLocks noChangeShapeType="1"/>
                </p:cNvSpPr>
                <p:nvPr/>
              </p:nvSpPr>
              <p:spPr bwMode="auto">
                <a:xfrm flipH="1">
                  <a:off x="370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26" name="Oval 66"/>
            <p:cNvSpPr>
              <a:spLocks noChangeArrowheads="1"/>
            </p:cNvSpPr>
            <p:nvPr/>
          </p:nvSpPr>
          <p:spPr bwMode="auto">
            <a:xfrm>
              <a:off x="7620000" y="4330700"/>
              <a:ext cx="63500" cy="63500"/>
            </a:xfrm>
            <a:prstGeom prst="ellipse">
              <a:avLst/>
            </a:prstGeom>
            <a:blipFill dpi="0" rotWithShape="0">
              <a:blip r:embed="rId2"/>
              <a:srcRect/>
              <a:tile tx="0" ty="0" sx="100000" sy="100000" flip="none" algn="tl"/>
            </a:blipFill>
            <a:ln w="25400">
              <a:solidFill>
                <a:schemeClr val="tx1"/>
              </a:solidFill>
              <a:round/>
              <a:headEnd/>
              <a:tailEnd/>
            </a:ln>
          </p:spPr>
          <p:txBody>
            <a:bodyPr/>
            <a:lstStyle/>
            <a:p>
              <a:endParaRPr lang="en-US"/>
            </a:p>
          </p:txBody>
        </p:sp>
      </p:grpSp>
      <p:sp>
        <p:nvSpPr>
          <p:cNvPr id="88" name="TextBox 87"/>
          <p:cNvSpPr txBox="1"/>
          <p:nvPr/>
        </p:nvSpPr>
        <p:spPr>
          <a:xfrm>
            <a:off x="266700" y="3514121"/>
            <a:ext cx="6607119" cy="1015663"/>
          </a:xfrm>
          <a:prstGeom prst="rect">
            <a:avLst/>
          </a:prstGeom>
          <a:noFill/>
        </p:spPr>
        <p:txBody>
          <a:bodyPr wrap="square" rtlCol="0">
            <a:spAutoFit/>
          </a:bodyPr>
          <a:lstStyle/>
          <a:p>
            <a:r>
              <a:rPr lang="en-US" sz="2000" dirty="0">
                <a:solidFill>
                  <a:srgbClr val="FF0000"/>
                </a:solidFill>
                <a:latin typeface="Apple Chancery"/>
                <a:cs typeface="Apple Chancery"/>
              </a:rPr>
              <a:t>This is </a:t>
            </a:r>
            <a:r>
              <a:rPr lang="en-US" sz="2000" dirty="0">
                <a:solidFill>
                  <a:srgbClr val="0000FF"/>
                </a:solidFill>
                <a:latin typeface="Times New Roman"/>
                <a:cs typeface="Times New Roman"/>
              </a:rPr>
              <a:t>easiest to see </a:t>
            </a:r>
            <a:r>
              <a:rPr lang="en-US" sz="2000" dirty="0">
                <a:latin typeface="Times New Roman"/>
                <a:cs typeface="Times New Roman"/>
              </a:rPr>
              <a:t>by considering what will happen </a:t>
            </a:r>
            <a:r>
              <a:rPr lang="en-US" sz="2000" dirty="0">
                <a:solidFill>
                  <a:srgbClr val="0000FF"/>
                </a:solidFill>
                <a:latin typeface="Times New Roman"/>
                <a:cs typeface="Times New Roman"/>
              </a:rPr>
              <a:t>underneath a circle </a:t>
            </a:r>
            <a:r>
              <a:rPr lang="en-US" sz="2000" dirty="0">
                <a:latin typeface="Times New Roman"/>
                <a:cs typeface="Times New Roman"/>
              </a:rPr>
              <a:t>drawn on the disk if we </a:t>
            </a:r>
            <a:r>
              <a:rPr lang="en-US" sz="2000" dirty="0">
                <a:solidFill>
                  <a:srgbClr val="0000FF"/>
                </a:solidFill>
                <a:latin typeface="Times New Roman"/>
                <a:cs typeface="Times New Roman"/>
              </a:rPr>
              <a:t>think of the circle as</a:t>
            </a:r>
            <a:r>
              <a:rPr lang="en-US" sz="2000" dirty="0">
                <a:latin typeface="Times New Roman"/>
                <a:cs typeface="Times New Roman"/>
              </a:rPr>
              <a:t> being a </a:t>
            </a:r>
            <a:r>
              <a:rPr lang="en-US" sz="2000" dirty="0">
                <a:solidFill>
                  <a:srgbClr val="0000FF"/>
                </a:solidFill>
                <a:latin typeface="Times New Roman"/>
                <a:cs typeface="Times New Roman"/>
              </a:rPr>
              <a:t>coil of wire, </a:t>
            </a:r>
            <a:r>
              <a:rPr lang="en-US" sz="2000" dirty="0">
                <a:latin typeface="Times New Roman"/>
                <a:cs typeface="Times New Roman"/>
              </a:rPr>
              <a:t>and </a:t>
            </a:r>
            <a:r>
              <a:rPr lang="en-US" sz="2000" dirty="0">
                <a:solidFill>
                  <a:srgbClr val="0000FF"/>
                </a:solidFill>
                <a:latin typeface="Times New Roman"/>
                <a:cs typeface="Times New Roman"/>
              </a:rPr>
              <a:t>watch it over time</a:t>
            </a:r>
            <a:r>
              <a:rPr lang="en-US" sz="2000" dirty="0">
                <a:latin typeface="Times New Roman"/>
                <a:cs typeface="Times New Roman"/>
              </a:rPr>
              <a:t>.</a:t>
            </a:r>
          </a:p>
        </p:txBody>
      </p:sp>
      <p:sp>
        <p:nvSpPr>
          <p:cNvPr id="2" name="Oval 1"/>
          <p:cNvSpPr/>
          <p:nvPr/>
        </p:nvSpPr>
        <p:spPr>
          <a:xfrm>
            <a:off x="7200210" y="1193800"/>
            <a:ext cx="440627" cy="440627"/>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Arc 2"/>
          <p:cNvSpPr/>
          <p:nvPr/>
        </p:nvSpPr>
        <p:spPr>
          <a:xfrm>
            <a:off x="6775517" y="1209798"/>
            <a:ext cx="2571683" cy="2571683"/>
          </a:xfrm>
          <a:prstGeom prst="arc">
            <a:avLst>
              <a:gd name="adj1" fmla="val 12729278"/>
              <a:gd name="adj2" fmla="val 13523657"/>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Line 345"/>
          <p:cNvSpPr>
            <a:spLocks noChangeShapeType="1"/>
          </p:cNvSpPr>
          <p:nvPr/>
        </p:nvSpPr>
        <p:spPr bwMode="auto">
          <a:xfrm rot="13124043" flipH="1">
            <a:off x="7008370" y="1698761"/>
            <a:ext cx="80010" cy="162878"/>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3" name="Line 346"/>
          <p:cNvSpPr>
            <a:spLocks noChangeShapeType="1"/>
          </p:cNvSpPr>
          <p:nvPr/>
        </p:nvSpPr>
        <p:spPr bwMode="auto">
          <a:xfrm rot="13124043">
            <a:off x="6934444" y="1644651"/>
            <a:ext cx="91440" cy="1671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4" name="TextBox 93"/>
          <p:cNvSpPr txBox="1"/>
          <p:nvPr/>
        </p:nvSpPr>
        <p:spPr>
          <a:xfrm>
            <a:off x="660401" y="5638613"/>
            <a:ext cx="4775199" cy="1015663"/>
          </a:xfrm>
          <a:prstGeom prst="rect">
            <a:avLst/>
          </a:prstGeom>
          <a:noFill/>
        </p:spPr>
        <p:txBody>
          <a:bodyPr wrap="square" rtlCol="0">
            <a:spAutoFit/>
          </a:bodyPr>
          <a:lstStyle/>
          <a:p>
            <a:r>
              <a:rPr lang="en-US" sz="2000" dirty="0">
                <a:solidFill>
                  <a:srgbClr val="FF0000"/>
                </a:solidFill>
                <a:latin typeface="Apple Chancery"/>
                <a:cs typeface="Apple Chancery"/>
              </a:rPr>
              <a:t>--As it enters </a:t>
            </a:r>
            <a:r>
              <a:rPr lang="en-US" sz="2000" dirty="0">
                <a:latin typeface="Times New Roman"/>
                <a:cs typeface="Times New Roman"/>
              </a:rPr>
              <a:t>the magnetic field, there will be a </a:t>
            </a:r>
            <a:r>
              <a:rPr lang="en-US" sz="2000" dirty="0">
                <a:solidFill>
                  <a:srgbClr val="0000FF"/>
                </a:solidFill>
                <a:latin typeface="Times New Roman"/>
                <a:cs typeface="Times New Roman"/>
              </a:rPr>
              <a:t>change of magnetic flux </a:t>
            </a:r>
            <a:r>
              <a:rPr lang="en-US" sz="2000" dirty="0">
                <a:latin typeface="Times New Roman"/>
                <a:cs typeface="Times New Roman"/>
              </a:rPr>
              <a:t>and an </a:t>
            </a:r>
            <a:r>
              <a:rPr lang="en-US" sz="2000" dirty="0">
                <a:solidFill>
                  <a:srgbClr val="0000FF"/>
                </a:solidFill>
                <a:latin typeface="Times New Roman"/>
                <a:cs typeface="Times New Roman"/>
              </a:rPr>
              <a:t>induced current</a:t>
            </a:r>
            <a:r>
              <a:rPr lang="en-US" sz="2000" dirty="0">
                <a:latin typeface="Times New Roman"/>
                <a:cs typeface="Times New Roman"/>
              </a:rPr>
              <a:t>.</a:t>
            </a:r>
            <a:endParaRPr lang="en-US" sz="2000" dirty="0">
              <a:solidFill>
                <a:srgbClr val="000000"/>
              </a:solidFill>
              <a:latin typeface="Times New Roman"/>
              <a:cs typeface="Times New Roman"/>
            </a:endParaRPr>
          </a:p>
        </p:txBody>
      </p:sp>
      <p:grpSp>
        <p:nvGrpSpPr>
          <p:cNvPr id="150" name="Group 149">
            <a:extLst>
              <a:ext uri="{FF2B5EF4-FFF2-40B4-BE49-F238E27FC236}">
                <a16:creationId xmlns:a16="http://schemas.microsoft.com/office/drawing/2014/main" id="{4A79B446-1A46-CB4F-8272-A42E636FF9F6}"/>
              </a:ext>
            </a:extLst>
          </p:cNvPr>
          <p:cNvGrpSpPr/>
          <p:nvPr/>
        </p:nvGrpSpPr>
        <p:grpSpPr>
          <a:xfrm>
            <a:off x="7750411" y="2170847"/>
            <a:ext cx="559526" cy="621755"/>
            <a:chOff x="7773724" y="2153647"/>
            <a:chExt cx="559526" cy="621755"/>
          </a:xfrm>
        </p:grpSpPr>
        <p:sp>
          <p:nvSpPr>
            <p:cNvPr id="151" name="Arc 150">
              <a:extLst>
                <a:ext uri="{FF2B5EF4-FFF2-40B4-BE49-F238E27FC236}">
                  <a16:creationId xmlns:a16="http://schemas.microsoft.com/office/drawing/2014/main" id="{8150B3E6-AD9E-AE42-BE10-B2AC3E8580FD}"/>
                </a:ext>
              </a:extLst>
            </p:cNvPr>
            <p:cNvSpPr/>
            <p:nvPr/>
          </p:nvSpPr>
          <p:spPr>
            <a:xfrm>
              <a:off x="7773724" y="2215876"/>
              <a:ext cx="559526" cy="559526"/>
            </a:xfrm>
            <a:prstGeom prst="arc">
              <a:avLst>
                <a:gd name="adj1" fmla="val 14425238"/>
                <a:gd name="adj2" fmla="val 2733163"/>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4" name="Straight Connector 153">
              <a:extLst>
                <a:ext uri="{FF2B5EF4-FFF2-40B4-BE49-F238E27FC236}">
                  <a16:creationId xmlns:a16="http://schemas.microsoft.com/office/drawing/2014/main" id="{9B88B7F2-9EDF-454C-95A2-6FE8048C7F14}"/>
                </a:ext>
              </a:extLst>
            </p:cNvPr>
            <p:cNvCxnSpPr>
              <a:cxnSpLocks/>
              <a:stCxn id="151" idx="0"/>
            </p:cNvCxnSpPr>
            <p:nvPr/>
          </p:nvCxnSpPr>
          <p:spPr>
            <a:xfrm flipV="1">
              <a:off x="7915388" y="2153647"/>
              <a:ext cx="114786" cy="9869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871B2947-0DD8-7949-9EBD-5FC285E37843}"/>
                </a:ext>
              </a:extLst>
            </p:cNvPr>
            <p:cNvCxnSpPr>
              <a:cxnSpLocks/>
            </p:cNvCxnSpPr>
            <p:nvPr/>
          </p:nvCxnSpPr>
          <p:spPr>
            <a:xfrm>
              <a:off x="7915388" y="2256832"/>
              <a:ext cx="161413" cy="1093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7BC545CE-08E6-524C-919F-52B7C50C057B}"/>
              </a:ext>
            </a:extLst>
          </p:cNvPr>
          <p:cNvGrpSpPr/>
          <p:nvPr/>
        </p:nvGrpSpPr>
        <p:grpSpPr>
          <a:xfrm>
            <a:off x="5894651" y="4264842"/>
            <a:ext cx="3916680" cy="3263900"/>
            <a:chOff x="5894651" y="4264842"/>
            <a:chExt cx="3916680" cy="3263900"/>
          </a:xfrm>
        </p:grpSpPr>
        <p:grpSp>
          <p:nvGrpSpPr>
            <p:cNvPr id="95" name="Group 94"/>
            <p:cNvGrpSpPr/>
            <p:nvPr/>
          </p:nvGrpSpPr>
          <p:grpSpPr>
            <a:xfrm>
              <a:off x="5894651" y="4264842"/>
              <a:ext cx="3916680" cy="3263900"/>
              <a:chOff x="4546600" y="2146300"/>
              <a:chExt cx="5334000" cy="4445000"/>
            </a:xfrm>
          </p:grpSpPr>
          <p:sp>
            <p:nvSpPr>
              <p:cNvPr id="96" name="Oval 3"/>
              <p:cNvSpPr>
                <a:spLocks noChangeArrowheads="1"/>
              </p:cNvSpPr>
              <p:nvPr/>
            </p:nvSpPr>
            <p:spPr bwMode="auto">
              <a:xfrm>
                <a:off x="5435600" y="2146300"/>
                <a:ext cx="4445000" cy="4445000"/>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97" name="Group 4"/>
              <p:cNvGrpSpPr>
                <a:grpSpLocks/>
              </p:cNvGrpSpPr>
              <p:nvPr/>
            </p:nvGrpSpPr>
            <p:grpSpPr bwMode="auto">
              <a:xfrm>
                <a:off x="4546600" y="3568700"/>
                <a:ext cx="2286000" cy="1587500"/>
                <a:chOff x="2480" y="2248"/>
                <a:chExt cx="1440" cy="1000"/>
              </a:xfrm>
            </p:grpSpPr>
            <p:sp>
              <p:nvSpPr>
                <p:cNvPr id="99" name="Rectangle 5"/>
                <p:cNvSpPr>
                  <a:spLocks noChangeArrowheads="1"/>
                </p:cNvSpPr>
                <p:nvPr/>
              </p:nvSpPr>
              <p:spPr bwMode="auto">
                <a:xfrm>
                  <a:off x="2480" y="2248"/>
                  <a:ext cx="1440" cy="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100" name="Group 6"/>
                <p:cNvGrpSpPr>
                  <a:grpSpLocks/>
                </p:cNvGrpSpPr>
                <p:nvPr/>
              </p:nvGrpSpPr>
              <p:grpSpPr bwMode="auto">
                <a:xfrm>
                  <a:off x="2584" y="2336"/>
                  <a:ext cx="118" cy="120"/>
                  <a:chOff x="2584" y="2336"/>
                  <a:chExt cx="118" cy="120"/>
                </a:xfrm>
              </p:grpSpPr>
              <p:sp>
                <p:nvSpPr>
                  <p:cNvPr id="174" name="Line 7"/>
                  <p:cNvSpPr>
                    <a:spLocks noChangeShapeType="1"/>
                  </p:cNvSpPr>
                  <p:nvPr/>
                </p:nvSpPr>
                <p:spPr bwMode="auto">
                  <a:xfrm>
                    <a:off x="258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 name="Line 8"/>
                  <p:cNvSpPr>
                    <a:spLocks noChangeShapeType="1"/>
                  </p:cNvSpPr>
                  <p:nvPr/>
                </p:nvSpPr>
                <p:spPr bwMode="auto">
                  <a:xfrm flipH="1">
                    <a:off x="258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1" name="Group 9"/>
                <p:cNvGrpSpPr>
                  <a:grpSpLocks/>
                </p:cNvGrpSpPr>
                <p:nvPr/>
              </p:nvGrpSpPr>
              <p:grpSpPr bwMode="auto">
                <a:xfrm>
                  <a:off x="2864" y="2336"/>
                  <a:ext cx="118" cy="120"/>
                  <a:chOff x="2864" y="2336"/>
                  <a:chExt cx="118" cy="120"/>
                </a:xfrm>
              </p:grpSpPr>
              <p:sp>
                <p:nvSpPr>
                  <p:cNvPr id="172" name="Line 10"/>
                  <p:cNvSpPr>
                    <a:spLocks noChangeShapeType="1"/>
                  </p:cNvSpPr>
                  <p:nvPr/>
                </p:nvSpPr>
                <p:spPr bwMode="auto">
                  <a:xfrm>
                    <a:off x="286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3" name="Line 11"/>
                  <p:cNvSpPr>
                    <a:spLocks noChangeShapeType="1"/>
                  </p:cNvSpPr>
                  <p:nvPr/>
                </p:nvSpPr>
                <p:spPr bwMode="auto">
                  <a:xfrm flipH="1">
                    <a:off x="286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 name="Group 12"/>
                <p:cNvGrpSpPr>
                  <a:grpSpLocks/>
                </p:cNvGrpSpPr>
                <p:nvPr/>
              </p:nvGrpSpPr>
              <p:grpSpPr bwMode="auto">
                <a:xfrm>
                  <a:off x="3144" y="2336"/>
                  <a:ext cx="118" cy="120"/>
                  <a:chOff x="3144" y="2336"/>
                  <a:chExt cx="118" cy="120"/>
                </a:xfrm>
              </p:grpSpPr>
              <p:sp>
                <p:nvSpPr>
                  <p:cNvPr id="170" name="Line 13"/>
                  <p:cNvSpPr>
                    <a:spLocks noChangeShapeType="1"/>
                  </p:cNvSpPr>
                  <p:nvPr/>
                </p:nvSpPr>
                <p:spPr bwMode="auto">
                  <a:xfrm>
                    <a:off x="314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1" name="Line 14"/>
                  <p:cNvSpPr>
                    <a:spLocks noChangeShapeType="1"/>
                  </p:cNvSpPr>
                  <p:nvPr/>
                </p:nvSpPr>
                <p:spPr bwMode="auto">
                  <a:xfrm flipH="1">
                    <a:off x="314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3" name="Group 15"/>
                <p:cNvGrpSpPr>
                  <a:grpSpLocks/>
                </p:cNvGrpSpPr>
                <p:nvPr/>
              </p:nvGrpSpPr>
              <p:grpSpPr bwMode="auto">
                <a:xfrm>
                  <a:off x="3424" y="2336"/>
                  <a:ext cx="118" cy="120"/>
                  <a:chOff x="3424" y="2336"/>
                  <a:chExt cx="118" cy="120"/>
                </a:xfrm>
              </p:grpSpPr>
              <p:sp>
                <p:nvSpPr>
                  <p:cNvPr id="168" name="Line 16"/>
                  <p:cNvSpPr>
                    <a:spLocks noChangeShapeType="1"/>
                  </p:cNvSpPr>
                  <p:nvPr/>
                </p:nvSpPr>
                <p:spPr bwMode="auto">
                  <a:xfrm>
                    <a:off x="342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9" name="Line 17"/>
                  <p:cNvSpPr>
                    <a:spLocks noChangeShapeType="1"/>
                  </p:cNvSpPr>
                  <p:nvPr/>
                </p:nvSpPr>
                <p:spPr bwMode="auto">
                  <a:xfrm flipH="1">
                    <a:off x="342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4" name="Group 18"/>
                <p:cNvGrpSpPr>
                  <a:grpSpLocks/>
                </p:cNvGrpSpPr>
                <p:nvPr/>
              </p:nvGrpSpPr>
              <p:grpSpPr bwMode="auto">
                <a:xfrm>
                  <a:off x="3704" y="2336"/>
                  <a:ext cx="118" cy="120"/>
                  <a:chOff x="3704" y="2336"/>
                  <a:chExt cx="118" cy="120"/>
                </a:xfrm>
              </p:grpSpPr>
              <p:sp>
                <p:nvSpPr>
                  <p:cNvPr id="166" name="Line 19"/>
                  <p:cNvSpPr>
                    <a:spLocks noChangeShapeType="1"/>
                  </p:cNvSpPr>
                  <p:nvPr/>
                </p:nvSpPr>
                <p:spPr bwMode="auto">
                  <a:xfrm>
                    <a:off x="370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 name="Line 20"/>
                  <p:cNvSpPr>
                    <a:spLocks noChangeShapeType="1"/>
                  </p:cNvSpPr>
                  <p:nvPr/>
                </p:nvSpPr>
                <p:spPr bwMode="auto">
                  <a:xfrm flipH="1">
                    <a:off x="370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5" name="Group 21"/>
                <p:cNvGrpSpPr>
                  <a:grpSpLocks/>
                </p:cNvGrpSpPr>
                <p:nvPr/>
              </p:nvGrpSpPr>
              <p:grpSpPr bwMode="auto">
                <a:xfrm>
                  <a:off x="2584" y="2576"/>
                  <a:ext cx="118" cy="120"/>
                  <a:chOff x="2584" y="2576"/>
                  <a:chExt cx="118" cy="120"/>
                </a:xfrm>
              </p:grpSpPr>
              <p:sp>
                <p:nvSpPr>
                  <p:cNvPr id="164" name="Line 22"/>
                  <p:cNvSpPr>
                    <a:spLocks noChangeShapeType="1"/>
                  </p:cNvSpPr>
                  <p:nvPr/>
                </p:nvSpPr>
                <p:spPr bwMode="auto">
                  <a:xfrm>
                    <a:off x="258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 name="Line 23"/>
                  <p:cNvSpPr>
                    <a:spLocks noChangeShapeType="1"/>
                  </p:cNvSpPr>
                  <p:nvPr/>
                </p:nvSpPr>
                <p:spPr bwMode="auto">
                  <a:xfrm flipH="1">
                    <a:off x="258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 name="Group 24"/>
                <p:cNvGrpSpPr>
                  <a:grpSpLocks/>
                </p:cNvGrpSpPr>
                <p:nvPr/>
              </p:nvGrpSpPr>
              <p:grpSpPr bwMode="auto">
                <a:xfrm>
                  <a:off x="2864" y="2576"/>
                  <a:ext cx="118" cy="120"/>
                  <a:chOff x="2864" y="2576"/>
                  <a:chExt cx="118" cy="120"/>
                </a:xfrm>
              </p:grpSpPr>
              <p:sp>
                <p:nvSpPr>
                  <p:cNvPr id="162" name="Line 25"/>
                  <p:cNvSpPr>
                    <a:spLocks noChangeShapeType="1"/>
                  </p:cNvSpPr>
                  <p:nvPr/>
                </p:nvSpPr>
                <p:spPr bwMode="auto">
                  <a:xfrm>
                    <a:off x="286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 name="Line 26"/>
                  <p:cNvSpPr>
                    <a:spLocks noChangeShapeType="1"/>
                  </p:cNvSpPr>
                  <p:nvPr/>
                </p:nvSpPr>
                <p:spPr bwMode="auto">
                  <a:xfrm flipH="1">
                    <a:off x="286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7" name="Group 27"/>
                <p:cNvGrpSpPr>
                  <a:grpSpLocks/>
                </p:cNvGrpSpPr>
                <p:nvPr/>
              </p:nvGrpSpPr>
              <p:grpSpPr bwMode="auto">
                <a:xfrm>
                  <a:off x="3144" y="2576"/>
                  <a:ext cx="118" cy="120"/>
                  <a:chOff x="3144" y="2576"/>
                  <a:chExt cx="118" cy="120"/>
                </a:xfrm>
              </p:grpSpPr>
              <p:sp>
                <p:nvSpPr>
                  <p:cNvPr id="156" name="Line 28"/>
                  <p:cNvSpPr>
                    <a:spLocks noChangeShapeType="1"/>
                  </p:cNvSpPr>
                  <p:nvPr/>
                </p:nvSpPr>
                <p:spPr bwMode="auto">
                  <a:xfrm>
                    <a:off x="314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0" name="Line 29"/>
                  <p:cNvSpPr>
                    <a:spLocks noChangeShapeType="1"/>
                  </p:cNvSpPr>
                  <p:nvPr/>
                </p:nvSpPr>
                <p:spPr bwMode="auto">
                  <a:xfrm flipH="1">
                    <a:off x="314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8" name="Group 30"/>
                <p:cNvGrpSpPr>
                  <a:grpSpLocks/>
                </p:cNvGrpSpPr>
                <p:nvPr/>
              </p:nvGrpSpPr>
              <p:grpSpPr bwMode="auto">
                <a:xfrm>
                  <a:off x="3424" y="2576"/>
                  <a:ext cx="118" cy="120"/>
                  <a:chOff x="3424" y="2576"/>
                  <a:chExt cx="118" cy="120"/>
                </a:xfrm>
              </p:grpSpPr>
              <p:sp>
                <p:nvSpPr>
                  <p:cNvPr id="152" name="Line 31"/>
                  <p:cNvSpPr>
                    <a:spLocks noChangeShapeType="1"/>
                  </p:cNvSpPr>
                  <p:nvPr/>
                </p:nvSpPr>
                <p:spPr bwMode="auto">
                  <a:xfrm>
                    <a:off x="342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 name="Line 32"/>
                  <p:cNvSpPr>
                    <a:spLocks noChangeShapeType="1"/>
                  </p:cNvSpPr>
                  <p:nvPr/>
                </p:nvSpPr>
                <p:spPr bwMode="auto">
                  <a:xfrm flipH="1">
                    <a:off x="342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9" name="Group 33"/>
                <p:cNvGrpSpPr>
                  <a:grpSpLocks/>
                </p:cNvGrpSpPr>
                <p:nvPr/>
              </p:nvGrpSpPr>
              <p:grpSpPr bwMode="auto">
                <a:xfrm>
                  <a:off x="3704" y="2576"/>
                  <a:ext cx="118" cy="120"/>
                  <a:chOff x="3704" y="2576"/>
                  <a:chExt cx="118" cy="120"/>
                </a:xfrm>
              </p:grpSpPr>
              <p:sp>
                <p:nvSpPr>
                  <p:cNvPr id="148" name="Line 34"/>
                  <p:cNvSpPr>
                    <a:spLocks noChangeShapeType="1"/>
                  </p:cNvSpPr>
                  <p:nvPr/>
                </p:nvSpPr>
                <p:spPr bwMode="auto">
                  <a:xfrm>
                    <a:off x="370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 name="Line 35"/>
                  <p:cNvSpPr>
                    <a:spLocks noChangeShapeType="1"/>
                  </p:cNvSpPr>
                  <p:nvPr/>
                </p:nvSpPr>
                <p:spPr bwMode="auto">
                  <a:xfrm flipH="1">
                    <a:off x="370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0" name="Group 36"/>
                <p:cNvGrpSpPr>
                  <a:grpSpLocks/>
                </p:cNvGrpSpPr>
                <p:nvPr/>
              </p:nvGrpSpPr>
              <p:grpSpPr bwMode="auto">
                <a:xfrm>
                  <a:off x="2584" y="2816"/>
                  <a:ext cx="118" cy="120"/>
                  <a:chOff x="2584" y="2816"/>
                  <a:chExt cx="118" cy="120"/>
                </a:xfrm>
              </p:grpSpPr>
              <p:sp>
                <p:nvSpPr>
                  <p:cNvPr id="144" name="Line 37"/>
                  <p:cNvSpPr>
                    <a:spLocks noChangeShapeType="1"/>
                  </p:cNvSpPr>
                  <p:nvPr/>
                </p:nvSpPr>
                <p:spPr bwMode="auto">
                  <a:xfrm>
                    <a:off x="258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 name="Line 38"/>
                  <p:cNvSpPr>
                    <a:spLocks noChangeShapeType="1"/>
                  </p:cNvSpPr>
                  <p:nvPr/>
                </p:nvSpPr>
                <p:spPr bwMode="auto">
                  <a:xfrm flipH="1">
                    <a:off x="258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1" name="Group 39"/>
                <p:cNvGrpSpPr>
                  <a:grpSpLocks/>
                </p:cNvGrpSpPr>
                <p:nvPr/>
              </p:nvGrpSpPr>
              <p:grpSpPr bwMode="auto">
                <a:xfrm>
                  <a:off x="2864" y="2816"/>
                  <a:ext cx="118" cy="120"/>
                  <a:chOff x="2864" y="2816"/>
                  <a:chExt cx="118" cy="120"/>
                </a:xfrm>
              </p:grpSpPr>
              <p:sp>
                <p:nvSpPr>
                  <p:cNvPr id="136" name="Line 40"/>
                  <p:cNvSpPr>
                    <a:spLocks noChangeShapeType="1"/>
                  </p:cNvSpPr>
                  <p:nvPr/>
                </p:nvSpPr>
                <p:spPr bwMode="auto">
                  <a:xfrm>
                    <a:off x="286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 name="Line 41"/>
                  <p:cNvSpPr>
                    <a:spLocks noChangeShapeType="1"/>
                  </p:cNvSpPr>
                  <p:nvPr/>
                </p:nvSpPr>
                <p:spPr bwMode="auto">
                  <a:xfrm flipH="1">
                    <a:off x="286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2" name="Group 42"/>
                <p:cNvGrpSpPr>
                  <a:grpSpLocks/>
                </p:cNvGrpSpPr>
                <p:nvPr/>
              </p:nvGrpSpPr>
              <p:grpSpPr bwMode="auto">
                <a:xfrm>
                  <a:off x="3144" y="2816"/>
                  <a:ext cx="118" cy="120"/>
                  <a:chOff x="3144" y="2816"/>
                  <a:chExt cx="118" cy="120"/>
                </a:xfrm>
              </p:grpSpPr>
              <p:sp>
                <p:nvSpPr>
                  <p:cNvPr id="134" name="Line 43"/>
                  <p:cNvSpPr>
                    <a:spLocks noChangeShapeType="1"/>
                  </p:cNvSpPr>
                  <p:nvPr/>
                </p:nvSpPr>
                <p:spPr bwMode="auto">
                  <a:xfrm>
                    <a:off x="314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 name="Line 44"/>
                  <p:cNvSpPr>
                    <a:spLocks noChangeShapeType="1"/>
                  </p:cNvSpPr>
                  <p:nvPr/>
                </p:nvSpPr>
                <p:spPr bwMode="auto">
                  <a:xfrm flipH="1">
                    <a:off x="314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3" name="Group 45"/>
                <p:cNvGrpSpPr>
                  <a:grpSpLocks/>
                </p:cNvGrpSpPr>
                <p:nvPr/>
              </p:nvGrpSpPr>
              <p:grpSpPr bwMode="auto">
                <a:xfrm>
                  <a:off x="3424" y="2816"/>
                  <a:ext cx="118" cy="120"/>
                  <a:chOff x="3424" y="2816"/>
                  <a:chExt cx="118" cy="120"/>
                </a:xfrm>
              </p:grpSpPr>
              <p:sp>
                <p:nvSpPr>
                  <p:cNvPr id="132" name="Line 46"/>
                  <p:cNvSpPr>
                    <a:spLocks noChangeShapeType="1"/>
                  </p:cNvSpPr>
                  <p:nvPr/>
                </p:nvSpPr>
                <p:spPr bwMode="auto">
                  <a:xfrm>
                    <a:off x="342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 name="Line 47"/>
                  <p:cNvSpPr>
                    <a:spLocks noChangeShapeType="1"/>
                  </p:cNvSpPr>
                  <p:nvPr/>
                </p:nvSpPr>
                <p:spPr bwMode="auto">
                  <a:xfrm flipH="1">
                    <a:off x="342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4" name="Group 48"/>
                <p:cNvGrpSpPr>
                  <a:grpSpLocks/>
                </p:cNvGrpSpPr>
                <p:nvPr/>
              </p:nvGrpSpPr>
              <p:grpSpPr bwMode="auto">
                <a:xfrm>
                  <a:off x="3704" y="2816"/>
                  <a:ext cx="118" cy="120"/>
                  <a:chOff x="3704" y="2816"/>
                  <a:chExt cx="118" cy="120"/>
                </a:xfrm>
              </p:grpSpPr>
              <p:sp>
                <p:nvSpPr>
                  <p:cNvPr id="130" name="Line 49"/>
                  <p:cNvSpPr>
                    <a:spLocks noChangeShapeType="1"/>
                  </p:cNvSpPr>
                  <p:nvPr/>
                </p:nvSpPr>
                <p:spPr bwMode="auto">
                  <a:xfrm>
                    <a:off x="370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 name="Line 50"/>
                  <p:cNvSpPr>
                    <a:spLocks noChangeShapeType="1"/>
                  </p:cNvSpPr>
                  <p:nvPr/>
                </p:nvSpPr>
                <p:spPr bwMode="auto">
                  <a:xfrm flipH="1">
                    <a:off x="370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5" name="Group 51"/>
                <p:cNvGrpSpPr>
                  <a:grpSpLocks/>
                </p:cNvGrpSpPr>
                <p:nvPr/>
              </p:nvGrpSpPr>
              <p:grpSpPr bwMode="auto">
                <a:xfrm>
                  <a:off x="2584" y="3056"/>
                  <a:ext cx="118" cy="120"/>
                  <a:chOff x="2584" y="3056"/>
                  <a:chExt cx="118" cy="120"/>
                </a:xfrm>
              </p:grpSpPr>
              <p:sp>
                <p:nvSpPr>
                  <p:cNvPr id="128" name="Line 52"/>
                  <p:cNvSpPr>
                    <a:spLocks noChangeShapeType="1"/>
                  </p:cNvSpPr>
                  <p:nvPr/>
                </p:nvSpPr>
                <p:spPr bwMode="auto">
                  <a:xfrm>
                    <a:off x="258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 name="Line 53"/>
                  <p:cNvSpPr>
                    <a:spLocks noChangeShapeType="1"/>
                  </p:cNvSpPr>
                  <p:nvPr/>
                </p:nvSpPr>
                <p:spPr bwMode="auto">
                  <a:xfrm flipH="1">
                    <a:off x="258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6" name="Group 54"/>
                <p:cNvGrpSpPr>
                  <a:grpSpLocks/>
                </p:cNvGrpSpPr>
                <p:nvPr/>
              </p:nvGrpSpPr>
              <p:grpSpPr bwMode="auto">
                <a:xfrm>
                  <a:off x="2864" y="3056"/>
                  <a:ext cx="118" cy="120"/>
                  <a:chOff x="2864" y="3056"/>
                  <a:chExt cx="118" cy="120"/>
                </a:xfrm>
              </p:grpSpPr>
              <p:sp>
                <p:nvSpPr>
                  <p:cNvPr id="126" name="Line 55"/>
                  <p:cNvSpPr>
                    <a:spLocks noChangeShapeType="1"/>
                  </p:cNvSpPr>
                  <p:nvPr/>
                </p:nvSpPr>
                <p:spPr bwMode="auto">
                  <a:xfrm>
                    <a:off x="286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 name="Line 56"/>
                  <p:cNvSpPr>
                    <a:spLocks noChangeShapeType="1"/>
                  </p:cNvSpPr>
                  <p:nvPr/>
                </p:nvSpPr>
                <p:spPr bwMode="auto">
                  <a:xfrm flipH="1">
                    <a:off x="286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7" name="Group 57"/>
                <p:cNvGrpSpPr>
                  <a:grpSpLocks/>
                </p:cNvGrpSpPr>
                <p:nvPr/>
              </p:nvGrpSpPr>
              <p:grpSpPr bwMode="auto">
                <a:xfrm>
                  <a:off x="3144" y="3056"/>
                  <a:ext cx="118" cy="120"/>
                  <a:chOff x="3144" y="3056"/>
                  <a:chExt cx="118" cy="120"/>
                </a:xfrm>
              </p:grpSpPr>
              <p:sp>
                <p:nvSpPr>
                  <p:cNvPr id="124" name="Line 58"/>
                  <p:cNvSpPr>
                    <a:spLocks noChangeShapeType="1"/>
                  </p:cNvSpPr>
                  <p:nvPr/>
                </p:nvSpPr>
                <p:spPr bwMode="auto">
                  <a:xfrm>
                    <a:off x="314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 name="Line 59"/>
                  <p:cNvSpPr>
                    <a:spLocks noChangeShapeType="1"/>
                  </p:cNvSpPr>
                  <p:nvPr/>
                </p:nvSpPr>
                <p:spPr bwMode="auto">
                  <a:xfrm flipH="1">
                    <a:off x="314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8" name="Group 60"/>
                <p:cNvGrpSpPr>
                  <a:grpSpLocks/>
                </p:cNvGrpSpPr>
                <p:nvPr/>
              </p:nvGrpSpPr>
              <p:grpSpPr bwMode="auto">
                <a:xfrm>
                  <a:off x="3424" y="3056"/>
                  <a:ext cx="118" cy="120"/>
                  <a:chOff x="3424" y="3056"/>
                  <a:chExt cx="118" cy="120"/>
                </a:xfrm>
              </p:grpSpPr>
              <p:sp>
                <p:nvSpPr>
                  <p:cNvPr id="122" name="Line 61"/>
                  <p:cNvSpPr>
                    <a:spLocks noChangeShapeType="1"/>
                  </p:cNvSpPr>
                  <p:nvPr/>
                </p:nvSpPr>
                <p:spPr bwMode="auto">
                  <a:xfrm>
                    <a:off x="342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 name="Line 62"/>
                  <p:cNvSpPr>
                    <a:spLocks noChangeShapeType="1"/>
                  </p:cNvSpPr>
                  <p:nvPr/>
                </p:nvSpPr>
                <p:spPr bwMode="auto">
                  <a:xfrm flipH="1">
                    <a:off x="342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9" name="Group 63"/>
                <p:cNvGrpSpPr>
                  <a:grpSpLocks/>
                </p:cNvGrpSpPr>
                <p:nvPr/>
              </p:nvGrpSpPr>
              <p:grpSpPr bwMode="auto">
                <a:xfrm>
                  <a:off x="3704" y="3056"/>
                  <a:ext cx="118" cy="120"/>
                  <a:chOff x="3704" y="3056"/>
                  <a:chExt cx="118" cy="120"/>
                </a:xfrm>
              </p:grpSpPr>
              <p:sp>
                <p:nvSpPr>
                  <p:cNvPr id="120" name="Line 64"/>
                  <p:cNvSpPr>
                    <a:spLocks noChangeShapeType="1"/>
                  </p:cNvSpPr>
                  <p:nvPr/>
                </p:nvSpPr>
                <p:spPr bwMode="auto">
                  <a:xfrm>
                    <a:off x="370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1" name="Line 65"/>
                  <p:cNvSpPr>
                    <a:spLocks noChangeShapeType="1"/>
                  </p:cNvSpPr>
                  <p:nvPr/>
                </p:nvSpPr>
                <p:spPr bwMode="auto">
                  <a:xfrm flipH="1">
                    <a:off x="370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98" name="Oval 66"/>
              <p:cNvSpPr>
                <a:spLocks noChangeArrowheads="1"/>
              </p:cNvSpPr>
              <p:nvPr/>
            </p:nvSpPr>
            <p:spPr bwMode="auto">
              <a:xfrm>
                <a:off x="7620000" y="4330700"/>
                <a:ext cx="63500" cy="63500"/>
              </a:xfrm>
              <a:prstGeom prst="ellipse">
                <a:avLst/>
              </a:prstGeom>
              <a:blipFill dpi="0" rotWithShape="0">
                <a:blip r:embed="rId2"/>
                <a:srcRect/>
                <a:tile tx="0" ty="0" sx="100000" sy="100000" flip="none" algn="tl"/>
              </a:blipFill>
              <a:ln w="25400">
                <a:solidFill>
                  <a:schemeClr val="tx1"/>
                </a:solidFill>
                <a:round/>
                <a:headEnd/>
                <a:tailEnd/>
              </a:ln>
            </p:spPr>
            <p:txBody>
              <a:bodyPr/>
              <a:lstStyle/>
              <a:p>
                <a:endParaRPr lang="en-US"/>
              </a:p>
            </p:txBody>
          </p:sp>
        </p:grpSp>
        <p:sp>
          <p:nvSpPr>
            <p:cNvPr id="178" name="Arc 177"/>
            <p:cNvSpPr/>
            <p:nvPr/>
          </p:nvSpPr>
          <p:spPr>
            <a:xfrm>
              <a:off x="6907231" y="4616870"/>
              <a:ext cx="2571683" cy="2571683"/>
            </a:xfrm>
            <a:prstGeom prst="arc">
              <a:avLst>
                <a:gd name="adj1" fmla="val 11262385"/>
                <a:gd name="adj2" fmla="val 11939419"/>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Oval 178"/>
            <p:cNvSpPr/>
            <p:nvPr/>
          </p:nvSpPr>
          <p:spPr>
            <a:xfrm>
              <a:off x="6940962" y="4973585"/>
              <a:ext cx="440627" cy="440627"/>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0" name="Group 344"/>
            <p:cNvGrpSpPr>
              <a:grpSpLocks/>
            </p:cNvGrpSpPr>
            <p:nvPr/>
          </p:nvGrpSpPr>
          <p:grpSpPr bwMode="auto">
            <a:xfrm rot="616377">
              <a:off x="6843835" y="5586294"/>
              <a:ext cx="171450" cy="167164"/>
              <a:chOff x="2376" y="3568"/>
              <a:chExt cx="120" cy="117"/>
            </a:xfrm>
          </p:grpSpPr>
          <p:sp>
            <p:nvSpPr>
              <p:cNvPr id="181" name="Line 345"/>
              <p:cNvSpPr>
                <a:spLocks noChangeShapeType="1"/>
              </p:cNvSpPr>
              <p:nvPr/>
            </p:nvSpPr>
            <p:spPr bwMode="auto">
              <a:xfrm rot="10800000" flipH="1">
                <a:off x="2440"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2" name="Line 346"/>
              <p:cNvSpPr>
                <a:spLocks noChangeShapeType="1"/>
              </p:cNvSpPr>
              <p:nvPr/>
            </p:nvSpPr>
            <p:spPr bwMode="auto">
              <a:xfrm rot="10800000">
                <a:off x="2376"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7" name="Group 156">
              <a:extLst>
                <a:ext uri="{FF2B5EF4-FFF2-40B4-BE49-F238E27FC236}">
                  <a16:creationId xmlns:a16="http://schemas.microsoft.com/office/drawing/2014/main" id="{FA6C468F-4C82-5C44-8B3A-649966FE2DA4}"/>
                </a:ext>
              </a:extLst>
            </p:cNvPr>
            <p:cNvGrpSpPr/>
            <p:nvPr/>
          </p:nvGrpSpPr>
          <p:grpSpPr>
            <a:xfrm>
              <a:off x="7871642" y="5567174"/>
              <a:ext cx="559526" cy="621755"/>
              <a:chOff x="7773724" y="2153647"/>
              <a:chExt cx="559526" cy="621755"/>
            </a:xfrm>
          </p:grpSpPr>
          <p:sp>
            <p:nvSpPr>
              <p:cNvPr id="158" name="Arc 157">
                <a:extLst>
                  <a:ext uri="{FF2B5EF4-FFF2-40B4-BE49-F238E27FC236}">
                    <a16:creationId xmlns:a16="http://schemas.microsoft.com/office/drawing/2014/main" id="{8A78AF05-AC48-E14A-9E4D-8AA782A9CB2B}"/>
                  </a:ext>
                </a:extLst>
              </p:cNvPr>
              <p:cNvSpPr/>
              <p:nvPr/>
            </p:nvSpPr>
            <p:spPr>
              <a:xfrm>
                <a:off x="7773724" y="2215876"/>
                <a:ext cx="559526" cy="559526"/>
              </a:xfrm>
              <a:prstGeom prst="arc">
                <a:avLst>
                  <a:gd name="adj1" fmla="val 14425238"/>
                  <a:gd name="adj2" fmla="val 2733163"/>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1" name="Straight Connector 160">
                <a:extLst>
                  <a:ext uri="{FF2B5EF4-FFF2-40B4-BE49-F238E27FC236}">
                    <a16:creationId xmlns:a16="http://schemas.microsoft.com/office/drawing/2014/main" id="{0DE537DB-F3A4-F841-B571-81DFE0BF0FC9}"/>
                  </a:ext>
                </a:extLst>
              </p:cNvPr>
              <p:cNvCxnSpPr>
                <a:cxnSpLocks/>
                <a:stCxn id="158" idx="0"/>
              </p:cNvCxnSpPr>
              <p:nvPr/>
            </p:nvCxnSpPr>
            <p:spPr>
              <a:xfrm flipV="1">
                <a:off x="7915388" y="2153647"/>
                <a:ext cx="114786" cy="9869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40A77C48-8B7C-DE43-B2D7-511C856E0AE8}"/>
                  </a:ext>
                </a:extLst>
              </p:cNvPr>
              <p:cNvCxnSpPr>
                <a:cxnSpLocks/>
              </p:cNvCxnSpPr>
              <p:nvPr/>
            </p:nvCxnSpPr>
            <p:spPr>
              <a:xfrm>
                <a:off x="7915388" y="2256832"/>
                <a:ext cx="161413" cy="1093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5940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dissolve">
                                      <p:cBhvr>
                                        <p:cTn id="7" dur="500"/>
                                        <p:tgtEl>
                                          <p:spTgt spid="4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dissolv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dissolve">
                                      <p:cBhvr>
                                        <p:cTn id="20" dur="500"/>
                                        <p:tgtEl>
                                          <p:spTgt spid="9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dissolve">
                                      <p:cBhvr>
                                        <p:cTn id="23" dur="500"/>
                                        <p:tgtEl>
                                          <p:spTgt spid="9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dissolve">
                                      <p:cBhvr>
                                        <p:cTn id="31" dur="500"/>
                                        <p:tgtEl>
                                          <p:spTgt spid="15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dissolve">
                                      <p:cBhvr>
                                        <p:cTn id="4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p:bldP spid="159" grpId="0"/>
      <p:bldP spid="88" grpId="0"/>
      <p:bldP spid="2" grpId="0" animBg="1"/>
      <p:bldP spid="3" grpId="0" animBg="1"/>
      <p:bldP spid="92" grpId="0" animBg="1"/>
      <p:bldP spid="93" grpId="0" animBg="1"/>
      <p:bldP spid="9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7243" name="Group 137242">
            <a:extLst>
              <a:ext uri="{FF2B5EF4-FFF2-40B4-BE49-F238E27FC236}">
                <a16:creationId xmlns:a16="http://schemas.microsoft.com/office/drawing/2014/main" id="{F9CD9E66-6F4C-4849-98D0-858C7BB1DAB5}"/>
              </a:ext>
            </a:extLst>
          </p:cNvPr>
          <p:cNvGrpSpPr/>
          <p:nvPr/>
        </p:nvGrpSpPr>
        <p:grpSpPr>
          <a:xfrm>
            <a:off x="462850" y="6190875"/>
            <a:ext cx="7992873" cy="400110"/>
            <a:chOff x="462850" y="6190875"/>
            <a:chExt cx="7992873" cy="400110"/>
          </a:xfrm>
        </p:grpSpPr>
        <p:sp>
          <p:nvSpPr>
            <p:cNvPr id="19" name="TextBox 18"/>
            <p:cNvSpPr txBox="1"/>
            <p:nvPr/>
          </p:nvSpPr>
          <p:spPr>
            <a:xfrm>
              <a:off x="462850" y="6190875"/>
              <a:ext cx="7992873" cy="400110"/>
            </a:xfrm>
            <a:prstGeom prst="rect">
              <a:avLst/>
            </a:prstGeom>
            <a:noFill/>
          </p:spPr>
          <p:txBody>
            <a:bodyPr wrap="square" rtlCol="0">
              <a:spAutoFit/>
            </a:bodyPr>
            <a:lstStyle/>
            <a:p>
              <a:r>
                <a:rPr lang="en-US" sz="2000" dirty="0">
                  <a:solidFill>
                    <a:srgbClr val="FF0000"/>
                  </a:solidFill>
                  <a:latin typeface="Apple Chancery"/>
                  <a:cs typeface="Apple Chancery"/>
                </a:rPr>
                <a:t>and the units </a:t>
              </a:r>
              <a:r>
                <a:rPr lang="en-US" sz="2000" dirty="0">
                  <a:latin typeface="Times New Roman"/>
                  <a:cs typeface="Times New Roman"/>
                </a:rPr>
                <a:t>being </a:t>
              </a:r>
              <a:r>
                <a:rPr lang="en-US" sz="2000" i="1" dirty="0">
                  <a:solidFill>
                    <a:srgbClr val="0000FF"/>
                  </a:solidFill>
                  <a:latin typeface="Times New Roman"/>
                  <a:cs typeface="Times New Roman"/>
                </a:rPr>
                <a:t>                      </a:t>
              </a:r>
              <a:r>
                <a:rPr lang="en-US" sz="2000" dirty="0">
                  <a:latin typeface="Times New Roman"/>
                  <a:cs typeface="Times New Roman"/>
                </a:rPr>
                <a:t>, or </a:t>
              </a:r>
              <a:r>
                <a:rPr lang="en-US" sz="2000" i="1" dirty="0" err="1">
                  <a:solidFill>
                    <a:srgbClr val="FF0000"/>
                  </a:solidFill>
                  <a:latin typeface="Times New Roman"/>
                  <a:cs typeface="Times New Roman"/>
                </a:rPr>
                <a:t>Webers</a:t>
              </a:r>
              <a:r>
                <a:rPr lang="en-US" sz="2000" dirty="0">
                  <a:latin typeface="Times New Roman"/>
                  <a:cs typeface="Times New Roman"/>
                </a:rPr>
                <a:t>.</a:t>
              </a:r>
            </a:p>
          </p:txBody>
        </p:sp>
        <p:graphicFrame>
          <p:nvGraphicFramePr>
            <p:cNvPr id="18" name="Object 17"/>
            <p:cNvGraphicFramePr>
              <a:graphicFrameLocks noChangeAspect="1"/>
            </p:cNvGraphicFramePr>
            <p:nvPr/>
          </p:nvGraphicFramePr>
          <p:xfrm>
            <a:off x="2606887" y="6190875"/>
            <a:ext cx="1547813" cy="320675"/>
          </p:xfrm>
          <a:graphic>
            <a:graphicData uri="http://schemas.openxmlformats.org/presentationml/2006/ole">
              <mc:AlternateContent xmlns:mc="http://schemas.openxmlformats.org/markup-compatibility/2006">
                <mc:Choice xmlns:v="urn:schemas-microsoft-com:vml" Requires="v">
                  <p:oleObj spid="_x0000_s3252390" name="Equation" r:id="rId4" imgW="927100" imgH="190500" progId="Equation.DSMT4">
                    <p:embed/>
                  </p:oleObj>
                </mc:Choice>
                <mc:Fallback>
                  <p:oleObj name="Equation" r:id="rId4" imgW="927100" imgH="190500" progId="Equation.DSMT4">
                    <p:embed/>
                    <p:pic>
                      <p:nvPicPr>
                        <p:cNvPr id="18" name="Object 17"/>
                        <p:cNvPicPr/>
                        <p:nvPr/>
                      </p:nvPicPr>
                      <p:blipFill>
                        <a:blip r:embed="rId5"/>
                        <a:stretch>
                          <a:fillRect/>
                        </a:stretch>
                      </p:blipFill>
                      <p:spPr>
                        <a:xfrm>
                          <a:off x="2606887" y="6190875"/>
                          <a:ext cx="1547813" cy="320675"/>
                        </a:xfrm>
                        <a:prstGeom prst="rect">
                          <a:avLst/>
                        </a:prstGeom>
                      </p:spPr>
                    </p:pic>
                  </p:oleObj>
                </mc:Fallback>
              </mc:AlternateContent>
            </a:graphicData>
          </a:graphic>
        </p:graphicFrame>
      </p:grpSp>
      <p:sp>
        <p:nvSpPr>
          <p:cNvPr id="108" name="TextBox 107">
            <a:extLst>
              <a:ext uri="{FF2B5EF4-FFF2-40B4-BE49-F238E27FC236}">
                <a16:creationId xmlns:a16="http://schemas.microsoft.com/office/drawing/2014/main" id="{AEBEEC0E-0AFC-DE40-8F4A-2E212064CF71}"/>
              </a:ext>
            </a:extLst>
          </p:cNvPr>
          <p:cNvSpPr txBox="1"/>
          <p:nvPr/>
        </p:nvSpPr>
        <p:spPr>
          <a:xfrm>
            <a:off x="374881" y="4382280"/>
            <a:ext cx="8526231" cy="1015663"/>
          </a:xfrm>
          <a:prstGeom prst="rect">
            <a:avLst/>
          </a:prstGeom>
          <a:noFill/>
        </p:spPr>
        <p:txBody>
          <a:bodyPr wrap="square" rtlCol="0">
            <a:spAutoFit/>
          </a:bodyPr>
          <a:lstStyle/>
          <a:p>
            <a:r>
              <a:rPr lang="en-US" sz="2000" dirty="0">
                <a:solidFill>
                  <a:srgbClr val="FF0000"/>
                </a:solidFill>
                <a:latin typeface="Apple Chancery"/>
                <a:cs typeface="Apple Chancery"/>
              </a:rPr>
              <a:t>Noting that </a:t>
            </a:r>
            <a:r>
              <a:rPr lang="en-US" sz="2000" dirty="0">
                <a:latin typeface="Times New Roman"/>
                <a:cs typeface="Times New Roman"/>
              </a:rPr>
              <a:t>the component of      parallel to the face produces no flux and the component perpendicular to the face (along the line of     ) does produce a flux we realize a dot product will do the desired math, so</a:t>
            </a:r>
          </a:p>
        </p:txBody>
      </p:sp>
      <p:sp>
        <p:nvSpPr>
          <p:cNvPr id="45" name="TextBox 44"/>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Magnetic Flux</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a:t>
            </a:r>
          </a:p>
        </p:txBody>
      </p:sp>
      <p:sp>
        <p:nvSpPr>
          <p:cNvPr id="47" name="TextBox 46"/>
          <p:cNvSpPr txBox="1"/>
          <p:nvPr/>
        </p:nvSpPr>
        <p:spPr>
          <a:xfrm>
            <a:off x="397087" y="752046"/>
            <a:ext cx="8504025" cy="1138773"/>
          </a:xfrm>
          <a:prstGeom prst="rect">
            <a:avLst/>
          </a:prstGeom>
          <a:noFill/>
        </p:spPr>
        <p:txBody>
          <a:bodyPr wrap="square" rtlCol="0">
            <a:spAutoFit/>
          </a:bodyPr>
          <a:lstStyle/>
          <a:p>
            <a:r>
              <a:rPr lang="en-US" sz="2800" dirty="0">
                <a:solidFill>
                  <a:srgbClr val="FF0000"/>
                </a:solidFill>
                <a:latin typeface="Apple Chancery"/>
                <a:cs typeface="Apple Chancery"/>
              </a:rPr>
              <a:t>If you’ll remember, </a:t>
            </a:r>
            <a:r>
              <a:rPr lang="en-US" sz="2000" dirty="0">
                <a:latin typeface="Times New Roman"/>
                <a:cs typeface="Times New Roman"/>
              </a:rPr>
              <a:t>when you have a surface in a vector field, a certain amount of the field will pass through the surface (we first talked about this with Gauss’s Law where we had electric field lines passing through a closed surface).  </a:t>
            </a:r>
          </a:p>
        </p:txBody>
      </p:sp>
      <p:graphicFrame>
        <p:nvGraphicFramePr>
          <p:cNvPr id="10" name="Object 9"/>
          <p:cNvGraphicFramePr>
            <a:graphicFrameLocks noChangeAspect="1"/>
          </p:cNvGraphicFramePr>
          <p:nvPr/>
        </p:nvGraphicFramePr>
        <p:xfrm>
          <a:off x="5509475" y="4985140"/>
          <a:ext cx="1825625" cy="784225"/>
        </p:xfrm>
        <a:graphic>
          <a:graphicData uri="http://schemas.openxmlformats.org/presentationml/2006/ole">
            <mc:AlternateContent xmlns:mc="http://schemas.openxmlformats.org/markup-compatibility/2006">
              <mc:Choice xmlns:v="urn:schemas-microsoft-com:vml" Requires="v">
                <p:oleObj spid="_x0000_s3252391" name="Equation" r:id="rId6" imgW="914400" imgH="393700" progId="Equation.DSMT4">
                  <p:embed/>
                </p:oleObj>
              </mc:Choice>
              <mc:Fallback>
                <p:oleObj name="Equation" r:id="rId6" imgW="914400" imgH="393700" progId="Equation.DSMT4">
                  <p:embed/>
                  <p:pic>
                    <p:nvPicPr>
                      <p:cNvPr id="10" name="Object 9"/>
                      <p:cNvPicPr/>
                      <p:nvPr/>
                    </p:nvPicPr>
                    <p:blipFill>
                      <a:blip r:embed="rId7"/>
                      <a:stretch>
                        <a:fillRect/>
                      </a:stretch>
                    </p:blipFill>
                    <p:spPr>
                      <a:xfrm>
                        <a:off x="5509475" y="4985140"/>
                        <a:ext cx="1825625" cy="784225"/>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483712" y="5834565"/>
          <a:ext cx="8235950" cy="369887"/>
        </p:xfrm>
        <a:graphic>
          <a:graphicData uri="http://schemas.openxmlformats.org/presentationml/2006/ole">
            <mc:AlternateContent xmlns:mc="http://schemas.openxmlformats.org/markup-compatibility/2006">
              <mc:Choice xmlns:v="urn:schemas-microsoft-com:vml" Requires="v">
                <p:oleObj spid="_x0000_s3252392" name="Equation" r:id="rId8" imgW="4533900" imgH="203200" progId="Equation.DSMT4">
                  <p:embed/>
                </p:oleObj>
              </mc:Choice>
              <mc:Fallback>
                <p:oleObj name="Equation" r:id="rId8" imgW="4533900" imgH="203200" progId="Equation.DSMT4">
                  <p:embed/>
                  <p:pic>
                    <p:nvPicPr>
                      <p:cNvPr id="17" name="Object 16"/>
                      <p:cNvPicPr/>
                      <p:nvPr/>
                    </p:nvPicPr>
                    <p:blipFill>
                      <a:blip r:embed="rId9"/>
                      <a:stretch>
                        <a:fillRect/>
                      </a:stretch>
                    </p:blipFill>
                    <p:spPr>
                      <a:xfrm>
                        <a:off x="483712" y="5834565"/>
                        <a:ext cx="8235950" cy="369887"/>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D407A54-25DB-8440-BDE8-04DE7F138D30}"/>
              </a:ext>
            </a:extLst>
          </p:cNvPr>
          <p:cNvSpPr txBox="1"/>
          <p:nvPr/>
        </p:nvSpPr>
        <p:spPr>
          <a:xfrm>
            <a:off x="368303" y="1971978"/>
            <a:ext cx="5488063" cy="707886"/>
          </a:xfrm>
          <a:prstGeom prst="rect">
            <a:avLst/>
          </a:prstGeom>
          <a:noFill/>
        </p:spPr>
        <p:txBody>
          <a:bodyPr wrap="square" rtlCol="0">
            <a:spAutoFit/>
          </a:bodyPr>
          <a:lstStyle/>
          <a:p>
            <a:r>
              <a:rPr lang="en-US" sz="2000" dirty="0">
                <a:solidFill>
                  <a:srgbClr val="FF0000"/>
                </a:solidFill>
                <a:latin typeface="Apple Chancery"/>
                <a:cs typeface="Apple Chancery"/>
              </a:rPr>
              <a:t>The idea of flux </a:t>
            </a:r>
            <a:r>
              <a:rPr lang="en-US" sz="2000" dirty="0">
                <a:latin typeface="Times New Roman"/>
                <a:cs typeface="Times New Roman"/>
              </a:rPr>
              <a:t>is a mathematical way to measure how much of the field passes through the surface.</a:t>
            </a:r>
          </a:p>
        </p:txBody>
      </p:sp>
      <p:grpSp>
        <p:nvGrpSpPr>
          <p:cNvPr id="137244" name="Group 137243">
            <a:extLst>
              <a:ext uri="{FF2B5EF4-FFF2-40B4-BE49-F238E27FC236}">
                <a16:creationId xmlns:a16="http://schemas.microsoft.com/office/drawing/2014/main" id="{188DB856-0D77-BB4B-9E74-8F3E9310FDB5}"/>
              </a:ext>
            </a:extLst>
          </p:cNvPr>
          <p:cNvGrpSpPr/>
          <p:nvPr/>
        </p:nvGrpSpPr>
        <p:grpSpPr>
          <a:xfrm>
            <a:off x="5954059" y="1960853"/>
            <a:ext cx="2880379" cy="2554246"/>
            <a:chOff x="5954059" y="1960853"/>
            <a:chExt cx="2880379" cy="2554246"/>
          </a:xfrm>
        </p:grpSpPr>
        <p:cxnSp>
          <p:nvCxnSpPr>
            <p:cNvPr id="52" name="Straight Arrow Connector 51">
              <a:extLst>
                <a:ext uri="{FF2B5EF4-FFF2-40B4-BE49-F238E27FC236}">
                  <a16:creationId xmlns:a16="http://schemas.microsoft.com/office/drawing/2014/main" id="{24206E34-422F-6146-8AF4-B1EB54160B0B}"/>
                </a:ext>
              </a:extLst>
            </p:cNvPr>
            <p:cNvCxnSpPr>
              <a:cxnSpLocks/>
            </p:cNvCxnSpPr>
            <p:nvPr/>
          </p:nvCxnSpPr>
          <p:spPr>
            <a:xfrm flipV="1">
              <a:off x="6766813" y="2070388"/>
              <a:ext cx="1397662" cy="805779"/>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Donut 1">
              <a:extLst>
                <a:ext uri="{FF2B5EF4-FFF2-40B4-BE49-F238E27FC236}">
                  <a16:creationId xmlns:a16="http://schemas.microsoft.com/office/drawing/2014/main" id="{136BB89B-8D57-5846-BE41-5DB1C9925ACB}"/>
                </a:ext>
              </a:extLst>
            </p:cNvPr>
            <p:cNvSpPr/>
            <p:nvPr/>
          </p:nvSpPr>
          <p:spPr>
            <a:xfrm>
              <a:off x="7103900" y="2303199"/>
              <a:ext cx="814196" cy="1923279"/>
            </a:xfrm>
            <a:prstGeom prst="donut">
              <a:avLst>
                <a:gd name="adj" fmla="val 13303"/>
              </a:avLst>
            </a:prstGeom>
            <a:solidFill>
              <a:srgbClr val="92D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6E24FED0-2283-C44E-9690-799FB81D5744}"/>
                </a:ext>
              </a:extLst>
            </p:cNvPr>
            <p:cNvSpPr/>
            <p:nvPr/>
          </p:nvSpPr>
          <p:spPr>
            <a:xfrm>
              <a:off x="7335100" y="2427069"/>
              <a:ext cx="497298" cy="1681944"/>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nut 21">
              <a:extLst>
                <a:ext uri="{FF2B5EF4-FFF2-40B4-BE49-F238E27FC236}">
                  <a16:creationId xmlns:a16="http://schemas.microsoft.com/office/drawing/2014/main" id="{17555B82-271F-1944-90C6-3D7B33DF5BC2}"/>
                </a:ext>
              </a:extLst>
            </p:cNvPr>
            <p:cNvSpPr/>
            <p:nvPr/>
          </p:nvSpPr>
          <p:spPr>
            <a:xfrm>
              <a:off x="7217900" y="2306061"/>
              <a:ext cx="814196" cy="1923279"/>
            </a:xfrm>
            <a:prstGeom prst="donut">
              <a:avLst>
                <a:gd name="adj" fmla="val 13303"/>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30" name="Group 29">
              <a:extLst>
                <a:ext uri="{FF2B5EF4-FFF2-40B4-BE49-F238E27FC236}">
                  <a16:creationId xmlns:a16="http://schemas.microsoft.com/office/drawing/2014/main" id="{7CF63D1B-6385-7945-B7CE-D7DE7E19DD8B}"/>
                </a:ext>
              </a:extLst>
            </p:cNvPr>
            <p:cNvGrpSpPr/>
            <p:nvPr/>
          </p:nvGrpSpPr>
          <p:grpSpPr>
            <a:xfrm>
              <a:off x="7578041" y="3243987"/>
              <a:ext cx="1045417" cy="111894"/>
              <a:chOff x="8173784" y="3392298"/>
              <a:chExt cx="705364" cy="106712"/>
            </a:xfrm>
          </p:grpSpPr>
          <p:cxnSp>
            <p:nvCxnSpPr>
              <p:cNvPr id="7" name="Straight Connector 6">
                <a:extLst>
                  <a:ext uri="{FF2B5EF4-FFF2-40B4-BE49-F238E27FC236}">
                    <a16:creationId xmlns:a16="http://schemas.microsoft.com/office/drawing/2014/main" id="{05A28F74-FACC-064F-9D9E-B526F97C1BA7}"/>
                  </a:ext>
                </a:extLst>
              </p:cNvPr>
              <p:cNvCxnSpPr/>
              <p:nvPr/>
            </p:nvCxnSpPr>
            <p:spPr>
              <a:xfrm flipV="1">
                <a:off x="8173784" y="3422775"/>
                <a:ext cx="646440" cy="2707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7CDC418-3DC0-E245-A2D4-F03B81C39F81}"/>
                  </a:ext>
                </a:extLst>
              </p:cNvPr>
              <p:cNvCxnSpPr>
                <a:cxnSpLocks/>
              </p:cNvCxnSpPr>
              <p:nvPr/>
            </p:nvCxnSpPr>
            <p:spPr>
              <a:xfrm>
                <a:off x="8173784" y="3446791"/>
                <a:ext cx="646440" cy="2707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DEB4EB5-1986-284F-9E92-E0DA84D85C94}"/>
                  </a:ext>
                </a:extLst>
              </p:cNvPr>
              <p:cNvCxnSpPr>
                <a:cxnSpLocks/>
              </p:cNvCxnSpPr>
              <p:nvPr/>
            </p:nvCxnSpPr>
            <p:spPr>
              <a:xfrm flipV="1">
                <a:off x="8759288" y="3449656"/>
                <a:ext cx="119860" cy="4935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5310432-D5EE-144E-98A0-2F230E8319B8}"/>
                  </a:ext>
                </a:extLst>
              </p:cNvPr>
              <p:cNvCxnSpPr>
                <a:cxnSpLocks/>
              </p:cNvCxnSpPr>
              <p:nvPr/>
            </p:nvCxnSpPr>
            <p:spPr>
              <a:xfrm>
                <a:off x="8759288" y="3392298"/>
                <a:ext cx="119860" cy="6259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9" name="Straight Arrow Connector 58">
              <a:extLst>
                <a:ext uri="{FF2B5EF4-FFF2-40B4-BE49-F238E27FC236}">
                  <a16:creationId xmlns:a16="http://schemas.microsoft.com/office/drawing/2014/main" id="{9227D4EE-EF0B-5C42-A1E6-8F2DF6D81C65}"/>
                </a:ext>
              </a:extLst>
            </p:cNvPr>
            <p:cNvCxnSpPr>
              <a:cxnSpLocks/>
            </p:cNvCxnSpPr>
            <p:nvPr/>
          </p:nvCxnSpPr>
          <p:spPr>
            <a:xfrm flipV="1">
              <a:off x="7486209" y="2480122"/>
              <a:ext cx="743343" cy="429716"/>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C9900F4C-3ECC-3741-9AE7-C04E6DBB9F69}"/>
                </a:ext>
              </a:extLst>
            </p:cNvPr>
            <p:cNvCxnSpPr>
              <a:cxnSpLocks/>
            </p:cNvCxnSpPr>
            <p:nvPr/>
          </p:nvCxnSpPr>
          <p:spPr>
            <a:xfrm flipV="1">
              <a:off x="7027121" y="3709320"/>
              <a:ext cx="1397662" cy="805779"/>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C5B332C6-5749-6C44-B033-080F52998EC9}"/>
                </a:ext>
              </a:extLst>
            </p:cNvPr>
            <p:cNvCxnSpPr>
              <a:cxnSpLocks/>
            </p:cNvCxnSpPr>
            <p:nvPr/>
          </p:nvCxnSpPr>
          <p:spPr>
            <a:xfrm flipV="1">
              <a:off x="7519217" y="3547170"/>
              <a:ext cx="411909" cy="236472"/>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242987F6-3C99-A147-99AE-3F53BE12070C}"/>
                </a:ext>
              </a:extLst>
            </p:cNvPr>
            <p:cNvCxnSpPr>
              <a:cxnSpLocks/>
            </p:cNvCxnSpPr>
            <p:nvPr/>
          </p:nvCxnSpPr>
          <p:spPr>
            <a:xfrm flipH="1">
              <a:off x="6921246" y="3571080"/>
              <a:ext cx="205355" cy="11682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AB032F11-21E2-EC47-BBFC-C417AA9ED8A1}"/>
                </a:ext>
              </a:extLst>
            </p:cNvPr>
            <p:cNvCxnSpPr>
              <a:cxnSpLocks/>
            </p:cNvCxnSpPr>
            <p:nvPr/>
          </p:nvCxnSpPr>
          <p:spPr>
            <a:xfrm flipH="1">
              <a:off x="6762905" y="3951191"/>
              <a:ext cx="462320" cy="277314"/>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98CB9598-C938-5C42-A38C-E9E25114C2F9}"/>
                </a:ext>
              </a:extLst>
            </p:cNvPr>
            <p:cNvCxnSpPr>
              <a:cxnSpLocks/>
            </p:cNvCxnSpPr>
            <p:nvPr/>
          </p:nvCxnSpPr>
          <p:spPr>
            <a:xfrm flipH="1">
              <a:off x="6838427" y="3127235"/>
              <a:ext cx="266310" cy="156517"/>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BDC9CF31-5A86-7E4F-A89A-C0D78213E9F7}"/>
                </a:ext>
              </a:extLst>
            </p:cNvPr>
            <p:cNvCxnSpPr>
              <a:cxnSpLocks/>
            </p:cNvCxnSpPr>
            <p:nvPr/>
          </p:nvCxnSpPr>
          <p:spPr>
            <a:xfrm flipV="1">
              <a:off x="7599266" y="2718556"/>
              <a:ext cx="988782" cy="584072"/>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37240" name="Freeform 137239">
              <a:extLst>
                <a:ext uri="{FF2B5EF4-FFF2-40B4-BE49-F238E27FC236}">
                  <a16:creationId xmlns:a16="http://schemas.microsoft.com/office/drawing/2014/main" id="{D5A125CC-4DF3-2A45-96E1-5AD11C50051F}"/>
                </a:ext>
              </a:extLst>
            </p:cNvPr>
            <p:cNvSpPr/>
            <p:nvPr/>
          </p:nvSpPr>
          <p:spPr>
            <a:xfrm>
              <a:off x="8138160" y="2998269"/>
              <a:ext cx="101065" cy="279133"/>
            </a:xfrm>
            <a:custGeom>
              <a:avLst/>
              <a:gdLst>
                <a:gd name="connsiteX0" fmla="*/ 0 w 101065"/>
                <a:gd name="connsiteY0" fmla="*/ 0 h 279133"/>
                <a:gd name="connsiteX1" fmla="*/ 81815 w 101065"/>
                <a:gd name="connsiteY1" fmla="*/ 144379 h 279133"/>
                <a:gd name="connsiteX2" fmla="*/ 101065 w 101065"/>
                <a:gd name="connsiteY2" fmla="*/ 279133 h 279133"/>
              </a:gdLst>
              <a:ahLst/>
              <a:cxnLst>
                <a:cxn ang="0">
                  <a:pos x="connsiteX0" y="connsiteY0"/>
                </a:cxn>
                <a:cxn ang="0">
                  <a:pos x="connsiteX1" y="connsiteY1"/>
                </a:cxn>
                <a:cxn ang="0">
                  <a:pos x="connsiteX2" y="connsiteY2"/>
                </a:cxn>
              </a:cxnLst>
              <a:rect l="l" t="t" r="r" b="b"/>
              <a:pathLst>
                <a:path w="101065" h="279133">
                  <a:moveTo>
                    <a:pt x="0" y="0"/>
                  </a:moveTo>
                  <a:cubicBezTo>
                    <a:pt x="32485" y="48928"/>
                    <a:pt x="64971" y="97857"/>
                    <a:pt x="81815" y="144379"/>
                  </a:cubicBezTo>
                  <a:cubicBezTo>
                    <a:pt x="98659" y="190901"/>
                    <a:pt x="99862" y="235017"/>
                    <a:pt x="101065" y="279133"/>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7" name="Object 96">
              <a:extLst>
                <a:ext uri="{FF2B5EF4-FFF2-40B4-BE49-F238E27FC236}">
                  <a16:creationId xmlns:a16="http://schemas.microsoft.com/office/drawing/2014/main" id="{F8606303-28EC-3B4D-8F61-DC98B9A7FA2D}"/>
                </a:ext>
              </a:extLst>
            </p:cNvPr>
            <p:cNvGraphicFramePr>
              <a:graphicFrameLocks noChangeAspect="1"/>
            </p:cNvGraphicFramePr>
            <p:nvPr/>
          </p:nvGraphicFramePr>
          <p:xfrm>
            <a:off x="8163051" y="1960853"/>
            <a:ext cx="226909" cy="308132"/>
          </p:xfrm>
          <a:graphic>
            <a:graphicData uri="http://schemas.openxmlformats.org/presentationml/2006/ole">
              <mc:AlternateContent xmlns:mc="http://schemas.openxmlformats.org/markup-compatibility/2006">
                <mc:Choice xmlns:v="urn:schemas-microsoft-com:vml" Requires="v">
                  <p:oleObj spid="_x0000_s3252393" name="Equation" r:id="rId10" imgW="139700" imgH="190500" progId="Equation.DSMT4">
                    <p:embed/>
                  </p:oleObj>
                </mc:Choice>
                <mc:Fallback>
                  <p:oleObj name="Equation" r:id="rId10" imgW="139700" imgH="190500" progId="Equation.DSMT4">
                    <p:embed/>
                    <p:pic>
                      <p:nvPicPr>
                        <p:cNvPr id="97" name="Object 96">
                          <a:extLst>
                            <a:ext uri="{FF2B5EF4-FFF2-40B4-BE49-F238E27FC236}">
                              <a16:creationId xmlns:a16="http://schemas.microsoft.com/office/drawing/2014/main" id="{F8606303-28EC-3B4D-8F61-DC98B9A7FA2D}"/>
                            </a:ext>
                          </a:extLst>
                        </p:cNvPr>
                        <p:cNvPicPr/>
                        <p:nvPr/>
                      </p:nvPicPr>
                      <p:blipFill>
                        <a:blip r:embed="rId11"/>
                        <a:stretch>
                          <a:fillRect/>
                        </a:stretch>
                      </p:blipFill>
                      <p:spPr>
                        <a:xfrm>
                          <a:off x="8163051" y="1960853"/>
                          <a:ext cx="226909" cy="308132"/>
                        </a:xfrm>
                        <a:prstGeom prst="rect">
                          <a:avLst/>
                        </a:prstGeom>
                      </p:spPr>
                    </p:pic>
                  </p:oleObj>
                </mc:Fallback>
              </mc:AlternateContent>
            </a:graphicData>
          </a:graphic>
        </p:graphicFrame>
        <p:graphicFrame>
          <p:nvGraphicFramePr>
            <p:cNvPr id="98" name="Object 97">
              <a:extLst>
                <a:ext uri="{FF2B5EF4-FFF2-40B4-BE49-F238E27FC236}">
                  <a16:creationId xmlns:a16="http://schemas.microsoft.com/office/drawing/2014/main" id="{8755E1F6-3769-B648-9290-96D9B254CE5A}"/>
                </a:ext>
              </a:extLst>
            </p:cNvPr>
            <p:cNvGraphicFramePr>
              <a:graphicFrameLocks noChangeAspect="1"/>
            </p:cNvGraphicFramePr>
            <p:nvPr/>
          </p:nvGraphicFramePr>
          <p:xfrm>
            <a:off x="8566150" y="3300413"/>
            <a:ext cx="268288" cy="309562"/>
          </p:xfrm>
          <a:graphic>
            <a:graphicData uri="http://schemas.openxmlformats.org/presentationml/2006/ole">
              <mc:AlternateContent xmlns:mc="http://schemas.openxmlformats.org/markup-compatibility/2006">
                <mc:Choice xmlns:v="urn:schemas-microsoft-com:vml" Requires="v">
                  <p:oleObj spid="_x0000_s3252394" name="Equation" r:id="rId12" imgW="165100" imgH="190500" progId="Equation.DSMT4">
                    <p:embed/>
                  </p:oleObj>
                </mc:Choice>
                <mc:Fallback>
                  <p:oleObj name="Equation" r:id="rId12" imgW="165100" imgH="190500" progId="Equation.DSMT4">
                    <p:embed/>
                    <p:pic>
                      <p:nvPicPr>
                        <p:cNvPr id="98" name="Object 97">
                          <a:extLst>
                            <a:ext uri="{FF2B5EF4-FFF2-40B4-BE49-F238E27FC236}">
                              <a16:creationId xmlns:a16="http://schemas.microsoft.com/office/drawing/2014/main" id="{8755E1F6-3769-B648-9290-96D9B254CE5A}"/>
                            </a:ext>
                          </a:extLst>
                        </p:cNvPr>
                        <p:cNvPicPr/>
                        <p:nvPr/>
                      </p:nvPicPr>
                      <p:blipFill>
                        <a:blip r:embed="rId13"/>
                        <a:stretch>
                          <a:fillRect/>
                        </a:stretch>
                      </p:blipFill>
                      <p:spPr>
                        <a:xfrm>
                          <a:off x="8566150" y="3300413"/>
                          <a:ext cx="268288" cy="309562"/>
                        </a:xfrm>
                        <a:prstGeom prst="rect">
                          <a:avLst/>
                        </a:prstGeom>
                      </p:spPr>
                    </p:pic>
                  </p:oleObj>
                </mc:Fallback>
              </mc:AlternateContent>
            </a:graphicData>
          </a:graphic>
        </p:graphicFrame>
        <p:graphicFrame>
          <p:nvGraphicFramePr>
            <p:cNvPr id="99" name="Object 98">
              <a:extLst>
                <a:ext uri="{FF2B5EF4-FFF2-40B4-BE49-F238E27FC236}">
                  <a16:creationId xmlns:a16="http://schemas.microsoft.com/office/drawing/2014/main" id="{9E82E06E-5E15-A34B-84D5-ADCEAC0E02CA}"/>
                </a:ext>
              </a:extLst>
            </p:cNvPr>
            <p:cNvGraphicFramePr>
              <a:graphicFrameLocks noChangeAspect="1"/>
            </p:cNvGraphicFramePr>
            <p:nvPr/>
          </p:nvGraphicFramePr>
          <p:xfrm>
            <a:off x="8255000" y="2930525"/>
            <a:ext cx="206375" cy="288925"/>
          </p:xfrm>
          <a:graphic>
            <a:graphicData uri="http://schemas.openxmlformats.org/presentationml/2006/ole">
              <mc:AlternateContent xmlns:mc="http://schemas.openxmlformats.org/markup-compatibility/2006">
                <mc:Choice xmlns:v="urn:schemas-microsoft-com:vml" Requires="v">
                  <p:oleObj spid="_x0000_s3252395" name="Equation" r:id="rId14" imgW="127000" imgH="177800" progId="Equation.DSMT4">
                    <p:embed/>
                  </p:oleObj>
                </mc:Choice>
                <mc:Fallback>
                  <p:oleObj name="Equation" r:id="rId14" imgW="127000" imgH="177800" progId="Equation.DSMT4">
                    <p:embed/>
                    <p:pic>
                      <p:nvPicPr>
                        <p:cNvPr id="99" name="Object 98">
                          <a:extLst>
                            <a:ext uri="{FF2B5EF4-FFF2-40B4-BE49-F238E27FC236}">
                              <a16:creationId xmlns:a16="http://schemas.microsoft.com/office/drawing/2014/main" id="{9E82E06E-5E15-A34B-84D5-ADCEAC0E02CA}"/>
                            </a:ext>
                          </a:extLst>
                        </p:cNvPr>
                        <p:cNvPicPr/>
                        <p:nvPr/>
                      </p:nvPicPr>
                      <p:blipFill>
                        <a:blip r:embed="rId15"/>
                        <a:stretch>
                          <a:fillRect/>
                        </a:stretch>
                      </p:blipFill>
                      <p:spPr>
                        <a:xfrm>
                          <a:off x="8255000" y="2930525"/>
                          <a:ext cx="206375" cy="288925"/>
                        </a:xfrm>
                        <a:prstGeom prst="rect">
                          <a:avLst/>
                        </a:prstGeom>
                      </p:spPr>
                    </p:pic>
                  </p:oleObj>
                </mc:Fallback>
              </mc:AlternateContent>
            </a:graphicData>
          </a:graphic>
        </p:graphicFrame>
        <p:graphicFrame>
          <p:nvGraphicFramePr>
            <p:cNvPr id="100" name="Object 99">
              <a:extLst>
                <a:ext uri="{FF2B5EF4-FFF2-40B4-BE49-F238E27FC236}">
                  <a16:creationId xmlns:a16="http://schemas.microsoft.com/office/drawing/2014/main" id="{D803135D-6404-2F4F-9BA2-265D54DCC051}"/>
                </a:ext>
              </a:extLst>
            </p:cNvPr>
            <p:cNvGraphicFramePr>
              <a:graphicFrameLocks noChangeAspect="1"/>
            </p:cNvGraphicFramePr>
            <p:nvPr/>
          </p:nvGraphicFramePr>
          <p:xfrm>
            <a:off x="5954059" y="3329407"/>
            <a:ext cx="961206" cy="219222"/>
          </p:xfrm>
          <a:graphic>
            <a:graphicData uri="http://schemas.openxmlformats.org/presentationml/2006/ole">
              <mc:AlternateContent xmlns:mc="http://schemas.openxmlformats.org/markup-compatibility/2006">
                <mc:Choice xmlns:v="urn:schemas-microsoft-com:vml" Requires="v">
                  <p:oleObj spid="_x0000_s3252396" name="Equation" r:id="rId16" imgW="723900" imgH="165100" progId="Equation.DSMT4">
                    <p:embed/>
                  </p:oleObj>
                </mc:Choice>
                <mc:Fallback>
                  <p:oleObj name="Equation" r:id="rId16" imgW="723900" imgH="165100" progId="Equation.DSMT4">
                    <p:embed/>
                    <p:pic>
                      <p:nvPicPr>
                        <p:cNvPr id="100" name="Object 99">
                          <a:extLst>
                            <a:ext uri="{FF2B5EF4-FFF2-40B4-BE49-F238E27FC236}">
                              <a16:creationId xmlns:a16="http://schemas.microsoft.com/office/drawing/2014/main" id="{D803135D-6404-2F4F-9BA2-265D54DCC051}"/>
                            </a:ext>
                          </a:extLst>
                        </p:cNvPr>
                        <p:cNvPicPr/>
                        <p:nvPr/>
                      </p:nvPicPr>
                      <p:blipFill>
                        <a:blip r:embed="rId17"/>
                        <a:stretch>
                          <a:fillRect/>
                        </a:stretch>
                      </p:blipFill>
                      <p:spPr>
                        <a:xfrm>
                          <a:off x="5954059" y="3329407"/>
                          <a:ext cx="961206" cy="219222"/>
                        </a:xfrm>
                        <a:prstGeom prst="rect">
                          <a:avLst/>
                        </a:prstGeom>
                      </p:spPr>
                    </p:pic>
                  </p:oleObj>
                </mc:Fallback>
              </mc:AlternateContent>
            </a:graphicData>
          </a:graphic>
        </p:graphicFrame>
        <p:graphicFrame>
          <p:nvGraphicFramePr>
            <p:cNvPr id="101" name="Object 100">
              <a:extLst>
                <a:ext uri="{FF2B5EF4-FFF2-40B4-BE49-F238E27FC236}">
                  <a16:creationId xmlns:a16="http://schemas.microsoft.com/office/drawing/2014/main" id="{4AF18ECF-76CC-C148-9171-FF9B15560D3C}"/>
                </a:ext>
              </a:extLst>
            </p:cNvPr>
            <p:cNvGraphicFramePr>
              <a:graphicFrameLocks noChangeAspect="1"/>
            </p:cNvGraphicFramePr>
            <p:nvPr/>
          </p:nvGraphicFramePr>
          <p:xfrm>
            <a:off x="6799598" y="2358038"/>
            <a:ext cx="354012" cy="219075"/>
          </p:xfrm>
          <a:graphic>
            <a:graphicData uri="http://schemas.openxmlformats.org/presentationml/2006/ole">
              <mc:AlternateContent xmlns:mc="http://schemas.openxmlformats.org/markup-compatibility/2006">
                <mc:Choice xmlns:v="urn:schemas-microsoft-com:vml" Requires="v">
                  <p:oleObj spid="_x0000_s3252397" name="Equation" r:id="rId18" imgW="266700" imgH="165100" progId="Equation.DSMT4">
                    <p:embed/>
                  </p:oleObj>
                </mc:Choice>
                <mc:Fallback>
                  <p:oleObj name="Equation" r:id="rId18" imgW="266700" imgH="165100" progId="Equation.DSMT4">
                    <p:embed/>
                    <p:pic>
                      <p:nvPicPr>
                        <p:cNvPr id="101" name="Object 100">
                          <a:extLst>
                            <a:ext uri="{FF2B5EF4-FFF2-40B4-BE49-F238E27FC236}">
                              <a16:creationId xmlns:a16="http://schemas.microsoft.com/office/drawing/2014/main" id="{4AF18ECF-76CC-C148-9171-FF9B15560D3C}"/>
                            </a:ext>
                          </a:extLst>
                        </p:cNvPr>
                        <p:cNvPicPr/>
                        <p:nvPr/>
                      </p:nvPicPr>
                      <p:blipFill>
                        <a:blip r:embed="rId19"/>
                        <a:stretch>
                          <a:fillRect/>
                        </a:stretch>
                      </p:blipFill>
                      <p:spPr>
                        <a:xfrm>
                          <a:off x="6799598" y="2358038"/>
                          <a:ext cx="354012" cy="219075"/>
                        </a:xfrm>
                        <a:prstGeom prst="rect">
                          <a:avLst/>
                        </a:prstGeom>
                      </p:spPr>
                    </p:pic>
                  </p:oleObj>
                </mc:Fallback>
              </mc:AlternateContent>
            </a:graphicData>
          </a:graphic>
        </p:graphicFrame>
        <p:sp>
          <p:nvSpPr>
            <p:cNvPr id="137241" name="Freeform 137240">
              <a:extLst>
                <a:ext uri="{FF2B5EF4-FFF2-40B4-BE49-F238E27FC236}">
                  <a16:creationId xmlns:a16="http://schemas.microsoft.com/office/drawing/2014/main" id="{9C9F6E58-BE9D-BE46-BA05-913A11C3D469}"/>
                </a:ext>
              </a:extLst>
            </p:cNvPr>
            <p:cNvSpPr/>
            <p:nvPr/>
          </p:nvSpPr>
          <p:spPr>
            <a:xfrm>
              <a:off x="6933365" y="3456633"/>
              <a:ext cx="610358" cy="200988"/>
            </a:xfrm>
            <a:custGeom>
              <a:avLst/>
              <a:gdLst>
                <a:gd name="connsiteX0" fmla="*/ 0 w 610358"/>
                <a:gd name="connsiteY0" fmla="*/ 0 h 200988"/>
                <a:gd name="connsiteX1" fmla="*/ 582804 w 610358"/>
                <a:gd name="connsiteY1" fmla="*/ 200967 h 200988"/>
                <a:gd name="connsiteX2" fmla="*/ 462224 w 610358"/>
                <a:gd name="connsiteY2" fmla="*/ 10049 h 200988"/>
              </a:gdLst>
              <a:ahLst/>
              <a:cxnLst>
                <a:cxn ang="0">
                  <a:pos x="connsiteX0" y="connsiteY0"/>
                </a:cxn>
                <a:cxn ang="0">
                  <a:pos x="connsiteX1" y="connsiteY1"/>
                </a:cxn>
                <a:cxn ang="0">
                  <a:pos x="connsiteX2" y="connsiteY2"/>
                </a:cxn>
              </a:cxnLst>
              <a:rect l="l" t="t" r="r" b="b"/>
              <a:pathLst>
                <a:path w="610358" h="200988">
                  <a:moveTo>
                    <a:pt x="0" y="0"/>
                  </a:moveTo>
                  <a:cubicBezTo>
                    <a:pt x="252883" y="99646"/>
                    <a:pt x="505767" y="199292"/>
                    <a:pt x="582804" y="200967"/>
                  </a:cubicBezTo>
                  <a:cubicBezTo>
                    <a:pt x="659841" y="202642"/>
                    <a:pt x="561032" y="106345"/>
                    <a:pt x="462224" y="10049"/>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3" name="TextBox 102">
            <a:extLst>
              <a:ext uri="{FF2B5EF4-FFF2-40B4-BE49-F238E27FC236}">
                <a16:creationId xmlns:a16="http://schemas.microsoft.com/office/drawing/2014/main" id="{B8AACE60-FB57-CA42-B3EC-89CD1076F675}"/>
              </a:ext>
            </a:extLst>
          </p:cNvPr>
          <p:cNvSpPr txBox="1"/>
          <p:nvPr/>
        </p:nvSpPr>
        <p:spPr>
          <a:xfrm>
            <a:off x="397087" y="2773309"/>
            <a:ext cx="5488063" cy="400110"/>
          </a:xfrm>
          <a:prstGeom prst="rect">
            <a:avLst/>
          </a:prstGeom>
          <a:noFill/>
        </p:spPr>
        <p:txBody>
          <a:bodyPr wrap="square" rtlCol="0">
            <a:spAutoFit/>
          </a:bodyPr>
          <a:lstStyle/>
          <a:p>
            <a:r>
              <a:rPr lang="en-US" sz="2000" dirty="0">
                <a:solidFill>
                  <a:srgbClr val="FF0000"/>
                </a:solidFill>
                <a:latin typeface="Apple Chancery"/>
                <a:cs typeface="Apple Chancery"/>
              </a:rPr>
              <a:t>Magnetic flux </a:t>
            </a:r>
            <a:r>
              <a:rPr lang="en-US" sz="2000" dirty="0">
                <a:latin typeface="Times New Roman"/>
                <a:cs typeface="Times New Roman"/>
              </a:rPr>
              <a:t>through a coil is shown to the right.</a:t>
            </a:r>
          </a:p>
        </p:txBody>
      </p:sp>
      <p:sp>
        <p:nvSpPr>
          <p:cNvPr id="104" name="TextBox 103">
            <a:extLst>
              <a:ext uri="{FF2B5EF4-FFF2-40B4-BE49-F238E27FC236}">
                <a16:creationId xmlns:a16="http://schemas.microsoft.com/office/drawing/2014/main" id="{C1A1A001-F023-7A41-9454-A63855C1F26F}"/>
              </a:ext>
            </a:extLst>
          </p:cNvPr>
          <p:cNvSpPr txBox="1"/>
          <p:nvPr/>
        </p:nvSpPr>
        <p:spPr>
          <a:xfrm>
            <a:off x="397087" y="3281175"/>
            <a:ext cx="5488063" cy="1015663"/>
          </a:xfrm>
          <a:prstGeom prst="rect">
            <a:avLst/>
          </a:prstGeom>
          <a:noFill/>
        </p:spPr>
        <p:txBody>
          <a:bodyPr wrap="square" rtlCol="0">
            <a:spAutoFit/>
          </a:bodyPr>
          <a:lstStyle/>
          <a:p>
            <a:r>
              <a:rPr lang="en-US" sz="2000" dirty="0">
                <a:solidFill>
                  <a:srgbClr val="FF0000"/>
                </a:solidFill>
                <a:latin typeface="Apple Chancery"/>
                <a:cs typeface="Apple Chancery"/>
              </a:rPr>
              <a:t>So let’s define </a:t>
            </a:r>
            <a:r>
              <a:rPr lang="en-US" sz="2000" dirty="0">
                <a:latin typeface="Times New Roman"/>
                <a:cs typeface="Times New Roman"/>
              </a:rPr>
              <a:t>an area vector     whose magnitude is the area of the face of the coil and whose direction is perpendicularly out from the face.</a:t>
            </a:r>
          </a:p>
        </p:txBody>
      </p:sp>
      <p:graphicFrame>
        <p:nvGraphicFramePr>
          <p:cNvPr id="105" name="Object 104">
            <a:extLst>
              <a:ext uri="{FF2B5EF4-FFF2-40B4-BE49-F238E27FC236}">
                <a16:creationId xmlns:a16="http://schemas.microsoft.com/office/drawing/2014/main" id="{01DBBCF7-64EA-E348-A67C-D58D0AE9DA15}"/>
              </a:ext>
            </a:extLst>
          </p:cNvPr>
          <p:cNvGraphicFramePr>
            <a:graphicFrameLocks noChangeAspect="1"/>
          </p:cNvGraphicFramePr>
          <p:nvPr/>
        </p:nvGraphicFramePr>
        <p:xfrm>
          <a:off x="3658997" y="4362593"/>
          <a:ext cx="243842" cy="331126"/>
        </p:xfrm>
        <a:graphic>
          <a:graphicData uri="http://schemas.openxmlformats.org/presentationml/2006/ole">
            <mc:AlternateContent xmlns:mc="http://schemas.openxmlformats.org/markup-compatibility/2006">
              <mc:Choice xmlns:v="urn:schemas-microsoft-com:vml" Requires="v">
                <p:oleObj spid="_x0000_s3252398" name="Equation" r:id="rId20" imgW="139700" imgH="190500" progId="Equation.DSMT4">
                  <p:embed/>
                </p:oleObj>
              </mc:Choice>
              <mc:Fallback>
                <p:oleObj name="Equation" r:id="rId20" imgW="139700" imgH="190500" progId="Equation.DSMT4">
                  <p:embed/>
                  <p:pic>
                    <p:nvPicPr>
                      <p:cNvPr id="105" name="Object 104">
                        <a:extLst>
                          <a:ext uri="{FF2B5EF4-FFF2-40B4-BE49-F238E27FC236}">
                            <a16:creationId xmlns:a16="http://schemas.microsoft.com/office/drawing/2014/main" id="{01DBBCF7-64EA-E348-A67C-D58D0AE9DA15}"/>
                          </a:ext>
                        </a:extLst>
                      </p:cNvPr>
                      <p:cNvPicPr/>
                      <p:nvPr/>
                    </p:nvPicPr>
                    <p:blipFill>
                      <a:blip r:embed="rId11"/>
                      <a:stretch>
                        <a:fillRect/>
                      </a:stretch>
                    </p:blipFill>
                    <p:spPr>
                      <a:xfrm>
                        <a:off x="3658997" y="4362593"/>
                        <a:ext cx="243842" cy="331126"/>
                      </a:xfrm>
                      <a:prstGeom prst="rect">
                        <a:avLst/>
                      </a:prstGeom>
                    </p:spPr>
                  </p:pic>
                </p:oleObj>
              </mc:Fallback>
            </mc:AlternateContent>
          </a:graphicData>
        </a:graphic>
      </p:graphicFrame>
      <p:graphicFrame>
        <p:nvGraphicFramePr>
          <p:cNvPr id="106" name="Object 105">
            <a:extLst>
              <a:ext uri="{FF2B5EF4-FFF2-40B4-BE49-F238E27FC236}">
                <a16:creationId xmlns:a16="http://schemas.microsoft.com/office/drawing/2014/main" id="{2C7440CE-E5C0-0F4B-ACDC-F33446308D86}"/>
              </a:ext>
            </a:extLst>
          </p:cNvPr>
          <p:cNvGraphicFramePr>
            <a:graphicFrameLocks noChangeAspect="1"/>
          </p:cNvGraphicFramePr>
          <p:nvPr/>
        </p:nvGraphicFramePr>
        <p:xfrm>
          <a:off x="5997096" y="4693719"/>
          <a:ext cx="287337" cy="331788"/>
        </p:xfrm>
        <a:graphic>
          <a:graphicData uri="http://schemas.openxmlformats.org/presentationml/2006/ole">
            <mc:AlternateContent xmlns:mc="http://schemas.openxmlformats.org/markup-compatibility/2006">
              <mc:Choice xmlns:v="urn:schemas-microsoft-com:vml" Requires="v">
                <p:oleObj spid="_x0000_s3252399" name="Equation" r:id="rId21" imgW="165100" imgH="190500" progId="Equation.DSMT4">
                  <p:embed/>
                </p:oleObj>
              </mc:Choice>
              <mc:Fallback>
                <p:oleObj name="Equation" r:id="rId21" imgW="165100" imgH="190500" progId="Equation.DSMT4">
                  <p:embed/>
                  <p:pic>
                    <p:nvPicPr>
                      <p:cNvPr id="106" name="Object 105">
                        <a:extLst>
                          <a:ext uri="{FF2B5EF4-FFF2-40B4-BE49-F238E27FC236}">
                            <a16:creationId xmlns:a16="http://schemas.microsoft.com/office/drawing/2014/main" id="{2C7440CE-E5C0-0F4B-ACDC-F33446308D86}"/>
                          </a:ext>
                        </a:extLst>
                      </p:cNvPr>
                      <p:cNvPicPr/>
                      <p:nvPr/>
                    </p:nvPicPr>
                    <p:blipFill>
                      <a:blip r:embed="rId22"/>
                      <a:stretch>
                        <a:fillRect/>
                      </a:stretch>
                    </p:blipFill>
                    <p:spPr>
                      <a:xfrm>
                        <a:off x="5997096" y="4693719"/>
                        <a:ext cx="287337" cy="331788"/>
                      </a:xfrm>
                      <a:prstGeom prst="rect">
                        <a:avLst/>
                      </a:prstGeom>
                    </p:spPr>
                  </p:pic>
                </p:oleObj>
              </mc:Fallback>
            </mc:AlternateContent>
          </a:graphicData>
        </a:graphic>
      </p:graphicFrame>
      <p:sp>
        <p:nvSpPr>
          <p:cNvPr id="107" name="TextBox 106">
            <a:extLst>
              <a:ext uri="{FF2B5EF4-FFF2-40B4-BE49-F238E27FC236}">
                <a16:creationId xmlns:a16="http://schemas.microsoft.com/office/drawing/2014/main" id="{D64402A8-F7F4-2E4D-94DB-171DBA3C6F55}"/>
              </a:ext>
            </a:extLst>
          </p:cNvPr>
          <p:cNvSpPr txBox="1"/>
          <p:nvPr/>
        </p:nvSpPr>
        <p:spPr>
          <a:xfrm>
            <a:off x="263786" y="5468759"/>
            <a:ext cx="965045" cy="400110"/>
          </a:xfrm>
          <a:prstGeom prst="rect">
            <a:avLst/>
          </a:prstGeom>
          <a:noFill/>
        </p:spPr>
        <p:txBody>
          <a:bodyPr wrap="square" rtlCol="0">
            <a:spAutoFit/>
          </a:bodyPr>
          <a:lstStyle/>
          <a:p>
            <a:r>
              <a:rPr lang="en-US" sz="2000" dirty="0">
                <a:latin typeface="Times New Roman"/>
                <a:cs typeface="Times New Roman"/>
              </a:rPr>
              <a:t>with </a:t>
            </a:r>
          </a:p>
        </p:txBody>
      </p:sp>
      <p:graphicFrame>
        <p:nvGraphicFramePr>
          <p:cNvPr id="109" name="Object 108">
            <a:extLst>
              <a:ext uri="{FF2B5EF4-FFF2-40B4-BE49-F238E27FC236}">
                <a16:creationId xmlns:a16="http://schemas.microsoft.com/office/drawing/2014/main" id="{1253F999-8BF1-5240-BEBF-49992464C8FC}"/>
              </a:ext>
            </a:extLst>
          </p:cNvPr>
          <p:cNvGraphicFramePr>
            <a:graphicFrameLocks noChangeAspect="1"/>
          </p:cNvGraphicFramePr>
          <p:nvPr/>
        </p:nvGraphicFramePr>
        <p:xfrm>
          <a:off x="3408282" y="3261048"/>
          <a:ext cx="287337" cy="331788"/>
        </p:xfrm>
        <a:graphic>
          <a:graphicData uri="http://schemas.openxmlformats.org/presentationml/2006/ole">
            <mc:AlternateContent xmlns:mc="http://schemas.openxmlformats.org/markup-compatibility/2006">
              <mc:Choice xmlns:v="urn:schemas-microsoft-com:vml" Requires="v">
                <p:oleObj spid="_x0000_s3252400" name="Equation" r:id="rId23" imgW="165100" imgH="190500" progId="Equation.DSMT4">
                  <p:embed/>
                </p:oleObj>
              </mc:Choice>
              <mc:Fallback>
                <p:oleObj name="Equation" r:id="rId23" imgW="165100" imgH="190500" progId="Equation.DSMT4">
                  <p:embed/>
                  <p:pic>
                    <p:nvPicPr>
                      <p:cNvPr id="109" name="Object 108">
                        <a:extLst>
                          <a:ext uri="{FF2B5EF4-FFF2-40B4-BE49-F238E27FC236}">
                            <a16:creationId xmlns:a16="http://schemas.microsoft.com/office/drawing/2014/main" id="{1253F999-8BF1-5240-BEBF-49992464C8FC}"/>
                          </a:ext>
                        </a:extLst>
                      </p:cNvPr>
                      <p:cNvPicPr/>
                      <p:nvPr/>
                    </p:nvPicPr>
                    <p:blipFill>
                      <a:blip r:embed="rId22"/>
                      <a:stretch>
                        <a:fillRect/>
                      </a:stretch>
                    </p:blipFill>
                    <p:spPr>
                      <a:xfrm>
                        <a:off x="3408282" y="3261048"/>
                        <a:ext cx="287337" cy="331788"/>
                      </a:xfrm>
                      <a:prstGeom prst="rect">
                        <a:avLst/>
                      </a:prstGeom>
                    </p:spPr>
                  </p:pic>
                </p:oleObj>
              </mc:Fallback>
            </mc:AlternateContent>
          </a:graphicData>
        </a:graphic>
      </p:graphicFrame>
    </p:spTree>
    <p:extLst>
      <p:ext uri="{BB962C8B-B14F-4D97-AF65-F5344CB8AC3E}">
        <p14:creationId xmlns:p14="http://schemas.microsoft.com/office/powerpoint/2010/main" val="38164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dissolve">
                                      <p:cBhvr>
                                        <p:cTn id="7" dur="500"/>
                                        <p:tgtEl>
                                          <p:spTgt spid="103"/>
                                        </p:tgtEl>
                                      </p:cBhvr>
                                    </p:animEffect>
                                  </p:childTnLst>
                                </p:cTn>
                              </p:par>
                              <p:par>
                                <p:cTn id="8" presetID="9" presetClass="entr" presetSubtype="0" fill="hold" nodeType="withEffect">
                                  <p:stCondLst>
                                    <p:cond delay="0"/>
                                  </p:stCondLst>
                                  <p:childTnLst>
                                    <p:set>
                                      <p:cBhvr>
                                        <p:cTn id="9" dur="1" fill="hold">
                                          <p:stCondLst>
                                            <p:cond delay="0"/>
                                          </p:stCondLst>
                                        </p:cTn>
                                        <p:tgtEl>
                                          <p:spTgt spid="137244"/>
                                        </p:tgtEl>
                                        <p:attrNameLst>
                                          <p:attrName>style.visibility</p:attrName>
                                        </p:attrNameLst>
                                      </p:cBhvr>
                                      <p:to>
                                        <p:strVal val="visible"/>
                                      </p:to>
                                    </p:set>
                                    <p:animEffect transition="in" filter="dissolve">
                                      <p:cBhvr>
                                        <p:cTn id="10" dur="500"/>
                                        <p:tgtEl>
                                          <p:spTgt spid="13724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dissolve">
                                      <p:cBhvr>
                                        <p:cTn id="15" dur="500"/>
                                        <p:tgtEl>
                                          <p:spTgt spid="10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dissolve">
                                      <p:cBhvr>
                                        <p:cTn id="18" dur="500"/>
                                        <p:tgtEl>
                                          <p:spTgt spid="10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dissolve">
                                      <p:cBhvr>
                                        <p:cTn id="23" dur="500"/>
                                        <p:tgtEl>
                                          <p:spTgt spid="105"/>
                                        </p:tgtEl>
                                      </p:cBhvr>
                                    </p:animEffect>
                                  </p:childTnLst>
                                </p:cTn>
                              </p:par>
                              <p:par>
                                <p:cTn id="24" presetID="9" presetClass="entr" presetSubtype="0"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dissolve">
                                      <p:cBhvr>
                                        <p:cTn id="26" dur="500"/>
                                        <p:tgtEl>
                                          <p:spTgt spid="10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dissolve">
                                      <p:cBhvr>
                                        <p:cTn id="29" dur="500"/>
                                        <p:tgtEl>
                                          <p:spTgt spid="10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dissolve">
                                      <p:cBhvr>
                                        <p:cTn id="39" dur="500"/>
                                        <p:tgtEl>
                                          <p:spTgt spid="107"/>
                                        </p:tgtEl>
                                      </p:cBhvr>
                                    </p:animEffect>
                                  </p:childTnLst>
                                </p:cTn>
                              </p:par>
                              <p:par>
                                <p:cTn id="40" presetID="9"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37243"/>
                                        </p:tgtEl>
                                        <p:attrNameLst>
                                          <p:attrName>style.visibility</p:attrName>
                                        </p:attrNameLst>
                                      </p:cBhvr>
                                      <p:to>
                                        <p:strVal val="visible"/>
                                      </p:to>
                                    </p:set>
                                    <p:animEffect transition="in" filter="dissolve">
                                      <p:cBhvr>
                                        <p:cTn id="47" dur="500"/>
                                        <p:tgtEl>
                                          <p:spTgt spid="137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3" grpId="0"/>
      <p:bldP spid="104" grpId="0"/>
      <p:bldP spid="10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80" name="TextBox 479"/>
          <p:cNvSpPr txBox="1"/>
          <p:nvPr/>
        </p:nvSpPr>
        <p:spPr>
          <a:xfrm>
            <a:off x="266699" y="492228"/>
            <a:ext cx="6421663" cy="1015663"/>
          </a:xfrm>
          <a:prstGeom prst="rect">
            <a:avLst/>
          </a:prstGeom>
          <a:noFill/>
        </p:spPr>
        <p:txBody>
          <a:bodyPr wrap="square" rtlCol="0">
            <a:spAutoFit/>
          </a:bodyPr>
          <a:lstStyle/>
          <a:p>
            <a:r>
              <a:rPr lang="en-US" sz="2000" dirty="0">
                <a:solidFill>
                  <a:srgbClr val="FF0000"/>
                </a:solidFill>
                <a:latin typeface="Apple Chancery"/>
                <a:cs typeface="Apple Chancery"/>
              </a:rPr>
              <a:t>--The flux is </a:t>
            </a:r>
            <a:r>
              <a:rPr lang="en-US" sz="2000" dirty="0">
                <a:solidFill>
                  <a:srgbClr val="0000FF"/>
                </a:solidFill>
                <a:latin typeface="Times New Roman"/>
                <a:cs typeface="Times New Roman"/>
              </a:rPr>
              <a:t>increasing, </a:t>
            </a:r>
            <a:r>
              <a:rPr lang="en-US" sz="2000" dirty="0">
                <a:latin typeface="Times New Roman"/>
                <a:cs typeface="Times New Roman"/>
              </a:rPr>
              <a:t>so the </a:t>
            </a:r>
            <a:r>
              <a:rPr lang="en-US" sz="2000" dirty="0">
                <a:solidFill>
                  <a:srgbClr val="0000FF"/>
                </a:solidFill>
                <a:latin typeface="Times New Roman"/>
                <a:cs typeface="Times New Roman"/>
              </a:rPr>
              <a:t>induced current </a:t>
            </a:r>
            <a:r>
              <a:rPr lang="en-US" sz="2000" dirty="0">
                <a:latin typeface="Times New Roman"/>
                <a:cs typeface="Times New Roman"/>
              </a:rPr>
              <a:t>will be </a:t>
            </a:r>
            <a:r>
              <a:rPr lang="en-US" sz="2000" dirty="0">
                <a:solidFill>
                  <a:srgbClr val="FF0000"/>
                </a:solidFill>
                <a:latin typeface="Times New Roman"/>
                <a:cs typeface="Times New Roman"/>
              </a:rPr>
              <a:t>counterclockwise</a:t>
            </a:r>
            <a:r>
              <a:rPr lang="en-US" sz="2000" dirty="0">
                <a:latin typeface="Times New Roman"/>
                <a:cs typeface="Times New Roman"/>
              </a:rPr>
              <a:t> (producing an induced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opposite the external field and out of the page). </a:t>
            </a:r>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48.)</a:t>
            </a:r>
          </a:p>
        </p:txBody>
      </p:sp>
      <p:sp>
        <p:nvSpPr>
          <p:cNvPr id="158" name="TextBox 157"/>
          <p:cNvSpPr txBox="1"/>
          <p:nvPr/>
        </p:nvSpPr>
        <p:spPr>
          <a:xfrm>
            <a:off x="633943" y="1543282"/>
            <a:ext cx="5690657" cy="1323439"/>
          </a:xfrm>
          <a:prstGeom prst="rect">
            <a:avLst/>
          </a:prstGeom>
          <a:noFill/>
        </p:spPr>
        <p:txBody>
          <a:bodyPr wrap="square" rtlCol="0">
            <a:spAutoFit/>
          </a:bodyPr>
          <a:lstStyle/>
          <a:p>
            <a:r>
              <a:rPr lang="en-US" sz="2000" dirty="0">
                <a:solidFill>
                  <a:srgbClr val="FF0000"/>
                </a:solidFill>
                <a:latin typeface="Apple Chancery"/>
                <a:cs typeface="Apple Chancery"/>
              </a:rPr>
              <a:t>--The induced current </a:t>
            </a:r>
            <a:r>
              <a:rPr lang="en-US" sz="2000" dirty="0">
                <a:solidFill>
                  <a:srgbClr val="0000FF"/>
                </a:solidFill>
                <a:latin typeface="Times New Roman"/>
                <a:cs typeface="Times New Roman"/>
              </a:rPr>
              <a:t>will interact </a:t>
            </a:r>
            <a:r>
              <a:rPr lang="en-US" sz="2000" dirty="0">
                <a:latin typeface="Times New Roman"/>
                <a:cs typeface="Times New Roman"/>
              </a:rPr>
              <a:t>with the </a:t>
            </a:r>
            <a:r>
              <a:rPr lang="en-US" sz="2000" dirty="0">
                <a:solidFill>
                  <a:srgbClr val="0000FF"/>
                </a:solidFill>
                <a:latin typeface="Times New Roman"/>
                <a:cs typeface="Times New Roman"/>
              </a:rPr>
              <a:t>external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producing a </a:t>
            </a:r>
            <a:r>
              <a:rPr lang="en-US" sz="2000" dirty="0">
                <a:solidFill>
                  <a:srgbClr val="0000FF"/>
                </a:solidFill>
                <a:latin typeface="Times New Roman"/>
                <a:cs typeface="Times New Roman"/>
              </a:rPr>
              <a:t>force</a:t>
            </a:r>
            <a:r>
              <a:rPr lang="en-US" sz="2000" dirty="0">
                <a:latin typeface="Times New Roman"/>
                <a:cs typeface="Times New Roman"/>
              </a:rPr>
              <a:t> via                      that is </a:t>
            </a:r>
            <a:r>
              <a:rPr lang="en-US" sz="2000" i="1" dirty="0">
                <a:solidFill>
                  <a:srgbClr val="0000FF"/>
                </a:solidFill>
                <a:latin typeface="Times New Roman"/>
                <a:cs typeface="Times New Roman"/>
              </a:rPr>
              <a:t>upward</a:t>
            </a:r>
            <a:r>
              <a:rPr lang="en-US" sz="2000" i="1" dirty="0">
                <a:latin typeface="Times New Roman"/>
                <a:cs typeface="Times New Roman"/>
              </a:rPr>
              <a:t>, </a:t>
            </a:r>
            <a:r>
              <a:rPr lang="en-US" sz="2000" dirty="0">
                <a:solidFill>
                  <a:srgbClr val="FF0000"/>
                </a:solidFill>
                <a:latin typeface="Times New Roman"/>
                <a:cs typeface="Times New Roman"/>
              </a:rPr>
              <a:t>fighting the entrance </a:t>
            </a:r>
            <a:r>
              <a:rPr lang="en-US" sz="2000" dirty="0">
                <a:latin typeface="Times New Roman"/>
                <a:cs typeface="Times New Roman"/>
              </a:rPr>
              <a:t>of the “coil” into the external </a:t>
            </a:r>
            <a:r>
              <a:rPr lang="en-US" sz="2000" i="1" dirty="0">
                <a:latin typeface="Times New Roman"/>
                <a:cs typeface="Times New Roman"/>
              </a:rPr>
              <a:t>B-fld.</a:t>
            </a:r>
            <a:endParaRPr lang="en-US" sz="2000" dirty="0">
              <a:latin typeface="Times New Roman"/>
              <a:cs typeface="Times New Roman"/>
            </a:endParaRPr>
          </a:p>
        </p:txBody>
      </p:sp>
      <p:sp>
        <p:nvSpPr>
          <p:cNvPr id="3" name="Arc 2"/>
          <p:cNvSpPr/>
          <p:nvPr/>
        </p:nvSpPr>
        <p:spPr>
          <a:xfrm>
            <a:off x="8092730" y="82644"/>
            <a:ext cx="2309354" cy="2309354"/>
          </a:xfrm>
          <a:prstGeom prst="arc">
            <a:avLst>
              <a:gd name="adj1" fmla="val 13530476"/>
              <a:gd name="adj2" fmla="val 14349914"/>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ectangle 5"/>
          <p:cNvSpPr>
            <a:spLocks noChangeArrowheads="1"/>
          </p:cNvSpPr>
          <p:nvPr/>
        </p:nvSpPr>
        <p:spPr bwMode="auto">
          <a:xfrm>
            <a:off x="7192854" y="716673"/>
            <a:ext cx="1507351" cy="104677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8" name="Group 6"/>
          <p:cNvGrpSpPr>
            <a:grpSpLocks/>
          </p:cNvGrpSpPr>
          <p:nvPr/>
        </p:nvGrpSpPr>
        <p:grpSpPr bwMode="auto">
          <a:xfrm>
            <a:off x="7301718" y="808789"/>
            <a:ext cx="123519" cy="125612"/>
            <a:chOff x="2584" y="2336"/>
            <a:chExt cx="118" cy="120"/>
          </a:xfrm>
        </p:grpSpPr>
        <p:sp>
          <p:nvSpPr>
            <p:cNvPr id="86" name="Line 7"/>
            <p:cNvSpPr>
              <a:spLocks noChangeShapeType="1"/>
            </p:cNvSpPr>
            <p:nvPr/>
          </p:nvSpPr>
          <p:spPr bwMode="auto">
            <a:xfrm>
              <a:off x="258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7" name="Line 8"/>
            <p:cNvSpPr>
              <a:spLocks noChangeShapeType="1"/>
            </p:cNvSpPr>
            <p:nvPr/>
          </p:nvSpPr>
          <p:spPr bwMode="auto">
            <a:xfrm flipH="1">
              <a:off x="258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9" name="Group 9"/>
          <p:cNvGrpSpPr>
            <a:grpSpLocks/>
          </p:cNvGrpSpPr>
          <p:nvPr/>
        </p:nvGrpSpPr>
        <p:grpSpPr bwMode="auto">
          <a:xfrm>
            <a:off x="7594814" y="808789"/>
            <a:ext cx="123519" cy="125612"/>
            <a:chOff x="2864" y="2336"/>
            <a:chExt cx="118" cy="120"/>
          </a:xfrm>
        </p:grpSpPr>
        <p:sp>
          <p:nvSpPr>
            <p:cNvPr id="84" name="Line 10"/>
            <p:cNvSpPr>
              <a:spLocks noChangeShapeType="1"/>
            </p:cNvSpPr>
            <p:nvPr/>
          </p:nvSpPr>
          <p:spPr bwMode="auto">
            <a:xfrm>
              <a:off x="286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 name="Line 11"/>
            <p:cNvSpPr>
              <a:spLocks noChangeShapeType="1"/>
            </p:cNvSpPr>
            <p:nvPr/>
          </p:nvSpPr>
          <p:spPr bwMode="auto">
            <a:xfrm flipH="1">
              <a:off x="286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0" name="Group 12"/>
          <p:cNvGrpSpPr>
            <a:grpSpLocks/>
          </p:cNvGrpSpPr>
          <p:nvPr/>
        </p:nvGrpSpPr>
        <p:grpSpPr bwMode="auto">
          <a:xfrm>
            <a:off x="7887910" y="808789"/>
            <a:ext cx="123519" cy="125612"/>
            <a:chOff x="3144" y="2336"/>
            <a:chExt cx="118" cy="120"/>
          </a:xfrm>
        </p:grpSpPr>
        <p:sp>
          <p:nvSpPr>
            <p:cNvPr id="82" name="Line 13"/>
            <p:cNvSpPr>
              <a:spLocks noChangeShapeType="1"/>
            </p:cNvSpPr>
            <p:nvPr/>
          </p:nvSpPr>
          <p:spPr bwMode="auto">
            <a:xfrm>
              <a:off x="314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 name="Line 14"/>
            <p:cNvSpPr>
              <a:spLocks noChangeShapeType="1"/>
            </p:cNvSpPr>
            <p:nvPr/>
          </p:nvSpPr>
          <p:spPr bwMode="auto">
            <a:xfrm flipH="1">
              <a:off x="314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1" name="Group 15"/>
          <p:cNvGrpSpPr>
            <a:grpSpLocks/>
          </p:cNvGrpSpPr>
          <p:nvPr/>
        </p:nvGrpSpPr>
        <p:grpSpPr bwMode="auto">
          <a:xfrm>
            <a:off x="8181006" y="808789"/>
            <a:ext cx="123519" cy="125612"/>
            <a:chOff x="3424" y="2336"/>
            <a:chExt cx="118" cy="120"/>
          </a:xfrm>
        </p:grpSpPr>
        <p:sp>
          <p:nvSpPr>
            <p:cNvPr id="80" name="Line 16"/>
            <p:cNvSpPr>
              <a:spLocks noChangeShapeType="1"/>
            </p:cNvSpPr>
            <p:nvPr/>
          </p:nvSpPr>
          <p:spPr bwMode="auto">
            <a:xfrm>
              <a:off x="342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 name="Line 17"/>
            <p:cNvSpPr>
              <a:spLocks noChangeShapeType="1"/>
            </p:cNvSpPr>
            <p:nvPr/>
          </p:nvSpPr>
          <p:spPr bwMode="auto">
            <a:xfrm flipH="1">
              <a:off x="342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2" name="Group 18"/>
          <p:cNvGrpSpPr>
            <a:grpSpLocks/>
          </p:cNvGrpSpPr>
          <p:nvPr/>
        </p:nvGrpSpPr>
        <p:grpSpPr bwMode="auto">
          <a:xfrm>
            <a:off x="8474102" y="808789"/>
            <a:ext cx="123519" cy="125612"/>
            <a:chOff x="3704" y="2336"/>
            <a:chExt cx="118" cy="120"/>
          </a:xfrm>
        </p:grpSpPr>
        <p:sp>
          <p:nvSpPr>
            <p:cNvPr id="78" name="Line 19"/>
            <p:cNvSpPr>
              <a:spLocks noChangeShapeType="1"/>
            </p:cNvSpPr>
            <p:nvPr/>
          </p:nvSpPr>
          <p:spPr bwMode="auto">
            <a:xfrm>
              <a:off x="370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 name="Line 20"/>
            <p:cNvSpPr>
              <a:spLocks noChangeShapeType="1"/>
            </p:cNvSpPr>
            <p:nvPr/>
          </p:nvSpPr>
          <p:spPr bwMode="auto">
            <a:xfrm flipH="1">
              <a:off x="370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3" name="Group 21"/>
          <p:cNvGrpSpPr>
            <a:grpSpLocks/>
          </p:cNvGrpSpPr>
          <p:nvPr/>
        </p:nvGrpSpPr>
        <p:grpSpPr bwMode="auto">
          <a:xfrm>
            <a:off x="7301718" y="1060015"/>
            <a:ext cx="123519" cy="125612"/>
            <a:chOff x="2584" y="2576"/>
            <a:chExt cx="118" cy="120"/>
          </a:xfrm>
        </p:grpSpPr>
        <p:sp>
          <p:nvSpPr>
            <p:cNvPr id="76" name="Line 22"/>
            <p:cNvSpPr>
              <a:spLocks noChangeShapeType="1"/>
            </p:cNvSpPr>
            <p:nvPr/>
          </p:nvSpPr>
          <p:spPr bwMode="auto">
            <a:xfrm>
              <a:off x="258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 name="Line 23"/>
            <p:cNvSpPr>
              <a:spLocks noChangeShapeType="1"/>
            </p:cNvSpPr>
            <p:nvPr/>
          </p:nvSpPr>
          <p:spPr bwMode="auto">
            <a:xfrm flipH="1">
              <a:off x="258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 name="Group 24"/>
          <p:cNvGrpSpPr>
            <a:grpSpLocks/>
          </p:cNvGrpSpPr>
          <p:nvPr/>
        </p:nvGrpSpPr>
        <p:grpSpPr bwMode="auto">
          <a:xfrm>
            <a:off x="7594814" y="1060015"/>
            <a:ext cx="123519" cy="125612"/>
            <a:chOff x="2864" y="2576"/>
            <a:chExt cx="118" cy="120"/>
          </a:xfrm>
        </p:grpSpPr>
        <p:sp>
          <p:nvSpPr>
            <p:cNvPr id="74" name="Line 25"/>
            <p:cNvSpPr>
              <a:spLocks noChangeShapeType="1"/>
            </p:cNvSpPr>
            <p:nvPr/>
          </p:nvSpPr>
          <p:spPr bwMode="auto">
            <a:xfrm>
              <a:off x="286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 name="Line 26"/>
            <p:cNvSpPr>
              <a:spLocks noChangeShapeType="1"/>
            </p:cNvSpPr>
            <p:nvPr/>
          </p:nvSpPr>
          <p:spPr bwMode="auto">
            <a:xfrm flipH="1">
              <a:off x="286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 name="Group 27"/>
          <p:cNvGrpSpPr>
            <a:grpSpLocks/>
          </p:cNvGrpSpPr>
          <p:nvPr/>
        </p:nvGrpSpPr>
        <p:grpSpPr bwMode="auto">
          <a:xfrm>
            <a:off x="7887910" y="1060015"/>
            <a:ext cx="123519" cy="125612"/>
            <a:chOff x="3144" y="2576"/>
            <a:chExt cx="118" cy="120"/>
          </a:xfrm>
        </p:grpSpPr>
        <p:sp>
          <p:nvSpPr>
            <p:cNvPr id="72" name="Line 28"/>
            <p:cNvSpPr>
              <a:spLocks noChangeShapeType="1"/>
            </p:cNvSpPr>
            <p:nvPr/>
          </p:nvSpPr>
          <p:spPr bwMode="auto">
            <a:xfrm>
              <a:off x="314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 name="Line 29"/>
            <p:cNvSpPr>
              <a:spLocks noChangeShapeType="1"/>
            </p:cNvSpPr>
            <p:nvPr/>
          </p:nvSpPr>
          <p:spPr bwMode="auto">
            <a:xfrm flipH="1">
              <a:off x="314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6" name="Group 30"/>
          <p:cNvGrpSpPr>
            <a:grpSpLocks/>
          </p:cNvGrpSpPr>
          <p:nvPr/>
        </p:nvGrpSpPr>
        <p:grpSpPr bwMode="auto">
          <a:xfrm>
            <a:off x="8181006" y="1060015"/>
            <a:ext cx="123519" cy="125612"/>
            <a:chOff x="3424" y="2576"/>
            <a:chExt cx="118" cy="120"/>
          </a:xfrm>
        </p:grpSpPr>
        <p:sp>
          <p:nvSpPr>
            <p:cNvPr id="70" name="Line 31"/>
            <p:cNvSpPr>
              <a:spLocks noChangeShapeType="1"/>
            </p:cNvSpPr>
            <p:nvPr/>
          </p:nvSpPr>
          <p:spPr bwMode="auto">
            <a:xfrm>
              <a:off x="342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 name="Line 32"/>
            <p:cNvSpPr>
              <a:spLocks noChangeShapeType="1"/>
            </p:cNvSpPr>
            <p:nvPr/>
          </p:nvSpPr>
          <p:spPr bwMode="auto">
            <a:xfrm flipH="1">
              <a:off x="342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7" name="Group 33"/>
          <p:cNvGrpSpPr>
            <a:grpSpLocks/>
          </p:cNvGrpSpPr>
          <p:nvPr/>
        </p:nvGrpSpPr>
        <p:grpSpPr bwMode="auto">
          <a:xfrm>
            <a:off x="8474102" y="1060015"/>
            <a:ext cx="123519" cy="125612"/>
            <a:chOff x="3704" y="2576"/>
            <a:chExt cx="118" cy="120"/>
          </a:xfrm>
        </p:grpSpPr>
        <p:sp>
          <p:nvSpPr>
            <p:cNvPr id="68" name="Line 34"/>
            <p:cNvSpPr>
              <a:spLocks noChangeShapeType="1"/>
            </p:cNvSpPr>
            <p:nvPr/>
          </p:nvSpPr>
          <p:spPr bwMode="auto">
            <a:xfrm>
              <a:off x="370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 name="Line 35"/>
            <p:cNvSpPr>
              <a:spLocks noChangeShapeType="1"/>
            </p:cNvSpPr>
            <p:nvPr/>
          </p:nvSpPr>
          <p:spPr bwMode="auto">
            <a:xfrm flipH="1">
              <a:off x="370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 name="Group 36"/>
          <p:cNvGrpSpPr>
            <a:grpSpLocks/>
          </p:cNvGrpSpPr>
          <p:nvPr/>
        </p:nvGrpSpPr>
        <p:grpSpPr bwMode="auto">
          <a:xfrm>
            <a:off x="7301718" y="1311240"/>
            <a:ext cx="123519" cy="125612"/>
            <a:chOff x="2584" y="2816"/>
            <a:chExt cx="118" cy="120"/>
          </a:xfrm>
        </p:grpSpPr>
        <p:sp>
          <p:nvSpPr>
            <p:cNvPr id="66" name="Line 37"/>
            <p:cNvSpPr>
              <a:spLocks noChangeShapeType="1"/>
            </p:cNvSpPr>
            <p:nvPr/>
          </p:nvSpPr>
          <p:spPr bwMode="auto">
            <a:xfrm>
              <a:off x="258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 name="Line 38"/>
            <p:cNvSpPr>
              <a:spLocks noChangeShapeType="1"/>
            </p:cNvSpPr>
            <p:nvPr/>
          </p:nvSpPr>
          <p:spPr bwMode="auto">
            <a:xfrm flipH="1">
              <a:off x="258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9" name="Group 39"/>
          <p:cNvGrpSpPr>
            <a:grpSpLocks/>
          </p:cNvGrpSpPr>
          <p:nvPr/>
        </p:nvGrpSpPr>
        <p:grpSpPr bwMode="auto">
          <a:xfrm>
            <a:off x="7594814" y="1311240"/>
            <a:ext cx="123519" cy="125612"/>
            <a:chOff x="2864" y="2816"/>
            <a:chExt cx="118" cy="120"/>
          </a:xfrm>
        </p:grpSpPr>
        <p:sp>
          <p:nvSpPr>
            <p:cNvPr id="64" name="Line 40"/>
            <p:cNvSpPr>
              <a:spLocks noChangeShapeType="1"/>
            </p:cNvSpPr>
            <p:nvPr/>
          </p:nvSpPr>
          <p:spPr bwMode="auto">
            <a:xfrm>
              <a:off x="286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 name="Line 41"/>
            <p:cNvSpPr>
              <a:spLocks noChangeShapeType="1"/>
            </p:cNvSpPr>
            <p:nvPr/>
          </p:nvSpPr>
          <p:spPr bwMode="auto">
            <a:xfrm flipH="1">
              <a:off x="286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0" name="Group 42"/>
          <p:cNvGrpSpPr>
            <a:grpSpLocks/>
          </p:cNvGrpSpPr>
          <p:nvPr/>
        </p:nvGrpSpPr>
        <p:grpSpPr bwMode="auto">
          <a:xfrm>
            <a:off x="7887910" y="1311240"/>
            <a:ext cx="123519" cy="125612"/>
            <a:chOff x="3144" y="2816"/>
            <a:chExt cx="118" cy="120"/>
          </a:xfrm>
        </p:grpSpPr>
        <p:sp>
          <p:nvSpPr>
            <p:cNvPr id="62" name="Line 43"/>
            <p:cNvSpPr>
              <a:spLocks noChangeShapeType="1"/>
            </p:cNvSpPr>
            <p:nvPr/>
          </p:nvSpPr>
          <p:spPr bwMode="auto">
            <a:xfrm>
              <a:off x="314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44"/>
            <p:cNvSpPr>
              <a:spLocks noChangeShapeType="1"/>
            </p:cNvSpPr>
            <p:nvPr/>
          </p:nvSpPr>
          <p:spPr bwMode="auto">
            <a:xfrm flipH="1">
              <a:off x="314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1" name="Group 45"/>
          <p:cNvGrpSpPr>
            <a:grpSpLocks/>
          </p:cNvGrpSpPr>
          <p:nvPr/>
        </p:nvGrpSpPr>
        <p:grpSpPr bwMode="auto">
          <a:xfrm>
            <a:off x="8181006" y="1311240"/>
            <a:ext cx="123519" cy="125612"/>
            <a:chOff x="3424" y="2816"/>
            <a:chExt cx="118" cy="120"/>
          </a:xfrm>
        </p:grpSpPr>
        <p:sp>
          <p:nvSpPr>
            <p:cNvPr id="60" name="Line 46"/>
            <p:cNvSpPr>
              <a:spLocks noChangeShapeType="1"/>
            </p:cNvSpPr>
            <p:nvPr/>
          </p:nvSpPr>
          <p:spPr bwMode="auto">
            <a:xfrm>
              <a:off x="342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 name="Line 47"/>
            <p:cNvSpPr>
              <a:spLocks noChangeShapeType="1"/>
            </p:cNvSpPr>
            <p:nvPr/>
          </p:nvSpPr>
          <p:spPr bwMode="auto">
            <a:xfrm flipH="1">
              <a:off x="342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2" name="Group 48"/>
          <p:cNvGrpSpPr>
            <a:grpSpLocks/>
          </p:cNvGrpSpPr>
          <p:nvPr/>
        </p:nvGrpSpPr>
        <p:grpSpPr bwMode="auto">
          <a:xfrm>
            <a:off x="8474102" y="1311240"/>
            <a:ext cx="123519" cy="125612"/>
            <a:chOff x="3704" y="2816"/>
            <a:chExt cx="118" cy="120"/>
          </a:xfrm>
        </p:grpSpPr>
        <p:sp>
          <p:nvSpPr>
            <p:cNvPr id="58" name="Line 49"/>
            <p:cNvSpPr>
              <a:spLocks noChangeShapeType="1"/>
            </p:cNvSpPr>
            <p:nvPr/>
          </p:nvSpPr>
          <p:spPr bwMode="auto">
            <a:xfrm>
              <a:off x="370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 name="Line 50"/>
            <p:cNvSpPr>
              <a:spLocks noChangeShapeType="1"/>
            </p:cNvSpPr>
            <p:nvPr/>
          </p:nvSpPr>
          <p:spPr bwMode="auto">
            <a:xfrm flipH="1">
              <a:off x="370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3" name="Group 51"/>
          <p:cNvGrpSpPr>
            <a:grpSpLocks/>
          </p:cNvGrpSpPr>
          <p:nvPr/>
        </p:nvGrpSpPr>
        <p:grpSpPr bwMode="auto">
          <a:xfrm>
            <a:off x="7301718" y="1562465"/>
            <a:ext cx="123519" cy="125612"/>
            <a:chOff x="2584" y="3056"/>
            <a:chExt cx="118" cy="120"/>
          </a:xfrm>
        </p:grpSpPr>
        <p:sp>
          <p:nvSpPr>
            <p:cNvPr id="56" name="Line 52"/>
            <p:cNvSpPr>
              <a:spLocks noChangeShapeType="1"/>
            </p:cNvSpPr>
            <p:nvPr/>
          </p:nvSpPr>
          <p:spPr bwMode="auto">
            <a:xfrm>
              <a:off x="258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 name="Line 53"/>
            <p:cNvSpPr>
              <a:spLocks noChangeShapeType="1"/>
            </p:cNvSpPr>
            <p:nvPr/>
          </p:nvSpPr>
          <p:spPr bwMode="auto">
            <a:xfrm flipH="1">
              <a:off x="258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4" name="Group 54"/>
          <p:cNvGrpSpPr>
            <a:grpSpLocks/>
          </p:cNvGrpSpPr>
          <p:nvPr/>
        </p:nvGrpSpPr>
        <p:grpSpPr bwMode="auto">
          <a:xfrm>
            <a:off x="7594814" y="1562465"/>
            <a:ext cx="123519" cy="125612"/>
            <a:chOff x="2864" y="3056"/>
            <a:chExt cx="118" cy="120"/>
          </a:xfrm>
        </p:grpSpPr>
        <p:sp>
          <p:nvSpPr>
            <p:cNvPr id="54" name="Line 55"/>
            <p:cNvSpPr>
              <a:spLocks noChangeShapeType="1"/>
            </p:cNvSpPr>
            <p:nvPr/>
          </p:nvSpPr>
          <p:spPr bwMode="auto">
            <a:xfrm>
              <a:off x="286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 name="Line 56"/>
            <p:cNvSpPr>
              <a:spLocks noChangeShapeType="1"/>
            </p:cNvSpPr>
            <p:nvPr/>
          </p:nvSpPr>
          <p:spPr bwMode="auto">
            <a:xfrm flipH="1">
              <a:off x="286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5" name="Group 57"/>
          <p:cNvGrpSpPr>
            <a:grpSpLocks/>
          </p:cNvGrpSpPr>
          <p:nvPr/>
        </p:nvGrpSpPr>
        <p:grpSpPr bwMode="auto">
          <a:xfrm>
            <a:off x="7887910" y="1562465"/>
            <a:ext cx="123519" cy="125612"/>
            <a:chOff x="3144" y="3056"/>
            <a:chExt cx="118" cy="120"/>
          </a:xfrm>
        </p:grpSpPr>
        <p:sp>
          <p:nvSpPr>
            <p:cNvPr id="52" name="Line 58"/>
            <p:cNvSpPr>
              <a:spLocks noChangeShapeType="1"/>
            </p:cNvSpPr>
            <p:nvPr/>
          </p:nvSpPr>
          <p:spPr bwMode="auto">
            <a:xfrm>
              <a:off x="314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 name="Line 59"/>
            <p:cNvSpPr>
              <a:spLocks noChangeShapeType="1"/>
            </p:cNvSpPr>
            <p:nvPr/>
          </p:nvSpPr>
          <p:spPr bwMode="auto">
            <a:xfrm flipH="1">
              <a:off x="314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6" name="Group 60"/>
          <p:cNvGrpSpPr>
            <a:grpSpLocks/>
          </p:cNvGrpSpPr>
          <p:nvPr/>
        </p:nvGrpSpPr>
        <p:grpSpPr bwMode="auto">
          <a:xfrm>
            <a:off x="8181006" y="1562465"/>
            <a:ext cx="123519" cy="125612"/>
            <a:chOff x="3424" y="3056"/>
            <a:chExt cx="118" cy="120"/>
          </a:xfrm>
        </p:grpSpPr>
        <p:sp>
          <p:nvSpPr>
            <p:cNvPr id="50" name="Line 61"/>
            <p:cNvSpPr>
              <a:spLocks noChangeShapeType="1"/>
            </p:cNvSpPr>
            <p:nvPr/>
          </p:nvSpPr>
          <p:spPr bwMode="auto">
            <a:xfrm>
              <a:off x="342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Line 62"/>
            <p:cNvSpPr>
              <a:spLocks noChangeShapeType="1"/>
            </p:cNvSpPr>
            <p:nvPr/>
          </p:nvSpPr>
          <p:spPr bwMode="auto">
            <a:xfrm flipH="1">
              <a:off x="342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7" name="Group 63"/>
          <p:cNvGrpSpPr>
            <a:grpSpLocks/>
          </p:cNvGrpSpPr>
          <p:nvPr/>
        </p:nvGrpSpPr>
        <p:grpSpPr bwMode="auto">
          <a:xfrm>
            <a:off x="8474102" y="1562465"/>
            <a:ext cx="123519" cy="125612"/>
            <a:chOff x="3704" y="3056"/>
            <a:chExt cx="118" cy="120"/>
          </a:xfrm>
        </p:grpSpPr>
        <p:sp>
          <p:nvSpPr>
            <p:cNvPr id="48" name="Line 64"/>
            <p:cNvSpPr>
              <a:spLocks noChangeShapeType="1"/>
            </p:cNvSpPr>
            <p:nvPr/>
          </p:nvSpPr>
          <p:spPr bwMode="auto">
            <a:xfrm>
              <a:off x="370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Line 65"/>
            <p:cNvSpPr>
              <a:spLocks noChangeShapeType="1"/>
            </p:cNvSpPr>
            <p:nvPr/>
          </p:nvSpPr>
          <p:spPr bwMode="auto">
            <a:xfrm flipH="1">
              <a:off x="370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 name="Oval 1"/>
          <p:cNvSpPr/>
          <p:nvPr/>
        </p:nvSpPr>
        <p:spPr>
          <a:xfrm>
            <a:off x="8112635" y="436965"/>
            <a:ext cx="395680" cy="395680"/>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rot="2219031">
            <a:off x="8412032" y="282832"/>
            <a:ext cx="152943" cy="160815"/>
            <a:chOff x="7459627" y="1746321"/>
            <a:chExt cx="237355" cy="249572"/>
          </a:xfrm>
        </p:grpSpPr>
        <p:sp>
          <p:nvSpPr>
            <p:cNvPr id="92" name="Line 345"/>
            <p:cNvSpPr>
              <a:spLocks noChangeShapeType="1"/>
            </p:cNvSpPr>
            <p:nvPr/>
          </p:nvSpPr>
          <p:spPr bwMode="auto">
            <a:xfrm rot="11452193" flipH="1">
              <a:off x="7585479" y="1768904"/>
              <a:ext cx="111503" cy="226989"/>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3" name="Line 346"/>
            <p:cNvSpPr>
              <a:spLocks noChangeShapeType="1"/>
            </p:cNvSpPr>
            <p:nvPr/>
          </p:nvSpPr>
          <p:spPr bwMode="auto">
            <a:xfrm rot="11452193">
              <a:off x="7459627" y="1746321"/>
              <a:ext cx="127432" cy="2329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78" name="Arc 177"/>
          <p:cNvSpPr/>
          <p:nvPr/>
        </p:nvSpPr>
        <p:spPr>
          <a:xfrm>
            <a:off x="7785142" y="-221235"/>
            <a:ext cx="2930961" cy="2930961"/>
          </a:xfrm>
          <a:prstGeom prst="arc">
            <a:avLst>
              <a:gd name="adj1" fmla="val 7748998"/>
              <a:gd name="adj2" fmla="val 13906464"/>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Arc 4"/>
          <p:cNvSpPr/>
          <p:nvPr/>
        </p:nvSpPr>
        <p:spPr>
          <a:xfrm>
            <a:off x="8112635" y="435999"/>
            <a:ext cx="395680" cy="395680"/>
          </a:xfrm>
          <a:prstGeom prst="arc">
            <a:avLst>
              <a:gd name="adj1" fmla="val 3928273"/>
              <a:gd name="adj2" fmla="val 7247829"/>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4" name="Group 153"/>
          <p:cNvGrpSpPr/>
          <p:nvPr/>
        </p:nvGrpSpPr>
        <p:grpSpPr>
          <a:xfrm rot="15042525">
            <a:off x="8283861" y="769160"/>
            <a:ext cx="114121" cy="119995"/>
            <a:chOff x="7459627" y="1746321"/>
            <a:chExt cx="237355" cy="249572"/>
          </a:xfrm>
        </p:grpSpPr>
        <p:sp>
          <p:nvSpPr>
            <p:cNvPr id="155" name="Line 345"/>
            <p:cNvSpPr>
              <a:spLocks noChangeShapeType="1"/>
            </p:cNvSpPr>
            <p:nvPr/>
          </p:nvSpPr>
          <p:spPr bwMode="auto">
            <a:xfrm rot="11452193" flipH="1">
              <a:off x="7585479" y="1768904"/>
              <a:ext cx="111503" cy="226989"/>
            </a:xfrm>
            <a:prstGeom prst="line">
              <a:avLst/>
            </a:prstGeom>
            <a:noFill/>
            <a:ln w="28575"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 name="Line 346"/>
            <p:cNvSpPr>
              <a:spLocks noChangeShapeType="1"/>
            </p:cNvSpPr>
            <p:nvPr/>
          </p:nvSpPr>
          <p:spPr bwMode="auto">
            <a:xfrm rot="11452193">
              <a:off x="7459627" y="1746321"/>
              <a:ext cx="127432" cy="232962"/>
            </a:xfrm>
            <a:prstGeom prst="line">
              <a:avLst/>
            </a:prstGeom>
            <a:noFill/>
            <a:ln w="28575"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cxnSp>
        <p:nvCxnSpPr>
          <p:cNvPr id="161" name="Straight Arrow Connector 160"/>
          <p:cNvCxnSpPr/>
          <p:nvPr/>
        </p:nvCxnSpPr>
        <p:spPr>
          <a:xfrm flipV="1">
            <a:off x="8304525" y="924229"/>
            <a:ext cx="0" cy="443058"/>
          </a:xfrm>
          <a:prstGeom prst="straightConnector1">
            <a:avLst/>
          </a:prstGeom>
          <a:ln w="38100" cmpd="sng">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graphicFrame>
        <p:nvGraphicFramePr>
          <p:cNvPr id="176" name="Object 175"/>
          <p:cNvGraphicFramePr>
            <a:graphicFrameLocks noChangeAspect="1"/>
          </p:cNvGraphicFramePr>
          <p:nvPr>
            <p:extLst>
              <p:ext uri="{D42A27DB-BD31-4B8C-83A1-F6EECF244321}">
                <p14:modId xmlns:p14="http://schemas.microsoft.com/office/powerpoint/2010/main" val="920276223"/>
              </p:ext>
            </p:extLst>
          </p:nvPr>
        </p:nvGraphicFramePr>
        <p:xfrm>
          <a:off x="8075535" y="720841"/>
          <a:ext cx="95132" cy="177990"/>
        </p:xfrm>
        <a:graphic>
          <a:graphicData uri="http://schemas.openxmlformats.org/presentationml/2006/ole">
            <mc:AlternateContent xmlns:mc="http://schemas.openxmlformats.org/markup-compatibility/2006">
              <mc:Choice xmlns:v="urn:schemas-microsoft-com:vml" Requires="v">
                <p:oleObj spid="_x0000_s3486722" name="Equation" r:id="rId3" imgW="88900" imgH="165100" progId="Equation.DSMT4">
                  <p:embed/>
                </p:oleObj>
              </mc:Choice>
              <mc:Fallback>
                <p:oleObj name="Equation" r:id="rId3" imgW="88900" imgH="165100" progId="Equation.DSMT4">
                  <p:embed/>
                  <p:pic>
                    <p:nvPicPr>
                      <p:cNvPr id="0" name=""/>
                      <p:cNvPicPr/>
                      <p:nvPr/>
                    </p:nvPicPr>
                    <p:blipFill>
                      <a:blip r:embed="rId4"/>
                      <a:stretch>
                        <a:fillRect/>
                      </a:stretch>
                    </p:blipFill>
                    <p:spPr>
                      <a:xfrm>
                        <a:off x="8075535" y="720841"/>
                        <a:ext cx="95132" cy="177990"/>
                      </a:xfrm>
                      <a:prstGeom prst="rect">
                        <a:avLst/>
                      </a:prstGeom>
                    </p:spPr>
                  </p:pic>
                </p:oleObj>
              </mc:Fallback>
            </mc:AlternateContent>
          </a:graphicData>
        </a:graphic>
      </p:graphicFrame>
      <p:graphicFrame>
        <p:nvGraphicFramePr>
          <p:cNvPr id="177" name="Object 176"/>
          <p:cNvGraphicFramePr>
            <a:graphicFrameLocks noChangeAspect="1"/>
          </p:cNvGraphicFramePr>
          <p:nvPr>
            <p:extLst>
              <p:ext uri="{D42A27DB-BD31-4B8C-83A1-F6EECF244321}">
                <p14:modId xmlns:p14="http://schemas.microsoft.com/office/powerpoint/2010/main" val="1804376610"/>
              </p:ext>
            </p:extLst>
          </p:nvPr>
        </p:nvGraphicFramePr>
        <p:xfrm>
          <a:off x="8329146" y="1140334"/>
          <a:ext cx="149348" cy="163669"/>
        </p:xfrm>
        <a:graphic>
          <a:graphicData uri="http://schemas.openxmlformats.org/presentationml/2006/ole">
            <mc:AlternateContent xmlns:mc="http://schemas.openxmlformats.org/markup-compatibility/2006">
              <mc:Choice xmlns:v="urn:schemas-microsoft-com:vml" Requires="v">
                <p:oleObj spid="_x0000_s3486723" name="Equation" r:id="rId5" imgW="139700" imgH="152400" progId="Equation.DSMT4">
                  <p:embed/>
                </p:oleObj>
              </mc:Choice>
              <mc:Fallback>
                <p:oleObj name="Equation" r:id="rId5" imgW="139700" imgH="152400" progId="Equation.DSMT4">
                  <p:embed/>
                  <p:pic>
                    <p:nvPicPr>
                      <p:cNvPr id="0" name=""/>
                      <p:cNvPicPr/>
                      <p:nvPr/>
                    </p:nvPicPr>
                    <p:blipFill>
                      <a:blip r:embed="rId6"/>
                      <a:stretch>
                        <a:fillRect/>
                      </a:stretch>
                    </p:blipFill>
                    <p:spPr>
                      <a:xfrm>
                        <a:off x="8329146" y="1140334"/>
                        <a:ext cx="149348" cy="163669"/>
                      </a:xfrm>
                      <a:prstGeom prst="rect">
                        <a:avLst/>
                      </a:prstGeom>
                    </p:spPr>
                  </p:pic>
                </p:oleObj>
              </mc:Fallback>
            </mc:AlternateContent>
          </a:graphicData>
        </a:graphic>
      </p:graphicFrame>
      <p:graphicFrame>
        <p:nvGraphicFramePr>
          <p:cNvPr id="183" name="Object 182"/>
          <p:cNvGraphicFramePr>
            <a:graphicFrameLocks noChangeAspect="1"/>
          </p:cNvGraphicFramePr>
          <p:nvPr>
            <p:extLst>
              <p:ext uri="{D42A27DB-BD31-4B8C-83A1-F6EECF244321}">
                <p14:modId xmlns:p14="http://schemas.microsoft.com/office/powerpoint/2010/main" val="1249269800"/>
              </p:ext>
            </p:extLst>
          </p:nvPr>
        </p:nvGraphicFramePr>
        <p:xfrm>
          <a:off x="3516751" y="1865477"/>
          <a:ext cx="1296988" cy="395288"/>
        </p:xfrm>
        <a:graphic>
          <a:graphicData uri="http://schemas.openxmlformats.org/presentationml/2006/ole">
            <mc:AlternateContent xmlns:mc="http://schemas.openxmlformats.org/markup-compatibility/2006">
              <mc:Choice xmlns:v="urn:schemas-microsoft-com:vml" Requires="v">
                <p:oleObj spid="_x0000_s3486724" name="Equation" r:id="rId7" imgW="749300" imgH="228600" progId="Equation.DSMT4">
                  <p:embed/>
                </p:oleObj>
              </mc:Choice>
              <mc:Fallback>
                <p:oleObj name="Equation" r:id="rId7" imgW="749300" imgH="228600" progId="Equation.DSMT4">
                  <p:embed/>
                  <p:pic>
                    <p:nvPicPr>
                      <p:cNvPr id="0" name=""/>
                      <p:cNvPicPr/>
                      <p:nvPr/>
                    </p:nvPicPr>
                    <p:blipFill>
                      <a:blip r:embed="rId8"/>
                      <a:stretch>
                        <a:fillRect/>
                      </a:stretch>
                    </p:blipFill>
                    <p:spPr>
                      <a:xfrm>
                        <a:off x="3516751" y="1865477"/>
                        <a:ext cx="1296988" cy="395288"/>
                      </a:xfrm>
                      <a:prstGeom prst="rect">
                        <a:avLst/>
                      </a:prstGeom>
                    </p:spPr>
                  </p:pic>
                </p:oleObj>
              </mc:Fallback>
            </mc:AlternateContent>
          </a:graphicData>
        </a:graphic>
      </p:graphicFrame>
      <p:sp>
        <p:nvSpPr>
          <p:cNvPr id="184" name="TextBox 183"/>
          <p:cNvSpPr txBox="1"/>
          <p:nvPr/>
        </p:nvSpPr>
        <p:spPr>
          <a:xfrm>
            <a:off x="266700" y="2889515"/>
            <a:ext cx="5867400" cy="1015663"/>
          </a:xfrm>
          <a:prstGeom prst="rect">
            <a:avLst/>
          </a:prstGeom>
          <a:noFill/>
        </p:spPr>
        <p:txBody>
          <a:bodyPr wrap="square" rtlCol="0">
            <a:spAutoFit/>
          </a:bodyPr>
          <a:lstStyle/>
          <a:p>
            <a:r>
              <a:rPr lang="en-US" sz="2000" dirty="0">
                <a:solidFill>
                  <a:srgbClr val="FF0000"/>
                </a:solidFill>
                <a:latin typeface="Apple Chancery"/>
                <a:cs typeface="Apple Chancery"/>
              </a:rPr>
              <a:t>--Once completely into </a:t>
            </a:r>
            <a:r>
              <a:rPr lang="en-US" sz="2000" dirty="0">
                <a:solidFill>
                  <a:srgbClr val="0000FF"/>
                </a:solidFill>
                <a:latin typeface="Times New Roman"/>
                <a:cs typeface="Times New Roman"/>
              </a:rPr>
              <a:t>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latin typeface="Times New Roman"/>
                <a:cs typeface="Times New Roman"/>
              </a:rPr>
              <a:t>there will </a:t>
            </a:r>
            <a:r>
              <a:rPr lang="en-US" sz="2000" dirty="0">
                <a:solidFill>
                  <a:srgbClr val="0000FF"/>
                </a:solidFill>
                <a:latin typeface="Times New Roman"/>
                <a:cs typeface="Times New Roman"/>
              </a:rPr>
              <a:t>no </a:t>
            </a:r>
            <a:r>
              <a:rPr lang="en-US" sz="2000" dirty="0">
                <a:latin typeface="Times New Roman"/>
                <a:cs typeface="Times New Roman"/>
              </a:rPr>
              <a:t>longer be a </a:t>
            </a:r>
            <a:r>
              <a:rPr lang="en-US" sz="2000" dirty="0">
                <a:solidFill>
                  <a:srgbClr val="0000FF"/>
                </a:solidFill>
                <a:latin typeface="Times New Roman"/>
                <a:cs typeface="Times New Roman"/>
              </a:rPr>
              <a:t>changing magnetic flux</a:t>
            </a:r>
            <a:r>
              <a:rPr lang="en-US" sz="2000" dirty="0">
                <a:latin typeface="Times New Roman"/>
                <a:cs typeface="Times New Roman"/>
              </a:rPr>
              <a:t>, and the </a:t>
            </a:r>
            <a:r>
              <a:rPr lang="en-US" sz="2000" dirty="0">
                <a:solidFill>
                  <a:srgbClr val="0000FF"/>
                </a:solidFill>
                <a:latin typeface="Times New Roman"/>
                <a:cs typeface="Times New Roman"/>
              </a:rPr>
              <a:t>induced current </a:t>
            </a:r>
            <a:r>
              <a:rPr lang="en-US" sz="2000" dirty="0">
                <a:latin typeface="Times New Roman"/>
                <a:cs typeface="Times New Roman"/>
              </a:rPr>
              <a:t>and </a:t>
            </a:r>
            <a:r>
              <a:rPr lang="en-US" sz="2000" dirty="0">
                <a:solidFill>
                  <a:srgbClr val="0000FF"/>
                </a:solidFill>
                <a:latin typeface="Times New Roman"/>
                <a:cs typeface="Times New Roman"/>
              </a:rPr>
              <a:t>induced force will go away</a:t>
            </a:r>
            <a:r>
              <a:rPr lang="en-US" sz="2000" dirty="0">
                <a:latin typeface="Times New Roman"/>
                <a:cs typeface="Times New Roman"/>
              </a:rPr>
              <a:t>.</a:t>
            </a:r>
          </a:p>
        </p:txBody>
      </p:sp>
      <p:sp>
        <p:nvSpPr>
          <p:cNvPr id="258" name="Arc 257"/>
          <p:cNvSpPr/>
          <p:nvPr/>
        </p:nvSpPr>
        <p:spPr>
          <a:xfrm>
            <a:off x="7355856" y="2321592"/>
            <a:ext cx="2309354" cy="2309354"/>
          </a:xfrm>
          <a:prstGeom prst="arc">
            <a:avLst>
              <a:gd name="adj1" fmla="val 11231347"/>
              <a:gd name="adj2" fmla="val 11897306"/>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0" name="Rectangle 5"/>
          <p:cNvSpPr>
            <a:spLocks noChangeArrowheads="1"/>
          </p:cNvSpPr>
          <p:nvPr/>
        </p:nvSpPr>
        <p:spPr bwMode="auto">
          <a:xfrm>
            <a:off x="6455980" y="2955621"/>
            <a:ext cx="1507351" cy="104677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61" name="Group 6"/>
          <p:cNvGrpSpPr>
            <a:grpSpLocks/>
          </p:cNvGrpSpPr>
          <p:nvPr/>
        </p:nvGrpSpPr>
        <p:grpSpPr bwMode="auto">
          <a:xfrm>
            <a:off x="6564844" y="3047737"/>
            <a:ext cx="123519" cy="125612"/>
            <a:chOff x="2584" y="2336"/>
            <a:chExt cx="118" cy="120"/>
          </a:xfrm>
        </p:grpSpPr>
        <p:sp>
          <p:nvSpPr>
            <p:cNvPr id="331" name="Line 7"/>
            <p:cNvSpPr>
              <a:spLocks noChangeShapeType="1"/>
            </p:cNvSpPr>
            <p:nvPr/>
          </p:nvSpPr>
          <p:spPr bwMode="auto">
            <a:xfrm>
              <a:off x="258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2" name="Line 8"/>
            <p:cNvSpPr>
              <a:spLocks noChangeShapeType="1"/>
            </p:cNvSpPr>
            <p:nvPr/>
          </p:nvSpPr>
          <p:spPr bwMode="auto">
            <a:xfrm flipH="1">
              <a:off x="258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2" name="Group 9"/>
          <p:cNvGrpSpPr>
            <a:grpSpLocks/>
          </p:cNvGrpSpPr>
          <p:nvPr/>
        </p:nvGrpSpPr>
        <p:grpSpPr bwMode="auto">
          <a:xfrm>
            <a:off x="6857940" y="3047737"/>
            <a:ext cx="123519" cy="125612"/>
            <a:chOff x="2864" y="2336"/>
            <a:chExt cx="118" cy="120"/>
          </a:xfrm>
        </p:grpSpPr>
        <p:sp>
          <p:nvSpPr>
            <p:cNvPr id="329" name="Line 10"/>
            <p:cNvSpPr>
              <a:spLocks noChangeShapeType="1"/>
            </p:cNvSpPr>
            <p:nvPr/>
          </p:nvSpPr>
          <p:spPr bwMode="auto">
            <a:xfrm>
              <a:off x="286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0" name="Line 11"/>
            <p:cNvSpPr>
              <a:spLocks noChangeShapeType="1"/>
            </p:cNvSpPr>
            <p:nvPr/>
          </p:nvSpPr>
          <p:spPr bwMode="auto">
            <a:xfrm flipH="1">
              <a:off x="286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3" name="Group 12"/>
          <p:cNvGrpSpPr>
            <a:grpSpLocks/>
          </p:cNvGrpSpPr>
          <p:nvPr/>
        </p:nvGrpSpPr>
        <p:grpSpPr bwMode="auto">
          <a:xfrm>
            <a:off x="7151036" y="3047737"/>
            <a:ext cx="123519" cy="125612"/>
            <a:chOff x="3144" y="2336"/>
            <a:chExt cx="118" cy="120"/>
          </a:xfrm>
        </p:grpSpPr>
        <p:sp>
          <p:nvSpPr>
            <p:cNvPr id="327" name="Line 13"/>
            <p:cNvSpPr>
              <a:spLocks noChangeShapeType="1"/>
            </p:cNvSpPr>
            <p:nvPr/>
          </p:nvSpPr>
          <p:spPr bwMode="auto">
            <a:xfrm>
              <a:off x="314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 name="Line 14"/>
            <p:cNvSpPr>
              <a:spLocks noChangeShapeType="1"/>
            </p:cNvSpPr>
            <p:nvPr/>
          </p:nvSpPr>
          <p:spPr bwMode="auto">
            <a:xfrm flipH="1">
              <a:off x="314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4" name="Group 15"/>
          <p:cNvGrpSpPr>
            <a:grpSpLocks/>
          </p:cNvGrpSpPr>
          <p:nvPr/>
        </p:nvGrpSpPr>
        <p:grpSpPr bwMode="auto">
          <a:xfrm>
            <a:off x="7444132" y="3047737"/>
            <a:ext cx="123519" cy="125612"/>
            <a:chOff x="3424" y="2336"/>
            <a:chExt cx="118" cy="120"/>
          </a:xfrm>
        </p:grpSpPr>
        <p:sp>
          <p:nvSpPr>
            <p:cNvPr id="325" name="Line 16"/>
            <p:cNvSpPr>
              <a:spLocks noChangeShapeType="1"/>
            </p:cNvSpPr>
            <p:nvPr/>
          </p:nvSpPr>
          <p:spPr bwMode="auto">
            <a:xfrm>
              <a:off x="342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6" name="Line 17"/>
            <p:cNvSpPr>
              <a:spLocks noChangeShapeType="1"/>
            </p:cNvSpPr>
            <p:nvPr/>
          </p:nvSpPr>
          <p:spPr bwMode="auto">
            <a:xfrm flipH="1">
              <a:off x="342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5" name="Group 18"/>
          <p:cNvGrpSpPr>
            <a:grpSpLocks/>
          </p:cNvGrpSpPr>
          <p:nvPr/>
        </p:nvGrpSpPr>
        <p:grpSpPr bwMode="auto">
          <a:xfrm>
            <a:off x="7737228" y="3047737"/>
            <a:ext cx="123519" cy="125612"/>
            <a:chOff x="3704" y="2336"/>
            <a:chExt cx="118" cy="120"/>
          </a:xfrm>
        </p:grpSpPr>
        <p:sp>
          <p:nvSpPr>
            <p:cNvPr id="323" name="Line 19"/>
            <p:cNvSpPr>
              <a:spLocks noChangeShapeType="1"/>
            </p:cNvSpPr>
            <p:nvPr/>
          </p:nvSpPr>
          <p:spPr bwMode="auto">
            <a:xfrm>
              <a:off x="370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4" name="Line 20"/>
            <p:cNvSpPr>
              <a:spLocks noChangeShapeType="1"/>
            </p:cNvSpPr>
            <p:nvPr/>
          </p:nvSpPr>
          <p:spPr bwMode="auto">
            <a:xfrm flipH="1">
              <a:off x="370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6" name="Group 21"/>
          <p:cNvGrpSpPr>
            <a:grpSpLocks/>
          </p:cNvGrpSpPr>
          <p:nvPr/>
        </p:nvGrpSpPr>
        <p:grpSpPr bwMode="auto">
          <a:xfrm>
            <a:off x="6564844" y="3298963"/>
            <a:ext cx="123519" cy="125612"/>
            <a:chOff x="2584" y="2576"/>
            <a:chExt cx="118" cy="120"/>
          </a:xfrm>
        </p:grpSpPr>
        <p:sp>
          <p:nvSpPr>
            <p:cNvPr id="321" name="Line 22"/>
            <p:cNvSpPr>
              <a:spLocks noChangeShapeType="1"/>
            </p:cNvSpPr>
            <p:nvPr/>
          </p:nvSpPr>
          <p:spPr bwMode="auto">
            <a:xfrm>
              <a:off x="258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2" name="Line 23"/>
            <p:cNvSpPr>
              <a:spLocks noChangeShapeType="1"/>
            </p:cNvSpPr>
            <p:nvPr/>
          </p:nvSpPr>
          <p:spPr bwMode="auto">
            <a:xfrm flipH="1">
              <a:off x="258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7" name="Group 24"/>
          <p:cNvGrpSpPr>
            <a:grpSpLocks/>
          </p:cNvGrpSpPr>
          <p:nvPr/>
        </p:nvGrpSpPr>
        <p:grpSpPr bwMode="auto">
          <a:xfrm>
            <a:off x="6857940" y="3298963"/>
            <a:ext cx="123519" cy="125612"/>
            <a:chOff x="2864" y="2576"/>
            <a:chExt cx="118" cy="120"/>
          </a:xfrm>
        </p:grpSpPr>
        <p:sp>
          <p:nvSpPr>
            <p:cNvPr id="319" name="Line 25"/>
            <p:cNvSpPr>
              <a:spLocks noChangeShapeType="1"/>
            </p:cNvSpPr>
            <p:nvPr/>
          </p:nvSpPr>
          <p:spPr bwMode="auto">
            <a:xfrm>
              <a:off x="286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0" name="Line 26"/>
            <p:cNvSpPr>
              <a:spLocks noChangeShapeType="1"/>
            </p:cNvSpPr>
            <p:nvPr/>
          </p:nvSpPr>
          <p:spPr bwMode="auto">
            <a:xfrm flipH="1">
              <a:off x="286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8" name="Group 27"/>
          <p:cNvGrpSpPr>
            <a:grpSpLocks/>
          </p:cNvGrpSpPr>
          <p:nvPr/>
        </p:nvGrpSpPr>
        <p:grpSpPr bwMode="auto">
          <a:xfrm>
            <a:off x="7151036" y="3298963"/>
            <a:ext cx="123519" cy="125612"/>
            <a:chOff x="3144" y="2576"/>
            <a:chExt cx="118" cy="120"/>
          </a:xfrm>
        </p:grpSpPr>
        <p:sp>
          <p:nvSpPr>
            <p:cNvPr id="317" name="Line 28"/>
            <p:cNvSpPr>
              <a:spLocks noChangeShapeType="1"/>
            </p:cNvSpPr>
            <p:nvPr/>
          </p:nvSpPr>
          <p:spPr bwMode="auto">
            <a:xfrm>
              <a:off x="314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8" name="Line 29"/>
            <p:cNvSpPr>
              <a:spLocks noChangeShapeType="1"/>
            </p:cNvSpPr>
            <p:nvPr/>
          </p:nvSpPr>
          <p:spPr bwMode="auto">
            <a:xfrm flipH="1">
              <a:off x="314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9" name="Group 30"/>
          <p:cNvGrpSpPr>
            <a:grpSpLocks/>
          </p:cNvGrpSpPr>
          <p:nvPr/>
        </p:nvGrpSpPr>
        <p:grpSpPr bwMode="auto">
          <a:xfrm>
            <a:off x="7444132" y="3298963"/>
            <a:ext cx="123519" cy="125612"/>
            <a:chOff x="3424" y="2576"/>
            <a:chExt cx="118" cy="120"/>
          </a:xfrm>
        </p:grpSpPr>
        <p:sp>
          <p:nvSpPr>
            <p:cNvPr id="315" name="Line 31"/>
            <p:cNvSpPr>
              <a:spLocks noChangeShapeType="1"/>
            </p:cNvSpPr>
            <p:nvPr/>
          </p:nvSpPr>
          <p:spPr bwMode="auto">
            <a:xfrm>
              <a:off x="342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6" name="Line 32"/>
            <p:cNvSpPr>
              <a:spLocks noChangeShapeType="1"/>
            </p:cNvSpPr>
            <p:nvPr/>
          </p:nvSpPr>
          <p:spPr bwMode="auto">
            <a:xfrm flipH="1">
              <a:off x="342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0" name="Group 33"/>
          <p:cNvGrpSpPr>
            <a:grpSpLocks/>
          </p:cNvGrpSpPr>
          <p:nvPr/>
        </p:nvGrpSpPr>
        <p:grpSpPr bwMode="auto">
          <a:xfrm>
            <a:off x="7737228" y="3298963"/>
            <a:ext cx="123519" cy="125612"/>
            <a:chOff x="3704" y="2576"/>
            <a:chExt cx="118" cy="120"/>
          </a:xfrm>
        </p:grpSpPr>
        <p:sp>
          <p:nvSpPr>
            <p:cNvPr id="313" name="Line 34"/>
            <p:cNvSpPr>
              <a:spLocks noChangeShapeType="1"/>
            </p:cNvSpPr>
            <p:nvPr/>
          </p:nvSpPr>
          <p:spPr bwMode="auto">
            <a:xfrm>
              <a:off x="370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4" name="Line 35"/>
            <p:cNvSpPr>
              <a:spLocks noChangeShapeType="1"/>
            </p:cNvSpPr>
            <p:nvPr/>
          </p:nvSpPr>
          <p:spPr bwMode="auto">
            <a:xfrm flipH="1">
              <a:off x="370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1" name="Group 36"/>
          <p:cNvGrpSpPr>
            <a:grpSpLocks/>
          </p:cNvGrpSpPr>
          <p:nvPr/>
        </p:nvGrpSpPr>
        <p:grpSpPr bwMode="auto">
          <a:xfrm>
            <a:off x="6564844" y="3550188"/>
            <a:ext cx="123519" cy="125612"/>
            <a:chOff x="2584" y="2816"/>
            <a:chExt cx="118" cy="120"/>
          </a:xfrm>
        </p:grpSpPr>
        <p:sp>
          <p:nvSpPr>
            <p:cNvPr id="311" name="Line 37"/>
            <p:cNvSpPr>
              <a:spLocks noChangeShapeType="1"/>
            </p:cNvSpPr>
            <p:nvPr/>
          </p:nvSpPr>
          <p:spPr bwMode="auto">
            <a:xfrm>
              <a:off x="258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2" name="Line 38"/>
            <p:cNvSpPr>
              <a:spLocks noChangeShapeType="1"/>
            </p:cNvSpPr>
            <p:nvPr/>
          </p:nvSpPr>
          <p:spPr bwMode="auto">
            <a:xfrm flipH="1">
              <a:off x="258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2" name="Group 39"/>
          <p:cNvGrpSpPr>
            <a:grpSpLocks/>
          </p:cNvGrpSpPr>
          <p:nvPr/>
        </p:nvGrpSpPr>
        <p:grpSpPr bwMode="auto">
          <a:xfrm>
            <a:off x="6857940" y="3550188"/>
            <a:ext cx="123519" cy="125612"/>
            <a:chOff x="2864" y="2816"/>
            <a:chExt cx="118" cy="120"/>
          </a:xfrm>
        </p:grpSpPr>
        <p:sp>
          <p:nvSpPr>
            <p:cNvPr id="309" name="Line 40"/>
            <p:cNvSpPr>
              <a:spLocks noChangeShapeType="1"/>
            </p:cNvSpPr>
            <p:nvPr/>
          </p:nvSpPr>
          <p:spPr bwMode="auto">
            <a:xfrm>
              <a:off x="286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 name="Line 41"/>
            <p:cNvSpPr>
              <a:spLocks noChangeShapeType="1"/>
            </p:cNvSpPr>
            <p:nvPr/>
          </p:nvSpPr>
          <p:spPr bwMode="auto">
            <a:xfrm flipH="1">
              <a:off x="286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3" name="Group 42"/>
          <p:cNvGrpSpPr>
            <a:grpSpLocks/>
          </p:cNvGrpSpPr>
          <p:nvPr/>
        </p:nvGrpSpPr>
        <p:grpSpPr bwMode="auto">
          <a:xfrm>
            <a:off x="7151036" y="3550188"/>
            <a:ext cx="123519" cy="125612"/>
            <a:chOff x="3144" y="2816"/>
            <a:chExt cx="118" cy="120"/>
          </a:xfrm>
        </p:grpSpPr>
        <p:sp>
          <p:nvSpPr>
            <p:cNvPr id="307" name="Line 43"/>
            <p:cNvSpPr>
              <a:spLocks noChangeShapeType="1"/>
            </p:cNvSpPr>
            <p:nvPr/>
          </p:nvSpPr>
          <p:spPr bwMode="auto">
            <a:xfrm>
              <a:off x="314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 name="Line 44"/>
            <p:cNvSpPr>
              <a:spLocks noChangeShapeType="1"/>
            </p:cNvSpPr>
            <p:nvPr/>
          </p:nvSpPr>
          <p:spPr bwMode="auto">
            <a:xfrm flipH="1">
              <a:off x="314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4" name="Group 45"/>
          <p:cNvGrpSpPr>
            <a:grpSpLocks/>
          </p:cNvGrpSpPr>
          <p:nvPr/>
        </p:nvGrpSpPr>
        <p:grpSpPr bwMode="auto">
          <a:xfrm>
            <a:off x="7444132" y="3550188"/>
            <a:ext cx="123519" cy="125612"/>
            <a:chOff x="3424" y="2816"/>
            <a:chExt cx="118" cy="120"/>
          </a:xfrm>
        </p:grpSpPr>
        <p:sp>
          <p:nvSpPr>
            <p:cNvPr id="305" name="Line 46"/>
            <p:cNvSpPr>
              <a:spLocks noChangeShapeType="1"/>
            </p:cNvSpPr>
            <p:nvPr/>
          </p:nvSpPr>
          <p:spPr bwMode="auto">
            <a:xfrm>
              <a:off x="342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6" name="Line 47"/>
            <p:cNvSpPr>
              <a:spLocks noChangeShapeType="1"/>
            </p:cNvSpPr>
            <p:nvPr/>
          </p:nvSpPr>
          <p:spPr bwMode="auto">
            <a:xfrm flipH="1">
              <a:off x="342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5" name="Group 48"/>
          <p:cNvGrpSpPr>
            <a:grpSpLocks/>
          </p:cNvGrpSpPr>
          <p:nvPr/>
        </p:nvGrpSpPr>
        <p:grpSpPr bwMode="auto">
          <a:xfrm>
            <a:off x="7737228" y="3550188"/>
            <a:ext cx="123519" cy="125612"/>
            <a:chOff x="3704" y="2816"/>
            <a:chExt cx="118" cy="120"/>
          </a:xfrm>
        </p:grpSpPr>
        <p:sp>
          <p:nvSpPr>
            <p:cNvPr id="303" name="Line 49"/>
            <p:cNvSpPr>
              <a:spLocks noChangeShapeType="1"/>
            </p:cNvSpPr>
            <p:nvPr/>
          </p:nvSpPr>
          <p:spPr bwMode="auto">
            <a:xfrm>
              <a:off x="370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4" name="Line 50"/>
            <p:cNvSpPr>
              <a:spLocks noChangeShapeType="1"/>
            </p:cNvSpPr>
            <p:nvPr/>
          </p:nvSpPr>
          <p:spPr bwMode="auto">
            <a:xfrm flipH="1">
              <a:off x="370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6" name="Group 51"/>
          <p:cNvGrpSpPr>
            <a:grpSpLocks/>
          </p:cNvGrpSpPr>
          <p:nvPr/>
        </p:nvGrpSpPr>
        <p:grpSpPr bwMode="auto">
          <a:xfrm>
            <a:off x="6564844" y="3801413"/>
            <a:ext cx="123519" cy="125612"/>
            <a:chOff x="2584" y="3056"/>
            <a:chExt cx="118" cy="120"/>
          </a:xfrm>
        </p:grpSpPr>
        <p:sp>
          <p:nvSpPr>
            <p:cNvPr id="301" name="Line 52"/>
            <p:cNvSpPr>
              <a:spLocks noChangeShapeType="1"/>
            </p:cNvSpPr>
            <p:nvPr/>
          </p:nvSpPr>
          <p:spPr bwMode="auto">
            <a:xfrm>
              <a:off x="258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2" name="Line 53"/>
            <p:cNvSpPr>
              <a:spLocks noChangeShapeType="1"/>
            </p:cNvSpPr>
            <p:nvPr/>
          </p:nvSpPr>
          <p:spPr bwMode="auto">
            <a:xfrm flipH="1">
              <a:off x="258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7" name="Group 54"/>
          <p:cNvGrpSpPr>
            <a:grpSpLocks/>
          </p:cNvGrpSpPr>
          <p:nvPr/>
        </p:nvGrpSpPr>
        <p:grpSpPr bwMode="auto">
          <a:xfrm>
            <a:off x="6857940" y="3801413"/>
            <a:ext cx="123519" cy="125612"/>
            <a:chOff x="2864" y="3056"/>
            <a:chExt cx="118" cy="120"/>
          </a:xfrm>
        </p:grpSpPr>
        <p:sp>
          <p:nvSpPr>
            <p:cNvPr id="299" name="Line 55"/>
            <p:cNvSpPr>
              <a:spLocks noChangeShapeType="1"/>
            </p:cNvSpPr>
            <p:nvPr/>
          </p:nvSpPr>
          <p:spPr bwMode="auto">
            <a:xfrm>
              <a:off x="286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0" name="Line 56"/>
            <p:cNvSpPr>
              <a:spLocks noChangeShapeType="1"/>
            </p:cNvSpPr>
            <p:nvPr/>
          </p:nvSpPr>
          <p:spPr bwMode="auto">
            <a:xfrm flipH="1">
              <a:off x="286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8" name="Group 57"/>
          <p:cNvGrpSpPr>
            <a:grpSpLocks/>
          </p:cNvGrpSpPr>
          <p:nvPr/>
        </p:nvGrpSpPr>
        <p:grpSpPr bwMode="auto">
          <a:xfrm>
            <a:off x="7151036" y="3801413"/>
            <a:ext cx="123519" cy="125612"/>
            <a:chOff x="3144" y="3056"/>
            <a:chExt cx="118" cy="120"/>
          </a:xfrm>
        </p:grpSpPr>
        <p:sp>
          <p:nvSpPr>
            <p:cNvPr id="297" name="Line 58"/>
            <p:cNvSpPr>
              <a:spLocks noChangeShapeType="1"/>
            </p:cNvSpPr>
            <p:nvPr/>
          </p:nvSpPr>
          <p:spPr bwMode="auto">
            <a:xfrm>
              <a:off x="314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8" name="Line 59"/>
            <p:cNvSpPr>
              <a:spLocks noChangeShapeType="1"/>
            </p:cNvSpPr>
            <p:nvPr/>
          </p:nvSpPr>
          <p:spPr bwMode="auto">
            <a:xfrm flipH="1">
              <a:off x="314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9" name="Group 60"/>
          <p:cNvGrpSpPr>
            <a:grpSpLocks/>
          </p:cNvGrpSpPr>
          <p:nvPr/>
        </p:nvGrpSpPr>
        <p:grpSpPr bwMode="auto">
          <a:xfrm>
            <a:off x="7444132" y="3801413"/>
            <a:ext cx="123519" cy="125612"/>
            <a:chOff x="3424" y="3056"/>
            <a:chExt cx="118" cy="120"/>
          </a:xfrm>
        </p:grpSpPr>
        <p:sp>
          <p:nvSpPr>
            <p:cNvPr id="295" name="Line 61"/>
            <p:cNvSpPr>
              <a:spLocks noChangeShapeType="1"/>
            </p:cNvSpPr>
            <p:nvPr/>
          </p:nvSpPr>
          <p:spPr bwMode="auto">
            <a:xfrm>
              <a:off x="342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6" name="Line 62"/>
            <p:cNvSpPr>
              <a:spLocks noChangeShapeType="1"/>
            </p:cNvSpPr>
            <p:nvPr/>
          </p:nvSpPr>
          <p:spPr bwMode="auto">
            <a:xfrm flipH="1">
              <a:off x="342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80" name="Group 63"/>
          <p:cNvGrpSpPr>
            <a:grpSpLocks/>
          </p:cNvGrpSpPr>
          <p:nvPr/>
        </p:nvGrpSpPr>
        <p:grpSpPr bwMode="auto">
          <a:xfrm>
            <a:off x="7737228" y="3801413"/>
            <a:ext cx="123519" cy="125612"/>
            <a:chOff x="3704" y="3056"/>
            <a:chExt cx="118" cy="120"/>
          </a:xfrm>
        </p:grpSpPr>
        <p:sp>
          <p:nvSpPr>
            <p:cNvPr id="293" name="Line 64"/>
            <p:cNvSpPr>
              <a:spLocks noChangeShapeType="1"/>
            </p:cNvSpPr>
            <p:nvPr/>
          </p:nvSpPr>
          <p:spPr bwMode="auto">
            <a:xfrm>
              <a:off x="370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4" name="Line 65"/>
            <p:cNvSpPr>
              <a:spLocks noChangeShapeType="1"/>
            </p:cNvSpPr>
            <p:nvPr/>
          </p:nvSpPr>
          <p:spPr bwMode="auto">
            <a:xfrm flipH="1">
              <a:off x="370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81" name="Oval 280"/>
          <p:cNvSpPr/>
          <p:nvPr/>
        </p:nvSpPr>
        <p:spPr>
          <a:xfrm>
            <a:off x="7214698" y="3405470"/>
            <a:ext cx="395680" cy="395680"/>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2" name="Group 281"/>
          <p:cNvGrpSpPr/>
          <p:nvPr/>
        </p:nvGrpSpPr>
        <p:grpSpPr>
          <a:xfrm rot="157025">
            <a:off x="7297418" y="3187670"/>
            <a:ext cx="152943" cy="160815"/>
            <a:chOff x="7459627" y="1746321"/>
            <a:chExt cx="237355" cy="249572"/>
          </a:xfrm>
        </p:grpSpPr>
        <p:sp>
          <p:nvSpPr>
            <p:cNvPr id="291" name="Line 345"/>
            <p:cNvSpPr>
              <a:spLocks noChangeShapeType="1"/>
            </p:cNvSpPr>
            <p:nvPr/>
          </p:nvSpPr>
          <p:spPr bwMode="auto">
            <a:xfrm rot="11452193" flipH="1">
              <a:off x="7585479" y="1768904"/>
              <a:ext cx="111503" cy="226989"/>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2" name="Line 346"/>
            <p:cNvSpPr>
              <a:spLocks noChangeShapeType="1"/>
            </p:cNvSpPr>
            <p:nvPr/>
          </p:nvSpPr>
          <p:spPr bwMode="auto">
            <a:xfrm rot="11452193">
              <a:off x="7459627" y="1746321"/>
              <a:ext cx="127432" cy="2329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83" name="Arc 282"/>
          <p:cNvSpPr/>
          <p:nvPr/>
        </p:nvSpPr>
        <p:spPr>
          <a:xfrm>
            <a:off x="7048268" y="2017713"/>
            <a:ext cx="2930961" cy="2930961"/>
          </a:xfrm>
          <a:prstGeom prst="arc">
            <a:avLst>
              <a:gd name="adj1" fmla="val 7748998"/>
              <a:gd name="adj2" fmla="val 13906464"/>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4" name="Arc 333"/>
          <p:cNvSpPr/>
          <p:nvPr/>
        </p:nvSpPr>
        <p:spPr>
          <a:xfrm>
            <a:off x="8054082" y="4471640"/>
            <a:ext cx="2309354" cy="2309354"/>
          </a:xfrm>
          <a:prstGeom prst="arc">
            <a:avLst>
              <a:gd name="adj1" fmla="val 7314466"/>
              <a:gd name="adj2" fmla="val 7938896"/>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6" name="Rectangle 5"/>
          <p:cNvSpPr>
            <a:spLocks noChangeArrowheads="1"/>
          </p:cNvSpPr>
          <p:nvPr/>
        </p:nvSpPr>
        <p:spPr bwMode="auto">
          <a:xfrm>
            <a:off x="7154206" y="5105669"/>
            <a:ext cx="1507351" cy="104677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337" name="Group 6"/>
          <p:cNvGrpSpPr>
            <a:grpSpLocks/>
          </p:cNvGrpSpPr>
          <p:nvPr/>
        </p:nvGrpSpPr>
        <p:grpSpPr bwMode="auto">
          <a:xfrm>
            <a:off x="7263070" y="5197785"/>
            <a:ext cx="123519" cy="125612"/>
            <a:chOff x="2584" y="2336"/>
            <a:chExt cx="118" cy="120"/>
          </a:xfrm>
        </p:grpSpPr>
        <p:sp>
          <p:nvSpPr>
            <p:cNvPr id="407" name="Line 7"/>
            <p:cNvSpPr>
              <a:spLocks noChangeShapeType="1"/>
            </p:cNvSpPr>
            <p:nvPr/>
          </p:nvSpPr>
          <p:spPr bwMode="auto">
            <a:xfrm>
              <a:off x="258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8" name="Line 8"/>
            <p:cNvSpPr>
              <a:spLocks noChangeShapeType="1"/>
            </p:cNvSpPr>
            <p:nvPr/>
          </p:nvSpPr>
          <p:spPr bwMode="auto">
            <a:xfrm flipH="1">
              <a:off x="258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38" name="Group 9"/>
          <p:cNvGrpSpPr>
            <a:grpSpLocks/>
          </p:cNvGrpSpPr>
          <p:nvPr/>
        </p:nvGrpSpPr>
        <p:grpSpPr bwMode="auto">
          <a:xfrm>
            <a:off x="7556166" y="5197785"/>
            <a:ext cx="123519" cy="125612"/>
            <a:chOff x="2864" y="2336"/>
            <a:chExt cx="118" cy="120"/>
          </a:xfrm>
        </p:grpSpPr>
        <p:sp>
          <p:nvSpPr>
            <p:cNvPr id="405" name="Line 10"/>
            <p:cNvSpPr>
              <a:spLocks noChangeShapeType="1"/>
            </p:cNvSpPr>
            <p:nvPr/>
          </p:nvSpPr>
          <p:spPr bwMode="auto">
            <a:xfrm>
              <a:off x="286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6" name="Line 11"/>
            <p:cNvSpPr>
              <a:spLocks noChangeShapeType="1"/>
            </p:cNvSpPr>
            <p:nvPr/>
          </p:nvSpPr>
          <p:spPr bwMode="auto">
            <a:xfrm flipH="1">
              <a:off x="286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39" name="Group 12"/>
          <p:cNvGrpSpPr>
            <a:grpSpLocks/>
          </p:cNvGrpSpPr>
          <p:nvPr/>
        </p:nvGrpSpPr>
        <p:grpSpPr bwMode="auto">
          <a:xfrm>
            <a:off x="7849262" y="5197785"/>
            <a:ext cx="123519" cy="125612"/>
            <a:chOff x="3144" y="2336"/>
            <a:chExt cx="118" cy="120"/>
          </a:xfrm>
        </p:grpSpPr>
        <p:sp>
          <p:nvSpPr>
            <p:cNvPr id="403" name="Line 13"/>
            <p:cNvSpPr>
              <a:spLocks noChangeShapeType="1"/>
            </p:cNvSpPr>
            <p:nvPr/>
          </p:nvSpPr>
          <p:spPr bwMode="auto">
            <a:xfrm>
              <a:off x="314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4" name="Line 14"/>
            <p:cNvSpPr>
              <a:spLocks noChangeShapeType="1"/>
            </p:cNvSpPr>
            <p:nvPr/>
          </p:nvSpPr>
          <p:spPr bwMode="auto">
            <a:xfrm flipH="1">
              <a:off x="314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0" name="Group 15"/>
          <p:cNvGrpSpPr>
            <a:grpSpLocks/>
          </p:cNvGrpSpPr>
          <p:nvPr/>
        </p:nvGrpSpPr>
        <p:grpSpPr bwMode="auto">
          <a:xfrm>
            <a:off x="8142358" y="5197785"/>
            <a:ext cx="123519" cy="125612"/>
            <a:chOff x="3424" y="2336"/>
            <a:chExt cx="118" cy="120"/>
          </a:xfrm>
        </p:grpSpPr>
        <p:sp>
          <p:nvSpPr>
            <p:cNvPr id="401" name="Line 16"/>
            <p:cNvSpPr>
              <a:spLocks noChangeShapeType="1"/>
            </p:cNvSpPr>
            <p:nvPr/>
          </p:nvSpPr>
          <p:spPr bwMode="auto">
            <a:xfrm>
              <a:off x="342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2" name="Line 17"/>
            <p:cNvSpPr>
              <a:spLocks noChangeShapeType="1"/>
            </p:cNvSpPr>
            <p:nvPr/>
          </p:nvSpPr>
          <p:spPr bwMode="auto">
            <a:xfrm flipH="1">
              <a:off x="342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1" name="Group 18"/>
          <p:cNvGrpSpPr>
            <a:grpSpLocks/>
          </p:cNvGrpSpPr>
          <p:nvPr/>
        </p:nvGrpSpPr>
        <p:grpSpPr bwMode="auto">
          <a:xfrm>
            <a:off x="8435454" y="5197785"/>
            <a:ext cx="123519" cy="125612"/>
            <a:chOff x="3704" y="2336"/>
            <a:chExt cx="118" cy="120"/>
          </a:xfrm>
        </p:grpSpPr>
        <p:sp>
          <p:nvSpPr>
            <p:cNvPr id="399" name="Line 19"/>
            <p:cNvSpPr>
              <a:spLocks noChangeShapeType="1"/>
            </p:cNvSpPr>
            <p:nvPr/>
          </p:nvSpPr>
          <p:spPr bwMode="auto">
            <a:xfrm>
              <a:off x="370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0" name="Line 20"/>
            <p:cNvSpPr>
              <a:spLocks noChangeShapeType="1"/>
            </p:cNvSpPr>
            <p:nvPr/>
          </p:nvSpPr>
          <p:spPr bwMode="auto">
            <a:xfrm flipH="1">
              <a:off x="370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2" name="Group 21"/>
          <p:cNvGrpSpPr>
            <a:grpSpLocks/>
          </p:cNvGrpSpPr>
          <p:nvPr/>
        </p:nvGrpSpPr>
        <p:grpSpPr bwMode="auto">
          <a:xfrm>
            <a:off x="7263070" y="5449011"/>
            <a:ext cx="123519" cy="125612"/>
            <a:chOff x="2584" y="2576"/>
            <a:chExt cx="118" cy="120"/>
          </a:xfrm>
        </p:grpSpPr>
        <p:sp>
          <p:nvSpPr>
            <p:cNvPr id="397" name="Line 22"/>
            <p:cNvSpPr>
              <a:spLocks noChangeShapeType="1"/>
            </p:cNvSpPr>
            <p:nvPr/>
          </p:nvSpPr>
          <p:spPr bwMode="auto">
            <a:xfrm>
              <a:off x="258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8" name="Line 23"/>
            <p:cNvSpPr>
              <a:spLocks noChangeShapeType="1"/>
            </p:cNvSpPr>
            <p:nvPr/>
          </p:nvSpPr>
          <p:spPr bwMode="auto">
            <a:xfrm flipH="1">
              <a:off x="258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3" name="Group 24"/>
          <p:cNvGrpSpPr>
            <a:grpSpLocks/>
          </p:cNvGrpSpPr>
          <p:nvPr/>
        </p:nvGrpSpPr>
        <p:grpSpPr bwMode="auto">
          <a:xfrm>
            <a:off x="7556166" y="5449011"/>
            <a:ext cx="123519" cy="125612"/>
            <a:chOff x="2864" y="2576"/>
            <a:chExt cx="118" cy="120"/>
          </a:xfrm>
        </p:grpSpPr>
        <p:sp>
          <p:nvSpPr>
            <p:cNvPr id="395" name="Line 25"/>
            <p:cNvSpPr>
              <a:spLocks noChangeShapeType="1"/>
            </p:cNvSpPr>
            <p:nvPr/>
          </p:nvSpPr>
          <p:spPr bwMode="auto">
            <a:xfrm>
              <a:off x="286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6" name="Line 26"/>
            <p:cNvSpPr>
              <a:spLocks noChangeShapeType="1"/>
            </p:cNvSpPr>
            <p:nvPr/>
          </p:nvSpPr>
          <p:spPr bwMode="auto">
            <a:xfrm flipH="1">
              <a:off x="286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4" name="Group 27"/>
          <p:cNvGrpSpPr>
            <a:grpSpLocks/>
          </p:cNvGrpSpPr>
          <p:nvPr/>
        </p:nvGrpSpPr>
        <p:grpSpPr bwMode="auto">
          <a:xfrm>
            <a:off x="7849262" y="5449011"/>
            <a:ext cx="123519" cy="125612"/>
            <a:chOff x="3144" y="2576"/>
            <a:chExt cx="118" cy="120"/>
          </a:xfrm>
        </p:grpSpPr>
        <p:sp>
          <p:nvSpPr>
            <p:cNvPr id="393" name="Line 28"/>
            <p:cNvSpPr>
              <a:spLocks noChangeShapeType="1"/>
            </p:cNvSpPr>
            <p:nvPr/>
          </p:nvSpPr>
          <p:spPr bwMode="auto">
            <a:xfrm>
              <a:off x="314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4" name="Line 29"/>
            <p:cNvSpPr>
              <a:spLocks noChangeShapeType="1"/>
            </p:cNvSpPr>
            <p:nvPr/>
          </p:nvSpPr>
          <p:spPr bwMode="auto">
            <a:xfrm flipH="1">
              <a:off x="314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5" name="Group 30"/>
          <p:cNvGrpSpPr>
            <a:grpSpLocks/>
          </p:cNvGrpSpPr>
          <p:nvPr/>
        </p:nvGrpSpPr>
        <p:grpSpPr bwMode="auto">
          <a:xfrm>
            <a:off x="8142358" y="5449011"/>
            <a:ext cx="123519" cy="125612"/>
            <a:chOff x="3424" y="2576"/>
            <a:chExt cx="118" cy="120"/>
          </a:xfrm>
        </p:grpSpPr>
        <p:sp>
          <p:nvSpPr>
            <p:cNvPr id="391" name="Line 31"/>
            <p:cNvSpPr>
              <a:spLocks noChangeShapeType="1"/>
            </p:cNvSpPr>
            <p:nvPr/>
          </p:nvSpPr>
          <p:spPr bwMode="auto">
            <a:xfrm>
              <a:off x="342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2" name="Line 32"/>
            <p:cNvSpPr>
              <a:spLocks noChangeShapeType="1"/>
            </p:cNvSpPr>
            <p:nvPr/>
          </p:nvSpPr>
          <p:spPr bwMode="auto">
            <a:xfrm flipH="1">
              <a:off x="342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6" name="Group 33"/>
          <p:cNvGrpSpPr>
            <a:grpSpLocks/>
          </p:cNvGrpSpPr>
          <p:nvPr/>
        </p:nvGrpSpPr>
        <p:grpSpPr bwMode="auto">
          <a:xfrm>
            <a:off x="8435454" y="5449011"/>
            <a:ext cx="123519" cy="125612"/>
            <a:chOff x="3704" y="2576"/>
            <a:chExt cx="118" cy="120"/>
          </a:xfrm>
        </p:grpSpPr>
        <p:sp>
          <p:nvSpPr>
            <p:cNvPr id="389" name="Line 34"/>
            <p:cNvSpPr>
              <a:spLocks noChangeShapeType="1"/>
            </p:cNvSpPr>
            <p:nvPr/>
          </p:nvSpPr>
          <p:spPr bwMode="auto">
            <a:xfrm>
              <a:off x="370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0" name="Line 35"/>
            <p:cNvSpPr>
              <a:spLocks noChangeShapeType="1"/>
            </p:cNvSpPr>
            <p:nvPr/>
          </p:nvSpPr>
          <p:spPr bwMode="auto">
            <a:xfrm flipH="1">
              <a:off x="370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7" name="Group 36"/>
          <p:cNvGrpSpPr>
            <a:grpSpLocks/>
          </p:cNvGrpSpPr>
          <p:nvPr/>
        </p:nvGrpSpPr>
        <p:grpSpPr bwMode="auto">
          <a:xfrm>
            <a:off x="7263070" y="5700236"/>
            <a:ext cx="123519" cy="125612"/>
            <a:chOff x="2584" y="2816"/>
            <a:chExt cx="118" cy="120"/>
          </a:xfrm>
        </p:grpSpPr>
        <p:sp>
          <p:nvSpPr>
            <p:cNvPr id="387" name="Line 37"/>
            <p:cNvSpPr>
              <a:spLocks noChangeShapeType="1"/>
            </p:cNvSpPr>
            <p:nvPr/>
          </p:nvSpPr>
          <p:spPr bwMode="auto">
            <a:xfrm>
              <a:off x="258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8" name="Line 38"/>
            <p:cNvSpPr>
              <a:spLocks noChangeShapeType="1"/>
            </p:cNvSpPr>
            <p:nvPr/>
          </p:nvSpPr>
          <p:spPr bwMode="auto">
            <a:xfrm flipH="1">
              <a:off x="258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8" name="Group 39"/>
          <p:cNvGrpSpPr>
            <a:grpSpLocks/>
          </p:cNvGrpSpPr>
          <p:nvPr/>
        </p:nvGrpSpPr>
        <p:grpSpPr bwMode="auto">
          <a:xfrm>
            <a:off x="7556166" y="5700236"/>
            <a:ext cx="123519" cy="125612"/>
            <a:chOff x="2864" y="2816"/>
            <a:chExt cx="118" cy="120"/>
          </a:xfrm>
        </p:grpSpPr>
        <p:sp>
          <p:nvSpPr>
            <p:cNvPr id="385" name="Line 40"/>
            <p:cNvSpPr>
              <a:spLocks noChangeShapeType="1"/>
            </p:cNvSpPr>
            <p:nvPr/>
          </p:nvSpPr>
          <p:spPr bwMode="auto">
            <a:xfrm>
              <a:off x="286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6" name="Line 41"/>
            <p:cNvSpPr>
              <a:spLocks noChangeShapeType="1"/>
            </p:cNvSpPr>
            <p:nvPr/>
          </p:nvSpPr>
          <p:spPr bwMode="auto">
            <a:xfrm flipH="1">
              <a:off x="286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 name="Group 42"/>
          <p:cNvGrpSpPr>
            <a:grpSpLocks/>
          </p:cNvGrpSpPr>
          <p:nvPr/>
        </p:nvGrpSpPr>
        <p:grpSpPr bwMode="auto">
          <a:xfrm>
            <a:off x="7849262" y="5700236"/>
            <a:ext cx="123519" cy="125612"/>
            <a:chOff x="3144" y="2816"/>
            <a:chExt cx="118" cy="120"/>
          </a:xfrm>
        </p:grpSpPr>
        <p:sp>
          <p:nvSpPr>
            <p:cNvPr id="383" name="Line 43"/>
            <p:cNvSpPr>
              <a:spLocks noChangeShapeType="1"/>
            </p:cNvSpPr>
            <p:nvPr/>
          </p:nvSpPr>
          <p:spPr bwMode="auto">
            <a:xfrm>
              <a:off x="314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4" name="Line 44"/>
            <p:cNvSpPr>
              <a:spLocks noChangeShapeType="1"/>
            </p:cNvSpPr>
            <p:nvPr/>
          </p:nvSpPr>
          <p:spPr bwMode="auto">
            <a:xfrm flipH="1">
              <a:off x="314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0" name="Group 45"/>
          <p:cNvGrpSpPr>
            <a:grpSpLocks/>
          </p:cNvGrpSpPr>
          <p:nvPr/>
        </p:nvGrpSpPr>
        <p:grpSpPr bwMode="auto">
          <a:xfrm>
            <a:off x="8142358" y="5700236"/>
            <a:ext cx="123519" cy="125612"/>
            <a:chOff x="3424" y="2816"/>
            <a:chExt cx="118" cy="120"/>
          </a:xfrm>
        </p:grpSpPr>
        <p:sp>
          <p:nvSpPr>
            <p:cNvPr id="381" name="Line 46"/>
            <p:cNvSpPr>
              <a:spLocks noChangeShapeType="1"/>
            </p:cNvSpPr>
            <p:nvPr/>
          </p:nvSpPr>
          <p:spPr bwMode="auto">
            <a:xfrm>
              <a:off x="342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2" name="Line 47"/>
            <p:cNvSpPr>
              <a:spLocks noChangeShapeType="1"/>
            </p:cNvSpPr>
            <p:nvPr/>
          </p:nvSpPr>
          <p:spPr bwMode="auto">
            <a:xfrm flipH="1">
              <a:off x="342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1" name="Group 48"/>
          <p:cNvGrpSpPr>
            <a:grpSpLocks/>
          </p:cNvGrpSpPr>
          <p:nvPr/>
        </p:nvGrpSpPr>
        <p:grpSpPr bwMode="auto">
          <a:xfrm>
            <a:off x="8435454" y="5700236"/>
            <a:ext cx="123519" cy="125612"/>
            <a:chOff x="3704" y="2816"/>
            <a:chExt cx="118" cy="120"/>
          </a:xfrm>
        </p:grpSpPr>
        <p:sp>
          <p:nvSpPr>
            <p:cNvPr id="379" name="Line 49"/>
            <p:cNvSpPr>
              <a:spLocks noChangeShapeType="1"/>
            </p:cNvSpPr>
            <p:nvPr/>
          </p:nvSpPr>
          <p:spPr bwMode="auto">
            <a:xfrm>
              <a:off x="370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0" name="Line 50"/>
            <p:cNvSpPr>
              <a:spLocks noChangeShapeType="1"/>
            </p:cNvSpPr>
            <p:nvPr/>
          </p:nvSpPr>
          <p:spPr bwMode="auto">
            <a:xfrm flipH="1">
              <a:off x="370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2" name="Group 51"/>
          <p:cNvGrpSpPr>
            <a:grpSpLocks/>
          </p:cNvGrpSpPr>
          <p:nvPr/>
        </p:nvGrpSpPr>
        <p:grpSpPr bwMode="auto">
          <a:xfrm>
            <a:off x="7263070" y="5951461"/>
            <a:ext cx="123519" cy="125612"/>
            <a:chOff x="2584" y="3056"/>
            <a:chExt cx="118" cy="120"/>
          </a:xfrm>
        </p:grpSpPr>
        <p:sp>
          <p:nvSpPr>
            <p:cNvPr id="377" name="Line 52"/>
            <p:cNvSpPr>
              <a:spLocks noChangeShapeType="1"/>
            </p:cNvSpPr>
            <p:nvPr/>
          </p:nvSpPr>
          <p:spPr bwMode="auto">
            <a:xfrm>
              <a:off x="258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8" name="Line 53"/>
            <p:cNvSpPr>
              <a:spLocks noChangeShapeType="1"/>
            </p:cNvSpPr>
            <p:nvPr/>
          </p:nvSpPr>
          <p:spPr bwMode="auto">
            <a:xfrm flipH="1">
              <a:off x="258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3" name="Group 54"/>
          <p:cNvGrpSpPr>
            <a:grpSpLocks/>
          </p:cNvGrpSpPr>
          <p:nvPr/>
        </p:nvGrpSpPr>
        <p:grpSpPr bwMode="auto">
          <a:xfrm>
            <a:off x="7556166" y="5951461"/>
            <a:ext cx="123519" cy="125612"/>
            <a:chOff x="2864" y="3056"/>
            <a:chExt cx="118" cy="120"/>
          </a:xfrm>
        </p:grpSpPr>
        <p:sp>
          <p:nvSpPr>
            <p:cNvPr id="375" name="Line 55"/>
            <p:cNvSpPr>
              <a:spLocks noChangeShapeType="1"/>
            </p:cNvSpPr>
            <p:nvPr/>
          </p:nvSpPr>
          <p:spPr bwMode="auto">
            <a:xfrm>
              <a:off x="286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6" name="Line 56"/>
            <p:cNvSpPr>
              <a:spLocks noChangeShapeType="1"/>
            </p:cNvSpPr>
            <p:nvPr/>
          </p:nvSpPr>
          <p:spPr bwMode="auto">
            <a:xfrm flipH="1">
              <a:off x="286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4" name="Group 57"/>
          <p:cNvGrpSpPr>
            <a:grpSpLocks/>
          </p:cNvGrpSpPr>
          <p:nvPr/>
        </p:nvGrpSpPr>
        <p:grpSpPr bwMode="auto">
          <a:xfrm>
            <a:off x="7849262" y="5951461"/>
            <a:ext cx="123519" cy="125612"/>
            <a:chOff x="3144" y="3056"/>
            <a:chExt cx="118" cy="120"/>
          </a:xfrm>
        </p:grpSpPr>
        <p:sp>
          <p:nvSpPr>
            <p:cNvPr id="373" name="Line 58"/>
            <p:cNvSpPr>
              <a:spLocks noChangeShapeType="1"/>
            </p:cNvSpPr>
            <p:nvPr/>
          </p:nvSpPr>
          <p:spPr bwMode="auto">
            <a:xfrm>
              <a:off x="314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4" name="Line 59"/>
            <p:cNvSpPr>
              <a:spLocks noChangeShapeType="1"/>
            </p:cNvSpPr>
            <p:nvPr/>
          </p:nvSpPr>
          <p:spPr bwMode="auto">
            <a:xfrm flipH="1">
              <a:off x="314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5" name="Group 60"/>
          <p:cNvGrpSpPr>
            <a:grpSpLocks/>
          </p:cNvGrpSpPr>
          <p:nvPr/>
        </p:nvGrpSpPr>
        <p:grpSpPr bwMode="auto">
          <a:xfrm>
            <a:off x="8142358" y="5951461"/>
            <a:ext cx="123519" cy="125612"/>
            <a:chOff x="3424" y="3056"/>
            <a:chExt cx="118" cy="120"/>
          </a:xfrm>
        </p:grpSpPr>
        <p:sp>
          <p:nvSpPr>
            <p:cNvPr id="371" name="Line 61"/>
            <p:cNvSpPr>
              <a:spLocks noChangeShapeType="1"/>
            </p:cNvSpPr>
            <p:nvPr/>
          </p:nvSpPr>
          <p:spPr bwMode="auto">
            <a:xfrm>
              <a:off x="342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2" name="Line 62"/>
            <p:cNvSpPr>
              <a:spLocks noChangeShapeType="1"/>
            </p:cNvSpPr>
            <p:nvPr/>
          </p:nvSpPr>
          <p:spPr bwMode="auto">
            <a:xfrm flipH="1">
              <a:off x="342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6" name="Group 63"/>
          <p:cNvGrpSpPr>
            <a:grpSpLocks/>
          </p:cNvGrpSpPr>
          <p:nvPr/>
        </p:nvGrpSpPr>
        <p:grpSpPr bwMode="auto">
          <a:xfrm>
            <a:off x="8435454" y="5951461"/>
            <a:ext cx="123519" cy="125612"/>
            <a:chOff x="3704" y="3056"/>
            <a:chExt cx="118" cy="120"/>
          </a:xfrm>
        </p:grpSpPr>
        <p:sp>
          <p:nvSpPr>
            <p:cNvPr id="369" name="Line 64"/>
            <p:cNvSpPr>
              <a:spLocks noChangeShapeType="1"/>
            </p:cNvSpPr>
            <p:nvPr/>
          </p:nvSpPr>
          <p:spPr bwMode="auto">
            <a:xfrm>
              <a:off x="370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 name="Line 65"/>
            <p:cNvSpPr>
              <a:spLocks noChangeShapeType="1"/>
            </p:cNvSpPr>
            <p:nvPr/>
          </p:nvSpPr>
          <p:spPr bwMode="auto">
            <a:xfrm flipH="1">
              <a:off x="370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8" name="Group 357"/>
          <p:cNvGrpSpPr/>
          <p:nvPr/>
        </p:nvGrpSpPr>
        <p:grpSpPr>
          <a:xfrm rot="17616798">
            <a:off x="8470162" y="6494106"/>
            <a:ext cx="152943" cy="160815"/>
            <a:chOff x="7459627" y="1746321"/>
            <a:chExt cx="237355" cy="249572"/>
          </a:xfrm>
        </p:grpSpPr>
        <p:sp>
          <p:nvSpPr>
            <p:cNvPr id="367" name="Line 345"/>
            <p:cNvSpPr>
              <a:spLocks noChangeShapeType="1"/>
            </p:cNvSpPr>
            <p:nvPr/>
          </p:nvSpPr>
          <p:spPr bwMode="auto">
            <a:xfrm rot="11452193" flipH="1">
              <a:off x="7585479" y="1768904"/>
              <a:ext cx="111503" cy="226989"/>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 name="Line 346"/>
            <p:cNvSpPr>
              <a:spLocks noChangeShapeType="1"/>
            </p:cNvSpPr>
            <p:nvPr/>
          </p:nvSpPr>
          <p:spPr bwMode="auto">
            <a:xfrm rot="11452193">
              <a:off x="7459627" y="1746321"/>
              <a:ext cx="127432" cy="2329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59" name="Arc 358"/>
          <p:cNvSpPr/>
          <p:nvPr/>
        </p:nvSpPr>
        <p:spPr>
          <a:xfrm>
            <a:off x="7746494" y="4167761"/>
            <a:ext cx="2930961" cy="2930961"/>
          </a:xfrm>
          <a:prstGeom prst="arc">
            <a:avLst>
              <a:gd name="adj1" fmla="val 7748998"/>
              <a:gd name="adj2" fmla="val 13906464"/>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2" name="Straight Arrow Connector 361"/>
          <p:cNvCxnSpPr/>
          <p:nvPr/>
        </p:nvCxnSpPr>
        <p:spPr>
          <a:xfrm flipV="1">
            <a:off x="8233092" y="5531449"/>
            <a:ext cx="0" cy="443058"/>
          </a:xfrm>
          <a:prstGeom prst="straightConnector1">
            <a:avLst/>
          </a:prstGeom>
          <a:ln w="38100" cmpd="sng">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graphicFrame>
        <p:nvGraphicFramePr>
          <p:cNvPr id="363" name="Object 362"/>
          <p:cNvGraphicFramePr>
            <a:graphicFrameLocks noChangeAspect="1"/>
          </p:cNvGraphicFramePr>
          <p:nvPr>
            <p:extLst>
              <p:ext uri="{D42A27DB-BD31-4B8C-83A1-F6EECF244321}">
                <p14:modId xmlns:p14="http://schemas.microsoft.com/office/powerpoint/2010/main" val="1921594950"/>
              </p:ext>
            </p:extLst>
          </p:nvPr>
        </p:nvGraphicFramePr>
        <p:xfrm>
          <a:off x="7997262" y="5974507"/>
          <a:ext cx="95132" cy="177990"/>
        </p:xfrm>
        <a:graphic>
          <a:graphicData uri="http://schemas.openxmlformats.org/presentationml/2006/ole">
            <mc:AlternateContent xmlns:mc="http://schemas.openxmlformats.org/markup-compatibility/2006">
              <mc:Choice xmlns:v="urn:schemas-microsoft-com:vml" Requires="v">
                <p:oleObj spid="_x0000_s3486725" name="Equation" r:id="rId9" imgW="88900" imgH="165100" progId="Equation.DSMT4">
                  <p:embed/>
                </p:oleObj>
              </mc:Choice>
              <mc:Fallback>
                <p:oleObj name="Equation" r:id="rId9" imgW="88900" imgH="165100" progId="Equation.DSMT4">
                  <p:embed/>
                  <p:pic>
                    <p:nvPicPr>
                      <p:cNvPr id="0" name=""/>
                      <p:cNvPicPr/>
                      <p:nvPr/>
                    </p:nvPicPr>
                    <p:blipFill>
                      <a:blip r:embed="rId4"/>
                      <a:stretch>
                        <a:fillRect/>
                      </a:stretch>
                    </p:blipFill>
                    <p:spPr>
                      <a:xfrm>
                        <a:off x="7997262" y="5974507"/>
                        <a:ext cx="95132" cy="177990"/>
                      </a:xfrm>
                      <a:prstGeom prst="rect">
                        <a:avLst/>
                      </a:prstGeom>
                    </p:spPr>
                  </p:pic>
                </p:oleObj>
              </mc:Fallback>
            </mc:AlternateContent>
          </a:graphicData>
        </a:graphic>
      </p:graphicFrame>
      <p:graphicFrame>
        <p:nvGraphicFramePr>
          <p:cNvPr id="364" name="Object 363"/>
          <p:cNvGraphicFramePr>
            <a:graphicFrameLocks noChangeAspect="1"/>
          </p:cNvGraphicFramePr>
          <p:nvPr>
            <p:extLst>
              <p:ext uri="{D42A27DB-BD31-4B8C-83A1-F6EECF244321}">
                <p14:modId xmlns:p14="http://schemas.microsoft.com/office/powerpoint/2010/main" val="118974508"/>
              </p:ext>
            </p:extLst>
          </p:nvPr>
        </p:nvGraphicFramePr>
        <p:xfrm>
          <a:off x="8009335" y="5542558"/>
          <a:ext cx="149348" cy="163669"/>
        </p:xfrm>
        <a:graphic>
          <a:graphicData uri="http://schemas.openxmlformats.org/presentationml/2006/ole">
            <mc:AlternateContent xmlns:mc="http://schemas.openxmlformats.org/markup-compatibility/2006">
              <mc:Choice xmlns:v="urn:schemas-microsoft-com:vml" Requires="v">
                <p:oleObj spid="_x0000_s3486726" name="Equation" r:id="rId10" imgW="139700" imgH="152400" progId="Equation.DSMT4">
                  <p:embed/>
                </p:oleObj>
              </mc:Choice>
              <mc:Fallback>
                <p:oleObj name="Equation" r:id="rId10" imgW="139700" imgH="152400" progId="Equation.DSMT4">
                  <p:embed/>
                  <p:pic>
                    <p:nvPicPr>
                      <p:cNvPr id="0" name=""/>
                      <p:cNvPicPr/>
                      <p:nvPr/>
                    </p:nvPicPr>
                    <p:blipFill>
                      <a:blip r:embed="rId6"/>
                      <a:stretch>
                        <a:fillRect/>
                      </a:stretch>
                    </p:blipFill>
                    <p:spPr>
                      <a:xfrm>
                        <a:off x="8009335" y="5542558"/>
                        <a:ext cx="149348" cy="163669"/>
                      </a:xfrm>
                      <a:prstGeom prst="rect">
                        <a:avLst/>
                      </a:prstGeom>
                    </p:spPr>
                  </p:pic>
                </p:oleObj>
              </mc:Fallback>
            </mc:AlternateContent>
          </a:graphicData>
        </a:graphic>
      </p:graphicFrame>
      <p:sp>
        <p:nvSpPr>
          <p:cNvPr id="409" name="Oval 408"/>
          <p:cNvSpPr/>
          <p:nvPr/>
        </p:nvSpPr>
        <p:spPr>
          <a:xfrm>
            <a:off x="8054082" y="6035900"/>
            <a:ext cx="395680" cy="395680"/>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Arc 359"/>
          <p:cNvSpPr/>
          <p:nvPr/>
        </p:nvSpPr>
        <p:spPr>
          <a:xfrm>
            <a:off x="8062548" y="6040133"/>
            <a:ext cx="395680" cy="395680"/>
          </a:xfrm>
          <a:prstGeom prst="arc">
            <a:avLst>
              <a:gd name="adj1" fmla="val 14000357"/>
              <a:gd name="adj2" fmla="val 18309517"/>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61" name="Group 360"/>
          <p:cNvGrpSpPr/>
          <p:nvPr/>
        </p:nvGrpSpPr>
        <p:grpSpPr>
          <a:xfrm rot="16692695">
            <a:off x="8302009" y="6003877"/>
            <a:ext cx="114121" cy="119995"/>
            <a:chOff x="7459627" y="1746321"/>
            <a:chExt cx="237355" cy="249572"/>
          </a:xfrm>
        </p:grpSpPr>
        <p:sp>
          <p:nvSpPr>
            <p:cNvPr id="365" name="Line 345"/>
            <p:cNvSpPr>
              <a:spLocks noChangeShapeType="1"/>
            </p:cNvSpPr>
            <p:nvPr/>
          </p:nvSpPr>
          <p:spPr bwMode="auto">
            <a:xfrm rot="11452193" flipH="1">
              <a:off x="7585479" y="1768904"/>
              <a:ext cx="111503" cy="226989"/>
            </a:xfrm>
            <a:prstGeom prst="line">
              <a:avLst/>
            </a:prstGeom>
            <a:noFill/>
            <a:ln w="28575"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6" name="Line 346"/>
            <p:cNvSpPr>
              <a:spLocks noChangeShapeType="1"/>
            </p:cNvSpPr>
            <p:nvPr/>
          </p:nvSpPr>
          <p:spPr bwMode="auto">
            <a:xfrm rot="11452193">
              <a:off x="7459627" y="1746321"/>
              <a:ext cx="127432" cy="232962"/>
            </a:xfrm>
            <a:prstGeom prst="line">
              <a:avLst/>
            </a:prstGeom>
            <a:noFill/>
            <a:ln w="28575"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410" name="TextBox 409"/>
          <p:cNvSpPr txBox="1"/>
          <p:nvPr/>
        </p:nvSpPr>
        <p:spPr>
          <a:xfrm>
            <a:off x="266699" y="4027793"/>
            <a:ext cx="6057901" cy="1323439"/>
          </a:xfrm>
          <a:prstGeom prst="rect">
            <a:avLst/>
          </a:prstGeom>
          <a:noFill/>
        </p:spPr>
        <p:txBody>
          <a:bodyPr wrap="square" rtlCol="0">
            <a:spAutoFit/>
          </a:bodyPr>
          <a:lstStyle/>
          <a:p>
            <a:r>
              <a:rPr lang="en-US" sz="2000" dirty="0">
                <a:solidFill>
                  <a:srgbClr val="FF0000"/>
                </a:solidFill>
                <a:latin typeface="Apple Chancery"/>
                <a:cs typeface="Apple Chancery"/>
              </a:rPr>
              <a:t>--As it begins to exit </a:t>
            </a:r>
            <a:r>
              <a:rPr lang="en-US" sz="2000" dirty="0">
                <a:solidFill>
                  <a:srgbClr val="0000FF"/>
                </a:solidFill>
                <a:latin typeface="Times New Roman"/>
                <a:cs typeface="Times New Roman"/>
              </a:rPr>
              <a:t>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latin typeface="Times New Roman"/>
                <a:cs typeface="Times New Roman"/>
              </a:rPr>
              <a:t>there will again be a </a:t>
            </a:r>
            <a:r>
              <a:rPr lang="en-US" sz="2000" dirty="0">
                <a:solidFill>
                  <a:srgbClr val="0000FF"/>
                </a:solidFill>
                <a:latin typeface="Times New Roman"/>
                <a:cs typeface="Times New Roman"/>
              </a:rPr>
              <a:t>changing magnetic flux </a:t>
            </a:r>
            <a:r>
              <a:rPr lang="en-US" sz="2000" dirty="0">
                <a:latin typeface="Times New Roman"/>
                <a:cs typeface="Times New Roman"/>
              </a:rPr>
              <a:t>and the </a:t>
            </a:r>
            <a:r>
              <a:rPr lang="en-US" sz="2000" dirty="0">
                <a:solidFill>
                  <a:srgbClr val="0000FF"/>
                </a:solidFill>
                <a:latin typeface="Times New Roman"/>
                <a:cs typeface="Times New Roman"/>
              </a:rPr>
              <a:t>induced current </a:t>
            </a:r>
            <a:r>
              <a:rPr lang="en-US" sz="2000" dirty="0">
                <a:latin typeface="Times New Roman"/>
                <a:cs typeface="Times New Roman"/>
              </a:rPr>
              <a:t>and </a:t>
            </a:r>
            <a:r>
              <a:rPr lang="en-US" sz="2000" dirty="0">
                <a:solidFill>
                  <a:srgbClr val="0000FF"/>
                </a:solidFill>
                <a:latin typeface="Times New Roman"/>
                <a:cs typeface="Times New Roman"/>
              </a:rPr>
              <a:t>induced force</a:t>
            </a:r>
            <a:r>
              <a:rPr lang="en-US" sz="2000" dirty="0">
                <a:latin typeface="Times New Roman"/>
                <a:cs typeface="Times New Roman"/>
              </a:rPr>
              <a:t>, with this induced force again being </a:t>
            </a:r>
            <a:r>
              <a:rPr lang="en-US" sz="2000" dirty="0">
                <a:solidFill>
                  <a:srgbClr val="FF0000"/>
                </a:solidFill>
                <a:latin typeface="Times New Roman"/>
                <a:cs typeface="Times New Roman"/>
              </a:rPr>
              <a:t>directed upward </a:t>
            </a:r>
            <a:r>
              <a:rPr lang="en-US" sz="2000" dirty="0">
                <a:latin typeface="Times New Roman"/>
                <a:cs typeface="Times New Roman"/>
              </a:rPr>
              <a:t>(check it).</a:t>
            </a:r>
          </a:p>
        </p:txBody>
      </p:sp>
      <p:sp>
        <p:nvSpPr>
          <p:cNvPr id="411" name="TextBox 410"/>
          <p:cNvSpPr txBox="1"/>
          <p:nvPr/>
        </p:nvSpPr>
        <p:spPr>
          <a:xfrm>
            <a:off x="266700" y="5401176"/>
            <a:ext cx="6057901" cy="707886"/>
          </a:xfrm>
          <a:prstGeom prst="rect">
            <a:avLst/>
          </a:prstGeom>
          <a:noFill/>
        </p:spPr>
        <p:txBody>
          <a:bodyPr wrap="square" rtlCol="0">
            <a:spAutoFit/>
          </a:bodyPr>
          <a:lstStyle/>
          <a:p>
            <a:r>
              <a:rPr lang="en-US" sz="2000" dirty="0">
                <a:solidFill>
                  <a:srgbClr val="FF0000"/>
                </a:solidFill>
                <a:latin typeface="Apple Chancery"/>
                <a:cs typeface="Apple Chancery"/>
              </a:rPr>
              <a:t>--And once out again</a:t>
            </a:r>
            <a:r>
              <a:rPr lang="en-US" sz="2000" dirty="0">
                <a:solidFill>
                  <a:srgbClr val="0000FF"/>
                </a:solidFill>
                <a:latin typeface="Times New Roman"/>
                <a:cs typeface="Times New Roman"/>
              </a:rPr>
              <a:t> </a:t>
            </a:r>
            <a:r>
              <a:rPr lang="en-US" sz="2000" dirty="0">
                <a:latin typeface="Times New Roman"/>
                <a:cs typeface="Times New Roman"/>
              </a:rPr>
              <a:t>and on its way, </a:t>
            </a:r>
            <a:r>
              <a:rPr lang="en-US" sz="2000" dirty="0">
                <a:solidFill>
                  <a:srgbClr val="0000FF"/>
                </a:solidFill>
                <a:latin typeface="Times New Roman"/>
                <a:cs typeface="Times New Roman"/>
              </a:rPr>
              <a:t>no changing flux </a:t>
            </a:r>
            <a:r>
              <a:rPr lang="en-US" sz="2000" dirty="0">
                <a:latin typeface="Times New Roman"/>
                <a:cs typeface="Times New Roman"/>
              </a:rPr>
              <a:t>and </a:t>
            </a:r>
            <a:r>
              <a:rPr lang="en-US" sz="2000" dirty="0">
                <a:solidFill>
                  <a:srgbClr val="FF0000"/>
                </a:solidFill>
                <a:latin typeface="Times New Roman"/>
                <a:cs typeface="Times New Roman"/>
              </a:rPr>
              <a:t>no force</a:t>
            </a:r>
            <a:r>
              <a:rPr lang="en-US" sz="2000" dirty="0">
                <a:latin typeface="Times New Roman"/>
                <a:cs typeface="Times New Roman"/>
              </a:rPr>
              <a:t>.</a:t>
            </a:r>
          </a:p>
        </p:txBody>
      </p:sp>
      <p:sp>
        <p:nvSpPr>
          <p:cNvPr id="227" name="TextBox 226"/>
          <p:cNvSpPr txBox="1"/>
          <p:nvPr/>
        </p:nvSpPr>
        <p:spPr>
          <a:xfrm>
            <a:off x="7993647" y="3255298"/>
            <a:ext cx="1162993" cy="338554"/>
          </a:xfrm>
          <a:prstGeom prst="rect">
            <a:avLst/>
          </a:prstGeom>
          <a:noFill/>
        </p:spPr>
        <p:txBody>
          <a:bodyPr wrap="square" rtlCol="0">
            <a:spAutoFit/>
          </a:bodyPr>
          <a:lstStyle/>
          <a:p>
            <a:r>
              <a:rPr lang="en-US" sz="1600" dirty="0">
                <a:solidFill>
                  <a:srgbClr val="FF0000"/>
                </a:solidFill>
                <a:latin typeface="Apple Chancery"/>
                <a:cs typeface="Apple Chancery"/>
              </a:rPr>
              <a:t>no current</a:t>
            </a:r>
            <a:endParaRPr lang="en-US" sz="1600" dirty="0">
              <a:latin typeface="Times New Roman"/>
              <a:cs typeface="Times New Roman"/>
            </a:endParaRPr>
          </a:p>
        </p:txBody>
      </p:sp>
    </p:spTree>
    <p:extLst>
      <p:ext uri="{BB962C8B-B14F-4D97-AF65-F5344CB8AC3E}">
        <p14:creationId xmlns:p14="http://schemas.microsoft.com/office/powerpoint/2010/main" val="401949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dissolve">
                                      <p:cBhvr>
                                        <p:cTn id="10" dur="500"/>
                                        <p:tgtEl>
                                          <p:spTgt spid="154"/>
                                        </p:tgtEl>
                                      </p:cBhvr>
                                    </p:animEffect>
                                  </p:childTnLst>
                                </p:cTn>
                              </p:par>
                              <p:par>
                                <p:cTn id="11" presetID="9" presetClass="entr" presetSubtype="0" fill="hold" nodeType="with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dissolve">
                                      <p:cBhvr>
                                        <p:cTn id="13" dur="500"/>
                                        <p:tgtEl>
                                          <p:spTgt spid="17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83"/>
                                        </p:tgtEl>
                                        <p:attrNameLst>
                                          <p:attrName>style.visibility</p:attrName>
                                        </p:attrNameLst>
                                      </p:cBhvr>
                                      <p:to>
                                        <p:strVal val="visible"/>
                                      </p:to>
                                    </p:set>
                                    <p:animEffect transition="in" filter="dissolve">
                                      <p:cBhvr>
                                        <p:cTn id="18" dur="500"/>
                                        <p:tgtEl>
                                          <p:spTgt spid="18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8"/>
                                        </p:tgtEl>
                                        <p:attrNameLst>
                                          <p:attrName>style.visibility</p:attrName>
                                        </p:attrNameLst>
                                      </p:cBhvr>
                                      <p:to>
                                        <p:strVal val="visible"/>
                                      </p:to>
                                    </p:set>
                                    <p:animEffect transition="in" filter="dissolve">
                                      <p:cBhvr>
                                        <p:cTn id="21" dur="500"/>
                                        <p:tgtEl>
                                          <p:spTgt spid="15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61"/>
                                        </p:tgtEl>
                                        <p:attrNameLst>
                                          <p:attrName>style.visibility</p:attrName>
                                        </p:attrNameLst>
                                      </p:cBhvr>
                                      <p:to>
                                        <p:strVal val="visible"/>
                                      </p:to>
                                    </p:set>
                                    <p:animEffect transition="in" filter="dissolve">
                                      <p:cBhvr>
                                        <p:cTn id="26" dur="500"/>
                                        <p:tgtEl>
                                          <p:spTgt spid="161"/>
                                        </p:tgtEl>
                                      </p:cBhvr>
                                    </p:animEffect>
                                  </p:childTnLst>
                                </p:cTn>
                              </p:par>
                              <p:par>
                                <p:cTn id="27" presetID="9" presetClass="entr" presetSubtype="0" fill="hold" nodeType="withEffect">
                                  <p:stCondLst>
                                    <p:cond delay="0"/>
                                  </p:stCondLst>
                                  <p:childTnLst>
                                    <p:set>
                                      <p:cBhvr>
                                        <p:cTn id="28" dur="1" fill="hold">
                                          <p:stCondLst>
                                            <p:cond delay="0"/>
                                          </p:stCondLst>
                                        </p:cTn>
                                        <p:tgtEl>
                                          <p:spTgt spid="177"/>
                                        </p:tgtEl>
                                        <p:attrNameLst>
                                          <p:attrName>style.visibility</p:attrName>
                                        </p:attrNameLst>
                                      </p:cBhvr>
                                      <p:to>
                                        <p:strVal val="visible"/>
                                      </p:to>
                                    </p:set>
                                    <p:animEffect transition="in" filter="dissolve">
                                      <p:cBhvr>
                                        <p:cTn id="29" dur="500"/>
                                        <p:tgtEl>
                                          <p:spTgt spid="17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8"/>
                                        </p:tgtEl>
                                        <p:attrNameLst>
                                          <p:attrName>style.visibility</p:attrName>
                                        </p:attrNameLst>
                                      </p:cBhvr>
                                      <p:to>
                                        <p:strVal val="visible"/>
                                      </p:to>
                                    </p:set>
                                    <p:animEffect transition="in" filter="dissolve">
                                      <p:cBhvr>
                                        <p:cTn id="34" dur="500"/>
                                        <p:tgtEl>
                                          <p:spTgt spid="25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60"/>
                                        </p:tgtEl>
                                        <p:attrNameLst>
                                          <p:attrName>style.visibility</p:attrName>
                                        </p:attrNameLst>
                                      </p:cBhvr>
                                      <p:to>
                                        <p:strVal val="visible"/>
                                      </p:to>
                                    </p:set>
                                    <p:animEffect transition="in" filter="dissolve">
                                      <p:cBhvr>
                                        <p:cTn id="37" dur="500"/>
                                        <p:tgtEl>
                                          <p:spTgt spid="260"/>
                                        </p:tgtEl>
                                      </p:cBhvr>
                                    </p:animEffect>
                                  </p:childTnLst>
                                </p:cTn>
                              </p:par>
                              <p:par>
                                <p:cTn id="38" presetID="9" presetClass="entr" presetSubtype="0" fill="hold" nodeType="withEffect">
                                  <p:stCondLst>
                                    <p:cond delay="0"/>
                                  </p:stCondLst>
                                  <p:childTnLst>
                                    <p:set>
                                      <p:cBhvr>
                                        <p:cTn id="39" dur="1" fill="hold">
                                          <p:stCondLst>
                                            <p:cond delay="0"/>
                                          </p:stCondLst>
                                        </p:cTn>
                                        <p:tgtEl>
                                          <p:spTgt spid="261"/>
                                        </p:tgtEl>
                                        <p:attrNameLst>
                                          <p:attrName>style.visibility</p:attrName>
                                        </p:attrNameLst>
                                      </p:cBhvr>
                                      <p:to>
                                        <p:strVal val="visible"/>
                                      </p:to>
                                    </p:set>
                                    <p:animEffect transition="in" filter="dissolve">
                                      <p:cBhvr>
                                        <p:cTn id="40" dur="500"/>
                                        <p:tgtEl>
                                          <p:spTgt spid="261"/>
                                        </p:tgtEl>
                                      </p:cBhvr>
                                    </p:animEffect>
                                  </p:childTnLst>
                                </p:cTn>
                              </p:par>
                              <p:par>
                                <p:cTn id="41" presetID="9" presetClass="entr" presetSubtype="0" fill="hold" nodeType="withEffect">
                                  <p:stCondLst>
                                    <p:cond delay="0"/>
                                  </p:stCondLst>
                                  <p:childTnLst>
                                    <p:set>
                                      <p:cBhvr>
                                        <p:cTn id="42" dur="1" fill="hold">
                                          <p:stCondLst>
                                            <p:cond delay="0"/>
                                          </p:stCondLst>
                                        </p:cTn>
                                        <p:tgtEl>
                                          <p:spTgt spid="262"/>
                                        </p:tgtEl>
                                        <p:attrNameLst>
                                          <p:attrName>style.visibility</p:attrName>
                                        </p:attrNameLst>
                                      </p:cBhvr>
                                      <p:to>
                                        <p:strVal val="visible"/>
                                      </p:to>
                                    </p:set>
                                    <p:animEffect transition="in" filter="dissolve">
                                      <p:cBhvr>
                                        <p:cTn id="43" dur="500"/>
                                        <p:tgtEl>
                                          <p:spTgt spid="262"/>
                                        </p:tgtEl>
                                      </p:cBhvr>
                                    </p:animEffect>
                                  </p:childTnLst>
                                </p:cTn>
                              </p:par>
                              <p:par>
                                <p:cTn id="44" presetID="9" presetClass="entr" presetSubtype="0" fill="hold" nodeType="withEffect">
                                  <p:stCondLst>
                                    <p:cond delay="0"/>
                                  </p:stCondLst>
                                  <p:childTnLst>
                                    <p:set>
                                      <p:cBhvr>
                                        <p:cTn id="45" dur="1" fill="hold">
                                          <p:stCondLst>
                                            <p:cond delay="0"/>
                                          </p:stCondLst>
                                        </p:cTn>
                                        <p:tgtEl>
                                          <p:spTgt spid="263"/>
                                        </p:tgtEl>
                                        <p:attrNameLst>
                                          <p:attrName>style.visibility</p:attrName>
                                        </p:attrNameLst>
                                      </p:cBhvr>
                                      <p:to>
                                        <p:strVal val="visible"/>
                                      </p:to>
                                    </p:set>
                                    <p:animEffect transition="in" filter="dissolve">
                                      <p:cBhvr>
                                        <p:cTn id="46" dur="500"/>
                                        <p:tgtEl>
                                          <p:spTgt spid="263"/>
                                        </p:tgtEl>
                                      </p:cBhvr>
                                    </p:animEffect>
                                  </p:childTnLst>
                                </p:cTn>
                              </p:par>
                              <p:par>
                                <p:cTn id="47" presetID="9" presetClass="entr" presetSubtype="0" fill="hold" nodeType="withEffect">
                                  <p:stCondLst>
                                    <p:cond delay="0"/>
                                  </p:stCondLst>
                                  <p:childTnLst>
                                    <p:set>
                                      <p:cBhvr>
                                        <p:cTn id="48" dur="1" fill="hold">
                                          <p:stCondLst>
                                            <p:cond delay="0"/>
                                          </p:stCondLst>
                                        </p:cTn>
                                        <p:tgtEl>
                                          <p:spTgt spid="264"/>
                                        </p:tgtEl>
                                        <p:attrNameLst>
                                          <p:attrName>style.visibility</p:attrName>
                                        </p:attrNameLst>
                                      </p:cBhvr>
                                      <p:to>
                                        <p:strVal val="visible"/>
                                      </p:to>
                                    </p:set>
                                    <p:animEffect transition="in" filter="dissolve">
                                      <p:cBhvr>
                                        <p:cTn id="49" dur="500"/>
                                        <p:tgtEl>
                                          <p:spTgt spid="264"/>
                                        </p:tgtEl>
                                      </p:cBhvr>
                                    </p:animEffect>
                                  </p:childTnLst>
                                </p:cTn>
                              </p:par>
                              <p:par>
                                <p:cTn id="50" presetID="9" presetClass="entr" presetSubtype="0" fill="hold" nodeType="withEffect">
                                  <p:stCondLst>
                                    <p:cond delay="0"/>
                                  </p:stCondLst>
                                  <p:childTnLst>
                                    <p:set>
                                      <p:cBhvr>
                                        <p:cTn id="51" dur="1" fill="hold">
                                          <p:stCondLst>
                                            <p:cond delay="0"/>
                                          </p:stCondLst>
                                        </p:cTn>
                                        <p:tgtEl>
                                          <p:spTgt spid="265"/>
                                        </p:tgtEl>
                                        <p:attrNameLst>
                                          <p:attrName>style.visibility</p:attrName>
                                        </p:attrNameLst>
                                      </p:cBhvr>
                                      <p:to>
                                        <p:strVal val="visible"/>
                                      </p:to>
                                    </p:set>
                                    <p:animEffect transition="in" filter="dissolve">
                                      <p:cBhvr>
                                        <p:cTn id="52" dur="500"/>
                                        <p:tgtEl>
                                          <p:spTgt spid="265"/>
                                        </p:tgtEl>
                                      </p:cBhvr>
                                    </p:animEffect>
                                  </p:childTnLst>
                                </p:cTn>
                              </p:par>
                              <p:par>
                                <p:cTn id="53" presetID="9" presetClass="entr" presetSubtype="0" fill="hold" nodeType="withEffect">
                                  <p:stCondLst>
                                    <p:cond delay="0"/>
                                  </p:stCondLst>
                                  <p:childTnLst>
                                    <p:set>
                                      <p:cBhvr>
                                        <p:cTn id="54" dur="1" fill="hold">
                                          <p:stCondLst>
                                            <p:cond delay="0"/>
                                          </p:stCondLst>
                                        </p:cTn>
                                        <p:tgtEl>
                                          <p:spTgt spid="266"/>
                                        </p:tgtEl>
                                        <p:attrNameLst>
                                          <p:attrName>style.visibility</p:attrName>
                                        </p:attrNameLst>
                                      </p:cBhvr>
                                      <p:to>
                                        <p:strVal val="visible"/>
                                      </p:to>
                                    </p:set>
                                    <p:animEffect transition="in" filter="dissolve">
                                      <p:cBhvr>
                                        <p:cTn id="55" dur="500"/>
                                        <p:tgtEl>
                                          <p:spTgt spid="266"/>
                                        </p:tgtEl>
                                      </p:cBhvr>
                                    </p:animEffect>
                                  </p:childTnLst>
                                </p:cTn>
                              </p:par>
                              <p:par>
                                <p:cTn id="56" presetID="9" presetClass="entr" presetSubtype="0" fill="hold" nodeType="withEffect">
                                  <p:stCondLst>
                                    <p:cond delay="0"/>
                                  </p:stCondLst>
                                  <p:childTnLst>
                                    <p:set>
                                      <p:cBhvr>
                                        <p:cTn id="57" dur="1" fill="hold">
                                          <p:stCondLst>
                                            <p:cond delay="0"/>
                                          </p:stCondLst>
                                        </p:cTn>
                                        <p:tgtEl>
                                          <p:spTgt spid="267"/>
                                        </p:tgtEl>
                                        <p:attrNameLst>
                                          <p:attrName>style.visibility</p:attrName>
                                        </p:attrNameLst>
                                      </p:cBhvr>
                                      <p:to>
                                        <p:strVal val="visible"/>
                                      </p:to>
                                    </p:set>
                                    <p:animEffect transition="in" filter="dissolve">
                                      <p:cBhvr>
                                        <p:cTn id="58" dur="500"/>
                                        <p:tgtEl>
                                          <p:spTgt spid="267"/>
                                        </p:tgtEl>
                                      </p:cBhvr>
                                    </p:animEffect>
                                  </p:childTnLst>
                                </p:cTn>
                              </p:par>
                              <p:par>
                                <p:cTn id="59" presetID="9" presetClass="entr" presetSubtype="0" fill="hold" nodeType="withEffect">
                                  <p:stCondLst>
                                    <p:cond delay="0"/>
                                  </p:stCondLst>
                                  <p:childTnLst>
                                    <p:set>
                                      <p:cBhvr>
                                        <p:cTn id="60" dur="1" fill="hold">
                                          <p:stCondLst>
                                            <p:cond delay="0"/>
                                          </p:stCondLst>
                                        </p:cTn>
                                        <p:tgtEl>
                                          <p:spTgt spid="268"/>
                                        </p:tgtEl>
                                        <p:attrNameLst>
                                          <p:attrName>style.visibility</p:attrName>
                                        </p:attrNameLst>
                                      </p:cBhvr>
                                      <p:to>
                                        <p:strVal val="visible"/>
                                      </p:to>
                                    </p:set>
                                    <p:animEffect transition="in" filter="dissolve">
                                      <p:cBhvr>
                                        <p:cTn id="61" dur="500"/>
                                        <p:tgtEl>
                                          <p:spTgt spid="268"/>
                                        </p:tgtEl>
                                      </p:cBhvr>
                                    </p:animEffect>
                                  </p:childTnLst>
                                </p:cTn>
                              </p:par>
                              <p:par>
                                <p:cTn id="62" presetID="9" presetClass="entr" presetSubtype="0" fill="hold" nodeType="withEffect">
                                  <p:stCondLst>
                                    <p:cond delay="0"/>
                                  </p:stCondLst>
                                  <p:childTnLst>
                                    <p:set>
                                      <p:cBhvr>
                                        <p:cTn id="63" dur="1" fill="hold">
                                          <p:stCondLst>
                                            <p:cond delay="0"/>
                                          </p:stCondLst>
                                        </p:cTn>
                                        <p:tgtEl>
                                          <p:spTgt spid="269"/>
                                        </p:tgtEl>
                                        <p:attrNameLst>
                                          <p:attrName>style.visibility</p:attrName>
                                        </p:attrNameLst>
                                      </p:cBhvr>
                                      <p:to>
                                        <p:strVal val="visible"/>
                                      </p:to>
                                    </p:set>
                                    <p:animEffect transition="in" filter="dissolve">
                                      <p:cBhvr>
                                        <p:cTn id="64" dur="500"/>
                                        <p:tgtEl>
                                          <p:spTgt spid="269"/>
                                        </p:tgtEl>
                                      </p:cBhvr>
                                    </p:animEffect>
                                  </p:childTnLst>
                                </p:cTn>
                              </p:par>
                              <p:par>
                                <p:cTn id="65" presetID="9" presetClass="entr" presetSubtype="0" fill="hold" nodeType="withEffect">
                                  <p:stCondLst>
                                    <p:cond delay="0"/>
                                  </p:stCondLst>
                                  <p:childTnLst>
                                    <p:set>
                                      <p:cBhvr>
                                        <p:cTn id="66" dur="1" fill="hold">
                                          <p:stCondLst>
                                            <p:cond delay="0"/>
                                          </p:stCondLst>
                                        </p:cTn>
                                        <p:tgtEl>
                                          <p:spTgt spid="270"/>
                                        </p:tgtEl>
                                        <p:attrNameLst>
                                          <p:attrName>style.visibility</p:attrName>
                                        </p:attrNameLst>
                                      </p:cBhvr>
                                      <p:to>
                                        <p:strVal val="visible"/>
                                      </p:to>
                                    </p:set>
                                    <p:animEffect transition="in" filter="dissolve">
                                      <p:cBhvr>
                                        <p:cTn id="67" dur="500"/>
                                        <p:tgtEl>
                                          <p:spTgt spid="270"/>
                                        </p:tgtEl>
                                      </p:cBhvr>
                                    </p:animEffect>
                                  </p:childTnLst>
                                </p:cTn>
                              </p:par>
                              <p:par>
                                <p:cTn id="68" presetID="9" presetClass="entr" presetSubtype="0" fill="hold" nodeType="withEffect">
                                  <p:stCondLst>
                                    <p:cond delay="0"/>
                                  </p:stCondLst>
                                  <p:childTnLst>
                                    <p:set>
                                      <p:cBhvr>
                                        <p:cTn id="69" dur="1" fill="hold">
                                          <p:stCondLst>
                                            <p:cond delay="0"/>
                                          </p:stCondLst>
                                        </p:cTn>
                                        <p:tgtEl>
                                          <p:spTgt spid="271"/>
                                        </p:tgtEl>
                                        <p:attrNameLst>
                                          <p:attrName>style.visibility</p:attrName>
                                        </p:attrNameLst>
                                      </p:cBhvr>
                                      <p:to>
                                        <p:strVal val="visible"/>
                                      </p:to>
                                    </p:set>
                                    <p:animEffect transition="in" filter="dissolve">
                                      <p:cBhvr>
                                        <p:cTn id="70" dur="500"/>
                                        <p:tgtEl>
                                          <p:spTgt spid="271"/>
                                        </p:tgtEl>
                                      </p:cBhvr>
                                    </p:animEffect>
                                  </p:childTnLst>
                                </p:cTn>
                              </p:par>
                              <p:par>
                                <p:cTn id="71" presetID="9" presetClass="entr" presetSubtype="0" fill="hold" nodeType="withEffect">
                                  <p:stCondLst>
                                    <p:cond delay="0"/>
                                  </p:stCondLst>
                                  <p:childTnLst>
                                    <p:set>
                                      <p:cBhvr>
                                        <p:cTn id="72" dur="1" fill="hold">
                                          <p:stCondLst>
                                            <p:cond delay="0"/>
                                          </p:stCondLst>
                                        </p:cTn>
                                        <p:tgtEl>
                                          <p:spTgt spid="272"/>
                                        </p:tgtEl>
                                        <p:attrNameLst>
                                          <p:attrName>style.visibility</p:attrName>
                                        </p:attrNameLst>
                                      </p:cBhvr>
                                      <p:to>
                                        <p:strVal val="visible"/>
                                      </p:to>
                                    </p:set>
                                    <p:animEffect transition="in" filter="dissolve">
                                      <p:cBhvr>
                                        <p:cTn id="73" dur="500"/>
                                        <p:tgtEl>
                                          <p:spTgt spid="272"/>
                                        </p:tgtEl>
                                      </p:cBhvr>
                                    </p:animEffect>
                                  </p:childTnLst>
                                </p:cTn>
                              </p:par>
                              <p:par>
                                <p:cTn id="74" presetID="9" presetClass="entr" presetSubtype="0" fill="hold" nodeType="withEffect">
                                  <p:stCondLst>
                                    <p:cond delay="0"/>
                                  </p:stCondLst>
                                  <p:childTnLst>
                                    <p:set>
                                      <p:cBhvr>
                                        <p:cTn id="75" dur="1" fill="hold">
                                          <p:stCondLst>
                                            <p:cond delay="0"/>
                                          </p:stCondLst>
                                        </p:cTn>
                                        <p:tgtEl>
                                          <p:spTgt spid="273"/>
                                        </p:tgtEl>
                                        <p:attrNameLst>
                                          <p:attrName>style.visibility</p:attrName>
                                        </p:attrNameLst>
                                      </p:cBhvr>
                                      <p:to>
                                        <p:strVal val="visible"/>
                                      </p:to>
                                    </p:set>
                                    <p:animEffect transition="in" filter="dissolve">
                                      <p:cBhvr>
                                        <p:cTn id="76" dur="500"/>
                                        <p:tgtEl>
                                          <p:spTgt spid="273"/>
                                        </p:tgtEl>
                                      </p:cBhvr>
                                    </p:animEffect>
                                  </p:childTnLst>
                                </p:cTn>
                              </p:par>
                              <p:par>
                                <p:cTn id="77" presetID="9" presetClass="entr" presetSubtype="0" fill="hold" nodeType="withEffect">
                                  <p:stCondLst>
                                    <p:cond delay="0"/>
                                  </p:stCondLst>
                                  <p:childTnLst>
                                    <p:set>
                                      <p:cBhvr>
                                        <p:cTn id="78" dur="1" fill="hold">
                                          <p:stCondLst>
                                            <p:cond delay="0"/>
                                          </p:stCondLst>
                                        </p:cTn>
                                        <p:tgtEl>
                                          <p:spTgt spid="274"/>
                                        </p:tgtEl>
                                        <p:attrNameLst>
                                          <p:attrName>style.visibility</p:attrName>
                                        </p:attrNameLst>
                                      </p:cBhvr>
                                      <p:to>
                                        <p:strVal val="visible"/>
                                      </p:to>
                                    </p:set>
                                    <p:animEffect transition="in" filter="dissolve">
                                      <p:cBhvr>
                                        <p:cTn id="79" dur="500"/>
                                        <p:tgtEl>
                                          <p:spTgt spid="274"/>
                                        </p:tgtEl>
                                      </p:cBhvr>
                                    </p:animEffect>
                                  </p:childTnLst>
                                </p:cTn>
                              </p:par>
                              <p:par>
                                <p:cTn id="80" presetID="9" presetClass="entr" presetSubtype="0" fill="hold" nodeType="withEffect">
                                  <p:stCondLst>
                                    <p:cond delay="0"/>
                                  </p:stCondLst>
                                  <p:childTnLst>
                                    <p:set>
                                      <p:cBhvr>
                                        <p:cTn id="81" dur="1" fill="hold">
                                          <p:stCondLst>
                                            <p:cond delay="0"/>
                                          </p:stCondLst>
                                        </p:cTn>
                                        <p:tgtEl>
                                          <p:spTgt spid="275"/>
                                        </p:tgtEl>
                                        <p:attrNameLst>
                                          <p:attrName>style.visibility</p:attrName>
                                        </p:attrNameLst>
                                      </p:cBhvr>
                                      <p:to>
                                        <p:strVal val="visible"/>
                                      </p:to>
                                    </p:set>
                                    <p:animEffect transition="in" filter="dissolve">
                                      <p:cBhvr>
                                        <p:cTn id="82" dur="500"/>
                                        <p:tgtEl>
                                          <p:spTgt spid="275"/>
                                        </p:tgtEl>
                                      </p:cBhvr>
                                    </p:animEffect>
                                  </p:childTnLst>
                                </p:cTn>
                              </p:par>
                              <p:par>
                                <p:cTn id="83" presetID="9" presetClass="entr" presetSubtype="0" fill="hold" nodeType="withEffect">
                                  <p:stCondLst>
                                    <p:cond delay="0"/>
                                  </p:stCondLst>
                                  <p:childTnLst>
                                    <p:set>
                                      <p:cBhvr>
                                        <p:cTn id="84" dur="1" fill="hold">
                                          <p:stCondLst>
                                            <p:cond delay="0"/>
                                          </p:stCondLst>
                                        </p:cTn>
                                        <p:tgtEl>
                                          <p:spTgt spid="276"/>
                                        </p:tgtEl>
                                        <p:attrNameLst>
                                          <p:attrName>style.visibility</p:attrName>
                                        </p:attrNameLst>
                                      </p:cBhvr>
                                      <p:to>
                                        <p:strVal val="visible"/>
                                      </p:to>
                                    </p:set>
                                    <p:animEffect transition="in" filter="dissolve">
                                      <p:cBhvr>
                                        <p:cTn id="85" dur="500"/>
                                        <p:tgtEl>
                                          <p:spTgt spid="276"/>
                                        </p:tgtEl>
                                      </p:cBhvr>
                                    </p:animEffect>
                                  </p:childTnLst>
                                </p:cTn>
                              </p:par>
                              <p:par>
                                <p:cTn id="86" presetID="9" presetClass="entr" presetSubtype="0" fill="hold" nodeType="withEffect">
                                  <p:stCondLst>
                                    <p:cond delay="0"/>
                                  </p:stCondLst>
                                  <p:childTnLst>
                                    <p:set>
                                      <p:cBhvr>
                                        <p:cTn id="87" dur="1" fill="hold">
                                          <p:stCondLst>
                                            <p:cond delay="0"/>
                                          </p:stCondLst>
                                        </p:cTn>
                                        <p:tgtEl>
                                          <p:spTgt spid="277"/>
                                        </p:tgtEl>
                                        <p:attrNameLst>
                                          <p:attrName>style.visibility</p:attrName>
                                        </p:attrNameLst>
                                      </p:cBhvr>
                                      <p:to>
                                        <p:strVal val="visible"/>
                                      </p:to>
                                    </p:set>
                                    <p:animEffect transition="in" filter="dissolve">
                                      <p:cBhvr>
                                        <p:cTn id="88" dur="500"/>
                                        <p:tgtEl>
                                          <p:spTgt spid="277"/>
                                        </p:tgtEl>
                                      </p:cBhvr>
                                    </p:animEffect>
                                  </p:childTnLst>
                                </p:cTn>
                              </p:par>
                              <p:par>
                                <p:cTn id="89" presetID="9" presetClass="entr" presetSubtype="0" fill="hold" nodeType="withEffect">
                                  <p:stCondLst>
                                    <p:cond delay="0"/>
                                  </p:stCondLst>
                                  <p:childTnLst>
                                    <p:set>
                                      <p:cBhvr>
                                        <p:cTn id="90" dur="1" fill="hold">
                                          <p:stCondLst>
                                            <p:cond delay="0"/>
                                          </p:stCondLst>
                                        </p:cTn>
                                        <p:tgtEl>
                                          <p:spTgt spid="278"/>
                                        </p:tgtEl>
                                        <p:attrNameLst>
                                          <p:attrName>style.visibility</p:attrName>
                                        </p:attrNameLst>
                                      </p:cBhvr>
                                      <p:to>
                                        <p:strVal val="visible"/>
                                      </p:to>
                                    </p:set>
                                    <p:animEffect transition="in" filter="dissolve">
                                      <p:cBhvr>
                                        <p:cTn id="91" dur="500"/>
                                        <p:tgtEl>
                                          <p:spTgt spid="278"/>
                                        </p:tgtEl>
                                      </p:cBhvr>
                                    </p:animEffect>
                                  </p:childTnLst>
                                </p:cTn>
                              </p:par>
                              <p:par>
                                <p:cTn id="92" presetID="9" presetClass="entr" presetSubtype="0" fill="hold" nodeType="withEffect">
                                  <p:stCondLst>
                                    <p:cond delay="0"/>
                                  </p:stCondLst>
                                  <p:childTnLst>
                                    <p:set>
                                      <p:cBhvr>
                                        <p:cTn id="93" dur="1" fill="hold">
                                          <p:stCondLst>
                                            <p:cond delay="0"/>
                                          </p:stCondLst>
                                        </p:cTn>
                                        <p:tgtEl>
                                          <p:spTgt spid="279"/>
                                        </p:tgtEl>
                                        <p:attrNameLst>
                                          <p:attrName>style.visibility</p:attrName>
                                        </p:attrNameLst>
                                      </p:cBhvr>
                                      <p:to>
                                        <p:strVal val="visible"/>
                                      </p:to>
                                    </p:set>
                                    <p:animEffect transition="in" filter="dissolve">
                                      <p:cBhvr>
                                        <p:cTn id="94" dur="500"/>
                                        <p:tgtEl>
                                          <p:spTgt spid="279"/>
                                        </p:tgtEl>
                                      </p:cBhvr>
                                    </p:animEffect>
                                  </p:childTnLst>
                                </p:cTn>
                              </p:par>
                              <p:par>
                                <p:cTn id="95" presetID="9" presetClass="entr" presetSubtype="0" fill="hold" nodeType="withEffect">
                                  <p:stCondLst>
                                    <p:cond delay="0"/>
                                  </p:stCondLst>
                                  <p:childTnLst>
                                    <p:set>
                                      <p:cBhvr>
                                        <p:cTn id="96" dur="1" fill="hold">
                                          <p:stCondLst>
                                            <p:cond delay="0"/>
                                          </p:stCondLst>
                                        </p:cTn>
                                        <p:tgtEl>
                                          <p:spTgt spid="280"/>
                                        </p:tgtEl>
                                        <p:attrNameLst>
                                          <p:attrName>style.visibility</p:attrName>
                                        </p:attrNameLst>
                                      </p:cBhvr>
                                      <p:to>
                                        <p:strVal val="visible"/>
                                      </p:to>
                                    </p:set>
                                    <p:animEffect transition="in" filter="dissolve">
                                      <p:cBhvr>
                                        <p:cTn id="97" dur="500"/>
                                        <p:tgtEl>
                                          <p:spTgt spid="280"/>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281"/>
                                        </p:tgtEl>
                                        <p:attrNameLst>
                                          <p:attrName>style.visibility</p:attrName>
                                        </p:attrNameLst>
                                      </p:cBhvr>
                                      <p:to>
                                        <p:strVal val="visible"/>
                                      </p:to>
                                    </p:set>
                                    <p:animEffect transition="in" filter="dissolve">
                                      <p:cBhvr>
                                        <p:cTn id="100" dur="500"/>
                                        <p:tgtEl>
                                          <p:spTgt spid="281"/>
                                        </p:tgtEl>
                                      </p:cBhvr>
                                    </p:animEffect>
                                  </p:childTnLst>
                                </p:cTn>
                              </p:par>
                              <p:par>
                                <p:cTn id="101" presetID="9" presetClass="entr" presetSubtype="0" fill="hold" nodeType="withEffect">
                                  <p:stCondLst>
                                    <p:cond delay="0"/>
                                  </p:stCondLst>
                                  <p:childTnLst>
                                    <p:set>
                                      <p:cBhvr>
                                        <p:cTn id="102" dur="1" fill="hold">
                                          <p:stCondLst>
                                            <p:cond delay="0"/>
                                          </p:stCondLst>
                                        </p:cTn>
                                        <p:tgtEl>
                                          <p:spTgt spid="282"/>
                                        </p:tgtEl>
                                        <p:attrNameLst>
                                          <p:attrName>style.visibility</p:attrName>
                                        </p:attrNameLst>
                                      </p:cBhvr>
                                      <p:to>
                                        <p:strVal val="visible"/>
                                      </p:to>
                                    </p:set>
                                    <p:animEffect transition="in" filter="dissolve">
                                      <p:cBhvr>
                                        <p:cTn id="103" dur="500"/>
                                        <p:tgtEl>
                                          <p:spTgt spid="282"/>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283"/>
                                        </p:tgtEl>
                                        <p:attrNameLst>
                                          <p:attrName>style.visibility</p:attrName>
                                        </p:attrNameLst>
                                      </p:cBhvr>
                                      <p:to>
                                        <p:strVal val="visible"/>
                                      </p:to>
                                    </p:set>
                                    <p:animEffect transition="in" filter="dissolve">
                                      <p:cBhvr>
                                        <p:cTn id="106" dur="500"/>
                                        <p:tgtEl>
                                          <p:spTgt spid="283"/>
                                        </p:tgtEl>
                                      </p:cBhvr>
                                    </p:animEffect>
                                  </p:childTnLst>
                                </p:cTn>
                              </p:par>
                              <p:par>
                                <p:cTn id="107" presetID="9" presetClass="entr" presetSubtype="0" fill="hold" grpId="1" nodeType="withEffect">
                                  <p:stCondLst>
                                    <p:cond delay="0"/>
                                  </p:stCondLst>
                                  <p:childTnLst>
                                    <p:set>
                                      <p:cBhvr>
                                        <p:cTn id="108" dur="1" fill="hold">
                                          <p:stCondLst>
                                            <p:cond delay="0"/>
                                          </p:stCondLst>
                                        </p:cTn>
                                        <p:tgtEl>
                                          <p:spTgt spid="227"/>
                                        </p:tgtEl>
                                        <p:attrNameLst>
                                          <p:attrName>style.visibility</p:attrName>
                                        </p:attrNameLst>
                                      </p:cBhvr>
                                      <p:to>
                                        <p:strVal val="visible"/>
                                      </p:to>
                                    </p:set>
                                    <p:animEffect transition="in" filter="dissolve">
                                      <p:cBhvr>
                                        <p:cTn id="109" dur="500"/>
                                        <p:tgtEl>
                                          <p:spTgt spid="227"/>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184"/>
                                        </p:tgtEl>
                                        <p:attrNameLst>
                                          <p:attrName>style.visibility</p:attrName>
                                        </p:attrNameLst>
                                      </p:cBhvr>
                                      <p:to>
                                        <p:strVal val="visible"/>
                                      </p:to>
                                    </p:set>
                                    <p:animEffect transition="in" filter="dissolve">
                                      <p:cBhvr>
                                        <p:cTn id="112" dur="500"/>
                                        <p:tgtEl>
                                          <p:spTgt spid="184"/>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493"/>
                                        </p:tgtEl>
                                        <p:attrNameLst>
                                          <p:attrName>style.visibility</p:attrName>
                                        </p:attrNameLst>
                                      </p:cBhvr>
                                      <p:to>
                                        <p:strVal val="visible"/>
                                      </p:to>
                                    </p:set>
                                    <p:animEffect transition="in" filter="dissolve">
                                      <p:cBhvr>
                                        <p:cTn id="117" dur="500"/>
                                        <p:tgtEl>
                                          <p:spTgt spid="493"/>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336"/>
                                        </p:tgtEl>
                                        <p:attrNameLst>
                                          <p:attrName>style.visibility</p:attrName>
                                        </p:attrNameLst>
                                      </p:cBhvr>
                                      <p:to>
                                        <p:strVal val="visible"/>
                                      </p:to>
                                    </p:set>
                                    <p:animEffect transition="in" filter="dissolve">
                                      <p:cBhvr>
                                        <p:cTn id="120" dur="500"/>
                                        <p:tgtEl>
                                          <p:spTgt spid="336"/>
                                        </p:tgtEl>
                                      </p:cBhvr>
                                    </p:animEffect>
                                  </p:childTnLst>
                                </p:cTn>
                              </p:par>
                              <p:par>
                                <p:cTn id="121" presetID="9" presetClass="entr" presetSubtype="0" fill="hold" nodeType="withEffect">
                                  <p:stCondLst>
                                    <p:cond delay="0"/>
                                  </p:stCondLst>
                                  <p:childTnLst>
                                    <p:set>
                                      <p:cBhvr>
                                        <p:cTn id="122" dur="1" fill="hold">
                                          <p:stCondLst>
                                            <p:cond delay="0"/>
                                          </p:stCondLst>
                                        </p:cTn>
                                        <p:tgtEl>
                                          <p:spTgt spid="337"/>
                                        </p:tgtEl>
                                        <p:attrNameLst>
                                          <p:attrName>style.visibility</p:attrName>
                                        </p:attrNameLst>
                                      </p:cBhvr>
                                      <p:to>
                                        <p:strVal val="visible"/>
                                      </p:to>
                                    </p:set>
                                    <p:animEffect transition="in" filter="dissolve">
                                      <p:cBhvr>
                                        <p:cTn id="123" dur="500"/>
                                        <p:tgtEl>
                                          <p:spTgt spid="337"/>
                                        </p:tgtEl>
                                      </p:cBhvr>
                                    </p:animEffect>
                                  </p:childTnLst>
                                </p:cTn>
                              </p:par>
                              <p:par>
                                <p:cTn id="124" presetID="9" presetClass="entr" presetSubtype="0" fill="hold" nodeType="withEffect">
                                  <p:stCondLst>
                                    <p:cond delay="0"/>
                                  </p:stCondLst>
                                  <p:childTnLst>
                                    <p:set>
                                      <p:cBhvr>
                                        <p:cTn id="125" dur="1" fill="hold">
                                          <p:stCondLst>
                                            <p:cond delay="0"/>
                                          </p:stCondLst>
                                        </p:cTn>
                                        <p:tgtEl>
                                          <p:spTgt spid="338"/>
                                        </p:tgtEl>
                                        <p:attrNameLst>
                                          <p:attrName>style.visibility</p:attrName>
                                        </p:attrNameLst>
                                      </p:cBhvr>
                                      <p:to>
                                        <p:strVal val="visible"/>
                                      </p:to>
                                    </p:set>
                                    <p:animEffect transition="in" filter="dissolve">
                                      <p:cBhvr>
                                        <p:cTn id="126" dur="500"/>
                                        <p:tgtEl>
                                          <p:spTgt spid="338"/>
                                        </p:tgtEl>
                                      </p:cBhvr>
                                    </p:animEffect>
                                  </p:childTnLst>
                                </p:cTn>
                              </p:par>
                              <p:par>
                                <p:cTn id="127" presetID="9" presetClass="entr" presetSubtype="0" fill="hold" nodeType="withEffect">
                                  <p:stCondLst>
                                    <p:cond delay="0"/>
                                  </p:stCondLst>
                                  <p:childTnLst>
                                    <p:set>
                                      <p:cBhvr>
                                        <p:cTn id="128" dur="1" fill="hold">
                                          <p:stCondLst>
                                            <p:cond delay="0"/>
                                          </p:stCondLst>
                                        </p:cTn>
                                        <p:tgtEl>
                                          <p:spTgt spid="339"/>
                                        </p:tgtEl>
                                        <p:attrNameLst>
                                          <p:attrName>style.visibility</p:attrName>
                                        </p:attrNameLst>
                                      </p:cBhvr>
                                      <p:to>
                                        <p:strVal val="visible"/>
                                      </p:to>
                                    </p:set>
                                    <p:animEffect transition="in" filter="dissolve">
                                      <p:cBhvr>
                                        <p:cTn id="129" dur="500"/>
                                        <p:tgtEl>
                                          <p:spTgt spid="339"/>
                                        </p:tgtEl>
                                      </p:cBhvr>
                                    </p:animEffect>
                                  </p:childTnLst>
                                </p:cTn>
                              </p:par>
                              <p:par>
                                <p:cTn id="130" presetID="9" presetClass="entr" presetSubtype="0" fill="hold" nodeType="withEffect">
                                  <p:stCondLst>
                                    <p:cond delay="0"/>
                                  </p:stCondLst>
                                  <p:childTnLst>
                                    <p:set>
                                      <p:cBhvr>
                                        <p:cTn id="131" dur="1" fill="hold">
                                          <p:stCondLst>
                                            <p:cond delay="0"/>
                                          </p:stCondLst>
                                        </p:cTn>
                                        <p:tgtEl>
                                          <p:spTgt spid="340"/>
                                        </p:tgtEl>
                                        <p:attrNameLst>
                                          <p:attrName>style.visibility</p:attrName>
                                        </p:attrNameLst>
                                      </p:cBhvr>
                                      <p:to>
                                        <p:strVal val="visible"/>
                                      </p:to>
                                    </p:set>
                                    <p:animEffect transition="in" filter="dissolve">
                                      <p:cBhvr>
                                        <p:cTn id="132" dur="500"/>
                                        <p:tgtEl>
                                          <p:spTgt spid="340"/>
                                        </p:tgtEl>
                                      </p:cBhvr>
                                    </p:animEffect>
                                  </p:childTnLst>
                                </p:cTn>
                              </p:par>
                              <p:par>
                                <p:cTn id="133" presetID="9" presetClass="entr" presetSubtype="0" fill="hold" nodeType="withEffect">
                                  <p:stCondLst>
                                    <p:cond delay="0"/>
                                  </p:stCondLst>
                                  <p:childTnLst>
                                    <p:set>
                                      <p:cBhvr>
                                        <p:cTn id="134" dur="1" fill="hold">
                                          <p:stCondLst>
                                            <p:cond delay="0"/>
                                          </p:stCondLst>
                                        </p:cTn>
                                        <p:tgtEl>
                                          <p:spTgt spid="341"/>
                                        </p:tgtEl>
                                        <p:attrNameLst>
                                          <p:attrName>style.visibility</p:attrName>
                                        </p:attrNameLst>
                                      </p:cBhvr>
                                      <p:to>
                                        <p:strVal val="visible"/>
                                      </p:to>
                                    </p:set>
                                    <p:animEffect transition="in" filter="dissolve">
                                      <p:cBhvr>
                                        <p:cTn id="135" dur="500"/>
                                        <p:tgtEl>
                                          <p:spTgt spid="341"/>
                                        </p:tgtEl>
                                      </p:cBhvr>
                                    </p:animEffect>
                                  </p:childTnLst>
                                </p:cTn>
                              </p:par>
                              <p:par>
                                <p:cTn id="136" presetID="9" presetClass="entr" presetSubtype="0" fill="hold" nodeType="withEffect">
                                  <p:stCondLst>
                                    <p:cond delay="0"/>
                                  </p:stCondLst>
                                  <p:childTnLst>
                                    <p:set>
                                      <p:cBhvr>
                                        <p:cTn id="137" dur="1" fill="hold">
                                          <p:stCondLst>
                                            <p:cond delay="0"/>
                                          </p:stCondLst>
                                        </p:cTn>
                                        <p:tgtEl>
                                          <p:spTgt spid="342"/>
                                        </p:tgtEl>
                                        <p:attrNameLst>
                                          <p:attrName>style.visibility</p:attrName>
                                        </p:attrNameLst>
                                      </p:cBhvr>
                                      <p:to>
                                        <p:strVal val="visible"/>
                                      </p:to>
                                    </p:set>
                                    <p:animEffect transition="in" filter="dissolve">
                                      <p:cBhvr>
                                        <p:cTn id="138" dur="500"/>
                                        <p:tgtEl>
                                          <p:spTgt spid="342"/>
                                        </p:tgtEl>
                                      </p:cBhvr>
                                    </p:animEffect>
                                  </p:childTnLst>
                                </p:cTn>
                              </p:par>
                              <p:par>
                                <p:cTn id="139" presetID="9" presetClass="entr" presetSubtype="0" fill="hold" nodeType="withEffect">
                                  <p:stCondLst>
                                    <p:cond delay="0"/>
                                  </p:stCondLst>
                                  <p:childTnLst>
                                    <p:set>
                                      <p:cBhvr>
                                        <p:cTn id="140" dur="1" fill="hold">
                                          <p:stCondLst>
                                            <p:cond delay="0"/>
                                          </p:stCondLst>
                                        </p:cTn>
                                        <p:tgtEl>
                                          <p:spTgt spid="343"/>
                                        </p:tgtEl>
                                        <p:attrNameLst>
                                          <p:attrName>style.visibility</p:attrName>
                                        </p:attrNameLst>
                                      </p:cBhvr>
                                      <p:to>
                                        <p:strVal val="visible"/>
                                      </p:to>
                                    </p:set>
                                    <p:animEffect transition="in" filter="dissolve">
                                      <p:cBhvr>
                                        <p:cTn id="141" dur="500"/>
                                        <p:tgtEl>
                                          <p:spTgt spid="343"/>
                                        </p:tgtEl>
                                      </p:cBhvr>
                                    </p:animEffect>
                                  </p:childTnLst>
                                </p:cTn>
                              </p:par>
                              <p:par>
                                <p:cTn id="142" presetID="9" presetClass="entr" presetSubtype="0" fill="hold" nodeType="withEffect">
                                  <p:stCondLst>
                                    <p:cond delay="0"/>
                                  </p:stCondLst>
                                  <p:childTnLst>
                                    <p:set>
                                      <p:cBhvr>
                                        <p:cTn id="143" dur="1" fill="hold">
                                          <p:stCondLst>
                                            <p:cond delay="0"/>
                                          </p:stCondLst>
                                        </p:cTn>
                                        <p:tgtEl>
                                          <p:spTgt spid="344"/>
                                        </p:tgtEl>
                                        <p:attrNameLst>
                                          <p:attrName>style.visibility</p:attrName>
                                        </p:attrNameLst>
                                      </p:cBhvr>
                                      <p:to>
                                        <p:strVal val="visible"/>
                                      </p:to>
                                    </p:set>
                                    <p:animEffect transition="in" filter="dissolve">
                                      <p:cBhvr>
                                        <p:cTn id="144" dur="500"/>
                                        <p:tgtEl>
                                          <p:spTgt spid="344"/>
                                        </p:tgtEl>
                                      </p:cBhvr>
                                    </p:animEffect>
                                  </p:childTnLst>
                                </p:cTn>
                              </p:par>
                              <p:par>
                                <p:cTn id="145" presetID="9" presetClass="entr" presetSubtype="0" fill="hold" nodeType="withEffect">
                                  <p:stCondLst>
                                    <p:cond delay="0"/>
                                  </p:stCondLst>
                                  <p:childTnLst>
                                    <p:set>
                                      <p:cBhvr>
                                        <p:cTn id="146" dur="1" fill="hold">
                                          <p:stCondLst>
                                            <p:cond delay="0"/>
                                          </p:stCondLst>
                                        </p:cTn>
                                        <p:tgtEl>
                                          <p:spTgt spid="345"/>
                                        </p:tgtEl>
                                        <p:attrNameLst>
                                          <p:attrName>style.visibility</p:attrName>
                                        </p:attrNameLst>
                                      </p:cBhvr>
                                      <p:to>
                                        <p:strVal val="visible"/>
                                      </p:to>
                                    </p:set>
                                    <p:animEffect transition="in" filter="dissolve">
                                      <p:cBhvr>
                                        <p:cTn id="147" dur="500"/>
                                        <p:tgtEl>
                                          <p:spTgt spid="345"/>
                                        </p:tgtEl>
                                      </p:cBhvr>
                                    </p:animEffect>
                                  </p:childTnLst>
                                </p:cTn>
                              </p:par>
                              <p:par>
                                <p:cTn id="148" presetID="9" presetClass="entr" presetSubtype="0" fill="hold" nodeType="withEffect">
                                  <p:stCondLst>
                                    <p:cond delay="0"/>
                                  </p:stCondLst>
                                  <p:childTnLst>
                                    <p:set>
                                      <p:cBhvr>
                                        <p:cTn id="149" dur="1" fill="hold">
                                          <p:stCondLst>
                                            <p:cond delay="0"/>
                                          </p:stCondLst>
                                        </p:cTn>
                                        <p:tgtEl>
                                          <p:spTgt spid="346"/>
                                        </p:tgtEl>
                                        <p:attrNameLst>
                                          <p:attrName>style.visibility</p:attrName>
                                        </p:attrNameLst>
                                      </p:cBhvr>
                                      <p:to>
                                        <p:strVal val="visible"/>
                                      </p:to>
                                    </p:set>
                                    <p:animEffect transition="in" filter="dissolve">
                                      <p:cBhvr>
                                        <p:cTn id="150" dur="500"/>
                                        <p:tgtEl>
                                          <p:spTgt spid="346"/>
                                        </p:tgtEl>
                                      </p:cBhvr>
                                    </p:animEffect>
                                  </p:childTnLst>
                                </p:cTn>
                              </p:par>
                              <p:par>
                                <p:cTn id="151" presetID="9" presetClass="entr" presetSubtype="0" fill="hold" nodeType="withEffect">
                                  <p:stCondLst>
                                    <p:cond delay="0"/>
                                  </p:stCondLst>
                                  <p:childTnLst>
                                    <p:set>
                                      <p:cBhvr>
                                        <p:cTn id="152" dur="1" fill="hold">
                                          <p:stCondLst>
                                            <p:cond delay="0"/>
                                          </p:stCondLst>
                                        </p:cTn>
                                        <p:tgtEl>
                                          <p:spTgt spid="347"/>
                                        </p:tgtEl>
                                        <p:attrNameLst>
                                          <p:attrName>style.visibility</p:attrName>
                                        </p:attrNameLst>
                                      </p:cBhvr>
                                      <p:to>
                                        <p:strVal val="visible"/>
                                      </p:to>
                                    </p:set>
                                    <p:animEffect transition="in" filter="dissolve">
                                      <p:cBhvr>
                                        <p:cTn id="153" dur="500"/>
                                        <p:tgtEl>
                                          <p:spTgt spid="347"/>
                                        </p:tgtEl>
                                      </p:cBhvr>
                                    </p:animEffect>
                                  </p:childTnLst>
                                </p:cTn>
                              </p:par>
                              <p:par>
                                <p:cTn id="154" presetID="9" presetClass="entr" presetSubtype="0" fill="hold" nodeType="withEffect">
                                  <p:stCondLst>
                                    <p:cond delay="0"/>
                                  </p:stCondLst>
                                  <p:childTnLst>
                                    <p:set>
                                      <p:cBhvr>
                                        <p:cTn id="155" dur="1" fill="hold">
                                          <p:stCondLst>
                                            <p:cond delay="0"/>
                                          </p:stCondLst>
                                        </p:cTn>
                                        <p:tgtEl>
                                          <p:spTgt spid="348"/>
                                        </p:tgtEl>
                                        <p:attrNameLst>
                                          <p:attrName>style.visibility</p:attrName>
                                        </p:attrNameLst>
                                      </p:cBhvr>
                                      <p:to>
                                        <p:strVal val="visible"/>
                                      </p:to>
                                    </p:set>
                                    <p:animEffect transition="in" filter="dissolve">
                                      <p:cBhvr>
                                        <p:cTn id="156" dur="500"/>
                                        <p:tgtEl>
                                          <p:spTgt spid="348"/>
                                        </p:tgtEl>
                                      </p:cBhvr>
                                    </p:animEffect>
                                  </p:childTnLst>
                                </p:cTn>
                              </p:par>
                              <p:par>
                                <p:cTn id="157" presetID="9" presetClass="entr" presetSubtype="0" fill="hold" nodeType="withEffect">
                                  <p:stCondLst>
                                    <p:cond delay="0"/>
                                  </p:stCondLst>
                                  <p:childTnLst>
                                    <p:set>
                                      <p:cBhvr>
                                        <p:cTn id="158" dur="1" fill="hold">
                                          <p:stCondLst>
                                            <p:cond delay="0"/>
                                          </p:stCondLst>
                                        </p:cTn>
                                        <p:tgtEl>
                                          <p:spTgt spid="349"/>
                                        </p:tgtEl>
                                        <p:attrNameLst>
                                          <p:attrName>style.visibility</p:attrName>
                                        </p:attrNameLst>
                                      </p:cBhvr>
                                      <p:to>
                                        <p:strVal val="visible"/>
                                      </p:to>
                                    </p:set>
                                    <p:animEffect transition="in" filter="dissolve">
                                      <p:cBhvr>
                                        <p:cTn id="159" dur="500"/>
                                        <p:tgtEl>
                                          <p:spTgt spid="349"/>
                                        </p:tgtEl>
                                      </p:cBhvr>
                                    </p:animEffect>
                                  </p:childTnLst>
                                </p:cTn>
                              </p:par>
                              <p:par>
                                <p:cTn id="160" presetID="9" presetClass="entr" presetSubtype="0" fill="hold" nodeType="withEffect">
                                  <p:stCondLst>
                                    <p:cond delay="0"/>
                                  </p:stCondLst>
                                  <p:childTnLst>
                                    <p:set>
                                      <p:cBhvr>
                                        <p:cTn id="161" dur="1" fill="hold">
                                          <p:stCondLst>
                                            <p:cond delay="0"/>
                                          </p:stCondLst>
                                        </p:cTn>
                                        <p:tgtEl>
                                          <p:spTgt spid="350"/>
                                        </p:tgtEl>
                                        <p:attrNameLst>
                                          <p:attrName>style.visibility</p:attrName>
                                        </p:attrNameLst>
                                      </p:cBhvr>
                                      <p:to>
                                        <p:strVal val="visible"/>
                                      </p:to>
                                    </p:set>
                                    <p:animEffect transition="in" filter="dissolve">
                                      <p:cBhvr>
                                        <p:cTn id="162" dur="500"/>
                                        <p:tgtEl>
                                          <p:spTgt spid="350"/>
                                        </p:tgtEl>
                                      </p:cBhvr>
                                    </p:animEffect>
                                  </p:childTnLst>
                                </p:cTn>
                              </p:par>
                              <p:par>
                                <p:cTn id="163" presetID="9" presetClass="entr" presetSubtype="0" fill="hold" nodeType="withEffect">
                                  <p:stCondLst>
                                    <p:cond delay="0"/>
                                  </p:stCondLst>
                                  <p:childTnLst>
                                    <p:set>
                                      <p:cBhvr>
                                        <p:cTn id="164" dur="1" fill="hold">
                                          <p:stCondLst>
                                            <p:cond delay="0"/>
                                          </p:stCondLst>
                                        </p:cTn>
                                        <p:tgtEl>
                                          <p:spTgt spid="351"/>
                                        </p:tgtEl>
                                        <p:attrNameLst>
                                          <p:attrName>style.visibility</p:attrName>
                                        </p:attrNameLst>
                                      </p:cBhvr>
                                      <p:to>
                                        <p:strVal val="visible"/>
                                      </p:to>
                                    </p:set>
                                    <p:animEffect transition="in" filter="dissolve">
                                      <p:cBhvr>
                                        <p:cTn id="165" dur="500"/>
                                        <p:tgtEl>
                                          <p:spTgt spid="351"/>
                                        </p:tgtEl>
                                      </p:cBhvr>
                                    </p:animEffect>
                                  </p:childTnLst>
                                </p:cTn>
                              </p:par>
                              <p:par>
                                <p:cTn id="166" presetID="9" presetClass="entr" presetSubtype="0" fill="hold" nodeType="withEffect">
                                  <p:stCondLst>
                                    <p:cond delay="0"/>
                                  </p:stCondLst>
                                  <p:childTnLst>
                                    <p:set>
                                      <p:cBhvr>
                                        <p:cTn id="167" dur="1" fill="hold">
                                          <p:stCondLst>
                                            <p:cond delay="0"/>
                                          </p:stCondLst>
                                        </p:cTn>
                                        <p:tgtEl>
                                          <p:spTgt spid="352"/>
                                        </p:tgtEl>
                                        <p:attrNameLst>
                                          <p:attrName>style.visibility</p:attrName>
                                        </p:attrNameLst>
                                      </p:cBhvr>
                                      <p:to>
                                        <p:strVal val="visible"/>
                                      </p:to>
                                    </p:set>
                                    <p:animEffect transition="in" filter="dissolve">
                                      <p:cBhvr>
                                        <p:cTn id="168" dur="500"/>
                                        <p:tgtEl>
                                          <p:spTgt spid="352"/>
                                        </p:tgtEl>
                                      </p:cBhvr>
                                    </p:animEffect>
                                  </p:childTnLst>
                                </p:cTn>
                              </p:par>
                              <p:par>
                                <p:cTn id="169" presetID="9" presetClass="entr" presetSubtype="0" fill="hold" nodeType="withEffect">
                                  <p:stCondLst>
                                    <p:cond delay="0"/>
                                  </p:stCondLst>
                                  <p:childTnLst>
                                    <p:set>
                                      <p:cBhvr>
                                        <p:cTn id="170" dur="1" fill="hold">
                                          <p:stCondLst>
                                            <p:cond delay="0"/>
                                          </p:stCondLst>
                                        </p:cTn>
                                        <p:tgtEl>
                                          <p:spTgt spid="353"/>
                                        </p:tgtEl>
                                        <p:attrNameLst>
                                          <p:attrName>style.visibility</p:attrName>
                                        </p:attrNameLst>
                                      </p:cBhvr>
                                      <p:to>
                                        <p:strVal val="visible"/>
                                      </p:to>
                                    </p:set>
                                    <p:animEffect transition="in" filter="dissolve">
                                      <p:cBhvr>
                                        <p:cTn id="171" dur="500"/>
                                        <p:tgtEl>
                                          <p:spTgt spid="353"/>
                                        </p:tgtEl>
                                      </p:cBhvr>
                                    </p:animEffect>
                                  </p:childTnLst>
                                </p:cTn>
                              </p:par>
                              <p:par>
                                <p:cTn id="172" presetID="9" presetClass="entr" presetSubtype="0" fill="hold" nodeType="withEffect">
                                  <p:stCondLst>
                                    <p:cond delay="0"/>
                                  </p:stCondLst>
                                  <p:childTnLst>
                                    <p:set>
                                      <p:cBhvr>
                                        <p:cTn id="173" dur="1" fill="hold">
                                          <p:stCondLst>
                                            <p:cond delay="0"/>
                                          </p:stCondLst>
                                        </p:cTn>
                                        <p:tgtEl>
                                          <p:spTgt spid="354"/>
                                        </p:tgtEl>
                                        <p:attrNameLst>
                                          <p:attrName>style.visibility</p:attrName>
                                        </p:attrNameLst>
                                      </p:cBhvr>
                                      <p:to>
                                        <p:strVal val="visible"/>
                                      </p:to>
                                    </p:set>
                                    <p:animEffect transition="in" filter="dissolve">
                                      <p:cBhvr>
                                        <p:cTn id="174" dur="500"/>
                                        <p:tgtEl>
                                          <p:spTgt spid="354"/>
                                        </p:tgtEl>
                                      </p:cBhvr>
                                    </p:animEffect>
                                  </p:childTnLst>
                                </p:cTn>
                              </p:par>
                              <p:par>
                                <p:cTn id="175" presetID="9" presetClass="entr" presetSubtype="0" fill="hold" nodeType="withEffect">
                                  <p:stCondLst>
                                    <p:cond delay="0"/>
                                  </p:stCondLst>
                                  <p:childTnLst>
                                    <p:set>
                                      <p:cBhvr>
                                        <p:cTn id="176" dur="1" fill="hold">
                                          <p:stCondLst>
                                            <p:cond delay="0"/>
                                          </p:stCondLst>
                                        </p:cTn>
                                        <p:tgtEl>
                                          <p:spTgt spid="355"/>
                                        </p:tgtEl>
                                        <p:attrNameLst>
                                          <p:attrName>style.visibility</p:attrName>
                                        </p:attrNameLst>
                                      </p:cBhvr>
                                      <p:to>
                                        <p:strVal val="visible"/>
                                      </p:to>
                                    </p:set>
                                    <p:animEffect transition="in" filter="dissolve">
                                      <p:cBhvr>
                                        <p:cTn id="177" dur="500"/>
                                        <p:tgtEl>
                                          <p:spTgt spid="355"/>
                                        </p:tgtEl>
                                      </p:cBhvr>
                                    </p:animEffect>
                                  </p:childTnLst>
                                </p:cTn>
                              </p:par>
                              <p:par>
                                <p:cTn id="178" presetID="9" presetClass="entr" presetSubtype="0" fill="hold" nodeType="withEffect">
                                  <p:stCondLst>
                                    <p:cond delay="0"/>
                                  </p:stCondLst>
                                  <p:childTnLst>
                                    <p:set>
                                      <p:cBhvr>
                                        <p:cTn id="179" dur="1" fill="hold">
                                          <p:stCondLst>
                                            <p:cond delay="0"/>
                                          </p:stCondLst>
                                        </p:cTn>
                                        <p:tgtEl>
                                          <p:spTgt spid="356"/>
                                        </p:tgtEl>
                                        <p:attrNameLst>
                                          <p:attrName>style.visibility</p:attrName>
                                        </p:attrNameLst>
                                      </p:cBhvr>
                                      <p:to>
                                        <p:strVal val="visible"/>
                                      </p:to>
                                    </p:set>
                                    <p:animEffect transition="in" filter="dissolve">
                                      <p:cBhvr>
                                        <p:cTn id="180" dur="500"/>
                                        <p:tgtEl>
                                          <p:spTgt spid="356"/>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359"/>
                                        </p:tgtEl>
                                        <p:attrNameLst>
                                          <p:attrName>style.visibility</p:attrName>
                                        </p:attrNameLst>
                                      </p:cBhvr>
                                      <p:to>
                                        <p:strVal val="visible"/>
                                      </p:to>
                                    </p:set>
                                    <p:animEffect transition="in" filter="dissolve">
                                      <p:cBhvr>
                                        <p:cTn id="183" dur="500"/>
                                        <p:tgtEl>
                                          <p:spTgt spid="359"/>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409"/>
                                        </p:tgtEl>
                                        <p:attrNameLst>
                                          <p:attrName>style.visibility</p:attrName>
                                        </p:attrNameLst>
                                      </p:cBhvr>
                                      <p:to>
                                        <p:strVal val="visible"/>
                                      </p:to>
                                    </p:set>
                                    <p:animEffect transition="in" filter="dissolve">
                                      <p:cBhvr>
                                        <p:cTn id="186" dur="500"/>
                                        <p:tgtEl>
                                          <p:spTgt spid="409"/>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334"/>
                                        </p:tgtEl>
                                        <p:attrNameLst>
                                          <p:attrName>style.visibility</p:attrName>
                                        </p:attrNameLst>
                                      </p:cBhvr>
                                      <p:to>
                                        <p:strVal val="visible"/>
                                      </p:to>
                                    </p:set>
                                    <p:animEffect transition="in" filter="dissolve">
                                      <p:cBhvr>
                                        <p:cTn id="189" dur="500"/>
                                        <p:tgtEl>
                                          <p:spTgt spid="334"/>
                                        </p:tgtEl>
                                      </p:cBhvr>
                                    </p:animEffect>
                                  </p:childTnLst>
                                </p:cTn>
                              </p:par>
                              <p:par>
                                <p:cTn id="190" presetID="9" presetClass="entr" presetSubtype="0" fill="hold" nodeType="withEffect">
                                  <p:stCondLst>
                                    <p:cond delay="0"/>
                                  </p:stCondLst>
                                  <p:childTnLst>
                                    <p:set>
                                      <p:cBhvr>
                                        <p:cTn id="191" dur="1" fill="hold">
                                          <p:stCondLst>
                                            <p:cond delay="0"/>
                                          </p:stCondLst>
                                        </p:cTn>
                                        <p:tgtEl>
                                          <p:spTgt spid="358"/>
                                        </p:tgtEl>
                                        <p:attrNameLst>
                                          <p:attrName>style.visibility</p:attrName>
                                        </p:attrNameLst>
                                      </p:cBhvr>
                                      <p:to>
                                        <p:strVal val="visible"/>
                                      </p:to>
                                    </p:set>
                                    <p:animEffect transition="in" filter="dissolve">
                                      <p:cBhvr>
                                        <p:cTn id="192" dur="500"/>
                                        <p:tgtEl>
                                          <p:spTgt spid="358"/>
                                        </p:tgtEl>
                                      </p:cBhvr>
                                    </p:animEffect>
                                  </p:childTnLst>
                                </p:cTn>
                              </p:par>
                              <p:par>
                                <p:cTn id="193" presetID="9" presetClass="entr" presetSubtype="0" fill="hold" grpId="1" nodeType="withEffect">
                                  <p:stCondLst>
                                    <p:cond delay="0"/>
                                  </p:stCondLst>
                                  <p:childTnLst>
                                    <p:set>
                                      <p:cBhvr>
                                        <p:cTn id="194" dur="1" fill="hold">
                                          <p:stCondLst>
                                            <p:cond delay="0"/>
                                          </p:stCondLst>
                                        </p:cTn>
                                        <p:tgtEl>
                                          <p:spTgt spid="410"/>
                                        </p:tgtEl>
                                        <p:attrNameLst>
                                          <p:attrName>style.visibility</p:attrName>
                                        </p:attrNameLst>
                                      </p:cBhvr>
                                      <p:to>
                                        <p:strVal val="visible"/>
                                      </p:to>
                                    </p:set>
                                    <p:animEffect transition="in" filter="dissolve">
                                      <p:cBhvr>
                                        <p:cTn id="195" dur="500"/>
                                        <p:tgtEl>
                                          <p:spTgt spid="410"/>
                                        </p:tgtEl>
                                      </p:cBhvr>
                                    </p:animEffect>
                                  </p:childTnLst>
                                </p:cTn>
                              </p:par>
                            </p:childTnLst>
                          </p:cTn>
                        </p:par>
                      </p:childTnLst>
                    </p:cTn>
                  </p:par>
                  <p:par>
                    <p:cTn id="196" fill="hold">
                      <p:stCondLst>
                        <p:cond delay="indefinite"/>
                      </p:stCondLst>
                      <p:childTnLst>
                        <p:par>
                          <p:cTn id="197" fill="hold">
                            <p:stCondLst>
                              <p:cond delay="0"/>
                            </p:stCondLst>
                            <p:childTnLst>
                              <p:par>
                                <p:cTn id="198" presetID="9" presetClass="entr" presetSubtype="0" fill="hold" nodeType="clickEffect">
                                  <p:stCondLst>
                                    <p:cond delay="0"/>
                                  </p:stCondLst>
                                  <p:childTnLst>
                                    <p:set>
                                      <p:cBhvr>
                                        <p:cTn id="199" dur="1" fill="hold">
                                          <p:stCondLst>
                                            <p:cond delay="0"/>
                                          </p:stCondLst>
                                        </p:cTn>
                                        <p:tgtEl>
                                          <p:spTgt spid="362"/>
                                        </p:tgtEl>
                                        <p:attrNameLst>
                                          <p:attrName>style.visibility</p:attrName>
                                        </p:attrNameLst>
                                      </p:cBhvr>
                                      <p:to>
                                        <p:strVal val="visible"/>
                                      </p:to>
                                    </p:set>
                                    <p:animEffect transition="in" filter="dissolve">
                                      <p:cBhvr>
                                        <p:cTn id="200" dur="500"/>
                                        <p:tgtEl>
                                          <p:spTgt spid="362"/>
                                        </p:tgtEl>
                                      </p:cBhvr>
                                    </p:animEffect>
                                  </p:childTnLst>
                                </p:cTn>
                              </p:par>
                              <p:par>
                                <p:cTn id="201" presetID="9" presetClass="entr" presetSubtype="0" fill="hold" nodeType="withEffect">
                                  <p:stCondLst>
                                    <p:cond delay="0"/>
                                  </p:stCondLst>
                                  <p:childTnLst>
                                    <p:set>
                                      <p:cBhvr>
                                        <p:cTn id="202" dur="1" fill="hold">
                                          <p:stCondLst>
                                            <p:cond delay="0"/>
                                          </p:stCondLst>
                                        </p:cTn>
                                        <p:tgtEl>
                                          <p:spTgt spid="361"/>
                                        </p:tgtEl>
                                        <p:attrNameLst>
                                          <p:attrName>style.visibility</p:attrName>
                                        </p:attrNameLst>
                                      </p:cBhvr>
                                      <p:to>
                                        <p:strVal val="visible"/>
                                      </p:to>
                                    </p:set>
                                    <p:animEffect transition="in" filter="dissolve">
                                      <p:cBhvr>
                                        <p:cTn id="203" dur="500"/>
                                        <p:tgtEl>
                                          <p:spTgt spid="361"/>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360"/>
                                        </p:tgtEl>
                                        <p:attrNameLst>
                                          <p:attrName>style.visibility</p:attrName>
                                        </p:attrNameLst>
                                      </p:cBhvr>
                                      <p:to>
                                        <p:strVal val="visible"/>
                                      </p:to>
                                    </p:set>
                                    <p:animEffect transition="in" filter="dissolve">
                                      <p:cBhvr>
                                        <p:cTn id="206" dur="500"/>
                                        <p:tgtEl>
                                          <p:spTgt spid="360"/>
                                        </p:tgtEl>
                                      </p:cBhvr>
                                    </p:animEffect>
                                  </p:childTnLst>
                                </p:cTn>
                              </p:par>
                              <p:par>
                                <p:cTn id="207" presetID="9" presetClass="entr" presetSubtype="0" fill="hold" nodeType="withEffect">
                                  <p:stCondLst>
                                    <p:cond delay="0"/>
                                  </p:stCondLst>
                                  <p:childTnLst>
                                    <p:set>
                                      <p:cBhvr>
                                        <p:cTn id="208" dur="1" fill="hold">
                                          <p:stCondLst>
                                            <p:cond delay="0"/>
                                          </p:stCondLst>
                                        </p:cTn>
                                        <p:tgtEl>
                                          <p:spTgt spid="363"/>
                                        </p:tgtEl>
                                        <p:attrNameLst>
                                          <p:attrName>style.visibility</p:attrName>
                                        </p:attrNameLst>
                                      </p:cBhvr>
                                      <p:to>
                                        <p:strVal val="visible"/>
                                      </p:to>
                                    </p:set>
                                    <p:animEffect transition="in" filter="dissolve">
                                      <p:cBhvr>
                                        <p:cTn id="209" dur="500"/>
                                        <p:tgtEl>
                                          <p:spTgt spid="363"/>
                                        </p:tgtEl>
                                      </p:cBhvr>
                                    </p:animEffect>
                                  </p:childTnLst>
                                </p:cTn>
                              </p:par>
                              <p:par>
                                <p:cTn id="210" presetID="9" presetClass="entr" presetSubtype="0" fill="hold" nodeType="withEffect">
                                  <p:stCondLst>
                                    <p:cond delay="0"/>
                                  </p:stCondLst>
                                  <p:childTnLst>
                                    <p:set>
                                      <p:cBhvr>
                                        <p:cTn id="211" dur="1" fill="hold">
                                          <p:stCondLst>
                                            <p:cond delay="0"/>
                                          </p:stCondLst>
                                        </p:cTn>
                                        <p:tgtEl>
                                          <p:spTgt spid="364"/>
                                        </p:tgtEl>
                                        <p:attrNameLst>
                                          <p:attrName>style.visibility</p:attrName>
                                        </p:attrNameLst>
                                      </p:cBhvr>
                                      <p:to>
                                        <p:strVal val="visible"/>
                                      </p:to>
                                    </p:set>
                                    <p:animEffect transition="in" filter="dissolve">
                                      <p:cBhvr>
                                        <p:cTn id="212" dur="500"/>
                                        <p:tgtEl>
                                          <p:spTgt spid="364"/>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grpId="0" nodeType="clickEffect">
                                  <p:stCondLst>
                                    <p:cond delay="0"/>
                                  </p:stCondLst>
                                  <p:childTnLst>
                                    <p:set>
                                      <p:cBhvr>
                                        <p:cTn id="216" dur="1" fill="hold">
                                          <p:stCondLst>
                                            <p:cond delay="0"/>
                                          </p:stCondLst>
                                        </p:cTn>
                                        <p:tgtEl>
                                          <p:spTgt spid="411"/>
                                        </p:tgtEl>
                                        <p:attrNameLst>
                                          <p:attrName>style.visibility</p:attrName>
                                        </p:attrNameLst>
                                      </p:cBhvr>
                                      <p:to>
                                        <p:strVal val="visible"/>
                                      </p:to>
                                    </p:set>
                                    <p:animEffect transition="in" filter="dissolve">
                                      <p:cBhvr>
                                        <p:cTn id="217"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 grpId="0"/>
      <p:bldP spid="158" grpId="0"/>
      <p:bldP spid="5" grpId="0" animBg="1"/>
      <p:bldP spid="184" grpId="0"/>
      <p:bldP spid="258" grpId="0" animBg="1"/>
      <p:bldP spid="260" grpId="0" animBg="1"/>
      <p:bldP spid="281" grpId="0" animBg="1"/>
      <p:bldP spid="283" grpId="0" animBg="1"/>
      <p:bldP spid="334" grpId="0" animBg="1"/>
      <p:bldP spid="336" grpId="0" animBg="1"/>
      <p:bldP spid="359" grpId="0" animBg="1"/>
      <p:bldP spid="409" grpId="0" animBg="1"/>
      <p:bldP spid="360" grpId="0" animBg="1"/>
      <p:bldP spid="410" grpId="1"/>
      <p:bldP spid="411" grpId="0"/>
      <p:bldP spid="227"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80" name="TextBox 479"/>
          <p:cNvSpPr txBox="1"/>
          <p:nvPr/>
        </p:nvSpPr>
        <p:spPr>
          <a:xfrm>
            <a:off x="266699" y="581128"/>
            <a:ext cx="4267201" cy="1323439"/>
          </a:xfrm>
          <a:prstGeom prst="rect">
            <a:avLst/>
          </a:prstGeom>
          <a:noFill/>
        </p:spPr>
        <p:txBody>
          <a:bodyPr wrap="square" rtlCol="0">
            <a:spAutoFit/>
          </a:bodyPr>
          <a:lstStyle/>
          <a:p>
            <a:r>
              <a:rPr lang="en-US" sz="2000" dirty="0">
                <a:solidFill>
                  <a:srgbClr val="FF0000"/>
                </a:solidFill>
                <a:latin typeface="Apple Chancery"/>
                <a:cs typeface="Apple Chancery"/>
              </a:rPr>
              <a:t>What’s really happening </a:t>
            </a:r>
            <a:r>
              <a:rPr lang="en-US" sz="2000" dirty="0">
                <a:latin typeface="Times New Roman"/>
                <a:cs typeface="Times New Roman"/>
              </a:rPr>
              <a:t>is </a:t>
            </a:r>
            <a:r>
              <a:rPr lang="en-US" sz="2000" dirty="0">
                <a:solidFill>
                  <a:srgbClr val="0000FF"/>
                </a:solidFill>
                <a:latin typeface="Times New Roman"/>
                <a:cs typeface="Times New Roman"/>
              </a:rPr>
              <a:t>not a single loop of wire </a:t>
            </a:r>
            <a:r>
              <a:rPr lang="en-US" sz="2000" dirty="0">
                <a:latin typeface="Times New Roman"/>
                <a:cs typeface="Times New Roman"/>
              </a:rPr>
              <a:t>moving into, then out of a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but, rather, a </a:t>
            </a:r>
            <a:r>
              <a:rPr lang="en-US" sz="2000" dirty="0">
                <a:solidFill>
                  <a:srgbClr val="0000FF"/>
                </a:solidFill>
                <a:latin typeface="Times New Roman"/>
                <a:cs typeface="Times New Roman"/>
              </a:rPr>
              <a:t>continuous piece of metal </a:t>
            </a:r>
            <a:r>
              <a:rPr lang="en-US" sz="2000" dirty="0">
                <a:solidFill>
                  <a:srgbClr val="FF0000"/>
                </a:solidFill>
                <a:latin typeface="Times New Roman"/>
                <a:cs typeface="Times New Roman"/>
              </a:rPr>
              <a:t>moving through our </a:t>
            </a:r>
            <a:r>
              <a:rPr lang="en-US" sz="2000" i="1" dirty="0">
                <a:solidFill>
                  <a:srgbClr val="FF0000"/>
                </a:solidFill>
                <a:latin typeface="Times New Roman"/>
                <a:cs typeface="Times New Roman"/>
              </a:rPr>
              <a:t>B-fld</a:t>
            </a:r>
            <a:r>
              <a:rPr lang="en-US" sz="2000" dirty="0">
                <a:latin typeface="Times New Roman"/>
                <a:cs typeface="Times New Roman"/>
              </a:rPr>
              <a:t>.  </a:t>
            </a:r>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49.)</a:t>
            </a:r>
          </a:p>
        </p:txBody>
      </p:sp>
      <p:sp>
        <p:nvSpPr>
          <p:cNvPr id="227" name="Oval 2"/>
          <p:cNvSpPr>
            <a:spLocks noChangeArrowheads="1"/>
          </p:cNvSpPr>
          <p:nvPr/>
        </p:nvSpPr>
        <p:spPr bwMode="auto">
          <a:xfrm>
            <a:off x="6184900" y="711200"/>
            <a:ext cx="4445000" cy="4445000"/>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28" name="Group 3"/>
          <p:cNvGrpSpPr>
            <a:grpSpLocks/>
          </p:cNvGrpSpPr>
          <p:nvPr/>
        </p:nvGrpSpPr>
        <p:grpSpPr bwMode="auto">
          <a:xfrm>
            <a:off x="5295900" y="2133600"/>
            <a:ext cx="2286000" cy="1587500"/>
            <a:chOff x="2480" y="2248"/>
            <a:chExt cx="1440" cy="1000"/>
          </a:xfrm>
        </p:grpSpPr>
        <p:sp>
          <p:nvSpPr>
            <p:cNvPr id="229" name="Rectangle 4"/>
            <p:cNvSpPr>
              <a:spLocks noChangeArrowheads="1"/>
            </p:cNvSpPr>
            <p:nvPr/>
          </p:nvSpPr>
          <p:spPr bwMode="auto">
            <a:xfrm>
              <a:off x="2480" y="2248"/>
              <a:ext cx="1440" cy="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30" name="Group 5"/>
            <p:cNvGrpSpPr>
              <a:grpSpLocks/>
            </p:cNvGrpSpPr>
            <p:nvPr/>
          </p:nvGrpSpPr>
          <p:grpSpPr bwMode="auto">
            <a:xfrm>
              <a:off x="2584" y="2336"/>
              <a:ext cx="118" cy="120"/>
              <a:chOff x="2584" y="2336"/>
              <a:chExt cx="118" cy="120"/>
            </a:xfrm>
          </p:grpSpPr>
          <p:sp>
            <p:nvSpPr>
              <p:cNvPr id="431" name="Line 6"/>
              <p:cNvSpPr>
                <a:spLocks noChangeShapeType="1"/>
              </p:cNvSpPr>
              <p:nvPr/>
            </p:nvSpPr>
            <p:spPr bwMode="auto">
              <a:xfrm>
                <a:off x="258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2" name="Line 7"/>
              <p:cNvSpPr>
                <a:spLocks noChangeShapeType="1"/>
              </p:cNvSpPr>
              <p:nvPr/>
            </p:nvSpPr>
            <p:spPr bwMode="auto">
              <a:xfrm flipH="1">
                <a:off x="258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1" name="Group 8"/>
            <p:cNvGrpSpPr>
              <a:grpSpLocks/>
            </p:cNvGrpSpPr>
            <p:nvPr/>
          </p:nvGrpSpPr>
          <p:grpSpPr bwMode="auto">
            <a:xfrm>
              <a:off x="2864" y="2336"/>
              <a:ext cx="118" cy="120"/>
              <a:chOff x="2864" y="2336"/>
              <a:chExt cx="118" cy="120"/>
            </a:xfrm>
          </p:grpSpPr>
          <p:sp>
            <p:nvSpPr>
              <p:cNvPr id="429" name="Line 9"/>
              <p:cNvSpPr>
                <a:spLocks noChangeShapeType="1"/>
              </p:cNvSpPr>
              <p:nvPr/>
            </p:nvSpPr>
            <p:spPr bwMode="auto">
              <a:xfrm>
                <a:off x="286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 name="Line 10"/>
              <p:cNvSpPr>
                <a:spLocks noChangeShapeType="1"/>
              </p:cNvSpPr>
              <p:nvPr/>
            </p:nvSpPr>
            <p:spPr bwMode="auto">
              <a:xfrm flipH="1">
                <a:off x="286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2" name="Group 11"/>
            <p:cNvGrpSpPr>
              <a:grpSpLocks/>
            </p:cNvGrpSpPr>
            <p:nvPr/>
          </p:nvGrpSpPr>
          <p:grpSpPr bwMode="auto">
            <a:xfrm>
              <a:off x="3144" y="2336"/>
              <a:ext cx="118" cy="120"/>
              <a:chOff x="3144" y="2336"/>
              <a:chExt cx="118" cy="120"/>
            </a:xfrm>
          </p:grpSpPr>
          <p:sp>
            <p:nvSpPr>
              <p:cNvPr id="427" name="Line 12"/>
              <p:cNvSpPr>
                <a:spLocks noChangeShapeType="1"/>
              </p:cNvSpPr>
              <p:nvPr/>
            </p:nvSpPr>
            <p:spPr bwMode="auto">
              <a:xfrm>
                <a:off x="314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8" name="Line 13"/>
              <p:cNvSpPr>
                <a:spLocks noChangeShapeType="1"/>
              </p:cNvSpPr>
              <p:nvPr/>
            </p:nvSpPr>
            <p:spPr bwMode="auto">
              <a:xfrm flipH="1">
                <a:off x="314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3" name="Group 14"/>
            <p:cNvGrpSpPr>
              <a:grpSpLocks/>
            </p:cNvGrpSpPr>
            <p:nvPr/>
          </p:nvGrpSpPr>
          <p:grpSpPr bwMode="auto">
            <a:xfrm>
              <a:off x="3424" y="2336"/>
              <a:ext cx="118" cy="120"/>
              <a:chOff x="3424" y="2336"/>
              <a:chExt cx="118" cy="120"/>
            </a:xfrm>
          </p:grpSpPr>
          <p:sp>
            <p:nvSpPr>
              <p:cNvPr id="425" name="Line 15"/>
              <p:cNvSpPr>
                <a:spLocks noChangeShapeType="1"/>
              </p:cNvSpPr>
              <p:nvPr/>
            </p:nvSpPr>
            <p:spPr bwMode="auto">
              <a:xfrm>
                <a:off x="342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6" name="Line 16"/>
              <p:cNvSpPr>
                <a:spLocks noChangeShapeType="1"/>
              </p:cNvSpPr>
              <p:nvPr/>
            </p:nvSpPr>
            <p:spPr bwMode="auto">
              <a:xfrm flipH="1">
                <a:off x="342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4" name="Group 17"/>
            <p:cNvGrpSpPr>
              <a:grpSpLocks/>
            </p:cNvGrpSpPr>
            <p:nvPr/>
          </p:nvGrpSpPr>
          <p:grpSpPr bwMode="auto">
            <a:xfrm>
              <a:off x="3704" y="2336"/>
              <a:ext cx="118" cy="120"/>
              <a:chOff x="3704" y="2336"/>
              <a:chExt cx="118" cy="120"/>
            </a:xfrm>
          </p:grpSpPr>
          <p:sp>
            <p:nvSpPr>
              <p:cNvPr id="423" name="Line 18"/>
              <p:cNvSpPr>
                <a:spLocks noChangeShapeType="1"/>
              </p:cNvSpPr>
              <p:nvPr/>
            </p:nvSpPr>
            <p:spPr bwMode="auto">
              <a:xfrm>
                <a:off x="370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4" name="Line 19"/>
              <p:cNvSpPr>
                <a:spLocks noChangeShapeType="1"/>
              </p:cNvSpPr>
              <p:nvPr/>
            </p:nvSpPr>
            <p:spPr bwMode="auto">
              <a:xfrm flipH="1">
                <a:off x="370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5" name="Group 20"/>
            <p:cNvGrpSpPr>
              <a:grpSpLocks/>
            </p:cNvGrpSpPr>
            <p:nvPr/>
          </p:nvGrpSpPr>
          <p:grpSpPr bwMode="auto">
            <a:xfrm>
              <a:off x="2584" y="2576"/>
              <a:ext cx="118" cy="120"/>
              <a:chOff x="2584" y="2576"/>
              <a:chExt cx="118" cy="120"/>
            </a:xfrm>
          </p:grpSpPr>
          <p:sp>
            <p:nvSpPr>
              <p:cNvPr id="421" name="Line 21"/>
              <p:cNvSpPr>
                <a:spLocks noChangeShapeType="1"/>
              </p:cNvSpPr>
              <p:nvPr/>
            </p:nvSpPr>
            <p:spPr bwMode="auto">
              <a:xfrm>
                <a:off x="258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 name="Line 22"/>
              <p:cNvSpPr>
                <a:spLocks noChangeShapeType="1"/>
              </p:cNvSpPr>
              <p:nvPr/>
            </p:nvSpPr>
            <p:spPr bwMode="auto">
              <a:xfrm flipH="1">
                <a:off x="258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6" name="Group 23"/>
            <p:cNvGrpSpPr>
              <a:grpSpLocks/>
            </p:cNvGrpSpPr>
            <p:nvPr/>
          </p:nvGrpSpPr>
          <p:grpSpPr bwMode="auto">
            <a:xfrm>
              <a:off x="2864" y="2576"/>
              <a:ext cx="118" cy="120"/>
              <a:chOff x="2864" y="2576"/>
              <a:chExt cx="118" cy="120"/>
            </a:xfrm>
          </p:grpSpPr>
          <p:sp>
            <p:nvSpPr>
              <p:cNvPr id="419" name="Line 24"/>
              <p:cNvSpPr>
                <a:spLocks noChangeShapeType="1"/>
              </p:cNvSpPr>
              <p:nvPr/>
            </p:nvSpPr>
            <p:spPr bwMode="auto">
              <a:xfrm>
                <a:off x="286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 name="Line 25"/>
              <p:cNvSpPr>
                <a:spLocks noChangeShapeType="1"/>
              </p:cNvSpPr>
              <p:nvPr/>
            </p:nvSpPr>
            <p:spPr bwMode="auto">
              <a:xfrm flipH="1">
                <a:off x="286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7" name="Group 26"/>
            <p:cNvGrpSpPr>
              <a:grpSpLocks/>
            </p:cNvGrpSpPr>
            <p:nvPr/>
          </p:nvGrpSpPr>
          <p:grpSpPr bwMode="auto">
            <a:xfrm>
              <a:off x="3144" y="2576"/>
              <a:ext cx="118" cy="120"/>
              <a:chOff x="3144" y="2576"/>
              <a:chExt cx="118" cy="120"/>
            </a:xfrm>
          </p:grpSpPr>
          <p:sp>
            <p:nvSpPr>
              <p:cNvPr id="417" name="Line 27"/>
              <p:cNvSpPr>
                <a:spLocks noChangeShapeType="1"/>
              </p:cNvSpPr>
              <p:nvPr/>
            </p:nvSpPr>
            <p:spPr bwMode="auto">
              <a:xfrm>
                <a:off x="314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8" name="Line 28"/>
              <p:cNvSpPr>
                <a:spLocks noChangeShapeType="1"/>
              </p:cNvSpPr>
              <p:nvPr/>
            </p:nvSpPr>
            <p:spPr bwMode="auto">
              <a:xfrm flipH="1">
                <a:off x="314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8" name="Group 29"/>
            <p:cNvGrpSpPr>
              <a:grpSpLocks/>
            </p:cNvGrpSpPr>
            <p:nvPr/>
          </p:nvGrpSpPr>
          <p:grpSpPr bwMode="auto">
            <a:xfrm>
              <a:off x="3424" y="2576"/>
              <a:ext cx="118" cy="120"/>
              <a:chOff x="3424" y="2576"/>
              <a:chExt cx="118" cy="120"/>
            </a:xfrm>
          </p:grpSpPr>
          <p:sp>
            <p:nvSpPr>
              <p:cNvPr id="415" name="Line 30"/>
              <p:cNvSpPr>
                <a:spLocks noChangeShapeType="1"/>
              </p:cNvSpPr>
              <p:nvPr/>
            </p:nvSpPr>
            <p:spPr bwMode="auto">
              <a:xfrm>
                <a:off x="342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6" name="Line 31"/>
              <p:cNvSpPr>
                <a:spLocks noChangeShapeType="1"/>
              </p:cNvSpPr>
              <p:nvPr/>
            </p:nvSpPr>
            <p:spPr bwMode="auto">
              <a:xfrm flipH="1">
                <a:off x="342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9" name="Group 32"/>
            <p:cNvGrpSpPr>
              <a:grpSpLocks/>
            </p:cNvGrpSpPr>
            <p:nvPr/>
          </p:nvGrpSpPr>
          <p:grpSpPr bwMode="auto">
            <a:xfrm>
              <a:off x="3704" y="2576"/>
              <a:ext cx="118" cy="120"/>
              <a:chOff x="3704" y="2576"/>
              <a:chExt cx="118" cy="120"/>
            </a:xfrm>
          </p:grpSpPr>
          <p:sp>
            <p:nvSpPr>
              <p:cNvPr id="413" name="Line 33"/>
              <p:cNvSpPr>
                <a:spLocks noChangeShapeType="1"/>
              </p:cNvSpPr>
              <p:nvPr/>
            </p:nvSpPr>
            <p:spPr bwMode="auto">
              <a:xfrm>
                <a:off x="370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4" name="Line 34"/>
              <p:cNvSpPr>
                <a:spLocks noChangeShapeType="1"/>
              </p:cNvSpPr>
              <p:nvPr/>
            </p:nvSpPr>
            <p:spPr bwMode="auto">
              <a:xfrm flipH="1">
                <a:off x="370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0" name="Group 35"/>
            <p:cNvGrpSpPr>
              <a:grpSpLocks/>
            </p:cNvGrpSpPr>
            <p:nvPr/>
          </p:nvGrpSpPr>
          <p:grpSpPr bwMode="auto">
            <a:xfrm>
              <a:off x="2584" y="2816"/>
              <a:ext cx="118" cy="120"/>
              <a:chOff x="2584" y="2816"/>
              <a:chExt cx="118" cy="120"/>
            </a:xfrm>
          </p:grpSpPr>
          <p:sp>
            <p:nvSpPr>
              <p:cNvPr id="357" name="Line 36"/>
              <p:cNvSpPr>
                <a:spLocks noChangeShapeType="1"/>
              </p:cNvSpPr>
              <p:nvPr/>
            </p:nvSpPr>
            <p:spPr bwMode="auto">
              <a:xfrm>
                <a:off x="258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2" name="Line 37"/>
              <p:cNvSpPr>
                <a:spLocks noChangeShapeType="1"/>
              </p:cNvSpPr>
              <p:nvPr/>
            </p:nvSpPr>
            <p:spPr bwMode="auto">
              <a:xfrm flipH="1">
                <a:off x="258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1" name="Group 38"/>
            <p:cNvGrpSpPr>
              <a:grpSpLocks/>
            </p:cNvGrpSpPr>
            <p:nvPr/>
          </p:nvGrpSpPr>
          <p:grpSpPr bwMode="auto">
            <a:xfrm>
              <a:off x="2864" y="2816"/>
              <a:ext cx="118" cy="120"/>
              <a:chOff x="2864" y="2816"/>
              <a:chExt cx="118" cy="120"/>
            </a:xfrm>
          </p:grpSpPr>
          <p:sp>
            <p:nvSpPr>
              <p:cNvPr id="333" name="Line 39"/>
              <p:cNvSpPr>
                <a:spLocks noChangeShapeType="1"/>
              </p:cNvSpPr>
              <p:nvPr/>
            </p:nvSpPr>
            <p:spPr bwMode="auto">
              <a:xfrm>
                <a:off x="286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5" name="Line 40"/>
              <p:cNvSpPr>
                <a:spLocks noChangeShapeType="1"/>
              </p:cNvSpPr>
              <p:nvPr/>
            </p:nvSpPr>
            <p:spPr bwMode="auto">
              <a:xfrm flipH="1">
                <a:off x="286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2" name="Group 41"/>
            <p:cNvGrpSpPr>
              <a:grpSpLocks/>
            </p:cNvGrpSpPr>
            <p:nvPr/>
          </p:nvGrpSpPr>
          <p:grpSpPr bwMode="auto">
            <a:xfrm>
              <a:off x="3144" y="2816"/>
              <a:ext cx="118" cy="120"/>
              <a:chOff x="3144" y="2816"/>
              <a:chExt cx="118" cy="120"/>
            </a:xfrm>
          </p:grpSpPr>
          <p:sp>
            <p:nvSpPr>
              <p:cNvPr id="289" name="Line 42"/>
              <p:cNvSpPr>
                <a:spLocks noChangeShapeType="1"/>
              </p:cNvSpPr>
              <p:nvPr/>
            </p:nvSpPr>
            <p:spPr bwMode="auto">
              <a:xfrm>
                <a:off x="314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0" name="Line 43"/>
              <p:cNvSpPr>
                <a:spLocks noChangeShapeType="1"/>
              </p:cNvSpPr>
              <p:nvPr/>
            </p:nvSpPr>
            <p:spPr bwMode="auto">
              <a:xfrm flipH="1">
                <a:off x="314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3" name="Group 44"/>
            <p:cNvGrpSpPr>
              <a:grpSpLocks/>
            </p:cNvGrpSpPr>
            <p:nvPr/>
          </p:nvGrpSpPr>
          <p:grpSpPr bwMode="auto">
            <a:xfrm>
              <a:off x="3424" y="2816"/>
              <a:ext cx="118" cy="120"/>
              <a:chOff x="3424" y="2816"/>
              <a:chExt cx="118" cy="120"/>
            </a:xfrm>
          </p:grpSpPr>
          <p:sp>
            <p:nvSpPr>
              <p:cNvPr id="287" name="Line 45"/>
              <p:cNvSpPr>
                <a:spLocks noChangeShapeType="1"/>
              </p:cNvSpPr>
              <p:nvPr/>
            </p:nvSpPr>
            <p:spPr bwMode="auto">
              <a:xfrm>
                <a:off x="342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8" name="Line 46"/>
              <p:cNvSpPr>
                <a:spLocks noChangeShapeType="1"/>
              </p:cNvSpPr>
              <p:nvPr/>
            </p:nvSpPr>
            <p:spPr bwMode="auto">
              <a:xfrm flipH="1">
                <a:off x="342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4" name="Group 47"/>
            <p:cNvGrpSpPr>
              <a:grpSpLocks/>
            </p:cNvGrpSpPr>
            <p:nvPr/>
          </p:nvGrpSpPr>
          <p:grpSpPr bwMode="auto">
            <a:xfrm>
              <a:off x="3704" y="2816"/>
              <a:ext cx="118" cy="120"/>
              <a:chOff x="3704" y="2816"/>
              <a:chExt cx="118" cy="120"/>
            </a:xfrm>
          </p:grpSpPr>
          <p:sp>
            <p:nvSpPr>
              <p:cNvPr id="285" name="Line 48"/>
              <p:cNvSpPr>
                <a:spLocks noChangeShapeType="1"/>
              </p:cNvSpPr>
              <p:nvPr/>
            </p:nvSpPr>
            <p:spPr bwMode="auto">
              <a:xfrm>
                <a:off x="370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 name="Line 49"/>
              <p:cNvSpPr>
                <a:spLocks noChangeShapeType="1"/>
              </p:cNvSpPr>
              <p:nvPr/>
            </p:nvSpPr>
            <p:spPr bwMode="auto">
              <a:xfrm flipH="1">
                <a:off x="370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5" name="Group 50"/>
            <p:cNvGrpSpPr>
              <a:grpSpLocks/>
            </p:cNvGrpSpPr>
            <p:nvPr/>
          </p:nvGrpSpPr>
          <p:grpSpPr bwMode="auto">
            <a:xfrm>
              <a:off x="2584" y="3056"/>
              <a:ext cx="118" cy="120"/>
              <a:chOff x="2584" y="3056"/>
              <a:chExt cx="118" cy="120"/>
            </a:xfrm>
          </p:grpSpPr>
          <p:sp>
            <p:nvSpPr>
              <p:cNvPr id="259" name="Line 51"/>
              <p:cNvSpPr>
                <a:spLocks noChangeShapeType="1"/>
              </p:cNvSpPr>
              <p:nvPr/>
            </p:nvSpPr>
            <p:spPr bwMode="auto">
              <a:xfrm>
                <a:off x="258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4" name="Line 52"/>
              <p:cNvSpPr>
                <a:spLocks noChangeShapeType="1"/>
              </p:cNvSpPr>
              <p:nvPr/>
            </p:nvSpPr>
            <p:spPr bwMode="auto">
              <a:xfrm flipH="1">
                <a:off x="258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6" name="Group 53"/>
            <p:cNvGrpSpPr>
              <a:grpSpLocks/>
            </p:cNvGrpSpPr>
            <p:nvPr/>
          </p:nvGrpSpPr>
          <p:grpSpPr bwMode="auto">
            <a:xfrm>
              <a:off x="2864" y="3056"/>
              <a:ext cx="118" cy="120"/>
              <a:chOff x="2864" y="3056"/>
              <a:chExt cx="118" cy="120"/>
            </a:xfrm>
          </p:grpSpPr>
          <p:sp>
            <p:nvSpPr>
              <p:cNvPr id="256" name="Line 54"/>
              <p:cNvSpPr>
                <a:spLocks noChangeShapeType="1"/>
              </p:cNvSpPr>
              <p:nvPr/>
            </p:nvSpPr>
            <p:spPr bwMode="auto">
              <a:xfrm>
                <a:off x="286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7" name="Line 55"/>
              <p:cNvSpPr>
                <a:spLocks noChangeShapeType="1"/>
              </p:cNvSpPr>
              <p:nvPr/>
            </p:nvSpPr>
            <p:spPr bwMode="auto">
              <a:xfrm flipH="1">
                <a:off x="286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7" name="Group 56"/>
            <p:cNvGrpSpPr>
              <a:grpSpLocks/>
            </p:cNvGrpSpPr>
            <p:nvPr/>
          </p:nvGrpSpPr>
          <p:grpSpPr bwMode="auto">
            <a:xfrm>
              <a:off x="3144" y="3056"/>
              <a:ext cx="118" cy="120"/>
              <a:chOff x="3144" y="3056"/>
              <a:chExt cx="118" cy="120"/>
            </a:xfrm>
          </p:grpSpPr>
          <p:sp>
            <p:nvSpPr>
              <p:cNvPr id="254" name="Line 57"/>
              <p:cNvSpPr>
                <a:spLocks noChangeShapeType="1"/>
              </p:cNvSpPr>
              <p:nvPr/>
            </p:nvSpPr>
            <p:spPr bwMode="auto">
              <a:xfrm>
                <a:off x="314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5" name="Line 58"/>
              <p:cNvSpPr>
                <a:spLocks noChangeShapeType="1"/>
              </p:cNvSpPr>
              <p:nvPr/>
            </p:nvSpPr>
            <p:spPr bwMode="auto">
              <a:xfrm flipH="1">
                <a:off x="314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8" name="Group 59"/>
            <p:cNvGrpSpPr>
              <a:grpSpLocks/>
            </p:cNvGrpSpPr>
            <p:nvPr/>
          </p:nvGrpSpPr>
          <p:grpSpPr bwMode="auto">
            <a:xfrm>
              <a:off x="3424" y="3056"/>
              <a:ext cx="118" cy="120"/>
              <a:chOff x="3424" y="3056"/>
              <a:chExt cx="118" cy="120"/>
            </a:xfrm>
          </p:grpSpPr>
          <p:sp>
            <p:nvSpPr>
              <p:cNvPr id="252" name="Line 60"/>
              <p:cNvSpPr>
                <a:spLocks noChangeShapeType="1"/>
              </p:cNvSpPr>
              <p:nvPr/>
            </p:nvSpPr>
            <p:spPr bwMode="auto">
              <a:xfrm>
                <a:off x="342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3" name="Line 61"/>
              <p:cNvSpPr>
                <a:spLocks noChangeShapeType="1"/>
              </p:cNvSpPr>
              <p:nvPr/>
            </p:nvSpPr>
            <p:spPr bwMode="auto">
              <a:xfrm flipH="1">
                <a:off x="342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9" name="Group 62"/>
            <p:cNvGrpSpPr>
              <a:grpSpLocks/>
            </p:cNvGrpSpPr>
            <p:nvPr/>
          </p:nvGrpSpPr>
          <p:grpSpPr bwMode="auto">
            <a:xfrm>
              <a:off x="3704" y="3056"/>
              <a:ext cx="118" cy="120"/>
              <a:chOff x="3704" y="3056"/>
              <a:chExt cx="118" cy="120"/>
            </a:xfrm>
          </p:grpSpPr>
          <p:sp>
            <p:nvSpPr>
              <p:cNvPr id="250" name="Line 63"/>
              <p:cNvSpPr>
                <a:spLocks noChangeShapeType="1"/>
              </p:cNvSpPr>
              <p:nvPr/>
            </p:nvSpPr>
            <p:spPr bwMode="auto">
              <a:xfrm>
                <a:off x="370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1" name="Line 64"/>
              <p:cNvSpPr>
                <a:spLocks noChangeShapeType="1"/>
              </p:cNvSpPr>
              <p:nvPr/>
            </p:nvSpPr>
            <p:spPr bwMode="auto">
              <a:xfrm flipH="1">
                <a:off x="370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433" name="Oval 65"/>
          <p:cNvSpPr>
            <a:spLocks noChangeArrowheads="1"/>
          </p:cNvSpPr>
          <p:nvPr/>
        </p:nvSpPr>
        <p:spPr bwMode="auto">
          <a:xfrm>
            <a:off x="8369300" y="2895600"/>
            <a:ext cx="63500" cy="63500"/>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434" name="Freeform 67"/>
          <p:cNvSpPr>
            <a:spLocks/>
          </p:cNvSpPr>
          <p:nvPr/>
        </p:nvSpPr>
        <p:spPr bwMode="auto">
          <a:xfrm>
            <a:off x="6494463" y="1870075"/>
            <a:ext cx="1090612" cy="614363"/>
          </a:xfrm>
          <a:custGeom>
            <a:avLst/>
            <a:gdLst>
              <a:gd name="T0" fmla="*/ 278 w 687"/>
              <a:gd name="T1" fmla="*/ 66 h 387"/>
              <a:gd name="T2" fmla="*/ 69 w 687"/>
              <a:gd name="T3" fmla="*/ 101 h 387"/>
              <a:gd name="T4" fmla="*/ 52 w 687"/>
              <a:gd name="T5" fmla="*/ 127 h 387"/>
              <a:gd name="T6" fmla="*/ 182 w 687"/>
              <a:gd name="T7" fmla="*/ 222 h 387"/>
              <a:gd name="T8" fmla="*/ 548 w 687"/>
              <a:gd name="T9" fmla="*/ 161 h 387"/>
              <a:gd name="T10" fmla="*/ 139 w 687"/>
              <a:gd name="T11" fmla="*/ 170 h 387"/>
              <a:gd name="T12" fmla="*/ 130 w 687"/>
              <a:gd name="T13" fmla="*/ 266 h 387"/>
              <a:gd name="T14" fmla="*/ 191 w 687"/>
              <a:gd name="T15" fmla="*/ 283 h 387"/>
              <a:gd name="T16" fmla="*/ 652 w 687"/>
              <a:gd name="T17" fmla="*/ 214 h 387"/>
              <a:gd name="T18" fmla="*/ 408 w 687"/>
              <a:gd name="T19" fmla="*/ 31 h 387"/>
              <a:gd name="T20" fmla="*/ 165 w 687"/>
              <a:gd name="T21" fmla="*/ 57 h 387"/>
              <a:gd name="T22" fmla="*/ 113 w 687"/>
              <a:gd name="T23" fmla="*/ 101 h 387"/>
              <a:gd name="T24" fmla="*/ 69 w 687"/>
              <a:gd name="T25" fmla="*/ 170 h 387"/>
              <a:gd name="T26" fmla="*/ 104 w 687"/>
              <a:gd name="T27" fmla="*/ 301 h 387"/>
              <a:gd name="T28" fmla="*/ 235 w 687"/>
              <a:gd name="T29" fmla="*/ 327 h 387"/>
              <a:gd name="T30" fmla="*/ 452 w 687"/>
              <a:gd name="T31" fmla="*/ 283 h 387"/>
              <a:gd name="T32" fmla="*/ 556 w 687"/>
              <a:gd name="T33" fmla="*/ 231 h 387"/>
              <a:gd name="T34" fmla="*/ 600 w 687"/>
              <a:gd name="T35" fmla="*/ 205 h 387"/>
              <a:gd name="T36" fmla="*/ 522 w 687"/>
              <a:gd name="T37" fmla="*/ 101 h 387"/>
              <a:gd name="T38" fmla="*/ 408 w 687"/>
              <a:gd name="T39" fmla="*/ 48 h 387"/>
              <a:gd name="T40" fmla="*/ 217 w 687"/>
              <a:gd name="T41" fmla="*/ 66 h 387"/>
              <a:gd name="T42" fmla="*/ 95 w 687"/>
              <a:gd name="T43" fmla="*/ 101 h 387"/>
              <a:gd name="T44" fmla="*/ 69 w 687"/>
              <a:gd name="T45" fmla="*/ 109 h 387"/>
              <a:gd name="T46" fmla="*/ 69 w 687"/>
              <a:gd name="T47" fmla="*/ 214 h 387"/>
              <a:gd name="T48" fmla="*/ 156 w 687"/>
              <a:gd name="T49" fmla="*/ 248 h 387"/>
              <a:gd name="T50" fmla="*/ 278 w 687"/>
              <a:gd name="T51" fmla="*/ 266 h 387"/>
              <a:gd name="T52" fmla="*/ 661 w 687"/>
              <a:gd name="T53" fmla="*/ 188 h 387"/>
              <a:gd name="T54" fmla="*/ 513 w 687"/>
              <a:gd name="T55" fmla="*/ 127 h 387"/>
              <a:gd name="T56" fmla="*/ 226 w 687"/>
              <a:gd name="T57" fmla="*/ 144 h 387"/>
              <a:gd name="T58" fmla="*/ 104 w 687"/>
              <a:gd name="T59" fmla="*/ 188 h 387"/>
              <a:gd name="T60" fmla="*/ 17 w 687"/>
              <a:gd name="T61" fmla="*/ 266 h 387"/>
              <a:gd name="T62" fmla="*/ 174 w 687"/>
              <a:gd name="T63" fmla="*/ 327 h 387"/>
              <a:gd name="T64" fmla="*/ 374 w 687"/>
              <a:gd name="T65" fmla="*/ 318 h 387"/>
              <a:gd name="T66" fmla="*/ 417 w 687"/>
              <a:gd name="T67" fmla="*/ 301 h 387"/>
              <a:gd name="T68" fmla="*/ 617 w 687"/>
              <a:gd name="T69" fmla="*/ 188 h 387"/>
              <a:gd name="T70" fmla="*/ 608 w 687"/>
              <a:gd name="T71" fmla="*/ 135 h 387"/>
              <a:gd name="T72" fmla="*/ 469 w 687"/>
              <a:gd name="T73" fmla="*/ 92 h 387"/>
              <a:gd name="T74" fmla="*/ 95 w 687"/>
              <a:gd name="T75" fmla="*/ 109 h 387"/>
              <a:gd name="T76" fmla="*/ 95 w 687"/>
              <a:gd name="T77" fmla="*/ 205 h 387"/>
              <a:gd name="T78" fmla="*/ 261 w 687"/>
              <a:gd name="T79" fmla="*/ 275 h 387"/>
              <a:gd name="T80" fmla="*/ 687 w 687"/>
              <a:gd name="T81" fmla="*/ 170 h 387"/>
              <a:gd name="T82" fmla="*/ 513 w 687"/>
              <a:gd name="T83" fmla="*/ 118 h 387"/>
              <a:gd name="T84" fmla="*/ 339 w 687"/>
              <a:gd name="T85" fmla="*/ 144 h 387"/>
              <a:gd name="T86" fmla="*/ 252 w 687"/>
              <a:gd name="T87" fmla="*/ 196 h 387"/>
              <a:gd name="T88" fmla="*/ 78 w 687"/>
              <a:gd name="T89" fmla="*/ 275 h 387"/>
              <a:gd name="T90" fmla="*/ 495 w 687"/>
              <a:gd name="T91" fmla="*/ 266 h 387"/>
              <a:gd name="T92" fmla="*/ 504 w 687"/>
              <a:gd name="T93" fmla="*/ 240 h 387"/>
              <a:gd name="T94" fmla="*/ 400 w 687"/>
              <a:gd name="T95" fmla="*/ 205 h 387"/>
              <a:gd name="T96" fmla="*/ 52 w 687"/>
              <a:gd name="T97" fmla="*/ 309 h 387"/>
              <a:gd name="T98" fmla="*/ 548 w 687"/>
              <a:gd name="T99" fmla="*/ 266 h 387"/>
              <a:gd name="T100" fmla="*/ 417 w 687"/>
              <a:gd name="T101" fmla="*/ 109 h 387"/>
              <a:gd name="T102" fmla="*/ 43 w 687"/>
              <a:gd name="T103" fmla="*/ 135 h 387"/>
              <a:gd name="T104" fmla="*/ 0 w 687"/>
              <a:gd name="T105" fmla="*/ 240 h 387"/>
              <a:gd name="T106" fmla="*/ 61 w 687"/>
              <a:gd name="T107" fmla="*/ 318 h 3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387"/>
              <a:gd name="T164" fmla="*/ 687 w 687"/>
              <a:gd name="T165" fmla="*/ 387 h 3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387">
                <a:moveTo>
                  <a:pt x="278" y="66"/>
                </a:moveTo>
                <a:cubicBezTo>
                  <a:pt x="209" y="80"/>
                  <a:pt x="134" y="78"/>
                  <a:pt x="69" y="101"/>
                </a:cubicBezTo>
                <a:cubicBezTo>
                  <a:pt x="63" y="109"/>
                  <a:pt x="56" y="117"/>
                  <a:pt x="52" y="127"/>
                </a:cubicBezTo>
                <a:cubicBezTo>
                  <a:pt x="13" y="215"/>
                  <a:pt x="127" y="216"/>
                  <a:pt x="182" y="222"/>
                </a:cubicBezTo>
                <a:cubicBezTo>
                  <a:pt x="476" y="214"/>
                  <a:pt x="432" y="276"/>
                  <a:pt x="548" y="161"/>
                </a:cubicBezTo>
                <a:cubicBezTo>
                  <a:pt x="470" y="15"/>
                  <a:pt x="255" y="94"/>
                  <a:pt x="139" y="170"/>
                </a:cubicBezTo>
                <a:cubicBezTo>
                  <a:pt x="117" y="202"/>
                  <a:pt x="98" y="227"/>
                  <a:pt x="130" y="266"/>
                </a:cubicBezTo>
                <a:cubicBezTo>
                  <a:pt x="134" y="271"/>
                  <a:pt x="190" y="282"/>
                  <a:pt x="191" y="283"/>
                </a:cubicBezTo>
                <a:cubicBezTo>
                  <a:pt x="345" y="278"/>
                  <a:pt x="515" y="303"/>
                  <a:pt x="652" y="214"/>
                </a:cubicBezTo>
                <a:cubicBezTo>
                  <a:pt x="687" y="74"/>
                  <a:pt x="505" y="45"/>
                  <a:pt x="408" y="31"/>
                </a:cubicBezTo>
                <a:cubicBezTo>
                  <a:pt x="320" y="0"/>
                  <a:pt x="244" y="29"/>
                  <a:pt x="165" y="57"/>
                </a:cubicBezTo>
                <a:cubicBezTo>
                  <a:pt x="148" y="73"/>
                  <a:pt x="127" y="83"/>
                  <a:pt x="113" y="101"/>
                </a:cubicBezTo>
                <a:cubicBezTo>
                  <a:pt x="95" y="121"/>
                  <a:pt x="84" y="147"/>
                  <a:pt x="69" y="170"/>
                </a:cubicBezTo>
                <a:cubicBezTo>
                  <a:pt x="80" y="213"/>
                  <a:pt x="81" y="261"/>
                  <a:pt x="104" y="301"/>
                </a:cubicBezTo>
                <a:cubicBezTo>
                  <a:pt x="104" y="301"/>
                  <a:pt x="231" y="326"/>
                  <a:pt x="235" y="327"/>
                </a:cubicBezTo>
                <a:cubicBezTo>
                  <a:pt x="355" y="317"/>
                  <a:pt x="354" y="308"/>
                  <a:pt x="452" y="283"/>
                </a:cubicBezTo>
                <a:cubicBezTo>
                  <a:pt x="485" y="261"/>
                  <a:pt x="523" y="252"/>
                  <a:pt x="556" y="231"/>
                </a:cubicBezTo>
                <a:cubicBezTo>
                  <a:pt x="603" y="199"/>
                  <a:pt x="540" y="225"/>
                  <a:pt x="600" y="205"/>
                </a:cubicBezTo>
                <a:cubicBezTo>
                  <a:pt x="581" y="151"/>
                  <a:pt x="573" y="126"/>
                  <a:pt x="522" y="101"/>
                </a:cubicBezTo>
                <a:cubicBezTo>
                  <a:pt x="490" y="55"/>
                  <a:pt x="463" y="56"/>
                  <a:pt x="408" y="48"/>
                </a:cubicBezTo>
                <a:cubicBezTo>
                  <a:pt x="344" y="54"/>
                  <a:pt x="280" y="55"/>
                  <a:pt x="217" y="66"/>
                </a:cubicBezTo>
                <a:cubicBezTo>
                  <a:pt x="175" y="73"/>
                  <a:pt x="135" y="89"/>
                  <a:pt x="95" y="101"/>
                </a:cubicBezTo>
                <a:cubicBezTo>
                  <a:pt x="86" y="103"/>
                  <a:pt x="69" y="109"/>
                  <a:pt x="69" y="109"/>
                </a:cubicBezTo>
                <a:cubicBezTo>
                  <a:pt x="43" y="148"/>
                  <a:pt x="33" y="149"/>
                  <a:pt x="69" y="214"/>
                </a:cubicBezTo>
                <a:cubicBezTo>
                  <a:pt x="73" y="221"/>
                  <a:pt x="144" y="245"/>
                  <a:pt x="156" y="248"/>
                </a:cubicBezTo>
                <a:cubicBezTo>
                  <a:pt x="196" y="256"/>
                  <a:pt x="278" y="266"/>
                  <a:pt x="278" y="266"/>
                </a:cubicBezTo>
                <a:cubicBezTo>
                  <a:pt x="386" y="261"/>
                  <a:pt x="567" y="276"/>
                  <a:pt x="661" y="188"/>
                </a:cubicBezTo>
                <a:cubicBezTo>
                  <a:pt x="609" y="123"/>
                  <a:pt x="593" y="137"/>
                  <a:pt x="513" y="127"/>
                </a:cubicBezTo>
                <a:cubicBezTo>
                  <a:pt x="417" y="132"/>
                  <a:pt x="321" y="133"/>
                  <a:pt x="226" y="144"/>
                </a:cubicBezTo>
                <a:cubicBezTo>
                  <a:pt x="207" y="146"/>
                  <a:pt x="137" y="181"/>
                  <a:pt x="104" y="188"/>
                </a:cubicBezTo>
                <a:cubicBezTo>
                  <a:pt x="66" y="210"/>
                  <a:pt x="31" y="223"/>
                  <a:pt x="17" y="266"/>
                </a:cubicBezTo>
                <a:cubicBezTo>
                  <a:pt x="70" y="308"/>
                  <a:pt x="106" y="317"/>
                  <a:pt x="174" y="327"/>
                </a:cubicBezTo>
                <a:cubicBezTo>
                  <a:pt x="240" y="324"/>
                  <a:pt x="307" y="325"/>
                  <a:pt x="374" y="318"/>
                </a:cubicBezTo>
                <a:cubicBezTo>
                  <a:pt x="389" y="316"/>
                  <a:pt x="402" y="305"/>
                  <a:pt x="417" y="301"/>
                </a:cubicBezTo>
                <a:cubicBezTo>
                  <a:pt x="495" y="274"/>
                  <a:pt x="550" y="231"/>
                  <a:pt x="617" y="188"/>
                </a:cubicBezTo>
                <a:cubicBezTo>
                  <a:pt x="614" y="170"/>
                  <a:pt x="617" y="150"/>
                  <a:pt x="608" y="135"/>
                </a:cubicBezTo>
                <a:cubicBezTo>
                  <a:pt x="593" y="112"/>
                  <a:pt x="493" y="96"/>
                  <a:pt x="469" y="92"/>
                </a:cubicBezTo>
                <a:cubicBezTo>
                  <a:pt x="344" y="97"/>
                  <a:pt x="219" y="97"/>
                  <a:pt x="95" y="109"/>
                </a:cubicBezTo>
                <a:cubicBezTo>
                  <a:pt x="63" y="111"/>
                  <a:pt x="79" y="176"/>
                  <a:pt x="95" y="205"/>
                </a:cubicBezTo>
                <a:cubicBezTo>
                  <a:pt x="108" y="230"/>
                  <a:pt x="228" y="258"/>
                  <a:pt x="261" y="275"/>
                </a:cubicBezTo>
                <a:cubicBezTo>
                  <a:pt x="399" y="269"/>
                  <a:pt x="577" y="279"/>
                  <a:pt x="687" y="170"/>
                </a:cubicBezTo>
                <a:cubicBezTo>
                  <a:pt x="622" y="118"/>
                  <a:pt x="601" y="126"/>
                  <a:pt x="513" y="118"/>
                </a:cubicBezTo>
                <a:cubicBezTo>
                  <a:pt x="455" y="126"/>
                  <a:pt x="395" y="127"/>
                  <a:pt x="339" y="144"/>
                </a:cubicBezTo>
                <a:cubicBezTo>
                  <a:pt x="306" y="153"/>
                  <a:pt x="283" y="184"/>
                  <a:pt x="252" y="196"/>
                </a:cubicBezTo>
                <a:cubicBezTo>
                  <a:pt x="194" y="215"/>
                  <a:pt x="128" y="240"/>
                  <a:pt x="78" y="275"/>
                </a:cubicBezTo>
                <a:cubicBezTo>
                  <a:pt x="216" y="290"/>
                  <a:pt x="357" y="289"/>
                  <a:pt x="495" y="266"/>
                </a:cubicBezTo>
                <a:cubicBezTo>
                  <a:pt x="498" y="257"/>
                  <a:pt x="508" y="247"/>
                  <a:pt x="504" y="240"/>
                </a:cubicBezTo>
                <a:cubicBezTo>
                  <a:pt x="494" y="223"/>
                  <a:pt x="417" y="209"/>
                  <a:pt x="400" y="205"/>
                </a:cubicBezTo>
                <a:cubicBezTo>
                  <a:pt x="129" y="212"/>
                  <a:pt x="112" y="134"/>
                  <a:pt x="52" y="309"/>
                </a:cubicBezTo>
                <a:cubicBezTo>
                  <a:pt x="208" y="387"/>
                  <a:pt x="393" y="319"/>
                  <a:pt x="548" y="266"/>
                </a:cubicBezTo>
                <a:cubicBezTo>
                  <a:pt x="612" y="197"/>
                  <a:pt x="467" y="126"/>
                  <a:pt x="417" y="109"/>
                </a:cubicBezTo>
                <a:cubicBezTo>
                  <a:pt x="152" y="116"/>
                  <a:pt x="182" y="91"/>
                  <a:pt x="43" y="135"/>
                </a:cubicBezTo>
                <a:cubicBezTo>
                  <a:pt x="15" y="164"/>
                  <a:pt x="11" y="201"/>
                  <a:pt x="0" y="240"/>
                </a:cubicBezTo>
                <a:cubicBezTo>
                  <a:pt x="6" y="283"/>
                  <a:pt x="8" y="318"/>
                  <a:pt x="61" y="318"/>
                </a:cubicBezTo>
              </a:path>
            </a:pathLst>
          </a:custGeom>
          <a:noFill/>
          <a:ln w="9525"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435" name="Group 68"/>
          <p:cNvGrpSpPr>
            <a:grpSpLocks/>
          </p:cNvGrpSpPr>
          <p:nvPr/>
        </p:nvGrpSpPr>
        <p:grpSpPr bwMode="auto">
          <a:xfrm>
            <a:off x="6997700" y="1841500"/>
            <a:ext cx="152400" cy="152400"/>
            <a:chOff x="3552" y="2064"/>
            <a:chExt cx="96" cy="96"/>
          </a:xfrm>
        </p:grpSpPr>
        <p:sp>
          <p:nvSpPr>
            <p:cNvPr id="436" name="Line 69"/>
            <p:cNvSpPr>
              <a:spLocks noChangeShapeType="1"/>
            </p:cNvSpPr>
            <p:nvPr/>
          </p:nvSpPr>
          <p:spPr bwMode="auto">
            <a:xfrm flipH="1">
              <a:off x="3552" y="2064"/>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7" name="Line 70"/>
            <p:cNvSpPr>
              <a:spLocks noChangeShapeType="1"/>
            </p:cNvSpPr>
            <p:nvPr/>
          </p:nvSpPr>
          <p:spPr bwMode="auto">
            <a:xfrm>
              <a:off x="3552" y="2112"/>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438" name="Group 71"/>
          <p:cNvGrpSpPr>
            <a:grpSpLocks/>
          </p:cNvGrpSpPr>
          <p:nvPr/>
        </p:nvGrpSpPr>
        <p:grpSpPr bwMode="auto">
          <a:xfrm flipH="1">
            <a:off x="6883400" y="2349500"/>
            <a:ext cx="152400" cy="152400"/>
            <a:chOff x="3552" y="2064"/>
            <a:chExt cx="96" cy="96"/>
          </a:xfrm>
        </p:grpSpPr>
        <p:sp>
          <p:nvSpPr>
            <p:cNvPr id="439" name="Line 72"/>
            <p:cNvSpPr>
              <a:spLocks noChangeShapeType="1"/>
            </p:cNvSpPr>
            <p:nvPr/>
          </p:nvSpPr>
          <p:spPr bwMode="auto">
            <a:xfrm flipH="1">
              <a:off x="3552" y="2064"/>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 name="Line 73"/>
            <p:cNvSpPr>
              <a:spLocks noChangeShapeType="1"/>
            </p:cNvSpPr>
            <p:nvPr/>
          </p:nvSpPr>
          <p:spPr bwMode="auto">
            <a:xfrm>
              <a:off x="3552" y="2112"/>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41" name="Freeform 74"/>
          <p:cNvSpPr>
            <a:spLocks/>
          </p:cNvSpPr>
          <p:nvPr/>
        </p:nvSpPr>
        <p:spPr bwMode="auto">
          <a:xfrm>
            <a:off x="6438900" y="3441700"/>
            <a:ext cx="1090613" cy="614363"/>
          </a:xfrm>
          <a:custGeom>
            <a:avLst/>
            <a:gdLst>
              <a:gd name="T0" fmla="*/ 278 w 687"/>
              <a:gd name="T1" fmla="*/ 66 h 387"/>
              <a:gd name="T2" fmla="*/ 69 w 687"/>
              <a:gd name="T3" fmla="*/ 101 h 387"/>
              <a:gd name="T4" fmla="*/ 52 w 687"/>
              <a:gd name="T5" fmla="*/ 127 h 387"/>
              <a:gd name="T6" fmla="*/ 182 w 687"/>
              <a:gd name="T7" fmla="*/ 222 h 387"/>
              <a:gd name="T8" fmla="*/ 548 w 687"/>
              <a:gd name="T9" fmla="*/ 161 h 387"/>
              <a:gd name="T10" fmla="*/ 139 w 687"/>
              <a:gd name="T11" fmla="*/ 170 h 387"/>
              <a:gd name="T12" fmla="*/ 130 w 687"/>
              <a:gd name="T13" fmla="*/ 266 h 387"/>
              <a:gd name="T14" fmla="*/ 191 w 687"/>
              <a:gd name="T15" fmla="*/ 283 h 387"/>
              <a:gd name="T16" fmla="*/ 652 w 687"/>
              <a:gd name="T17" fmla="*/ 214 h 387"/>
              <a:gd name="T18" fmla="*/ 408 w 687"/>
              <a:gd name="T19" fmla="*/ 31 h 387"/>
              <a:gd name="T20" fmla="*/ 165 w 687"/>
              <a:gd name="T21" fmla="*/ 57 h 387"/>
              <a:gd name="T22" fmla="*/ 113 w 687"/>
              <a:gd name="T23" fmla="*/ 101 h 387"/>
              <a:gd name="T24" fmla="*/ 69 w 687"/>
              <a:gd name="T25" fmla="*/ 170 h 387"/>
              <a:gd name="T26" fmla="*/ 104 w 687"/>
              <a:gd name="T27" fmla="*/ 301 h 387"/>
              <a:gd name="T28" fmla="*/ 235 w 687"/>
              <a:gd name="T29" fmla="*/ 327 h 387"/>
              <a:gd name="T30" fmla="*/ 452 w 687"/>
              <a:gd name="T31" fmla="*/ 283 h 387"/>
              <a:gd name="T32" fmla="*/ 556 w 687"/>
              <a:gd name="T33" fmla="*/ 231 h 387"/>
              <a:gd name="T34" fmla="*/ 600 w 687"/>
              <a:gd name="T35" fmla="*/ 205 h 387"/>
              <a:gd name="T36" fmla="*/ 522 w 687"/>
              <a:gd name="T37" fmla="*/ 101 h 387"/>
              <a:gd name="T38" fmla="*/ 408 w 687"/>
              <a:gd name="T39" fmla="*/ 48 h 387"/>
              <a:gd name="T40" fmla="*/ 217 w 687"/>
              <a:gd name="T41" fmla="*/ 66 h 387"/>
              <a:gd name="T42" fmla="*/ 95 w 687"/>
              <a:gd name="T43" fmla="*/ 101 h 387"/>
              <a:gd name="T44" fmla="*/ 69 w 687"/>
              <a:gd name="T45" fmla="*/ 109 h 387"/>
              <a:gd name="T46" fmla="*/ 69 w 687"/>
              <a:gd name="T47" fmla="*/ 214 h 387"/>
              <a:gd name="T48" fmla="*/ 156 w 687"/>
              <a:gd name="T49" fmla="*/ 248 h 387"/>
              <a:gd name="T50" fmla="*/ 278 w 687"/>
              <a:gd name="T51" fmla="*/ 266 h 387"/>
              <a:gd name="T52" fmla="*/ 661 w 687"/>
              <a:gd name="T53" fmla="*/ 188 h 387"/>
              <a:gd name="T54" fmla="*/ 513 w 687"/>
              <a:gd name="T55" fmla="*/ 127 h 387"/>
              <a:gd name="T56" fmla="*/ 226 w 687"/>
              <a:gd name="T57" fmla="*/ 144 h 387"/>
              <a:gd name="T58" fmla="*/ 104 w 687"/>
              <a:gd name="T59" fmla="*/ 188 h 387"/>
              <a:gd name="T60" fmla="*/ 17 w 687"/>
              <a:gd name="T61" fmla="*/ 266 h 387"/>
              <a:gd name="T62" fmla="*/ 174 w 687"/>
              <a:gd name="T63" fmla="*/ 327 h 387"/>
              <a:gd name="T64" fmla="*/ 374 w 687"/>
              <a:gd name="T65" fmla="*/ 318 h 387"/>
              <a:gd name="T66" fmla="*/ 417 w 687"/>
              <a:gd name="T67" fmla="*/ 301 h 387"/>
              <a:gd name="T68" fmla="*/ 617 w 687"/>
              <a:gd name="T69" fmla="*/ 188 h 387"/>
              <a:gd name="T70" fmla="*/ 608 w 687"/>
              <a:gd name="T71" fmla="*/ 135 h 387"/>
              <a:gd name="T72" fmla="*/ 469 w 687"/>
              <a:gd name="T73" fmla="*/ 92 h 387"/>
              <a:gd name="T74" fmla="*/ 95 w 687"/>
              <a:gd name="T75" fmla="*/ 109 h 387"/>
              <a:gd name="T76" fmla="*/ 95 w 687"/>
              <a:gd name="T77" fmla="*/ 205 h 387"/>
              <a:gd name="T78" fmla="*/ 261 w 687"/>
              <a:gd name="T79" fmla="*/ 275 h 387"/>
              <a:gd name="T80" fmla="*/ 687 w 687"/>
              <a:gd name="T81" fmla="*/ 170 h 387"/>
              <a:gd name="T82" fmla="*/ 513 w 687"/>
              <a:gd name="T83" fmla="*/ 118 h 387"/>
              <a:gd name="T84" fmla="*/ 339 w 687"/>
              <a:gd name="T85" fmla="*/ 144 h 387"/>
              <a:gd name="T86" fmla="*/ 252 w 687"/>
              <a:gd name="T87" fmla="*/ 196 h 387"/>
              <a:gd name="T88" fmla="*/ 78 w 687"/>
              <a:gd name="T89" fmla="*/ 275 h 387"/>
              <a:gd name="T90" fmla="*/ 495 w 687"/>
              <a:gd name="T91" fmla="*/ 266 h 387"/>
              <a:gd name="T92" fmla="*/ 504 w 687"/>
              <a:gd name="T93" fmla="*/ 240 h 387"/>
              <a:gd name="T94" fmla="*/ 400 w 687"/>
              <a:gd name="T95" fmla="*/ 205 h 387"/>
              <a:gd name="T96" fmla="*/ 52 w 687"/>
              <a:gd name="T97" fmla="*/ 309 h 387"/>
              <a:gd name="T98" fmla="*/ 548 w 687"/>
              <a:gd name="T99" fmla="*/ 266 h 387"/>
              <a:gd name="T100" fmla="*/ 417 w 687"/>
              <a:gd name="T101" fmla="*/ 109 h 387"/>
              <a:gd name="T102" fmla="*/ 43 w 687"/>
              <a:gd name="T103" fmla="*/ 135 h 387"/>
              <a:gd name="T104" fmla="*/ 0 w 687"/>
              <a:gd name="T105" fmla="*/ 240 h 387"/>
              <a:gd name="T106" fmla="*/ 61 w 687"/>
              <a:gd name="T107" fmla="*/ 318 h 3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387"/>
              <a:gd name="T164" fmla="*/ 687 w 687"/>
              <a:gd name="T165" fmla="*/ 387 h 3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387">
                <a:moveTo>
                  <a:pt x="278" y="66"/>
                </a:moveTo>
                <a:cubicBezTo>
                  <a:pt x="209" y="80"/>
                  <a:pt x="134" y="78"/>
                  <a:pt x="69" y="101"/>
                </a:cubicBezTo>
                <a:cubicBezTo>
                  <a:pt x="63" y="109"/>
                  <a:pt x="56" y="117"/>
                  <a:pt x="52" y="127"/>
                </a:cubicBezTo>
                <a:cubicBezTo>
                  <a:pt x="13" y="215"/>
                  <a:pt x="127" y="216"/>
                  <a:pt x="182" y="222"/>
                </a:cubicBezTo>
                <a:cubicBezTo>
                  <a:pt x="476" y="214"/>
                  <a:pt x="432" y="276"/>
                  <a:pt x="548" y="161"/>
                </a:cubicBezTo>
                <a:cubicBezTo>
                  <a:pt x="470" y="15"/>
                  <a:pt x="255" y="94"/>
                  <a:pt x="139" y="170"/>
                </a:cubicBezTo>
                <a:cubicBezTo>
                  <a:pt x="117" y="202"/>
                  <a:pt x="98" y="227"/>
                  <a:pt x="130" y="266"/>
                </a:cubicBezTo>
                <a:cubicBezTo>
                  <a:pt x="134" y="271"/>
                  <a:pt x="190" y="282"/>
                  <a:pt x="191" y="283"/>
                </a:cubicBezTo>
                <a:cubicBezTo>
                  <a:pt x="345" y="278"/>
                  <a:pt x="515" y="303"/>
                  <a:pt x="652" y="214"/>
                </a:cubicBezTo>
                <a:cubicBezTo>
                  <a:pt x="687" y="74"/>
                  <a:pt x="505" y="45"/>
                  <a:pt x="408" y="31"/>
                </a:cubicBezTo>
                <a:cubicBezTo>
                  <a:pt x="320" y="0"/>
                  <a:pt x="244" y="29"/>
                  <a:pt x="165" y="57"/>
                </a:cubicBezTo>
                <a:cubicBezTo>
                  <a:pt x="148" y="73"/>
                  <a:pt x="127" y="83"/>
                  <a:pt x="113" y="101"/>
                </a:cubicBezTo>
                <a:cubicBezTo>
                  <a:pt x="95" y="121"/>
                  <a:pt x="84" y="147"/>
                  <a:pt x="69" y="170"/>
                </a:cubicBezTo>
                <a:cubicBezTo>
                  <a:pt x="80" y="213"/>
                  <a:pt x="81" y="261"/>
                  <a:pt x="104" y="301"/>
                </a:cubicBezTo>
                <a:cubicBezTo>
                  <a:pt x="104" y="301"/>
                  <a:pt x="231" y="326"/>
                  <a:pt x="235" y="327"/>
                </a:cubicBezTo>
                <a:cubicBezTo>
                  <a:pt x="355" y="317"/>
                  <a:pt x="354" y="308"/>
                  <a:pt x="452" y="283"/>
                </a:cubicBezTo>
                <a:cubicBezTo>
                  <a:pt x="485" y="261"/>
                  <a:pt x="523" y="252"/>
                  <a:pt x="556" y="231"/>
                </a:cubicBezTo>
                <a:cubicBezTo>
                  <a:pt x="603" y="199"/>
                  <a:pt x="540" y="225"/>
                  <a:pt x="600" y="205"/>
                </a:cubicBezTo>
                <a:cubicBezTo>
                  <a:pt x="581" y="151"/>
                  <a:pt x="573" y="126"/>
                  <a:pt x="522" y="101"/>
                </a:cubicBezTo>
                <a:cubicBezTo>
                  <a:pt x="490" y="55"/>
                  <a:pt x="463" y="56"/>
                  <a:pt x="408" y="48"/>
                </a:cubicBezTo>
                <a:cubicBezTo>
                  <a:pt x="344" y="54"/>
                  <a:pt x="280" y="55"/>
                  <a:pt x="217" y="66"/>
                </a:cubicBezTo>
                <a:cubicBezTo>
                  <a:pt x="175" y="73"/>
                  <a:pt x="135" y="89"/>
                  <a:pt x="95" y="101"/>
                </a:cubicBezTo>
                <a:cubicBezTo>
                  <a:pt x="86" y="103"/>
                  <a:pt x="69" y="109"/>
                  <a:pt x="69" y="109"/>
                </a:cubicBezTo>
                <a:cubicBezTo>
                  <a:pt x="43" y="148"/>
                  <a:pt x="33" y="149"/>
                  <a:pt x="69" y="214"/>
                </a:cubicBezTo>
                <a:cubicBezTo>
                  <a:pt x="73" y="221"/>
                  <a:pt x="144" y="245"/>
                  <a:pt x="156" y="248"/>
                </a:cubicBezTo>
                <a:cubicBezTo>
                  <a:pt x="196" y="256"/>
                  <a:pt x="278" y="266"/>
                  <a:pt x="278" y="266"/>
                </a:cubicBezTo>
                <a:cubicBezTo>
                  <a:pt x="386" y="261"/>
                  <a:pt x="567" y="276"/>
                  <a:pt x="661" y="188"/>
                </a:cubicBezTo>
                <a:cubicBezTo>
                  <a:pt x="609" y="123"/>
                  <a:pt x="593" y="137"/>
                  <a:pt x="513" y="127"/>
                </a:cubicBezTo>
                <a:cubicBezTo>
                  <a:pt x="417" y="132"/>
                  <a:pt x="321" y="133"/>
                  <a:pt x="226" y="144"/>
                </a:cubicBezTo>
                <a:cubicBezTo>
                  <a:pt x="207" y="146"/>
                  <a:pt x="137" y="181"/>
                  <a:pt x="104" y="188"/>
                </a:cubicBezTo>
                <a:cubicBezTo>
                  <a:pt x="66" y="210"/>
                  <a:pt x="31" y="223"/>
                  <a:pt x="17" y="266"/>
                </a:cubicBezTo>
                <a:cubicBezTo>
                  <a:pt x="70" y="308"/>
                  <a:pt x="106" y="317"/>
                  <a:pt x="174" y="327"/>
                </a:cubicBezTo>
                <a:cubicBezTo>
                  <a:pt x="240" y="324"/>
                  <a:pt x="307" y="325"/>
                  <a:pt x="374" y="318"/>
                </a:cubicBezTo>
                <a:cubicBezTo>
                  <a:pt x="389" y="316"/>
                  <a:pt x="402" y="305"/>
                  <a:pt x="417" y="301"/>
                </a:cubicBezTo>
                <a:cubicBezTo>
                  <a:pt x="495" y="274"/>
                  <a:pt x="550" y="231"/>
                  <a:pt x="617" y="188"/>
                </a:cubicBezTo>
                <a:cubicBezTo>
                  <a:pt x="614" y="170"/>
                  <a:pt x="617" y="150"/>
                  <a:pt x="608" y="135"/>
                </a:cubicBezTo>
                <a:cubicBezTo>
                  <a:pt x="593" y="112"/>
                  <a:pt x="493" y="96"/>
                  <a:pt x="469" y="92"/>
                </a:cubicBezTo>
                <a:cubicBezTo>
                  <a:pt x="344" y="97"/>
                  <a:pt x="219" y="97"/>
                  <a:pt x="95" y="109"/>
                </a:cubicBezTo>
                <a:cubicBezTo>
                  <a:pt x="63" y="111"/>
                  <a:pt x="79" y="176"/>
                  <a:pt x="95" y="205"/>
                </a:cubicBezTo>
                <a:cubicBezTo>
                  <a:pt x="108" y="230"/>
                  <a:pt x="228" y="258"/>
                  <a:pt x="261" y="275"/>
                </a:cubicBezTo>
                <a:cubicBezTo>
                  <a:pt x="399" y="269"/>
                  <a:pt x="577" y="279"/>
                  <a:pt x="687" y="170"/>
                </a:cubicBezTo>
                <a:cubicBezTo>
                  <a:pt x="622" y="118"/>
                  <a:pt x="601" y="126"/>
                  <a:pt x="513" y="118"/>
                </a:cubicBezTo>
                <a:cubicBezTo>
                  <a:pt x="455" y="126"/>
                  <a:pt x="395" y="127"/>
                  <a:pt x="339" y="144"/>
                </a:cubicBezTo>
                <a:cubicBezTo>
                  <a:pt x="306" y="153"/>
                  <a:pt x="283" y="184"/>
                  <a:pt x="252" y="196"/>
                </a:cubicBezTo>
                <a:cubicBezTo>
                  <a:pt x="194" y="215"/>
                  <a:pt x="128" y="240"/>
                  <a:pt x="78" y="275"/>
                </a:cubicBezTo>
                <a:cubicBezTo>
                  <a:pt x="216" y="290"/>
                  <a:pt x="357" y="289"/>
                  <a:pt x="495" y="266"/>
                </a:cubicBezTo>
                <a:cubicBezTo>
                  <a:pt x="498" y="257"/>
                  <a:pt x="508" y="247"/>
                  <a:pt x="504" y="240"/>
                </a:cubicBezTo>
                <a:cubicBezTo>
                  <a:pt x="494" y="223"/>
                  <a:pt x="417" y="209"/>
                  <a:pt x="400" y="205"/>
                </a:cubicBezTo>
                <a:cubicBezTo>
                  <a:pt x="129" y="212"/>
                  <a:pt x="112" y="134"/>
                  <a:pt x="52" y="309"/>
                </a:cubicBezTo>
                <a:cubicBezTo>
                  <a:pt x="208" y="387"/>
                  <a:pt x="393" y="319"/>
                  <a:pt x="548" y="266"/>
                </a:cubicBezTo>
                <a:cubicBezTo>
                  <a:pt x="612" y="197"/>
                  <a:pt x="467" y="126"/>
                  <a:pt x="417" y="109"/>
                </a:cubicBezTo>
                <a:cubicBezTo>
                  <a:pt x="152" y="116"/>
                  <a:pt x="182" y="91"/>
                  <a:pt x="43" y="135"/>
                </a:cubicBezTo>
                <a:cubicBezTo>
                  <a:pt x="15" y="164"/>
                  <a:pt x="11" y="201"/>
                  <a:pt x="0" y="240"/>
                </a:cubicBezTo>
                <a:cubicBezTo>
                  <a:pt x="6" y="283"/>
                  <a:pt x="8" y="318"/>
                  <a:pt x="61" y="318"/>
                </a:cubicBezTo>
              </a:path>
            </a:pathLst>
          </a:custGeom>
          <a:noFill/>
          <a:ln w="9525"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442" name="Group 75"/>
          <p:cNvGrpSpPr>
            <a:grpSpLocks/>
          </p:cNvGrpSpPr>
          <p:nvPr/>
        </p:nvGrpSpPr>
        <p:grpSpPr bwMode="auto">
          <a:xfrm>
            <a:off x="6819900" y="3911600"/>
            <a:ext cx="152400" cy="152400"/>
            <a:chOff x="3552" y="2064"/>
            <a:chExt cx="96" cy="96"/>
          </a:xfrm>
        </p:grpSpPr>
        <p:sp>
          <p:nvSpPr>
            <p:cNvPr id="443" name="Line 76"/>
            <p:cNvSpPr>
              <a:spLocks noChangeShapeType="1"/>
            </p:cNvSpPr>
            <p:nvPr/>
          </p:nvSpPr>
          <p:spPr bwMode="auto">
            <a:xfrm flipH="1">
              <a:off x="3552" y="2064"/>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4" name="Line 77"/>
            <p:cNvSpPr>
              <a:spLocks noChangeShapeType="1"/>
            </p:cNvSpPr>
            <p:nvPr/>
          </p:nvSpPr>
          <p:spPr bwMode="auto">
            <a:xfrm>
              <a:off x="3552" y="2112"/>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445" name="Group 78"/>
          <p:cNvGrpSpPr>
            <a:grpSpLocks/>
          </p:cNvGrpSpPr>
          <p:nvPr/>
        </p:nvGrpSpPr>
        <p:grpSpPr bwMode="auto">
          <a:xfrm flipH="1">
            <a:off x="6896100" y="3378200"/>
            <a:ext cx="152400" cy="152400"/>
            <a:chOff x="3552" y="2064"/>
            <a:chExt cx="96" cy="96"/>
          </a:xfrm>
        </p:grpSpPr>
        <p:sp>
          <p:nvSpPr>
            <p:cNvPr id="446" name="Line 79"/>
            <p:cNvSpPr>
              <a:spLocks noChangeShapeType="1"/>
            </p:cNvSpPr>
            <p:nvPr/>
          </p:nvSpPr>
          <p:spPr bwMode="auto">
            <a:xfrm flipH="1">
              <a:off x="3552" y="2064"/>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7" name="Line 80"/>
            <p:cNvSpPr>
              <a:spLocks noChangeShapeType="1"/>
            </p:cNvSpPr>
            <p:nvPr/>
          </p:nvSpPr>
          <p:spPr bwMode="auto">
            <a:xfrm>
              <a:off x="3552" y="2112"/>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48" name="Text Box 81"/>
          <p:cNvSpPr txBox="1">
            <a:spLocks/>
          </p:cNvSpPr>
          <p:nvPr/>
        </p:nvSpPr>
        <p:spPr bwMode="auto">
          <a:xfrm>
            <a:off x="7239000" y="4191000"/>
            <a:ext cx="21240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eddy currents</a:t>
            </a:r>
          </a:p>
        </p:txBody>
      </p:sp>
      <p:sp>
        <p:nvSpPr>
          <p:cNvPr id="451" name="TextBox 450"/>
          <p:cNvSpPr txBox="1"/>
          <p:nvPr/>
        </p:nvSpPr>
        <p:spPr>
          <a:xfrm>
            <a:off x="266699" y="2181592"/>
            <a:ext cx="4267201" cy="1015663"/>
          </a:xfrm>
          <a:prstGeom prst="rect">
            <a:avLst/>
          </a:prstGeom>
          <a:noFill/>
        </p:spPr>
        <p:txBody>
          <a:bodyPr wrap="square" rtlCol="0">
            <a:spAutoFit/>
          </a:bodyPr>
          <a:lstStyle/>
          <a:p>
            <a:r>
              <a:rPr lang="en-US" sz="2000" dirty="0">
                <a:solidFill>
                  <a:srgbClr val="FF0000"/>
                </a:solidFill>
                <a:latin typeface="Apple Chancery"/>
                <a:cs typeface="Apple Chancery"/>
              </a:rPr>
              <a:t>The consequence </a:t>
            </a:r>
            <a:r>
              <a:rPr lang="en-US" sz="2000" dirty="0">
                <a:latin typeface="Times New Roman"/>
                <a:cs typeface="Times New Roman"/>
              </a:rPr>
              <a:t>is a </a:t>
            </a:r>
            <a:r>
              <a:rPr lang="en-US" sz="2000" dirty="0">
                <a:solidFill>
                  <a:srgbClr val="0000FF"/>
                </a:solidFill>
                <a:latin typeface="Times New Roman"/>
                <a:cs typeface="Times New Roman"/>
              </a:rPr>
              <a:t>permanent swirl of charge</a:t>
            </a:r>
            <a:r>
              <a:rPr lang="en-US" sz="2000" dirty="0">
                <a:latin typeface="Times New Roman"/>
                <a:cs typeface="Times New Roman"/>
              </a:rPr>
              <a:t>, called an </a:t>
            </a:r>
            <a:r>
              <a:rPr lang="en-US" sz="2000" i="1" dirty="0">
                <a:solidFill>
                  <a:srgbClr val="FF0000"/>
                </a:solidFill>
                <a:latin typeface="Times New Roman"/>
                <a:cs typeface="Times New Roman"/>
              </a:rPr>
              <a:t>eddy current</a:t>
            </a:r>
            <a:r>
              <a:rPr lang="en-US" sz="2000" dirty="0">
                <a:solidFill>
                  <a:srgbClr val="0000FF"/>
                </a:solidFill>
                <a:latin typeface="Times New Roman"/>
                <a:cs typeface="Times New Roman"/>
              </a:rPr>
              <a:t>, </a:t>
            </a:r>
            <a:r>
              <a:rPr lang="en-US" sz="2000" dirty="0">
                <a:latin typeface="Times New Roman"/>
                <a:cs typeface="Times New Roman"/>
              </a:rPr>
              <a:t>at the boundary of the </a:t>
            </a:r>
            <a:r>
              <a:rPr lang="en-US" sz="2000" i="1" dirty="0">
                <a:latin typeface="Times New Roman"/>
                <a:cs typeface="Times New Roman"/>
              </a:rPr>
              <a:t>B-fld.  </a:t>
            </a:r>
            <a:endParaRPr lang="en-US" sz="2000" dirty="0">
              <a:latin typeface="Times New Roman"/>
              <a:cs typeface="Times New Roman"/>
            </a:endParaRPr>
          </a:p>
        </p:txBody>
      </p:sp>
      <p:sp>
        <p:nvSpPr>
          <p:cNvPr id="453" name="Line 84"/>
          <p:cNvSpPr>
            <a:spLocks noChangeShapeType="1"/>
          </p:cNvSpPr>
          <p:nvPr/>
        </p:nvSpPr>
        <p:spPr bwMode="auto">
          <a:xfrm flipV="1">
            <a:off x="7007225" y="2838450"/>
            <a:ext cx="0" cy="53975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54" name="Line 84"/>
          <p:cNvSpPr>
            <a:spLocks noChangeShapeType="1"/>
          </p:cNvSpPr>
          <p:nvPr/>
        </p:nvSpPr>
        <p:spPr bwMode="auto">
          <a:xfrm flipV="1">
            <a:off x="7045325" y="1301750"/>
            <a:ext cx="0" cy="53975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55" name="TextBox 454"/>
          <p:cNvSpPr txBox="1"/>
          <p:nvPr/>
        </p:nvSpPr>
        <p:spPr>
          <a:xfrm>
            <a:off x="266699" y="4675257"/>
            <a:ext cx="5918201" cy="707886"/>
          </a:xfrm>
          <a:prstGeom prst="rect">
            <a:avLst/>
          </a:prstGeom>
          <a:noFill/>
        </p:spPr>
        <p:txBody>
          <a:bodyPr wrap="square" rtlCol="0">
            <a:spAutoFit/>
          </a:bodyPr>
          <a:lstStyle/>
          <a:p>
            <a:r>
              <a:rPr lang="en-US" sz="2000" dirty="0">
                <a:solidFill>
                  <a:srgbClr val="FF0000"/>
                </a:solidFill>
                <a:latin typeface="Apple Chancery"/>
                <a:cs typeface="Apple Chancery"/>
              </a:rPr>
              <a:t>Large, heavy objects </a:t>
            </a:r>
            <a:r>
              <a:rPr lang="en-US" sz="2000" dirty="0">
                <a:latin typeface="Times New Roman"/>
                <a:cs typeface="Times New Roman"/>
              </a:rPr>
              <a:t>like trains use eddy current brakes for braking.</a:t>
            </a:r>
          </a:p>
        </p:txBody>
      </p:sp>
      <p:graphicFrame>
        <p:nvGraphicFramePr>
          <p:cNvPr id="456" name="Object 455"/>
          <p:cNvGraphicFramePr>
            <a:graphicFrameLocks noChangeAspect="1"/>
          </p:cNvGraphicFramePr>
          <p:nvPr>
            <p:extLst>
              <p:ext uri="{D42A27DB-BD31-4B8C-83A1-F6EECF244321}">
                <p14:modId xmlns:p14="http://schemas.microsoft.com/office/powerpoint/2010/main" val="1548232922"/>
              </p:ext>
            </p:extLst>
          </p:nvPr>
        </p:nvGraphicFramePr>
        <p:xfrm>
          <a:off x="6794500" y="1473200"/>
          <a:ext cx="222242" cy="243553"/>
        </p:xfrm>
        <a:graphic>
          <a:graphicData uri="http://schemas.openxmlformats.org/presentationml/2006/ole">
            <mc:AlternateContent xmlns:mc="http://schemas.openxmlformats.org/markup-compatibility/2006">
              <mc:Choice xmlns:v="urn:schemas-microsoft-com:vml" Requires="v">
                <p:oleObj spid="_x0000_s3255379" name="Equation" r:id="rId4" imgW="139700" imgH="152400" progId="Equation.DSMT4">
                  <p:embed/>
                </p:oleObj>
              </mc:Choice>
              <mc:Fallback>
                <p:oleObj name="Equation" r:id="rId4" imgW="139700" imgH="152400" progId="Equation.DSMT4">
                  <p:embed/>
                  <p:pic>
                    <p:nvPicPr>
                      <p:cNvPr id="0" name=""/>
                      <p:cNvPicPr/>
                      <p:nvPr/>
                    </p:nvPicPr>
                    <p:blipFill>
                      <a:blip r:embed="rId5"/>
                      <a:stretch>
                        <a:fillRect/>
                      </a:stretch>
                    </p:blipFill>
                    <p:spPr>
                      <a:xfrm>
                        <a:off x="6794500" y="1473200"/>
                        <a:ext cx="222242" cy="243553"/>
                      </a:xfrm>
                      <a:prstGeom prst="rect">
                        <a:avLst/>
                      </a:prstGeom>
                    </p:spPr>
                  </p:pic>
                </p:oleObj>
              </mc:Fallback>
            </mc:AlternateContent>
          </a:graphicData>
        </a:graphic>
      </p:graphicFrame>
      <p:graphicFrame>
        <p:nvGraphicFramePr>
          <p:cNvPr id="457" name="Object 456"/>
          <p:cNvGraphicFramePr>
            <a:graphicFrameLocks noChangeAspect="1"/>
          </p:cNvGraphicFramePr>
          <p:nvPr>
            <p:extLst>
              <p:ext uri="{D42A27DB-BD31-4B8C-83A1-F6EECF244321}">
                <p14:modId xmlns:p14="http://schemas.microsoft.com/office/powerpoint/2010/main" val="3157728850"/>
              </p:ext>
            </p:extLst>
          </p:nvPr>
        </p:nvGraphicFramePr>
        <p:xfrm>
          <a:off x="7038975" y="2982248"/>
          <a:ext cx="222242" cy="243553"/>
        </p:xfrm>
        <a:graphic>
          <a:graphicData uri="http://schemas.openxmlformats.org/presentationml/2006/ole">
            <mc:AlternateContent xmlns:mc="http://schemas.openxmlformats.org/markup-compatibility/2006">
              <mc:Choice xmlns:v="urn:schemas-microsoft-com:vml" Requires="v">
                <p:oleObj spid="_x0000_s3255380" name="Equation" r:id="rId6" imgW="139700" imgH="152400" progId="Equation.DSMT4">
                  <p:embed/>
                </p:oleObj>
              </mc:Choice>
              <mc:Fallback>
                <p:oleObj name="Equation" r:id="rId6" imgW="139700" imgH="152400" progId="Equation.DSMT4">
                  <p:embed/>
                  <p:pic>
                    <p:nvPicPr>
                      <p:cNvPr id="0" name=""/>
                      <p:cNvPicPr/>
                      <p:nvPr/>
                    </p:nvPicPr>
                    <p:blipFill>
                      <a:blip r:embed="rId5"/>
                      <a:stretch>
                        <a:fillRect/>
                      </a:stretch>
                    </p:blipFill>
                    <p:spPr>
                      <a:xfrm>
                        <a:off x="7038975" y="2982248"/>
                        <a:ext cx="222242" cy="243553"/>
                      </a:xfrm>
                      <a:prstGeom prst="rect">
                        <a:avLst/>
                      </a:prstGeom>
                    </p:spPr>
                  </p:pic>
                </p:oleObj>
              </mc:Fallback>
            </mc:AlternateContent>
          </a:graphicData>
        </a:graphic>
      </p:graphicFrame>
      <p:sp>
        <p:nvSpPr>
          <p:cNvPr id="4" name="Freeform 3"/>
          <p:cNvSpPr/>
          <p:nvPr/>
        </p:nvSpPr>
        <p:spPr>
          <a:xfrm>
            <a:off x="7175500" y="2374900"/>
            <a:ext cx="1435100" cy="1892300"/>
          </a:xfrm>
          <a:custGeom>
            <a:avLst/>
            <a:gdLst>
              <a:gd name="connsiteX0" fmla="*/ 0 w 1435100"/>
              <a:gd name="connsiteY0" fmla="*/ 0 h 1892300"/>
              <a:gd name="connsiteX1" fmla="*/ 1371600 w 1435100"/>
              <a:gd name="connsiteY1" fmla="*/ 876300 h 1892300"/>
              <a:gd name="connsiteX2" fmla="*/ 698500 w 1435100"/>
              <a:gd name="connsiteY2" fmla="*/ 889000 h 1892300"/>
              <a:gd name="connsiteX3" fmla="*/ 1435100 w 1435100"/>
              <a:gd name="connsiteY3" fmla="*/ 1892300 h 1892300"/>
            </a:gdLst>
            <a:ahLst/>
            <a:cxnLst>
              <a:cxn ang="0">
                <a:pos x="connsiteX0" y="connsiteY0"/>
              </a:cxn>
              <a:cxn ang="0">
                <a:pos x="connsiteX1" y="connsiteY1"/>
              </a:cxn>
              <a:cxn ang="0">
                <a:pos x="connsiteX2" y="connsiteY2"/>
              </a:cxn>
              <a:cxn ang="0">
                <a:pos x="connsiteX3" y="connsiteY3"/>
              </a:cxn>
            </a:cxnLst>
            <a:rect l="l" t="t" r="r" b="b"/>
            <a:pathLst>
              <a:path w="1435100" h="1892300">
                <a:moveTo>
                  <a:pt x="0" y="0"/>
                </a:moveTo>
                <a:cubicBezTo>
                  <a:pt x="627591" y="364066"/>
                  <a:pt x="1255183" y="728133"/>
                  <a:pt x="1371600" y="876300"/>
                </a:cubicBezTo>
                <a:cubicBezTo>
                  <a:pt x="1488017" y="1024467"/>
                  <a:pt x="687917" y="719667"/>
                  <a:pt x="698500" y="889000"/>
                </a:cubicBezTo>
                <a:cubicBezTo>
                  <a:pt x="709083" y="1058333"/>
                  <a:pt x="1072091" y="1475316"/>
                  <a:pt x="1435100" y="1892300"/>
                </a:cubicBezTo>
              </a:path>
            </a:pathLst>
          </a:cu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391400" y="3924300"/>
            <a:ext cx="431800" cy="292100"/>
          </a:xfrm>
          <a:custGeom>
            <a:avLst/>
            <a:gdLst>
              <a:gd name="connsiteX0" fmla="*/ 0 w 431800"/>
              <a:gd name="connsiteY0" fmla="*/ 0 h 292100"/>
              <a:gd name="connsiteX1" fmla="*/ 355600 w 431800"/>
              <a:gd name="connsiteY1" fmla="*/ 38100 h 292100"/>
              <a:gd name="connsiteX2" fmla="*/ 127000 w 431800"/>
              <a:gd name="connsiteY2" fmla="*/ 139700 h 292100"/>
              <a:gd name="connsiteX3" fmla="*/ 431800 w 431800"/>
              <a:gd name="connsiteY3" fmla="*/ 292100 h 292100"/>
            </a:gdLst>
            <a:ahLst/>
            <a:cxnLst>
              <a:cxn ang="0">
                <a:pos x="connsiteX0" y="connsiteY0"/>
              </a:cxn>
              <a:cxn ang="0">
                <a:pos x="connsiteX1" y="connsiteY1"/>
              </a:cxn>
              <a:cxn ang="0">
                <a:pos x="connsiteX2" y="connsiteY2"/>
              </a:cxn>
              <a:cxn ang="0">
                <a:pos x="connsiteX3" y="connsiteY3"/>
              </a:cxn>
            </a:cxnLst>
            <a:rect l="l" t="t" r="r" b="b"/>
            <a:pathLst>
              <a:path w="431800" h="292100">
                <a:moveTo>
                  <a:pt x="0" y="0"/>
                </a:moveTo>
                <a:cubicBezTo>
                  <a:pt x="167216" y="7408"/>
                  <a:pt x="334433" y="14817"/>
                  <a:pt x="355600" y="38100"/>
                </a:cubicBezTo>
                <a:cubicBezTo>
                  <a:pt x="376767" y="61383"/>
                  <a:pt x="114300" y="97367"/>
                  <a:pt x="127000" y="139700"/>
                </a:cubicBezTo>
                <a:cubicBezTo>
                  <a:pt x="139700" y="182033"/>
                  <a:pt x="431800" y="292100"/>
                  <a:pt x="431800" y="292100"/>
                </a:cubicBezTo>
              </a:path>
            </a:pathLst>
          </a:cu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459" name="Object 458"/>
          <p:cNvGraphicFramePr>
            <a:graphicFrameLocks noChangeAspect="1"/>
          </p:cNvGraphicFramePr>
          <p:nvPr>
            <p:extLst>
              <p:ext uri="{D42A27DB-BD31-4B8C-83A1-F6EECF244321}">
                <p14:modId xmlns:p14="http://schemas.microsoft.com/office/powerpoint/2010/main" val="1601152286"/>
              </p:ext>
            </p:extLst>
          </p:nvPr>
        </p:nvGraphicFramePr>
        <p:xfrm>
          <a:off x="6701631" y="2367628"/>
          <a:ext cx="141287" cy="263525"/>
        </p:xfrm>
        <a:graphic>
          <a:graphicData uri="http://schemas.openxmlformats.org/presentationml/2006/ole">
            <mc:AlternateContent xmlns:mc="http://schemas.openxmlformats.org/markup-compatibility/2006">
              <mc:Choice xmlns:v="urn:schemas-microsoft-com:vml" Requires="v">
                <p:oleObj spid="_x0000_s3255381" name="Equation" r:id="rId7" imgW="88900" imgH="165100" progId="Equation.DSMT4">
                  <p:embed/>
                </p:oleObj>
              </mc:Choice>
              <mc:Fallback>
                <p:oleObj name="Equation" r:id="rId7" imgW="88900" imgH="165100" progId="Equation.DSMT4">
                  <p:embed/>
                  <p:pic>
                    <p:nvPicPr>
                      <p:cNvPr id="0" name=""/>
                      <p:cNvPicPr/>
                      <p:nvPr/>
                    </p:nvPicPr>
                    <p:blipFill>
                      <a:blip r:embed="rId8"/>
                      <a:stretch>
                        <a:fillRect/>
                      </a:stretch>
                    </p:blipFill>
                    <p:spPr>
                      <a:xfrm>
                        <a:off x="6701631" y="2367628"/>
                        <a:ext cx="141287" cy="263525"/>
                      </a:xfrm>
                      <a:prstGeom prst="rect">
                        <a:avLst/>
                      </a:prstGeom>
                    </p:spPr>
                  </p:pic>
                </p:oleObj>
              </mc:Fallback>
            </mc:AlternateContent>
          </a:graphicData>
        </a:graphic>
      </p:graphicFrame>
      <p:graphicFrame>
        <p:nvGraphicFramePr>
          <p:cNvPr id="460" name="Object 459"/>
          <p:cNvGraphicFramePr>
            <a:graphicFrameLocks noChangeAspect="1"/>
          </p:cNvGraphicFramePr>
          <p:nvPr>
            <p:extLst>
              <p:ext uri="{D42A27DB-BD31-4B8C-83A1-F6EECF244321}">
                <p14:modId xmlns:p14="http://schemas.microsoft.com/office/powerpoint/2010/main" val="1210909399"/>
              </p:ext>
            </p:extLst>
          </p:nvPr>
        </p:nvGraphicFramePr>
        <p:xfrm>
          <a:off x="6630988" y="3267075"/>
          <a:ext cx="141287" cy="263525"/>
        </p:xfrm>
        <a:graphic>
          <a:graphicData uri="http://schemas.openxmlformats.org/presentationml/2006/ole">
            <mc:AlternateContent xmlns:mc="http://schemas.openxmlformats.org/markup-compatibility/2006">
              <mc:Choice xmlns:v="urn:schemas-microsoft-com:vml" Requires="v">
                <p:oleObj spid="_x0000_s3255382" name="Equation" r:id="rId9" imgW="88900" imgH="165100" progId="Equation.DSMT4">
                  <p:embed/>
                </p:oleObj>
              </mc:Choice>
              <mc:Fallback>
                <p:oleObj name="Equation" r:id="rId9" imgW="88900" imgH="165100" progId="Equation.DSMT4">
                  <p:embed/>
                  <p:pic>
                    <p:nvPicPr>
                      <p:cNvPr id="0" name=""/>
                      <p:cNvPicPr/>
                      <p:nvPr/>
                    </p:nvPicPr>
                    <p:blipFill>
                      <a:blip r:embed="rId8"/>
                      <a:stretch>
                        <a:fillRect/>
                      </a:stretch>
                    </p:blipFill>
                    <p:spPr>
                      <a:xfrm>
                        <a:off x="6630988" y="3267075"/>
                        <a:ext cx="141287" cy="263525"/>
                      </a:xfrm>
                      <a:prstGeom prst="rect">
                        <a:avLst/>
                      </a:prstGeom>
                    </p:spPr>
                  </p:pic>
                </p:oleObj>
              </mc:Fallback>
            </mc:AlternateContent>
          </a:graphicData>
        </a:graphic>
      </p:graphicFrame>
      <p:graphicFrame>
        <p:nvGraphicFramePr>
          <p:cNvPr id="94" name="Object 93"/>
          <p:cNvGraphicFramePr>
            <a:graphicFrameLocks noChangeAspect="1"/>
          </p:cNvGraphicFramePr>
          <p:nvPr>
            <p:extLst>
              <p:ext uri="{D42A27DB-BD31-4B8C-83A1-F6EECF244321}">
                <p14:modId xmlns:p14="http://schemas.microsoft.com/office/powerpoint/2010/main" val="1194833786"/>
              </p:ext>
            </p:extLst>
          </p:nvPr>
        </p:nvGraphicFramePr>
        <p:xfrm>
          <a:off x="7059613" y="3889375"/>
          <a:ext cx="141287" cy="263525"/>
        </p:xfrm>
        <a:graphic>
          <a:graphicData uri="http://schemas.openxmlformats.org/presentationml/2006/ole">
            <mc:AlternateContent xmlns:mc="http://schemas.openxmlformats.org/markup-compatibility/2006">
              <mc:Choice xmlns:v="urn:schemas-microsoft-com:vml" Requires="v">
                <p:oleObj spid="_x0000_s3255383" name="Equation" r:id="rId10" imgW="88900" imgH="165100" progId="Equation.DSMT4">
                  <p:embed/>
                </p:oleObj>
              </mc:Choice>
              <mc:Fallback>
                <p:oleObj name="Equation" r:id="rId10" imgW="88900" imgH="165100" progId="Equation.DSMT4">
                  <p:embed/>
                  <p:pic>
                    <p:nvPicPr>
                      <p:cNvPr id="0" name=""/>
                      <p:cNvPicPr/>
                      <p:nvPr/>
                    </p:nvPicPr>
                    <p:blipFill>
                      <a:blip r:embed="rId8"/>
                      <a:stretch>
                        <a:fillRect/>
                      </a:stretch>
                    </p:blipFill>
                    <p:spPr>
                      <a:xfrm>
                        <a:off x="7059613" y="3889375"/>
                        <a:ext cx="141287" cy="263525"/>
                      </a:xfrm>
                      <a:prstGeom prst="rect">
                        <a:avLst/>
                      </a:prstGeom>
                    </p:spPr>
                  </p:pic>
                </p:oleObj>
              </mc:Fallback>
            </mc:AlternateContent>
          </a:graphicData>
        </a:graphic>
      </p:graphicFrame>
      <p:graphicFrame>
        <p:nvGraphicFramePr>
          <p:cNvPr id="95" name="Object 94"/>
          <p:cNvGraphicFramePr>
            <a:graphicFrameLocks noChangeAspect="1"/>
          </p:cNvGraphicFramePr>
          <p:nvPr>
            <p:extLst>
              <p:ext uri="{D42A27DB-BD31-4B8C-83A1-F6EECF244321}">
                <p14:modId xmlns:p14="http://schemas.microsoft.com/office/powerpoint/2010/main" val="2005931853"/>
              </p:ext>
            </p:extLst>
          </p:nvPr>
        </p:nvGraphicFramePr>
        <p:xfrm>
          <a:off x="7237413" y="1680906"/>
          <a:ext cx="141287" cy="263525"/>
        </p:xfrm>
        <a:graphic>
          <a:graphicData uri="http://schemas.openxmlformats.org/presentationml/2006/ole">
            <mc:AlternateContent xmlns:mc="http://schemas.openxmlformats.org/markup-compatibility/2006">
              <mc:Choice xmlns:v="urn:schemas-microsoft-com:vml" Requires="v">
                <p:oleObj spid="_x0000_s3255384" name="Equation" r:id="rId11" imgW="88900" imgH="165100" progId="Equation.DSMT4">
                  <p:embed/>
                </p:oleObj>
              </mc:Choice>
              <mc:Fallback>
                <p:oleObj name="Equation" r:id="rId11" imgW="88900" imgH="165100" progId="Equation.DSMT4">
                  <p:embed/>
                  <p:pic>
                    <p:nvPicPr>
                      <p:cNvPr id="0" name=""/>
                      <p:cNvPicPr/>
                      <p:nvPr/>
                    </p:nvPicPr>
                    <p:blipFill>
                      <a:blip r:embed="rId8"/>
                      <a:stretch>
                        <a:fillRect/>
                      </a:stretch>
                    </p:blipFill>
                    <p:spPr>
                      <a:xfrm>
                        <a:off x="7237413" y="1680906"/>
                        <a:ext cx="141287" cy="263525"/>
                      </a:xfrm>
                      <a:prstGeom prst="rect">
                        <a:avLst/>
                      </a:prstGeom>
                    </p:spPr>
                  </p:pic>
                </p:oleObj>
              </mc:Fallback>
            </mc:AlternateContent>
          </a:graphicData>
        </a:graphic>
      </p:graphicFrame>
      <p:sp>
        <p:nvSpPr>
          <p:cNvPr id="96" name="TextBox 95"/>
          <p:cNvSpPr txBox="1"/>
          <p:nvPr/>
        </p:nvSpPr>
        <p:spPr>
          <a:xfrm>
            <a:off x="266699" y="3441830"/>
            <a:ext cx="4267201" cy="1015663"/>
          </a:xfrm>
          <a:prstGeom prst="rect">
            <a:avLst/>
          </a:prstGeom>
          <a:noFill/>
        </p:spPr>
        <p:txBody>
          <a:bodyPr wrap="square" rtlCol="0">
            <a:spAutoFit/>
          </a:bodyPr>
          <a:lstStyle/>
          <a:p>
            <a:r>
              <a:rPr lang="en-US" sz="2000" i="1" dirty="0">
                <a:solidFill>
                  <a:srgbClr val="FF0000"/>
                </a:solidFill>
                <a:latin typeface="Times New Roman"/>
                <a:cs typeface="Times New Roman"/>
              </a:rPr>
              <a:t>These eddy currents </a:t>
            </a:r>
            <a:r>
              <a:rPr lang="en-US" sz="2000" dirty="0">
                <a:solidFill>
                  <a:srgbClr val="0000FF"/>
                </a:solidFill>
                <a:latin typeface="Times New Roman"/>
                <a:cs typeface="Times New Roman"/>
              </a:rPr>
              <a:t>constantly create </a:t>
            </a:r>
            <a:r>
              <a:rPr lang="en-US" sz="2000" dirty="0">
                <a:solidFill>
                  <a:srgbClr val="FF0000"/>
                </a:solidFill>
                <a:latin typeface="Times New Roman"/>
                <a:cs typeface="Times New Roman"/>
              </a:rPr>
              <a:t>a </a:t>
            </a:r>
            <a:r>
              <a:rPr lang="en-US" sz="2000" dirty="0">
                <a:solidFill>
                  <a:srgbClr val="0000FF"/>
                </a:solidFill>
                <a:latin typeface="Times New Roman"/>
                <a:cs typeface="Times New Roman"/>
              </a:rPr>
              <a:t>retarding force </a:t>
            </a:r>
            <a:r>
              <a:rPr lang="en-US" sz="2000" dirty="0">
                <a:latin typeface="Times New Roman"/>
                <a:cs typeface="Times New Roman"/>
              </a:rPr>
              <a:t>on the disk, hence the </a:t>
            </a:r>
            <a:r>
              <a:rPr lang="en-US" sz="2000" i="1" dirty="0">
                <a:solidFill>
                  <a:srgbClr val="FF0000"/>
                </a:solidFill>
                <a:latin typeface="Times New Roman"/>
                <a:cs typeface="Times New Roman"/>
              </a:rPr>
              <a:t>eddy current brake</a:t>
            </a:r>
            <a:r>
              <a:rPr lang="en-US" sz="2000" dirty="0">
                <a:latin typeface="Times New Roman"/>
                <a:cs typeface="Times New Roman"/>
              </a:rPr>
              <a:t>.</a:t>
            </a:r>
          </a:p>
        </p:txBody>
      </p:sp>
      <p:grpSp>
        <p:nvGrpSpPr>
          <p:cNvPr id="97" name="Group 96">
            <a:extLst>
              <a:ext uri="{FF2B5EF4-FFF2-40B4-BE49-F238E27FC236}">
                <a16:creationId xmlns:a16="http://schemas.microsoft.com/office/drawing/2014/main" id="{C3A4A731-A189-8E4F-ABCA-A5F4D18746AA}"/>
              </a:ext>
            </a:extLst>
          </p:cNvPr>
          <p:cNvGrpSpPr/>
          <p:nvPr/>
        </p:nvGrpSpPr>
        <p:grpSpPr>
          <a:xfrm>
            <a:off x="8070124" y="2616472"/>
            <a:ext cx="559526" cy="621755"/>
            <a:chOff x="7773724" y="2153647"/>
            <a:chExt cx="559526" cy="621755"/>
          </a:xfrm>
        </p:grpSpPr>
        <p:sp>
          <p:nvSpPr>
            <p:cNvPr id="98" name="Arc 97">
              <a:extLst>
                <a:ext uri="{FF2B5EF4-FFF2-40B4-BE49-F238E27FC236}">
                  <a16:creationId xmlns:a16="http://schemas.microsoft.com/office/drawing/2014/main" id="{50BAC9BA-1DAD-DB45-897D-6F7C2BD48D11}"/>
                </a:ext>
              </a:extLst>
            </p:cNvPr>
            <p:cNvSpPr/>
            <p:nvPr/>
          </p:nvSpPr>
          <p:spPr>
            <a:xfrm>
              <a:off x="7773724" y="2215876"/>
              <a:ext cx="559526" cy="559526"/>
            </a:xfrm>
            <a:prstGeom prst="arc">
              <a:avLst>
                <a:gd name="adj1" fmla="val 14425238"/>
                <a:gd name="adj2" fmla="val 2733163"/>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3A8DCC1E-A945-314A-B4F1-47648D38767B}"/>
                </a:ext>
              </a:extLst>
            </p:cNvPr>
            <p:cNvCxnSpPr>
              <a:cxnSpLocks/>
              <a:stCxn id="98" idx="0"/>
            </p:cNvCxnSpPr>
            <p:nvPr/>
          </p:nvCxnSpPr>
          <p:spPr>
            <a:xfrm flipV="1">
              <a:off x="7915388" y="2153647"/>
              <a:ext cx="114786" cy="986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0ABA423E-BE30-8447-93DA-FC40D361A36A}"/>
                </a:ext>
              </a:extLst>
            </p:cNvPr>
            <p:cNvCxnSpPr>
              <a:cxnSpLocks/>
            </p:cNvCxnSpPr>
            <p:nvPr/>
          </p:nvCxnSpPr>
          <p:spPr>
            <a:xfrm>
              <a:off x="7915388" y="2256832"/>
              <a:ext cx="161413" cy="1093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5357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dissolve">
                                      <p:cBhvr>
                                        <p:cTn id="7" dur="500"/>
                                        <p:tgtEl>
                                          <p:spTgt spid="4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4"/>
                                        </p:tgtEl>
                                        <p:attrNameLst>
                                          <p:attrName>style.visibility</p:attrName>
                                        </p:attrNameLst>
                                      </p:cBhvr>
                                      <p:to>
                                        <p:strVal val="visible"/>
                                      </p:to>
                                    </p:set>
                                    <p:animEffect transition="in" filter="dissolve">
                                      <p:cBhvr>
                                        <p:cTn id="12" dur="500"/>
                                        <p:tgtEl>
                                          <p:spTgt spid="434"/>
                                        </p:tgtEl>
                                      </p:cBhvr>
                                    </p:animEffect>
                                  </p:childTnLst>
                                </p:cTn>
                              </p:par>
                              <p:par>
                                <p:cTn id="13" presetID="9" presetClass="entr" presetSubtype="0" fill="hold" nodeType="withEffect">
                                  <p:stCondLst>
                                    <p:cond delay="0"/>
                                  </p:stCondLst>
                                  <p:childTnLst>
                                    <p:set>
                                      <p:cBhvr>
                                        <p:cTn id="14" dur="1" fill="hold">
                                          <p:stCondLst>
                                            <p:cond delay="0"/>
                                          </p:stCondLst>
                                        </p:cTn>
                                        <p:tgtEl>
                                          <p:spTgt spid="438"/>
                                        </p:tgtEl>
                                        <p:attrNameLst>
                                          <p:attrName>style.visibility</p:attrName>
                                        </p:attrNameLst>
                                      </p:cBhvr>
                                      <p:to>
                                        <p:strVal val="visible"/>
                                      </p:to>
                                    </p:set>
                                    <p:animEffect transition="in" filter="dissolve">
                                      <p:cBhvr>
                                        <p:cTn id="15" dur="500"/>
                                        <p:tgtEl>
                                          <p:spTgt spid="438"/>
                                        </p:tgtEl>
                                      </p:cBhvr>
                                    </p:animEffect>
                                  </p:childTnLst>
                                </p:cTn>
                              </p:par>
                              <p:par>
                                <p:cTn id="16" presetID="9" presetClass="entr" presetSubtype="0" fill="hold" nodeType="withEffect">
                                  <p:stCondLst>
                                    <p:cond delay="0"/>
                                  </p:stCondLst>
                                  <p:childTnLst>
                                    <p:set>
                                      <p:cBhvr>
                                        <p:cTn id="17" dur="1" fill="hold">
                                          <p:stCondLst>
                                            <p:cond delay="0"/>
                                          </p:stCondLst>
                                        </p:cTn>
                                        <p:tgtEl>
                                          <p:spTgt spid="459"/>
                                        </p:tgtEl>
                                        <p:attrNameLst>
                                          <p:attrName>style.visibility</p:attrName>
                                        </p:attrNameLst>
                                      </p:cBhvr>
                                      <p:to>
                                        <p:strVal val="visible"/>
                                      </p:to>
                                    </p:set>
                                    <p:animEffect transition="in" filter="dissolve">
                                      <p:cBhvr>
                                        <p:cTn id="18" dur="500"/>
                                        <p:tgtEl>
                                          <p:spTgt spid="459"/>
                                        </p:tgtEl>
                                      </p:cBhvr>
                                    </p:animEffect>
                                  </p:childTnLst>
                                </p:cTn>
                              </p:par>
                              <p:par>
                                <p:cTn id="19" presetID="9" presetClass="entr" presetSubtype="0" fill="hold" nodeType="withEffect">
                                  <p:stCondLst>
                                    <p:cond delay="0"/>
                                  </p:stCondLst>
                                  <p:childTnLst>
                                    <p:set>
                                      <p:cBhvr>
                                        <p:cTn id="20" dur="1" fill="hold">
                                          <p:stCondLst>
                                            <p:cond delay="0"/>
                                          </p:stCondLst>
                                        </p:cTn>
                                        <p:tgtEl>
                                          <p:spTgt spid="435"/>
                                        </p:tgtEl>
                                        <p:attrNameLst>
                                          <p:attrName>style.visibility</p:attrName>
                                        </p:attrNameLst>
                                      </p:cBhvr>
                                      <p:to>
                                        <p:strVal val="visible"/>
                                      </p:to>
                                    </p:set>
                                    <p:animEffect transition="in" filter="dissolve">
                                      <p:cBhvr>
                                        <p:cTn id="21" dur="500"/>
                                        <p:tgtEl>
                                          <p:spTgt spid="435"/>
                                        </p:tgtEl>
                                      </p:cBhvr>
                                    </p:animEffect>
                                  </p:childTnLst>
                                </p:cTn>
                              </p:par>
                              <p:par>
                                <p:cTn id="22" presetID="9" presetClass="entr" presetSubtype="0" fill="hold"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dissolve">
                                      <p:cBhvr>
                                        <p:cTn id="24" dur="500"/>
                                        <p:tgtEl>
                                          <p:spTgt spid="95"/>
                                        </p:tgtEl>
                                      </p:cBhvr>
                                    </p:animEffect>
                                  </p:childTnLst>
                                </p:cTn>
                              </p:par>
                              <p:par>
                                <p:cTn id="25" presetID="9" presetClass="entr" presetSubtype="0" fill="hold" nodeType="withEffect">
                                  <p:stCondLst>
                                    <p:cond delay="0"/>
                                  </p:stCondLst>
                                  <p:childTnLst>
                                    <p:set>
                                      <p:cBhvr>
                                        <p:cTn id="26" dur="1" fill="hold">
                                          <p:stCondLst>
                                            <p:cond delay="0"/>
                                          </p:stCondLst>
                                        </p:cTn>
                                        <p:tgtEl>
                                          <p:spTgt spid="445"/>
                                        </p:tgtEl>
                                        <p:attrNameLst>
                                          <p:attrName>style.visibility</p:attrName>
                                        </p:attrNameLst>
                                      </p:cBhvr>
                                      <p:to>
                                        <p:strVal val="visible"/>
                                      </p:to>
                                    </p:set>
                                    <p:animEffect transition="in" filter="dissolve">
                                      <p:cBhvr>
                                        <p:cTn id="27" dur="500"/>
                                        <p:tgtEl>
                                          <p:spTgt spid="445"/>
                                        </p:tgtEl>
                                      </p:cBhvr>
                                    </p:animEffect>
                                  </p:childTnLst>
                                </p:cTn>
                              </p:par>
                              <p:par>
                                <p:cTn id="28" presetID="9" presetClass="entr" presetSubtype="0" fill="hold" nodeType="withEffect">
                                  <p:stCondLst>
                                    <p:cond delay="0"/>
                                  </p:stCondLst>
                                  <p:childTnLst>
                                    <p:set>
                                      <p:cBhvr>
                                        <p:cTn id="29" dur="1" fill="hold">
                                          <p:stCondLst>
                                            <p:cond delay="0"/>
                                          </p:stCondLst>
                                        </p:cTn>
                                        <p:tgtEl>
                                          <p:spTgt spid="460"/>
                                        </p:tgtEl>
                                        <p:attrNameLst>
                                          <p:attrName>style.visibility</p:attrName>
                                        </p:attrNameLst>
                                      </p:cBhvr>
                                      <p:to>
                                        <p:strVal val="visible"/>
                                      </p:to>
                                    </p:set>
                                    <p:animEffect transition="in" filter="dissolve">
                                      <p:cBhvr>
                                        <p:cTn id="30" dur="500"/>
                                        <p:tgtEl>
                                          <p:spTgt spid="460"/>
                                        </p:tgtEl>
                                      </p:cBhvr>
                                    </p:animEffect>
                                  </p:childTnLst>
                                </p:cTn>
                              </p:par>
                              <p:par>
                                <p:cTn id="31" presetID="9" presetClass="entr" presetSubtype="0" fill="hold" nodeType="withEffect">
                                  <p:stCondLst>
                                    <p:cond delay="0"/>
                                  </p:stCondLst>
                                  <p:childTnLst>
                                    <p:set>
                                      <p:cBhvr>
                                        <p:cTn id="32" dur="1" fill="hold">
                                          <p:stCondLst>
                                            <p:cond delay="0"/>
                                          </p:stCondLst>
                                        </p:cTn>
                                        <p:tgtEl>
                                          <p:spTgt spid="442"/>
                                        </p:tgtEl>
                                        <p:attrNameLst>
                                          <p:attrName>style.visibility</p:attrName>
                                        </p:attrNameLst>
                                      </p:cBhvr>
                                      <p:to>
                                        <p:strVal val="visible"/>
                                      </p:to>
                                    </p:set>
                                    <p:animEffect transition="in" filter="dissolve">
                                      <p:cBhvr>
                                        <p:cTn id="33" dur="500"/>
                                        <p:tgtEl>
                                          <p:spTgt spid="442"/>
                                        </p:tgtEl>
                                      </p:cBhvr>
                                    </p:animEffect>
                                  </p:childTnLst>
                                </p:cTn>
                              </p:par>
                              <p:par>
                                <p:cTn id="34" presetID="9" presetClass="entr" presetSubtype="0" fill="hold" nodeType="with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dissolve">
                                      <p:cBhvr>
                                        <p:cTn id="36" dur="500"/>
                                        <p:tgtEl>
                                          <p:spTgt spid="9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41"/>
                                        </p:tgtEl>
                                        <p:attrNameLst>
                                          <p:attrName>style.visibility</p:attrName>
                                        </p:attrNameLst>
                                      </p:cBhvr>
                                      <p:to>
                                        <p:strVal val="visible"/>
                                      </p:to>
                                    </p:set>
                                    <p:animEffect transition="in" filter="dissolve">
                                      <p:cBhvr>
                                        <p:cTn id="39" dur="500"/>
                                        <p:tgtEl>
                                          <p:spTgt spid="44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48"/>
                                        </p:tgtEl>
                                        <p:attrNameLst>
                                          <p:attrName>style.visibility</p:attrName>
                                        </p:attrNameLst>
                                      </p:cBhvr>
                                      <p:to>
                                        <p:strVal val="visible"/>
                                      </p:to>
                                    </p:set>
                                    <p:animEffect transition="in" filter="dissolve">
                                      <p:cBhvr>
                                        <p:cTn id="42" dur="500"/>
                                        <p:tgtEl>
                                          <p:spTgt spid="44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500"/>
                                        <p:tgtEl>
                                          <p:spTgt spid="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dissolv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dissolve">
                                      <p:cBhvr>
                                        <p:cTn id="53" dur="500"/>
                                        <p:tgtEl>
                                          <p:spTgt spid="96"/>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54"/>
                                        </p:tgtEl>
                                        <p:attrNameLst>
                                          <p:attrName>style.visibility</p:attrName>
                                        </p:attrNameLst>
                                      </p:cBhvr>
                                      <p:to>
                                        <p:strVal val="visible"/>
                                      </p:to>
                                    </p:set>
                                    <p:animEffect transition="in" filter="dissolve">
                                      <p:cBhvr>
                                        <p:cTn id="58" dur="500"/>
                                        <p:tgtEl>
                                          <p:spTgt spid="454"/>
                                        </p:tgtEl>
                                      </p:cBhvr>
                                    </p:animEffect>
                                  </p:childTnLst>
                                </p:cTn>
                              </p:par>
                              <p:par>
                                <p:cTn id="59" presetID="9" presetClass="entr" presetSubtype="0" fill="hold" nodeType="withEffect">
                                  <p:stCondLst>
                                    <p:cond delay="0"/>
                                  </p:stCondLst>
                                  <p:childTnLst>
                                    <p:set>
                                      <p:cBhvr>
                                        <p:cTn id="60" dur="1" fill="hold">
                                          <p:stCondLst>
                                            <p:cond delay="0"/>
                                          </p:stCondLst>
                                        </p:cTn>
                                        <p:tgtEl>
                                          <p:spTgt spid="456"/>
                                        </p:tgtEl>
                                        <p:attrNameLst>
                                          <p:attrName>style.visibility</p:attrName>
                                        </p:attrNameLst>
                                      </p:cBhvr>
                                      <p:to>
                                        <p:strVal val="visible"/>
                                      </p:to>
                                    </p:set>
                                    <p:animEffect transition="in" filter="dissolve">
                                      <p:cBhvr>
                                        <p:cTn id="61" dur="500"/>
                                        <p:tgtEl>
                                          <p:spTgt spid="45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453"/>
                                        </p:tgtEl>
                                        <p:attrNameLst>
                                          <p:attrName>style.visibility</p:attrName>
                                        </p:attrNameLst>
                                      </p:cBhvr>
                                      <p:to>
                                        <p:strVal val="visible"/>
                                      </p:to>
                                    </p:set>
                                    <p:animEffect transition="in" filter="dissolve">
                                      <p:cBhvr>
                                        <p:cTn id="64" dur="500"/>
                                        <p:tgtEl>
                                          <p:spTgt spid="453"/>
                                        </p:tgtEl>
                                      </p:cBhvr>
                                    </p:animEffect>
                                  </p:childTnLst>
                                </p:cTn>
                              </p:par>
                              <p:par>
                                <p:cTn id="65" presetID="9" presetClass="entr" presetSubtype="0" fill="hold" nodeType="withEffect">
                                  <p:stCondLst>
                                    <p:cond delay="0"/>
                                  </p:stCondLst>
                                  <p:childTnLst>
                                    <p:set>
                                      <p:cBhvr>
                                        <p:cTn id="66" dur="1" fill="hold">
                                          <p:stCondLst>
                                            <p:cond delay="0"/>
                                          </p:stCondLst>
                                        </p:cTn>
                                        <p:tgtEl>
                                          <p:spTgt spid="457"/>
                                        </p:tgtEl>
                                        <p:attrNameLst>
                                          <p:attrName>style.visibility</p:attrName>
                                        </p:attrNameLst>
                                      </p:cBhvr>
                                      <p:to>
                                        <p:strVal val="visible"/>
                                      </p:to>
                                    </p:set>
                                    <p:animEffect transition="in" filter="dissolve">
                                      <p:cBhvr>
                                        <p:cTn id="67" dur="500"/>
                                        <p:tgtEl>
                                          <p:spTgt spid="45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55"/>
                                        </p:tgtEl>
                                        <p:attrNameLst>
                                          <p:attrName>style.visibility</p:attrName>
                                        </p:attrNameLst>
                                      </p:cBhvr>
                                      <p:to>
                                        <p:strVal val="visible"/>
                                      </p:to>
                                    </p:set>
                                    <p:animEffect transition="in" filter="dissolve">
                                      <p:cBhvr>
                                        <p:cTn id="72" dur="5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 grpId="0" animBg="1"/>
      <p:bldP spid="441" grpId="0" animBg="1"/>
      <p:bldP spid="448" grpId="0"/>
      <p:bldP spid="451" grpId="0"/>
      <p:bldP spid="453" grpId="0" animBg="1"/>
      <p:bldP spid="454" grpId="0" animBg="1"/>
      <p:bldP spid="455" grpId="0"/>
      <p:bldP spid="4" grpId="0" animBg="1"/>
      <p:bldP spid="7" grpId="0" animBg="1"/>
      <p:bldP spid="9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9"/>
          <p:cNvSpPr txBox="1">
            <a:spLocks noChangeArrowheads="1"/>
          </p:cNvSpPr>
          <p:nvPr/>
        </p:nvSpPr>
        <p:spPr>
          <a:xfrm>
            <a:off x="621603" y="1428059"/>
            <a:ext cx="6198298" cy="140081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FF0000"/>
                </a:solidFill>
                <a:latin typeface="Apple Chancery"/>
                <a:ea typeface="ＭＳ Ｐゴシック" charset="0"/>
                <a:cs typeface="Apple Chancery"/>
              </a:rPr>
              <a:t>                     </a:t>
            </a:r>
            <a:r>
              <a:rPr lang="en-US" sz="2000" dirty="0">
                <a:solidFill>
                  <a:srgbClr val="000000"/>
                </a:solidFill>
                <a:latin typeface="Times New Roman"/>
                <a:cs typeface="Times New Roman"/>
              </a:rPr>
              <a:t>There is an </a:t>
            </a:r>
            <a:r>
              <a:rPr lang="en-US" sz="2000" dirty="0">
                <a:solidFill>
                  <a:srgbClr val="0000FF"/>
                </a:solidFill>
                <a:latin typeface="Times New Roman"/>
                <a:cs typeface="Times New Roman"/>
              </a:rPr>
              <a:t>increasing magnetic flux </a:t>
            </a:r>
            <a:r>
              <a:rPr lang="en-US" sz="2000" dirty="0">
                <a:solidFill>
                  <a:srgbClr val="000000"/>
                </a:solidFill>
                <a:latin typeface="Times New Roman"/>
                <a:cs typeface="Times New Roman"/>
              </a:rPr>
              <a:t>through it, so the </a:t>
            </a:r>
            <a:r>
              <a:rPr lang="en-US" sz="2000" dirty="0">
                <a:solidFill>
                  <a:srgbClr val="0000FF"/>
                </a:solidFill>
                <a:latin typeface="Times New Roman"/>
                <a:cs typeface="Times New Roman"/>
              </a:rPr>
              <a:t>induced current </a:t>
            </a:r>
            <a:r>
              <a:rPr lang="en-US" sz="2000" dirty="0">
                <a:solidFill>
                  <a:srgbClr val="000000"/>
                </a:solidFill>
                <a:latin typeface="Times New Roman"/>
                <a:cs typeface="Times New Roman"/>
              </a:rPr>
              <a:t>and its </a:t>
            </a:r>
            <a:r>
              <a:rPr lang="en-US" sz="2000" dirty="0">
                <a:solidFill>
                  <a:srgbClr val="0000FF"/>
                </a:solidFill>
                <a:latin typeface="Times New Roman"/>
                <a:cs typeface="Times New Roman"/>
              </a:rPr>
              <a:t>associated 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will </a:t>
            </a:r>
            <a:r>
              <a:rPr lang="en-US" sz="2000" dirty="0">
                <a:solidFill>
                  <a:srgbClr val="FF0000"/>
                </a:solidFill>
                <a:latin typeface="Times New Roman"/>
                <a:cs typeface="Times New Roman"/>
              </a:rPr>
              <a:t>set itself up how</a:t>
            </a:r>
            <a:r>
              <a:rPr lang="en-US" sz="2000" dirty="0">
                <a:solidFill>
                  <a:srgbClr val="000000"/>
                </a:solidFill>
                <a:latin typeface="Times New Roman"/>
                <a:cs typeface="Times New Roman"/>
              </a:rPr>
              <a:t>? </a:t>
            </a:r>
            <a:endParaRPr lang="en-US" sz="1800" dirty="0">
              <a:solidFill>
                <a:srgbClr val="008000"/>
              </a:solidFill>
              <a:latin typeface="Apple Chancery"/>
              <a:ea typeface="ＭＳ Ｐゴシック" charset="0"/>
              <a:cs typeface="Apple Chancery"/>
            </a:endParaRPr>
          </a:p>
        </p:txBody>
      </p:sp>
      <p:sp>
        <p:nvSpPr>
          <p:cNvPr id="56" name="Rectangle 9"/>
          <p:cNvSpPr txBox="1">
            <a:spLocks noChangeArrowheads="1"/>
          </p:cNvSpPr>
          <p:nvPr/>
        </p:nvSpPr>
        <p:spPr>
          <a:xfrm>
            <a:off x="621603" y="3766863"/>
            <a:ext cx="5690297" cy="66395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--Now consider a loop </a:t>
            </a:r>
            <a:r>
              <a:rPr lang="en-US" sz="2000" dirty="0">
                <a:solidFill>
                  <a:srgbClr val="0000FF"/>
                </a:solidFill>
                <a:latin typeface="Times New Roman"/>
                <a:cs typeface="Times New Roman"/>
              </a:rPr>
              <a:t>above the magnet</a:t>
            </a:r>
            <a:r>
              <a:rPr lang="en-US" sz="2000" dirty="0">
                <a:solidFill>
                  <a:srgbClr val="000000"/>
                </a:solidFill>
                <a:latin typeface="Times New Roman"/>
                <a:cs typeface="Times New Roman"/>
              </a:rPr>
              <a:t> at a given instant.  </a:t>
            </a:r>
            <a:endParaRPr lang="en-US" sz="1800" dirty="0">
              <a:solidFill>
                <a:srgbClr val="008000"/>
              </a:solidFill>
              <a:latin typeface="Apple Chancery"/>
              <a:ea typeface="ＭＳ Ｐゴシック" charset="0"/>
              <a:cs typeface="Apple Chancery"/>
            </a:endParaRPr>
          </a:p>
        </p:txBody>
      </p:sp>
      <p:sp>
        <p:nvSpPr>
          <p:cNvPr id="52" name="Rectangle 9"/>
          <p:cNvSpPr txBox="1">
            <a:spLocks noChangeArrowheads="1"/>
          </p:cNvSpPr>
          <p:nvPr/>
        </p:nvSpPr>
        <p:spPr>
          <a:xfrm>
            <a:off x="621603" y="1355344"/>
            <a:ext cx="6198298" cy="66395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--Consider a loop </a:t>
            </a:r>
            <a:r>
              <a:rPr lang="en-US" sz="2000" dirty="0">
                <a:solidFill>
                  <a:srgbClr val="0000FF"/>
                </a:solidFill>
                <a:latin typeface="Times New Roman"/>
                <a:cs typeface="Times New Roman"/>
              </a:rPr>
              <a:t>below the position of the magnet </a:t>
            </a:r>
            <a:r>
              <a:rPr lang="en-US" sz="2000" dirty="0">
                <a:solidFill>
                  <a:srgbClr val="000000"/>
                </a:solidFill>
                <a:latin typeface="Times New Roman"/>
                <a:cs typeface="Times New Roman"/>
              </a:rPr>
              <a:t>at a given instant.  </a:t>
            </a:r>
            <a:endParaRPr lang="en-US" sz="1800" dirty="0">
              <a:solidFill>
                <a:srgbClr val="008000"/>
              </a:solidFill>
              <a:latin typeface="Apple Chancery"/>
              <a:ea typeface="ＭＳ Ｐゴシック" charset="0"/>
              <a:cs typeface="Apple Chancery"/>
            </a:endParaRPr>
          </a:p>
        </p:txBody>
      </p:sp>
      <p:sp>
        <p:nvSpPr>
          <p:cNvPr id="5" name="Rectangle 1048"/>
          <p:cNvSpPr>
            <a:spLocks noChangeArrowheads="1"/>
          </p:cNvSpPr>
          <p:nvPr/>
        </p:nvSpPr>
        <p:spPr bwMode="auto">
          <a:xfrm>
            <a:off x="7346253" y="831213"/>
            <a:ext cx="949325" cy="3020304"/>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28" name="Group 27"/>
          <p:cNvGrpSpPr/>
          <p:nvPr/>
        </p:nvGrpSpPr>
        <p:grpSpPr>
          <a:xfrm>
            <a:off x="7421871" y="1843742"/>
            <a:ext cx="873707" cy="1236434"/>
            <a:chOff x="6933618" y="2771883"/>
            <a:chExt cx="873707" cy="1147807"/>
          </a:xfrm>
        </p:grpSpPr>
        <p:sp>
          <p:nvSpPr>
            <p:cNvPr id="9" name="Line 1052"/>
            <p:cNvSpPr>
              <a:spLocks noChangeShapeType="1"/>
            </p:cNvSpPr>
            <p:nvPr/>
          </p:nvSpPr>
          <p:spPr bwMode="auto">
            <a:xfrm>
              <a:off x="7250017" y="3330122"/>
              <a:ext cx="0" cy="35628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 name="Text Box 1053"/>
            <p:cNvSpPr txBox="1">
              <a:spLocks noChangeArrowheads="1"/>
            </p:cNvSpPr>
            <p:nvPr/>
          </p:nvSpPr>
          <p:spPr bwMode="auto">
            <a:xfrm>
              <a:off x="6933618" y="3325889"/>
              <a:ext cx="272629" cy="356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i="1" dirty="0">
                  <a:latin typeface="Times New Roman" charset="0"/>
                </a:rPr>
                <a:t>v</a:t>
              </a:r>
            </a:p>
          </p:txBody>
        </p:sp>
        <p:sp>
          <p:nvSpPr>
            <p:cNvPr id="11" name="Text Box 1054"/>
            <p:cNvSpPr txBox="1">
              <a:spLocks noChangeArrowheads="1"/>
            </p:cNvSpPr>
            <p:nvPr/>
          </p:nvSpPr>
          <p:spPr bwMode="auto">
            <a:xfrm>
              <a:off x="7451328" y="3325889"/>
              <a:ext cx="355997" cy="356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i="1">
                  <a:latin typeface="Times New Roman" charset="0"/>
                </a:rPr>
                <a:t>B</a:t>
              </a:r>
            </a:p>
          </p:txBody>
        </p:sp>
        <p:sp>
          <p:nvSpPr>
            <p:cNvPr id="12" name="Line 1055"/>
            <p:cNvSpPr>
              <a:spLocks noChangeShapeType="1"/>
            </p:cNvSpPr>
            <p:nvPr/>
          </p:nvSpPr>
          <p:spPr bwMode="auto">
            <a:xfrm flipH="1">
              <a:off x="7451328" y="3325889"/>
              <a:ext cx="0" cy="593801"/>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13" name="Group 1056"/>
            <p:cNvGrpSpPr>
              <a:grpSpLocks/>
            </p:cNvGrpSpPr>
            <p:nvPr/>
          </p:nvGrpSpPr>
          <p:grpSpPr bwMode="auto">
            <a:xfrm>
              <a:off x="7095333" y="2771883"/>
              <a:ext cx="474663" cy="512474"/>
              <a:chOff x="5796" y="2361"/>
              <a:chExt cx="748" cy="2030"/>
            </a:xfrm>
          </p:grpSpPr>
          <p:sp>
            <p:nvSpPr>
              <p:cNvPr id="16" name="Rectangle 1057"/>
              <p:cNvSpPr>
                <a:spLocks noChangeArrowheads="1"/>
              </p:cNvSpPr>
              <p:nvPr/>
            </p:nvSpPr>
            <p:spPr bwMode="auto">
              <a:xfrm>
                <a:off x="5796" y="2862"/>
                <a:ext cx="561" cy="1529"/>
              </a:xfrm>
              <a:prstGeom prst="rect">
                <a:avLst/>
              </a:prstGeom>
              <a:solidFill>
                <a:srgbClr val="C0C0C0"/>
              </a:solidFill>
              <a:ln w="9525">
                <a:solidFill>
                  <a:srgbClr val="000000"/>
                </a:solidFill>
                <a:miter lim="800000"/>
                <a:headEnd/>
                <a:tailEnd/>
              </a:ln>
            </p:spPr>
            <p:txBody>
              <a:bodyPr/>
              <a:lstStyle/>
              <a:p>
                <a:endParaRPr lang="en-US"/>
              </a:p>
            </p:txBody>
          </p:sp>
          <p:sp>
            <p:nvSpPr>
              <p:cNvPr id="17" name="Rectangle 1058"/>
              <p:cNvSpPr>
                <a:spLocks noChangeArrowheads="1"/>
              </p:cNvSpPr>
              <p:nvPr/>
            </p:nvSpPr>
            <p:spPr bwMode="auto">
              <a:xfrm>
                <a:off x="5796" y="4017"/>
                <a:ext cx="561" cy="374"/>
              </a:xfrm>
              <a:prstGeom prst="rect">
                <a:avLst/>
              </a:prstGeom>
              <a:solidFill>
                <a:srgbClr val="FF0000"/>
              </a:solidFill>
              <a:ln w="9525">
                <a:solidFill>
                  <a:srgbClr val="000000"/>
                </a:solidFill>
                <a:miter lim="800000"/>
                <a:headEnd/>
                <a:tailEnd/>
              </a:ln>
            </p:spPr>
            <p:txBody>
              <a:bodyPr/>
              <a:lstStyle/>
              <a:p>
                <a:endParaRPr lang="en-US"/>
              </a:p>
            </p:txBody>
          </p:sp>
          <p:sp>
            <p:nvSpPr>
              <p:cNvPr id="19" name="Freeform 1060"/>
              <p:cNvSpPr>
                <a:spLocks/>
              </p:cNvSpPr>
              <p:nvPr/>
            </p:nvSpPr>
            <p:spPr bwMode="auto">
              <a:xfrm>
                <a:off x="6357" y="3749"/>
                <a:ext cx="187" cy="642"/>
              </a:xfrm>
              <a:custGeom>
                <a:avLst/>
                <a:gdLst>
                  <a:gd name="T0" fmla="*/ 0 w 187"/>
                  <a:gd name="T1" fmla="*/ 187 h 561"/>
                  <a:gd name="T2" fmla="*/ 187 w 187"/>
                  <a:gd name="T3" fmla="*/ 0 h 561"/>
                  <a:gd name="T4" fmla="*/ 187 w 187"/>
                  <a:gd name="T5" fmla="*/ 374 h 561"/>
                  <a:gd name="T6" fmla="*/ 0 w 187"/>
                  <a:gd name="T7" fmla="*/ 561 h 561"/>
                  <a:gd name="T8" fmla="*/ 0 w 187"/>
                  <a:gd name="T9" fmla="*/ 187 h 561"/>
                  <a:gd name="T10" fmla="*/ 0 60000 65536"/>
                  <a:gd name="T11" fmla="*/ 0 60000 65536"/>
                  <a:gd name="T12" fmla="*/ 0 60000 65536"/>
                  <a:gd name="T13" fmla="*/ 0 60000 65536"/>
                  <a:gd name="T14" fmla="*/ 0 60000 65536"/>
                  <a:gd name="T15" fmla="*/ 0 w 187"/>
                  <a:gd name="T16" fmla="*/ 0 h 561"/>
                  <a:gd name="T17" fmla="*/ 187 w 187"/>
                  <a:gd name="T18" fmla="*/ 561 h 561"/>
                </a:gdLst>
                <a:ahLst/>
                <a:cxnLst>
                  <a:cxn ang="T10">
                    <a:pos x="T0" y="T1"/>
                  </a:cxn>
                  <a:cxn ang="T11">
                    <a:pos x="T2" y="T3"/>
                  </a:cxn>
                  <a:cxn ang="T12">
                    <a:pos x="T4" y="T5"/>
                  </a:cxn>
                  <a:cxn ang="T13">
                    <a:pos x="T6" y="T7"/>
                  </a:cxn>
                  <a:cxn ang="T14">
                    <a:pos x="T8" y="T9"/>
                  </a:cxn>
                </a:cxnLst>
                <a:rect l="T15" t="T16" r="T17" b="T18"/>
                <a:pathLst>
                  <a:path w="187" h="561">
                    <a:moveTo>
                      <a:pt x="0" y="187"/>
                    </a:moveTo>
                    <a:lnTo>
                      <a:pt x="187" y="0"/>
                    </a:lnTo>
                    <a:lnTo>
                      <a:pt x="187" y="374"/>
                    </a:lnTo>
                    <a:lnTo>
                      <a:pt x="0" y="561"/>
                    </a:lnTo>
                    <a:lnTo>
                      <a:pt x="0" y="187"/>
                    </a:lnTo>
                    <a:close/>
                  </a:path>
                </a:pathLst>
              </a:custGeom>
              <a:solidFill>
                <a:srgbClr val="FF0000"/>
              </a:solidFill>
              <a:ln w="9525">
                <a:solidFill>
                  <a:srgbClr val="000000"/>
                </a:solidFill>
                <a:round/>
                <a:headEnd/>
                <a:tailEnd/>
              </a:ln>
            </p:spPr>
            <p:txBody>
              <a:bodyPr/>
              <a:lstStyle/>
              <a:p>
                <a:endParaRPr lang="en-US"/>
              </a:p>
            </p:txBody>
          </p:sp>
          <p:sp>
            <p:nvSpPr>
              <p:cNvPr id="20" name="Freeform 1061"/>
              <p:cNvSpPr>
                <a:spLocks/>
              </p:cNvSpPr>
              <p:nvPr/>
            </p:nvSpPr>
            <p:spPr bwMode="auto">
              <a:xfrm>
                <a:off x="6357" y="2361"/>
                <a:ext cx="187" cy="1670"/>
              </a:xfrm>
              <a:custGeom>
                <a:avLst/>
                <a:gdLst>
                  <a:gd name="T0" fmla="*/ 187 w 187"/>
                  <a:gd name="T1" fmla="*/ 0 h 1683"/>
                  <a:gd name="T2" fmla="*/ 187 w 187"/>
                  <a:gd name="T3" fmla="*/ 1496 h 1683"/>
                  <a:gd name="T4" fmla="*/ 0 w 187"/>
                  <a:gd name="T5" fmla="*/ 1683 h 1683"/>
                  <a:gd name="T6" fmla="*/ 0 w 187"/>
                  <a:gd name="T7" fmla="*/ 187 h 1683"/>
                  <a:gd name="T8" fmla="*/ 187 w 187"/>
                  <a:gd name="T9" fmla="*/ 0 h 1683"/>
                  <a:gd name="T10" fmla="*/ 0 60000 65536"/>
                  <a:gd name="T11" fmla="*/ 0 60000 65536"/>
                  <a:gd name="T12" fmla="*/ 0 60000 65536"/>
                  <a:gd name="T13" fmla="*/ 0 60000 65536"/>
                  <a:gd name="T14" fmla="*/ 0 60000 65536"/>
                  <a:gd name="T15" fmla="*/ 0 w 187"/>
                  <a:gd name="T16" fmla="*/ 0 h 1683"/>
                  <a:gd name="T17" fmla="*/ 187 w 187"/>
                  <a:gd name="T18" fmla="*/ 1683 h 1683"/>
                </a:gdLst>
                <a:ahLst/>
                <a:cxnLst>
                  <a:cxn ang="T10">
                    <a:pos x="T0" y="T1"/>
                  </a:cxn>
                  <a:cxn ang="T11">
                    <a:pos x="T2" y="T3"/>
                  </a:cxn>
                  <a:cxn ang="T12">
                    <a:pos x="T4" y="T5"/>
                  </a:cxn>
                  <a:cxn ang="T13">
                    <a:pos x="T6" y="T7"/>
                  </a:cxn>
                  <a:cxn ang="T14">
                    <a:pos x="T8" y="T9"/>
                  </a:cxn>
                </a:cxnLst>
                <a:rect l="T15" t="T16" r="T17" b="T18"/>
                <a:pathLst>
                  <a:path w="187" h="1683">
                    <a:moveTo>
                      <a:pt x="187" y="0"/>
                    </a:moveTo>
                    <a:lnTo>
                      <a:pt x="187" y="1496"/>
                    </a:lnTo>
                    <a:lnTo>
                      <a:pt x="0" y="1683"/>
                    </a:lnTo>
                    <a:lnTo>
                      <a:pt x="0" y="187"/>
                    </a:lnTo>
                    <a:lnTo>
                      <a:pt x="187" y="0"/>
                    </a:lnTo>
                    <a:close/>
                  </a:path>
                </a:pathLst>
              </a:custGeom>
              <a:solidFill>
                <a:srgbClr val="C0C0C0"/>
              </a:solidFill>
              <a:ln w="9525">
                <a:solidFill>
                  <a:srgbClr val="000000"/>
                </a:solidFill>
                <a:round/>
                <a:headEnd/>
                <a:tailEnd/>
              </a:ln>
            </p:spPr>
            <p:txBody>
              <a:bodyPr/>
              <a:lstStyle/>
              <a:p>
                <a:endParaRPr lang="en-US"/>
              </a:p>
            </p:txBody>
          </p:sp>
          <p:sp>
            <p:nvSpPr>
              <p:cNvPr id="18" name="Freeform 1059"/>
              <p:cNvSpPr>
                <a:spLocks/>
              </p:cNvSpPr>
              <p:nvPr/>
            </p:nvSpPr>
            <p:spPr bwMode="auto">
              <a:xfrm>
                <a:off x="5796" y="2361"/>
                <a:ext cx="748" cy="501"/>
              </a:xfrm>
              <a:custGeom>
                <a:avLst/>
                <a:gdLst>
                  <a:gd name="T0" fmla="*/ 0 w 748"/>
                  <a:gd name="T1" fmla="*/ 187 h 187"/>
                  <a:gd name="T2" fmla="*/ 187 w 748"/>
                  <a:gd name="T3" fmla="*/ 0 h 187"/>
                  <a:gd name="T4" fmla="*/ 748 w 748"/>
                  <a:gd name="T5" fmla="*/ 0 h 187"/>
                  <a:gd name="T6" fmla="*/ 561 w 748"/>
                  <a:gd name="T7" fmla="*/ 187 h 187"/>
                  <a:gd name="T8" fmla="*/ 0 w 748"/>
                  <a:gd name="T9" fmla="*/ 187 h 187"/>
                  <a:gd name="T10" fmla="*/ 0 60000 65536"/>
                  <a:gd name="T11" fmla="*/ 0 60000 65536"/>
                  <a:gd name="T12" fmla="*/ 0 60000 65536"/>
                  <a:gd name="T13" fmla="*/ 0 60000 65536"/>
                  <a:gd name="T14" fmla="*/ 0 60000 65536"/>
                  <a:gd name="T15" fmla="*/ 0 w 748"/>
                  <a:gd name="T16" fmla="*/ 0 h 187"/>
                  <a:gd name="T17" fmla="*/ 748 w 748"/>
                  <a:gd name="T18" fmla="*/ 187 h 187"/>
                </a:gdLst>
                <a:ahLst/>
                <a:cxnLst>
                  <a:cxn ang="T10">
                    <a:pos x="T0" y="T1"/>
                  </a:cxn>
                  <a:cxn ang="T11">
                    <a:pos x="T2" y="T3"/>
                  </a:cxn>
                  <a:cxn ang="T12">
                    <a:pos x="T4" y="T5"/>
                  </a:cxn>
                  <a:cxn ang="T13">
                    <a:pos x="T6" y="T7"/>
                  </a:cxn>
                  <a:cxn ang="T14">
                    <a:pos x="T8" y="T9"/>
                  </a:cxn>
                </a:cxnLst>
                <a:rect l="T15" t="T16" r="T17" b="T18"/>
                <a:pathLst>
                  <a:path w="748" h="187">
                    <a:moveTo>
                      <a:pt x="0" y="187"/>
                    </a:moveTo>
                    <a:lnTo>
                      <a:pt x="187" y="0"/>
                    </a:lnTo>
                    <a:lnTo>
                      <a:pt x="748" y="0"/>
                    </a:lnTo>
                    <a:lnTo>
                      <a:pt x="561" y="187"/>
                    </a:lnTo>
                    <a:lnTo>
                      <a:pt x="0" y="187"/>
                    </a:lnTo>
                    <a:close/>
                  </a:path>
                </a:pathLst>
              </a:custGeom>
              <a:solidFill>
                <a:srgbClr val="C0C0C0"/>
              </a:solidFill>
              <a:ln w="9525">
                <a:solidFill>
                  <a:srgbClr val="000000"/>
                </a:solidFill>
                <a:round/>
                <a:headEnd/>
                <a:tailEnd/>
              </a:ln>
            </p:spPr>
            <p:txBody>
              <a:bodyPr/>
              <a:lstStyle/>
              <a:p>
                <a:endParaRPr lang="en-US"/>
              </a:p>
            </p:txBody>
          </p:sp>
        </p:grpSp>
      </p:grpSp>
      <p:grpSp>
        <p:nvGrpSpPr>
          <p:cNvPr id="3" name="Group 2"/>
          <p:cNvGrpSpPr/>
          <p:nvPr/>
        </p:nvGrpSpPr>
        <p:grpSpPr>
          <a:xfrm>
            <a:off x="7346253" y="640055"/>
            <a:ext cx="949325" cy="3454399"/>
            <a:chOff x="6858000" y="1905000"/>
            <a:chExt cx="949325" cy="2466756"/>
          </a:xfrm>
        </p:grpSpPr>
        <p:sp>
          <p:nvSpPr>
            <p:cNvPr id="6" name="Arc 1049"/>
            <p:cNvSpPr>
              <a:spLocks/>
            </p:cNvSpPr>
            <p:nvPr/>
          </p:nvSpPr>
          <p:spPr bwMode="auto">
            <a:xfrm flipV="1">
              <a:off x="6858000" y="4171070"/>
              <a:ext cx="949325" cy="200686"/>
            </a:xfrm>
            <a:custGeom>
              <a:avLst/>
              <a:gdLst>
                <a:gd name="T0" fmla="*/ 0 w 43200"/>
                <a:gd name="T1" fmla="*/ 0 h 23092"/>
                <a:gd name="T2" fmla="*/ 0 w 43200"/>
                <a:gd name="T3" fmla="*/ 0 h 23092"/>
                <a:gd name="T4" fmla="*/ 0 w 43200"/>
                <a:gd name="T5" fmla="*/ 0 h 23092"/>
                <a:gd name="T6" fmla="*/ 0 60000 65536"/>
                <a:gd name="T7" fmla="*/ 0 60000 65536"/>
                <a:gd name="T8" fmla="*/ 0 60000 65536"/>
                <a:gd name="T9" fmla="*/ 0 w 43200"/>
                <a:gd name="T10" fmla="*/ 0 h 23092"/>
                <a:gd name="T11" fmla="*/ 43200 w 43200"/>
                <a:gd name="T12" fmla="*/ 23092 h 23092"/>
              </a:gdLst>
              <a:ahLst/>
              <a:cxnLst>
                <a:cxn ang="T6">
                  <a:pos x="T0" y="T1"/>
                </a:cxn>
                <a:cxn ang="T7">
                  <a:pos x="T2" y="T3"/>
                </a:cxn>
                <a:cxn ang="T8">
                  <a:pos x="T4" y="T5"/>
                </a:cxn>
              </a:cxnLst>
              <a:rect l="T9" t="T10" r="T11" b="T12"/>
              <a:pathLst>
                <a:path w="43200" h="23092" fill="none" extrusionOk="0">
                  <a:moveTo>
                    <a:pt x="51" y="23092"/>
                  </a:moveTo>
                  <a:cubicBezTo>
                    <a:pt x="17" y="22595"/>
                    <a:pt x="0" y="22097"/>
                    <a:pt x="0" y="21600"/>
                  </a:cubicBezTo>
                  <a:cubicBezTo>
                    <a:pt x="0" y="9670"/>
                    <a:pt x="9670" y="0"/>
                    <a:pt x="21600" y="0"/>
                  </a:cubicBezTo>
                  <a:cubicBezTo>
                    <a:pt x="33529" y="0"/>
                    <a:pt x="43200" y="9670"/>
                    <a:pt x="43200" y="21600"/>
                  </a:cubicBezTo>
                  <a:cubicBezTo>
                    <a:pt x="43199" y="21831"/>
                    <a:pt x="43196" y="22063"/>
                    <a:pt x="43188" y="22295"/>
                  </a:cubicBezTo>
                </a:path>
                <a:path w="43200" h="23092" stroke="0" extrusionOk="0">
                  <a:moveTo>
                    <a:pt x="51" y="23092"/>
                  </a:moveTo>
                  <a:cubicBezTo>
                    <a:pt x="17" y="22595"/>
                    <a:pt x="0" y="22097"/>
                    <a:pt x="0" y="21600"/>
                  </a:cubicBezTo>
                  <a:cubicBezTo>
                    <a:pt x="0" y="9670"/>
                    <a:pt x="9670" y="0"/>
                    <a:pt x="21600" y="0"/>
                  </a:cubicBezTo>
                  <a:cubicBezTo>
                    <a:pt x="33529" y="0"/>
                    <a:pt x="43200" y="9670"/>
                    <a:pt x="43200" y="21600"/>
                  </a:cubicBezTo>
                  <a:cubicBezTo>
                    <a:pt x="43199" y="21831"/>
                    <a:pt x="43196" y="22063"/>
                    <a:pt x="43188" y="22295"/>
                  </a:cubicBezTo>
                  <a:lnTo>
                    <a:pt x="21600" y="21600"/>
                  </a:lnTo>
                  <a:lnTo>
                    <a:pt x="51" y="23092"/>
                  </a:lnTo>
                  <a:close/>
                </a:path>
              </a:pathLst>
            </a:custGeom>
            <a:solidFill>
              <a:srgbClr val="FFCC99"/>
            </a:solidFill>
            <a:ln w="9525">
              <a:solidFill>
                <a:srgbClr val="000000"/>
              </a:solidFill>
              <a:round/>
              <a:headEnd/>
              <a:tailEnd/>
            </a:ln>
          </p:spPr>
          <p:txBody>
            <a:bodyPr/>
            <a:lstStyle/>
            <a:p>
              <a:endParaRPr lang="en-US"/>
            </a:p>
          </p:txBody>
        </p:sp>
        <p:sp>
          <p:nvSpPr>
            <p:cNvPr id="7" name="Oval 1050"/>
            <p:cNvSpPr>
              <a:spLocks noChangeArrowheads="1"/>
            </p:cNvSpPr>
            <p:nvPr/>
          </p:nvSpPr>
          <p:spPr bwMode="auto">
            <a:xfrm>
              <a:off x="6858000" y="1905000"/>
              <a:ext cx="949325" cy="356280"/>
            </a:xfrm>
            <a:prstGeom prst="ellipse">
              <a:avLst/>
            </a:prstGeom>
            <a:solidFill>
              <a:srgbClr val="FFCC99"/>
            </a:solidFill>
            <a:ln w="9525">
              <a:solidFill>
                <a:srgbClr val="000000"/>
              </a:solidFill>
              <a:round/>
              <a:headEnd/>
              <a:tailEnd/>
            </a:ln>
          </p:spPr>
          <p:txBody>
            <a:bodyPr/>
            <a:lstStyle/>
            <a:p>
              <a:endParaRPr lang="en-US"/>
            </a:p>
          </p:txBody>
        </p:sp>
        <p:sp>
          <p:nvSpPr>
            <p:cNvPr id="8" name="Oval 1051"/>
            <p:cNvSpPr>
              <a:spLocks noChangeArrowheads="1"/>
            </p:cNvSpPr>
            <p:nvPr/>
          </p:nvSpPr>
          <p:spPr bwMode="auto">
            <a:xfrm>
              <a:off x="6976666" y="1962792"/>
              <a:ext cx="711994" cy="237520"/>
            </a:xfrm>
            <a:prstGeom prst="ellipse">
              <a:avLst/>
            </a:prstGeom>
            <a:solidFill>
              <a:srgbClr val="FFFFFF"/>
            </a:solidFill>
            <a:ln w="9525">
              <a:solidFill>
                <a:srgbClr val="000000"/>
              </a:solidFill>
              <a:round/>
              <a:headEnd/>
              <a:tailEnd/>
            </a:ln>
          </p:spPr>
          <p:txBody>
            <a:bodyPr/>
            <a:lstStyle/>
            <a:p>
              <a:endParaRPr lang="en-US"/>
            </a:p>
          </p:txBody>
        </p:sp>
        <p:sp>
          <p:nvSpPr>
            <p:cNvPr id="14" name="Line 1062"/>
            <p:cNvSpPr>
              <a:spLocks noChangeShapeType="1"/>
            </p:cNvSpPr>
            <p:nvPr/>
          </p:nvSpPr>
          <p:spPr bwMode="auto">
            <a:xfrm>
              <a:off x="6860538" y="2108226"/>
              <a:ext cx="0" cy="209195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5" name="Line 1063"/>
          <p:cNvSpPr>
            <a:spLocks noChangeShapeType="1"/>
          </p:cNvSpPr>
          <p:nvPr/>
        </p:nvSpPr>
        <p:spPr bwMode="auto">
          <a:xfrm>
            <a:off x="8293674" y="871858"/>
            <a:ext cx="5078" cy="298232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50.)</a:t>
            </a:r>
          </a:p>
        </p:txBody>
      </p:sp>
      <p:sp>
        <p:nvSpPr>
          <p:cNvPr id="30" name="Freeform 29"/>
          <p:cNvSpPr/>
          <p:nvPr/>
        </p:nvSpPr>
        <p:spPr>
          <a:xfrm>
            <a:off x="7351545" y="3438114"/>
            <a:ext cx="944033" cy="152519"/>
          </a:xfrm>
          <a:custGeom>
            <a:avLst/>
            <a:gdLst>
              <a:gd name="connsiteX0" fmla="*/ 0 w 944033"/>
              <a:gd name="connsiteY0" fmla="*/ 0 h 152519"/>
              <a:gd name="connsiteX1" fmla="*/ 80433 w 944033"/>
              <a:gd name="connsiteY1" fmla="*/ 84667 h 152519"/>
              <a:gd name="connsiteX2" fmla="*/ 228600 w 944033"/>
              <a:gd name="connsiteY2" fmla="*/ 131233 h 152519"/>
              <a:gd name="connsiteX3" fmla="*/ 474133 w 944033"/>
              <a:gd name="connsiteY3" fmla="*/ 152400 h 152519"/>
              <a:gd name="connsiteX4" fmla="*/ 745067 w 944033"/>
              <a:gd name="connsiteY4" fmla="*/ 122767 h 152519"/>
              <a:gd name="connsiteX5" fmla="*/ 910167 w 944033"/>
              <a:gd name="connsiteY5" fmla="*/ 46567 h 152519"/>
              <a:gd name="connsiteX6" fmla="*/ 944033 w 944033"/>
              <a:gd name="connsiteY6" fmla="*/ 12700 h 1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033" h="152519">
                <a:moveTo>
                  <a:pt x="0" y="0"/>
                </a:moveTo>
                <a:cubicBezTo>
                  <a:pt x="21166" y="31397"/>
                  <a:pt x="42333" y="62795"/>
                  <a:pt x="80433" y="84667"/>
                </a:cubicBezTo>
                <a:cubicBezTo>
                  <a:pt x="118533" y="106539"/>
                  <a:pt x="162983" y="119944"/>
                  <a:pt x="228600" y="131233"/>
                </a:cubicBezTo>
                <a:cubicBezTo>
                  <a:pt x="294217" y="142522"/>
                  <a:pt x="388055" y="153811"/>
                  <a:pt x="474133" y="152400"/>
                </a:cubicBezTo>
                <a:cubicBezTo>
                  <a:pt x="560211" y="150989"/>
                  <a:pt x="672395" y="140406"/>
                  <a:pt x="745067" y="122767"/>
                </a:cubicBezTo>
                <a:cubicBezTo>
                  <a:pt x="817739" y="105128"/>
                  <a:pt x="877006" y="64912"/>
                  <a:pt x="910167" y="46567"/>
                </a:cubicBezTo>
                <a:cubicBezTo>
                  <a:pt x="943328" y="28223"/>
                  <a:pt x="944033" y="12700"/>
                  <a:pt x="944033" y="1270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rot="10800000">
            <a:off x="7354719" y="3281427"/>
            <a:ext cx="944033" cy="152519"/>
          </a:xfrm>
          <a:custGeom>
            <a:avLst/>
            <a:gdLst>
              <a:gd name="connsiteX0" fmla="*/ 0 w 944033"/>
              <a:gd name="connsiteY0" fmla="*/ 0 h 152519"/>
              <a:gd name="connsiteX1" fmla="*/ 80433 w 944033"/>
              <a:gd name="connsiteY1" fmla="*/ 84667 h 152519"/>
              <a:gd name="connsiteX2" fmla="*/ 228600 w 944033"/>
              <a:gd name="connsiteY2" fmla="*/ 131233 h 152519"/>
              <a:gd name="connsiteX3" fmla="*/ 474133 w 944033"/>
              <a:gd name="connsiteY3" fmla="*/ 152400 h 152519"/>
              <a:gd name="connsiteX4" fmla="*/ 745067 w 944033"/>
              <a:gd name="connsiteY4" fmla="*/ 122767 h 152519"/>
              <a:gd name="connsiteX5" fmla="*/ 910167 w 944033"/>
              <a:gd name="connsiteY5" fmla="*/ 46567 h 152519"/>
              <a:gd name="connsiteX6" fmla="*/ 944033 w 944033"/>
              <a:gd name="connsiteY6" fmla="*/ 12700 h 1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033" h="152519">
                <a:moveTo>
                  <a:pt x="0" y="0"/>
                </a:moveTo>
                <a:cubicBezTo>
                  <a:pt x="21166" y="31397"/>
                  <a:pt x="42333" y="62795"/>
                  <a:pt x="80433" y="84667"/>
                </a:cubicBezTo>
                <a:cubicBezTo>
                  <a:pt x="118533" y="106539"/>
                  <a:pt x="162983" y="119944"/>
                  <a:pt x="228600" y="131233"/>
                </a:cubicBezTo>
                <a:cubicBezTo>
                  <a:pt x="294217" y="142522"/>
                  <a:pt x="388055" y="153811"/>
                  <a:pt x="474133" y="152400"/>
                </a:cubicBezTo>
                <a:cubicBezTo>
                  <a:pt x="560211" y="150989"/>
                  <a:pt x="672395" y="140406"/>
                  <a:pt x="745067" y="122767"/>
                </a:cubicBezTo>
                <a:cubicBezTo>
                  <a:pt x="817739" y="105128"/>
                  <a:pt x="877006" y="64912"/>
                  <a:pt x="910167" y="46567"/>
                </a:cubicBezTo>
                <a:cubicBezTo>
                  <a:pt x="943328" y="28223"/>
                  <a:pt x="944033" y="12700"/>
                  <a:pt x="944033" y="12700"/>
                </a:cubicBezTo>
              </a:path>
            </a:pathLst>
          </a:cu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73441" name="Straight Arrow Connector 573440"/>
          <p:cNvCxnSpPr/>
          <p:nvPr/>
        </p:nvCxnSpPr>
        <p:spPr>
          <a:xfrm flipH="1" flipV="1">
            <a:off x="7813065" y="3177840"/>
            <a:ext cx="8467" cy="26027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7" name="Group 347"/>
          <p:cNvGrpSpPr>
            <a:grpSpLocks/>
          </p:cNvGrpSpPr>
          <p:nvPr/>
        </p:nvGrpSpPr>
        <p:grpSpPr bwMode="auto">
          <a:xfrm>
            <a:off x="7753845" y="3499193"/>
            <a:ext cx="185738" cy="180023"/>
            <a:chOff x="2653" y="3970"/>
            <a:chExt cx="130" cy="126"/>
          </a:xfrm>
        </p:grpSpPr>
        <p:sp>
          <p:nvSpPr>
            <p:cNvPr id="38"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40" name="Object 39"/>
          <p:cNvGraphicFramePr>
            <a:graphicFrameLocks noChangeAspect="1"/>
          </p:cNvGraphicFramePr>
          <p:nvPr>
            <p:extLst>
              <p:ext uri="{D42A27DB-BD31-4B8C-83A1-F6EECF244321}">
                <p14:modId xmlns:p14="http://schemas.microsoft.com/office/powerpoint/2010/main" val="1037474036"/>
              </p:ext>
            </p:extLst>
          </p:nvPr>
        </p:nvGraphicFramePr>
        <p:xfrm>
          <a:off x="7599858" y="3527133"/>
          <a:ext cx="339725" cy="339725"/>
        </p:xfrm>
        <a:graphic>
          <a:graphicData uri="http://schemas.openxmlformats.org/presentationml/2006/ole">
            <mc:AlternateContent xmlns:mc="http://schemas.openxmlformats.org/markup-compatibility/2006">
              <mc:Choice xmlns:v="urn:schemas-microsoft-com:vml" Requires="v">
                <p:oleObj spid="_x0000_s2599761" name="Equation" r:id="rId4" imgW="203200" imgH="203200" progId="Equation.DSMT4">
                  <p:embed/>
                </p:oleObj>
              </mc:Choice>
              <mc:Fallback>
                <p:oleObj name="Equation" r:id="rId4" imgW="203200" imgH="203200" progId="Equation.DSMT4">
                  <p:embed/>
                  <p:pic>
                    <p:nvPicPr>
                      <p:cNvPr id="0" name=""/>
                      <p:cNvPicPr/>
                      <p:nvPr/>
                    </p:nvPicPr>
                    <p:blipFill>
                      <a:blip r:embed="rId5"/>
                      <a:stretch>
                        <a:fillRect/>
                      </a:stretch>
                    </p:blipFill>
                    <p:spPr>
                      <a:xfrm>
                        <a:off x="7599858" y="3527133"/>
                        <a:ext cx="339725" cy="339725"/>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3126158331"/>
              </p:ext>
            </p:extLst>
          </p:nvPr>
        </p:nvGraphicFramePr>
        <p:xfrm>
          <a:off x="7340601" y="3130868"/>
          <a:ext cx="446087" cy="339725"/>
        </p:xfrm>
        <a:graphic>
          <a:graphicData uri="http://schemas.openxmlformats.org/presentationml/2006/ole">
            <mc:AlternateContent xmlns:mc="http://schemas.openxmlformats.org/markup-compatibility/2006">
              <mc:Choice xmlns:v="urn:schemas-microsoft-com:vml" Requires="v">
                <p:oleObj spid="_x0000_s2599762" name="Equation" r:id="rId6" imgW="266700" imgH="203200" progId="Equation.DSMT4">
                  <p:embed/>
                </p:oleObj>
              </mc:Choice>
              <mc:Fallback>
                <p:oleObj name="Equation" r:id="rId6" imgW="266700" imgH="203200" progId="Equation.DSMT4">
                  <p:embed/>
                  <p:pic>
                    <p:nvPicPr>
                      <p:cNvPr id="0" name=""/>
                      <p:cNvPicPr/>
                      <p:nvPr/>
                    </p:nvPicPr>
                    <p:blipFill>
                      <a:blip r:embed="rId7"/>
                      <a:stretch>
                        <a:fillRect/>
                      </a:stretch>
                    </p:blipFill>
                    <p:spPr>
                      <a:xfrm>
                        <a:off x="7340601" y="3130868"/>
                        <a:ext cx="446087" cy="339725"/>
                      </a:xfrm>
                      <a:prstGeom prst="rect">
                        <a:avLst/>
                      </a:prstGeom>
                    </p:spPr>
                  </p:pic>
                </p:oleObj>
              </mc:Fallback>
            </mc:AlternateContent>
          </a:graphicData>
        </a:graphic>
      </p:graphicFrame>
      <p:cxnSp>
        <p:nvCxnSpPr>
          <p:cNvPr id="42" name="Straight Arrow Connector 41"/>
          <p:cNvCxnSpPr/>
          <p:nvPr/>
        </p:nvCxnSpPr>
        <p:spPr>
          <a:xfrm flipH="1">
            <a:off x="7838465" y="1435115"/>
            <a:ext cx="1" cy="26027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3" name="Group 347"/>
          <p:cNvGrpSpPr>
            <a:grpSpLocks/>
          </p:cNvGrpSpPr>
          <p:nvPr/>
        </p:nvGrpSpPr>
        <p:grpSpPr bwMode="auto">
          <a:xfrm rot="9555836">
            <a:off x="8107936" y="1369594"/>
            <a:ext cx="185738" cy="180023"/>
            <a:chOff x="2653" y="3970"/>
            <a:chExt cx="130" cy="126"/>
          </a:xfrm>
        </p:grpSpPr>
        <p:sp>
          <p:nvSpPr>
            <p:cNvPr id="44"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46" name="Freeform 45"/>
          <p:cNvSpPr/>
          <p:nvPr/>
        </p:nvSpPr>
        <p:spPr>
          <a:xfrm>
            <a:off x="7355197" y="1375902"/>
            <a:ext cx="944033" cy="152519"/>
          </a:xfrm>
          <a:custGeom>
            <a:avLst/>
            <a:gdLst>
              <a:gd name="connsiteX0" fmla="*/ 0 w 944033"/>
              <a:gd name="connsiteY0" fmla="*/ 0 h 152519"/>
              <a:gd name="connsiteX1" fmla="*/ 80433 w 944033"/>
              <a:gd name="connsiteY1" fmla="*/ 84667 h 152519"/>
              <a:gd name="connsiteX2" fmla="*/ 228600 w 944033"/>
              <a:gd name="connsiteY2" fmla="*/ 131233 h 152519"/>
              <a:gd name="connsiteX3" fmla="*/ 474133 w 944033"/>
              <a:gd name="connsiteY3" fmla="*/ 152400 h 152519"/>
              <a:gd name="connsiteX4" fmla="*/ 745067 w 944033"/>
              <a:gd name="connsiteY4" fmla="*/ 122767 h 152519"/>
              <a:gd name="connsiteX5" fmla="*/ 910167 w 944033"/>
              <a:gd name="connsiteY5" fmla="*/ 46567 h 152519"/>
              <a:gd name="connsiteX6" fmla="*/ 944033 w 944033"/>
              <a:gd name="connsiteY6" fmla="*/ 12700 h 1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033" h="152519">
                <a:moveTo>
                  <a:pt x="0" y="0"/>
                </a:moveTo>
                <a:cubicBezTo>
                  <a:pt x="21166" y="31397"/>
                  <a:pt x="42333" y="62795"/>
                  <a:pt x="80433" y="84667"/>
                </a:cubicBezTo>
                <a:cubicBezTo>
                  <a:pt x="118533" y="106539"/>
                  <a:pt x="162983" y="119944"/>
                  <a:pt x="228600" y="131233"/>
                </a:cubicBezTo>
                <a:cubicBezTo>
                  <a:pt x="294217" y="142522"/>
                  <a:pt x="388055" y="153811"/>
                  <a:pt x="474133" y="152400"/>
                </a:cubicBezTo>
                <a:cubicBezTo>
                  <a:pt x="560211" y="150989"/>
                  <a:pt x="672395" y="140406"/>
                  <a:pt x="745067" y="122767"/>
                </a:cubicBezTo>
                <a:cubicBezTo>
                  <a:pt x="817739" y="105128"/>
                  <a:pt x="877006" y="64912"/>
                  <a:pt x="910167" y="46567"/>
                </a:cubicBezTo>
                <a:cubicBezTo>
                  <a:pt x="943328" y="28223"/>
                  <a:pt x="944033" y="12700"/>
                  <a:pt x="944033" y="1270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rot="10800000">
            <a:off x="7358371" y="1219215"/>
            <a:ext cx="944033" cy="152519"/>
          </a:xfrm>
          <a:custGeom>
            <a:avLst/>
            <a:gdLst>
              <a:gd name="connsiteX0" fmla="*/ 0 w 944033"/>
              <a:gd name="connsiteY0" fmla="*/ 0 h 152519"/>
              <a:gd name="connsiteX1" fmla="*/ 80433 w 944033"/>
              <a:gd name="connsiteY1" fmla="*/ 84667 h 152519"/>
              <a:gd name="connsiteX2" fmla="*/ 228600 w 944033"/>
              <a:gd name="connsiteY2" fmla="*/ 131233 h 152519"/>
              <a:gd name="connsiteX3" fmla="*/ 474133 w 944033"/>
              <a:gd name="connsiteY3" fmla="*/ 152400 h 152519"/>
              <a:gd name="connsiteX4" fmla="*/ 745067 w 944033"/>
              <a:gd name="connsiteY4" fmla="*/ 122767 h 152519"/>
              <a:gd name="connsiteX5" fmla="*/ 910167 w 944033"/>
              <a:gd name="connsiteY5" fmla="*/ 46567 h 152519"/>
              <a:gd name="connsiteX6" fmla="*/ 944033 w 944033"/>
              <a:gd name="connsiteY6" fmla="*/ 12700 h 1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033" h="152519">
                <a:moveTo>
                  <a:pt x="0" y="0"/>
                </a:moveTo>
                <a:cubicBezTo>
                  <a:pt x="21166" y="31397"/>
                  <a:pt x="42333" y="62795"/>
                  <a:pt x="80433" y="84667"/>
                </a:cubicBezTo>
                <a:cubicBezTo>
                  <a:pt x="118533" y="106539"/>
                  <a:pt x="162983" y="119944"/>
                  <a:pt x="228600" y="131233"/>
                </a:cubicBezTo>
                <a:cubicBezTo>
                  <a:pt x="294217" y="142522"/>
                  <a:pt x="388055" y="153811"/>
                  <a:pt x="474133" y="152400"/>
                </a:cubicBezTo>
                <a:cubicBezTo>
                  <a:pt x="560211" y="150989"/>
                  <a:pt x="672395" y="140406"/>
                  <a:pt x="745067" y="122767"/>
                </a:cubicBezTo>
                <a:cubicBezTo>
                  <a:pt x="817739" y="105128"/>
                  <a:pt x="877006" y="64912"/>
                  <a:pt x="910167" y="46567"/>
                </a:cubicBezTo>
                <a:cubicBezTo>
                  <a:pt x="943328" y="28223"/>
                  <a:pt x="944033" y="12700"/>
                  <a:pt x="944033" y="12700"/>
                </a:cubicBezTo>
              </a:path>
            </a:pathLst>
          </a:cu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48" name="Object 47"/>
          <p:cNvGraphicFramePr>
            <a:graphicFrameLocks noChangeAspect="1"/>
          </p:cNvGraphicFramePr>
          <p:nvPr>
            <p:extLst>
              <p:ext uri="{D42A27DB-BD31-4B8C-83A1-F6EECF244321}">
                <p14:modId xmlns:p14="http://schemas.microsoft.com/office/powerpoint/2010/main" val="2221256930"/>
              </p:ext>
            </p:extLst>
          </p:nvPr>
        </p:nvGraphicFramePr>
        <p:xfrm>
          <a:off x="8319529" y="1320419"/>
          <a:ext cx="339725" cy="339725"/>
        </p:xfrm>
        <a:graphic>
          <a:graphicData uri="http://schemas.openxmlformats.org/presentationml/2006/ole">
            <mc:AlternateContent xmlns:mc="http://schemas.openxmlformats.org/markup-compatibility/2006">
              <mc:Choice xmlns:v="urn:schemas-microsoft-com:vml" Requires="v">
                <p:oleObj spid="_x0000_s2599763" name="Equation" r:id="rId8" imgW="203200" imgH="203200" progId="Equation.DSMT4">
                  <p:embed/>
                </p:oleObj>
              </mc:Choice>
              <mc:Fallback>
                <p:oleObj name="Equation" r:id="rId8" imgW="203200" imgH="203200" progId="Equation.DSMT4">
                  <p:embed/>
                  <p:pic>
                    <p:nvPicPr>
                      <p:cNvPr id="0" name=""/>
                      <p:cNvPicPr/>
                      <p:nvPr/>
                    </p:nvPicPr>
                    <p:blipFill>
                      <a:blip r:embed="rId5"/>
                      <a:stretch>
                        <a:fillRect/>
                      </a:stretch>
                    </p:blipFill>
                    <p:spPr>
                      <a:xfrm>
                        <a:off x="8319529" y="1320419"/>
                        <a:ext cx="339725" cy="339725"/>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1796720908"/>
              </p:ext>
            </p:extLst>
          </p:nvPr>
        </p:nvGraphicFramePr>
        <p:xfrm>
          <a:off x="7371211" y="1335764"/>
          <a:ext cx="446087" cy="339725"/>
        </p:xfrm>
        <a:graphic>
          <a:graphicData uri="http://schemas.openxmlformats.org/presentationml/2006/ole">
            <mc:AlternateContent xmlns:mc="http://schemas.openxmlformats.org/markup-compatibility/2006">
              <mc:Choice xmlns:v="urn:schemas-microsoft-com:vml" Requires="v">
                <p:oleObj spid="_x0000_s2599764" name="Equation" r:id="rId9" imgW="266700" imgH="203200" progId="Equation.DSMT4">
                  <p:embed/>
                </p:oleObj>
              </mc:Choice>
              <mc:Fallback>
                <p:oleObj name="Equation" r:id="rId9" imgW="266700" imgH="203200" progId="Equation.DSMT4">
                  <p:embed/>
                  <p:pic>
                    <p:nvPicPr>
                      <p:cNvPr id="0" name=""/>
                      <p:cNvPicPr/>
                      <p:nvPr/>
                    </p:nvPicPr>
                    <p:blipFill>
                      <a:blip r:embed="rId7"/>
                      <a:stretch>
                        <a:fillRect/>
                      </a:stretch>
                    </p:blipFill>
                    <p:spPr>
                      <a:xfrm>
                        <a:off x="7371211" y="1335764"/>
                        <a:ext cx="446087" cy="339725"/>
                      </a:xfrm>
                      <a:prstGeom prst="rect">
                        <a:avLst/>
                      </a:prstGeom>
                    </p:spPr>
                  </p:pic>
                </p:oleObj>
              </mc:Fallback>
            </mc:AlternateContent>
          </a:graphicData>
        </a:graphic>
      </p:graphicFrame>
      <p:sp>
        <p:nvSpPr>
          <p:cNvPr id="50" name="Rectangle 9"/>
          <p:cNvSpPr txBox="1">
            <a:spLocks noChangeArrowheads="1"/>
          </p:cNvSpPr>
          <p:nvPr/>
        </p:nvSpPr>
        <p:spPr>
          <a:xfrm>
            <a:off x="222248" y="334168"/>
            <a:ext cx="6407151" cy="9398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14</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2000" dirty="0">
                <a:solidFill>
                  <a:srgbClr val="0000FF"/>
                </a:solidFill>
                <a:latin typeface="Times New Roman"/>
                <a:cs typeface="Times New Roman"/>
              </a:rPr>
              <a:t>What will happen </a:t>
            </a:r>
            <a:r>
              <a:rPr lang="en-US" sz="2000" dirty="0">
                <a:solidFill>
                  <a:srgbClr val="000000"/>
                </a:solidFill>
                <a:latin typeface="Times New Roman"/>
                <a:cs typeface="Times New Roman"/>
              </a:rPr>
              <a:t>when a </a:t>
            </a:r>
            <a:r>
              <a:rPr lang="en-US" sz="2000" dirty="0">
                <a:solidFill>
                  <a:srgbClr val="0000FF"/>
                </a:solidFill>
                <a:latin typeface="Times New Roman"/>
                <a:cs typeface="Times New Roman"/>
              </a:rPr>
              <a:t>magnet</a:t>
            </a:r>
            <a:r>
              <a:rPr lang="en-US" sz="2000" dirty="0">
                <a:solidFill>
                  <a:srgbClr val="000000"/>
                </a:solidFill>
                <a:latin typeface="Times New Roman"/>
                <a:cs typeface="Times New Roman"/>
              </a:rPr>
              <a:t> is </a:t>
            </a:r>
            <a:r>
              <a:rPr lang="en-US" sz="2000" dirty="0">
                <a:solidFill>
                  <a:srgbClr val="0000FF"/>
                </a:solidFill>
                <a:latin typeface="Times New Roman"/>
                <a:cs typeface="Times New Roman"/>
              </a:rPr>
              <a:t>dropped down </a:t>
            </a:r>
            <a:r>
              <a:rPr lang="en-US" sz="2000" dirty="0">
                <a:solidFill>
                  <a:srgbClr val="000000"/>
                </a:solidFill>
                <a:latin typeface="Times New Roman"/>
                <a:cs typeface="Times New Roman"/>
              </a:rPr>
              <a:t>an </a:t>
            </a:r>
            <a:r>
              <a:rPr lang="en-US" sz="2000" dirty="0">
                <a:solidFill>
                  <a:srgbClr val="FF0000"/>
                </a:solidFill>
                <a:latin typeface="Times New Roman"/>
                <a:cs typeface="Times New Roman"/>
              </a:rPr>
              <a:t>aluminum tube</a:t>
            </a:r>
            <a:r>
              <a:rPr lang="en-US" sz="2000" dirty="0">
                <a:solidFill>
                  <a:srgbClr val="000000"/>
                </a:solidFill>
                <a:latin typeface="Times New Roman"/>
                <a:cs typeface="Times New Roman"/>
              </a:rPr>
              <a:t>?</a:t>
            </a:r>
            <a:endParaRPr lang="en-US" sz="1800" dirty="0">
              <a:solidFill>
                <a:srgbClr val="008000"/>
              </a:solidFill>
              <a:latin typeface="Apple Chancery"/>
              <a:ea typeface="ＭＳ Ｐゴシック" charset="0"/>
              <a:cs typeface="Apple Chancery"/>
            </a:endParaRPr>
          </a:p>
        </p:txBody>
      </p:sp>
      <p:sp>
        <p:nvSpPr>
          <p:cNvPr id="51" name="Rectangle 9"/>
          <p:cNvSpPr txBox="1">
            <a:spLocks noChangeArrowheads="1"/>
          </p:cNvSpPr>
          <p:nvPr/>
        </p:nvSpPr>
        <p:spPr>
          <a:xfrm>
            <a:off x="6682327" y="4103476"/>
            <a:ext cx="2426840" cy="9398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rgbClr val="FF0000"/>
                </a:solidFill>
                <a:latin typeface="Apple Chancery"/>
                <a:ea typeface="ＭＳ Ｐゴシック" charset="0"/>
                <a:cs typeface="Apple Chancery"/>
              </a:rPr>
              <a:t>(graphic, with considerable modification, courtesy of Mr. White)</a:t>
            </a:r>
            <a:endParaRPr lang="en-US" sz="1400" dirty="0">
              <a:solidFill>
                <a:srgbClr val="008000"/>
              </a:solidFill>
              <a:latin typeface="Apple Chancery"/>
              <a:ea typeface="ＭＳ Ｐゴシック" charset="0"/>
              <a:cs typeface="Apple Chancery"/>
            </a:endParaRPr>
          </a:p>
        </p:txBody>
      </p:sp>
      <p:sp>
        <p:nvSpPr>
          <p:cNvPr id="54" name="Rectangle 9"/>
          <p:cNvSpPr txBox="1">
            <a:spLocks noChangeArrowheads="1"/>
          </p:cNvSpPr>
          <p:nvPr/>
        </p:nvSpPr>
        <p:spPr>
          <a:xfrm>
            <a:off x="939103" y="2689175"/>
            <a:ext cx="6083998" cy="98454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--Notice </a:t>
            </a:r>
            <a:r>
              <a:rPr lang="en-US" sz="2000" dirty="0">
                <a:latin typeface="Times New Roman"/>
                <a:cs typeface="Times New Roman"/>
              </a:rPr>
              <a:t>we find </a:t>
            </a:r>
            <a:r>
              <a:rPr lang="en-US" sz="2000" i="1" dirty="0">
                <a:solidFill>
                  <a:srgbClr val="0000FF"/>
                </a:solidFill>
                <a:latin typeface="Times New Roman"/>
                <a:cs typeface="Times New Roman"/>
              </a:rPr>
              <a:t>two</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north poles</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juxtaposed against one another due to the induced current.  This will produce a </a:t>
            </a:r>
            <a:r>
              <a:rPr lang="en-US" sz="2000" dirty="0">
                <a:solidFill>
                  <a:srgbClr val="FF0000"/>
                </a:solidFill>
                <a:latin typeface="Times New Roman"/>
                <a:cs typeface="Times New Roman"/>
              </a:rPr>
              <a:t>magnetic force UPWARD </a:t>
            </a:r>
            <a:r>
              <a:rPr lang="en-US" sz="2000" dirty="0">
                <a:latin typeface="Times New Roman"/>
                <a:cs typeface="Times New Roman"/>
              </a:rPr>
              <a:t>on the magnet</a:t>
            </a:r>
            <a:r>
              <a:rPr lang="en-US" sz="2000" dirty="0">
                <a:solidFill>
                  <a:srgbClr val="000000"/>
                </a:solidFill>
                <a:latin typeface="Times New Roman"/>
                <a:cs typeface="Times New Roman"/>
              </a:rPr>
              <a:t>. </a:t>
            </a:r>
            <a:endParaRPr lang="en-US" sz="1800" dirty="0">
              <a:solidFill>
                <a:srgbClr val="008000"/>
              </a:solidFill>
              <a:latin typeface="Apple Chancery"/>
              <a:ea typeface="ＭＳ Ｐゴシック" charset="0"/>
              <a:cs typeface="Apple Chancery"/>
            </a:endParaRPr>
          </a:p>
        </p:txBody>
      </p:sp>
      <p:sp>
        <p:nvSpPr>
          <p:cNvPr id="55" name="Rectangle 9"/>
          <p:cNvSpPr txBox="1">
            <a:spLocks noChangeArrowheads="1"/>
          </p:cNvSpPr>
          <p:nvPr/>
        </p:nvSpPr>
        <p:spPr>
          <a:xfrm>
            <a:off x="621603" y="3908133"/>
            <a:ext cx="5842697" cy="128484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FF0000"/>
                </a:solidFill>
                <a:latin typeface="Apple Chancery"/>
                <a:ea typeface="ＭＳ Ｐゴシック" charset="0"/>
                <a:cs typeface="Apple Chancery"/>
              </a:rPr>
              <a:t>            </a:t>
            </a:r>
            <a:r>
              <a:rPr lang="en-US" sz="2000" dirty="0">
                <a:solidFill>
                  <a:srgbClr val="000000"/>
                </a:solidFill>
                <a:latin typeface="Times New Roman"/>
                <a:cs typeface="Times New Roman"/>
              </a:rPr>
              <a:t>There is an </a:t>
            </a:r>
            <a:r>
              <a:rPr lang="en-US" sz="2000" dirty="0">
                <a:solidFill>
                  <a:srgbClr val="0000FF"/>
                </a:solidFill>
                <a:latin typeface="Times New Roman"/>
                <a:cs typeface="Times New Roman"/>
              </a:rPr>
              <a:t>decreasing magnetic flux </a:t>
            </a:r>
            <a:r>
              <a:rPr lang="en-US" sz="2000" dirty="0">
                <a:solidFill>
                  <a:srgbClr val="000000"/>
                </a:solidFill>
                <a:latin typeface="Times New Roman"/>
                <a:cs typeface="Times New Roman"/>
              </a:rPr>
              <a:t>through it, so the </a:t>
            </a:r>
            <a:r>
              <a:rPr lang="en-US" sz="2000" dirty="0">
                <a:solidFill>
                  <a:srgbClr val="0000FF"/>
                </a:solidFill>
                <a:latin typeface="Times New Roman"/>
                <a:cs typeface="Times New Roman"/>
              </a:rPr>
              <a:t>induced current </a:t>
            </a:r>
            <a:r>
              <a:rPr lang="en-US" sz="2000" dirty="0">
                <a:solidFill>
                  <a:srgbClr val="000000"/>
                </a:solidFill>
                <a:latin typeface="Times New Roman"/>
                <a:cs typeface="Times New Roman"/>
              </a:rPr>
              <a:t>and its </a:t>
            </a:r>
            <a:r>
              <a:rPr lang="en-US" sz="2000" dirty="0">
                <a:solidFill>
                  <a:srgbClr val="0000FF"/>
                </a:solidFill>
                <a:latin typeface="Times New Roman"/>
                <a:cs typeface="Times New Roman"/>
              </a:rPr>
              <a:t>associated 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will </a:t>
            </a:r>
            <a:r>
              <a:rPr lang="en-US" sz="2000" dirty="0">
                <a:solidFill>
                  <a:srgbClr val="FF0000"/>
                </a:solidFill>
                <a:latin typeface="Times New Roman"/>
                <a:cs typeface="Times New Roman"/>
              </a:rPr>
              <a:t>set itself up how</a:t>
            </a:r>
            <a:r>
              <a:rPr lang="en-US" sz="2000" dirty="0">
                <a:solidFill>
                  <a:srgbClr val="000000"/>
                </a:solidFill>
                <a:latin typeface="Times New Roman"/>
                <a:cs typeface="Times New Roman"/>
              </a:rPr>
              <a:t>? </a:t>
            </a:r>
            <a:endParaRPr lang="en-US" sz="1800" dirty="0">
              <a:solidFill>
                <a:srgbClr val="008000"/>
              </a:solidFill>
              <a:latin typeface="Apple Chancery"/>
              <a:ea typeface="ＭＳ Ｐゴシック" charset="0"/>
              <a:cs typeface="Apple Chancery"/>
            </a:endParaRPr>
          </a:p>
        </p:txBody>
      </p:sp>
      <p:sp>
        <p:nvSpPr>
          <p:cNvPr id="57" name="Rectangle 9"/>
          <p:cNvSpPr txBox="1">
            <a:spLocks noChangeArrowheads="1"/>
          </p:cNvSpPr>
          <p:nvPr/>
        </p:nvSpPr>
        <p:spPr>
          <a:xfrm>
            <a:off x="939103" y="5105140"/>
            <a:ext cx="7874697" cy="68606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--Notice </a:t>
            </a:r>
            <a:r>
              <a:rPr lang="en-US" sz="2000" dirty="0">
                <a:solidFill>
                  <a:srgbClr val="000000"/>
                </a:solidFill>
                <a:latin typeface="Times New Roman"/>
                <a:cs typeface="Times New Roman"/>
              </a:rPr>
              <a:t>we find </a:t>
            </a:r>
            <a:r>
              <a:rPr lang="en-US" sz="2000" dirty="0">
                <a:solidFill>
                  <a:srgbClr val="0000FF"/>
                </a:solidFill>
                <a:latin typeface="Times New Roman"/>
                <a:cs typeface="Times New Roman"/>
              </a:rPr>
              <a:t>one </a:t>
            </a:r>
            <a:r>
              <a:rPr lang="en-US" sz="2000" i="1" dirty="0">
                <a:solidFill>
                  <a:srgbClr val="0000FF"/>
                </a:solidFill>
                <a:latin typeface="Times New Roman"/>
                <a:cs typeface="Times New Roman"/>
              </a:rPr>
              <a:t>north poles</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and </a:t>
            </a:r>
            <a:r>
              <a:rPr lang="en-US" sz="2000" dirty="0">
                <a:solidFill>
                  <a:srgbClr val="0000FF"/>
                </a:solidFill>
                <a:latin typeface="Times New Roman"/>
                <a:cs typeface="Times New Roman"/>
              </a:rPr>
              <a:t>one </a:t>
            </a:r>
            <a:r>
              <a:rPr lang="en-US" sz="2000" i="1" dirty="0">
                <a:solidFill>
                  <a:srgbClr val="0000FF"/>
                </a:solidFill>
                <a:latin typeface="Times New Roman"/>
                <a:cs typeface="Times New Roman"/>
              </a:rPr>
              <a:t>south pole </a:t>
            </a:r>
            <a:r>
              <a:rPr lang="en-US" sz="2000" dirty="0">
                <a:solidFill>
                  <a:srgbClr val="000000"/>
                </a:solidFill>
                <a:latin typeface="Times New Roman"/>
                <a:cs typeface="Times New Roman"/>
              </a:rPr>
              <a:t>juxtaposed against one another.  This will produce a </a:t>
            </a:r>
            <a:r>
              <a:rPr lang="en-US" sz="2000" dirty="0">
                <a:solidFill>
                  <a:srgbClr val="FF0000"/>
                </a:solidFill>
                <a:latin typeface="Times New Roman"/>
                <a:cs typeface="Times New Roman"/>
              </a:rPr>
              <a:t>magnetic force UPWARD </a:t>
            </a:r>
            <a:r>
              <a:rPr lang="en-US" sz="2000" dirty="0">
                <a:solidFill>
                  <a:srgbClr val="000000"/>
                </a:solidFill>
                <a:latin typeface="Times New Roman"/>
                <a:cs typeface="Times New Roman"/>
              </a:rPr>
              <a:t>on the magnet. </a:t>
            </a:r>
            <a:endParaRPr lang="en-US" sz="1800" dirty="0">
              <a:solidFill>
                <a:srgbClr val="008000"/>
              </a:solidFill>
              <a:latin typeface="Apple Chancery"/>
              <a:ea typeface="ＭＳ Ｐゴシック" charset="0"/>
              <a:cs typeface="Apple Chancery"/>
            </a:endParaRPr>
          </a:p>
        </p:txBody>
      </p:sp>
      <p:sp>
        <p:nvSpPr>
          <p:cNvPr id="58" name="Rectangle 9"/>
          <p:cNvSpPr txBox="1">
            <a:spLocks noChangeArrowheads="1"/>
          </p:cNvSpPr>
          <p:nvPr/>
        </p:nvSpPr>
        <p:spPr>
          <a:xfrm>
            <a:off x="621603" y="5824278"/>
            <a:ext cx="7874697" cy="68606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--Bottom line:  </a:t>
            </a:r>
            <a:r>
              <a:rPr lang="en-US" sz="2000" dirty="0">
                <a:solidFill>
                  <a:srgbClr val="000000"/>
                </a:solidFill>
                <a:latin typeface="Times New Roman"/>
                <a:cs typeface="Times New Roman"/>
              </a:rPr>
              <a:t>It should take a </a:t>
            </a:r>
            <a:r>
              <a:rPr lang="en-US" sz="2000" i="1" dirty="0">
                <a:solidFill>
                  <a:srgbClr val="FF0000"/>
                </a:solidFill>
                <a:latin typeface="Times New Roman"/>
                <a:cs typeface="Times New Roman"/>
              </a:rPr>
              <a:t>long time </a:t>
            </a:r>
            <a:r>
              <a:rPr lang="en-US" sz="2000" dirty="0">
                <a:solidFill>
                  <a:srgbClr val="000000"/>
                </a:solidFill>
                <a:latin typeface="Times New Roman"/>
                <a:cs typeface="Times New Roman"/>
              </a:rPr>
              <a:t>for the magnet to free fall to the bottom of the tube!</a:t>
            </a:r>
            <a:endParaRPr lang="en-US" sz="1800" dirty="0">
              <a:solidFill>
                <a:srgbClr val="008000"/>
              </a:solidFill>
              <a:latin typeface="Apple Chancery"/>
              <a:ea typeface="ＭＳ Ｐゴシック" charset="0"/>
              <a:cs typeface="Apple Chancery"/>
            </a:endParaRPr>
          </a:p>
        </p:txBody>
      </p:sp>
    </p:spTree>
    <p:extLst>
      <p:ext uri="{BB962C8B-B14F-4D97-AF65-F5344CB8AC3E}">
        <p14:creationId xmlns:p14="http://schemas.microsoft.com/office/powerpoint/2010/main" val="49600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dissolve">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500"/>
                                        <p:tgtEl>
                                          <p:spTgt spid="40"/>
                                        </p:tgtEl>
                                      </p:cBhvr>
                                    </p:animEffect>
                                  </p:childTnLst>
                                </p:cTn>
                              </p:par>
                              <p:par>
                                <p:cTn id="26" presetID="9"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par>
                                <p:cTn id="29" presetID="9" presetClass="entr" presetSubtype="0" fill="hold" nodeType="withEffect">
                                  <p:stCondLst>
                                    <p:cond delay="0"/>
                                  </p:stCondLst>
                                  <p:childTnLst>
                                    <p:set>
                                      <p:cBhvr>
                                        <p:cTn id="30" dur="1" fill="hold">
                                          <p:stCondLst>
                                            <p:cond delay="0"/>
                                          </p:stCondLst>
                                        </p:cTn>
                                        <p:tgtEl>
                                          <p:spTgt spid="573441"/>
                                        </p:tgtEl>
                                        <p:attrNameLst>
                                          <p:attrName>style.visibility</p:attrName>
                                        </p:attrNameLst>
                                      </p:cBhvr>
                                      <p:to>
                                        <p:strVal val="visible"/>
                                      </p:to>
                                    </p:set>
                                    <p:animEffect transition="in" filter="dissolve">
                                      <p:cBhvr>
                                        <p:cTn id="31" dur="500"/>
                                        <p:tgtEl>
                                          <p:spTgt spid="573441"/>
                                        </p:tgtEl>
                                      </p:cBhvr>
                                    </p:animEffect>
                                  </p:childTnLst>
                                </p:cTn>
                              </p:par>
                              <p:par>
                                <p:cTn id="32" presetID="9" presetClass="entr" presetSubtype="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dissolv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dissolve">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dissolve">
                                      <p:cBhvr>
                                        <p:cTn id="44" dur="500"/>
                                        <p:tgtEl>
                                          <p:spTgt spid="5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dissolve">
                                      <p:cBhvr>
                                        <p:cTn id="49" dur="500"/>
                                        <p:tgtEl>
                                          <p:spTgt spid="4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dissolve">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dissolve">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dissolve">
                                      <p:cBhvr>
                                        <p:cTn id="62" dur="500"/>
                                        <p:tgtEl>
                                          <p:spTgt spid="42"/>
                                        </p:tgtEl>
                                      </p:cBhvr>
                                    </p:animEffect>
                                  </p:childTnLst>
                                </p:cTn>
                              </p:par>
                              <p:par>
                                <p:cTn id="63" presetID="9"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dissolve">
                                      <p:cBhvr>
                                        <p:cTn id="65" dur="500"/>
                                        <p:tgtEl>
                                          <p:spTgt spid="49"/>
                                        </p:tgtEl>
                                      </p:cBhvr>
                                    </p:animEffect>
                                  </p:childTnLst>
                                </p:cTn>
                              </p:par>
                              <p:par>
                                <p:cTn id="66" presetID="9" presetClass="entr" presetSubtype="0"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dissolve">
                                      <p:cBhvr>
                                        <p:cTn id="68" dur="500"/>
                                        <p:tgtEl>
                                          <p:spTgt spid="43"/>
                                        </p:tgtEl>
                                      </p:cBhvr>
                                    </p:animEffect>
                                  </p:childTnLst>
                                </p:cTn>
                              </p:par>
                              <p:par>
                                <p:cTn id="69" presetID="9"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dissolve">
                                      <p:cBhvr>
                                        <p:cTn id="71" dur="50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dissolve">
                                      <p:cBhvr>
                                        <p:cTn id="76" dur="500"/>
                                        <p:tgtEl>
                                          <p:spTgt spid="57"/>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dissolve">
                                      <p:cBhvr>
                                        <p:cTn id="8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2" grpId="0"/>
      <p:bldP spid="30" grpId="0" animBg="1"/>
      <p:bldP spid="33" grpId="0" animBg="1"/>
      <p:bldP spid="46" grpId="0" animBg="1"/>
      <p:bldP spid="47" grpId="0" animBg="1"/>
      <p:bldP spid="54" grpId="0"/>
      <p:bldP spid="55" grpId="0"/>
      <p:bldP spid="57" grpId="0"/>
      <p:bldP spid="5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 y="628372"/>
            <a:ext cx="8774112" cy="1446550"/>
          </a:xfrm>
          <a:prstGeom prst="rect">
            <a:avLst/>
          </a:prstGeom>
          <a:noFill/>
        </p:spPr>
        <p:txBody>
          <a:bodyPr wrap="square" rtlCol="0">
            <a:spAutoFit/>
          </a:bodyPr>
          <a:lstStyle/>
          <a:p>
            <a:r>
              <a:rPr lang="en-US" sz="2800" dirty="0">
                <a:solidFill>
                  <a:srgbClr val="FF0000"/>
                </a:solidFill>
                <a:latin typeface="Apple Chancery"/>
                <a:cs typeface="Apple Chancery"/>
              </a:rPr>
              <a:t>Around </a:t>
            </a:r>
            <a:r>
              <a:rPr lang="en-US" sz="2000" dirty="0">
                <a:solidFill>
                  <a:srgbClr val="0000FF"/>
                </a:solidFill>
                <a:latin typeface="Times New Roman"/>
                <a:cs typeface="Times New Roman"/>
              </a:rPr>
              <a:t>1862</a:t>
            </a:r>
            <a:r>
              <a:rPr lang="en-US" sz="2000" dirty="0">
                <a:solidFill>
                  <a:srgbClr val="008000"/>
                </a:solidFill>
                <a:latin typeface="Times New Roman"/>
                <a:cs typeface="Times New Roman"/>
              </a:rPr>
              <a:t>, </a:t>
            </a:r>
            <a:r>
              <a:rPr lang="en-US" sz="2000" dirty="0">
                <a:latin typeface="Times New Roman"/>
                <a:cs typeface="Times New Roman"/>
              </a:rPr>
              <a:t>James Clerk Maxwell compiled the four equations, known as </a:t>
            </a:r>
            <a:r>
              <a:rPr lang="en-US" sz="2000" dirty="0">
                <a:solidFill>
                  <a:srgbClr val="FF0000"/>
                </a:solidFill>
                <a:latin typeface="Times New Roman"/>
                <a:cs typeface="Times New Roman"/>
              </a:rPr>
              <a:t>Maxwell’s equations</a:t>
            </a:r>
            <a:r>
              <a:rPr lang="en-US" sz="2000" dirty="0">
                <a:latin typeface="Times New Roman"/>
                <a:cs typeface="Times New Roman"/>
              </a:rPr>
              <a:t>, that </a:t>
            </a:r>
            <a:r>
              <a:rPr lang="en-US" sz="2000" dirty="0">
                <a:solidFill>
                  <a:srgbClr val="0000FF"/>
                </a:solidFill>
                <a:latin typeface="Times New Roman"/>
                <a:cs typeface="Times New Roman"/>
              </a:rPr>
              <a:t>govern the world of electricity and magnetism</a:t>
            </a:r>
            <a:r>
              <a:rPr lang="en-US" sz="2000" dirty="0">
                <a:latin typeface="Times New Roman"/>
                <a:cs typeface="Times New Roman"/>
              </a:rPr>
              <a:t>.  The equations come in two forms, the integral form you are familiar with and the derivative form used for boundary value problems.  Both are shown below:</a:t>
            </a:r>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74" name="TextBox 473"/>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Maxwell’s Equations</a:t>
            </a:r>
          </a:p>
        </p:txBody>
      </p:sp>
      <p:sp>
        <p:nvSpPr>
          <p:cNvPr id="480" name="TextBox 479"/>
          <p:cNvSpPr txBox="1"/>
          <p:nvPr/>
        </p:nvSpPr>
        <p:spPr>
          <a:xfrm>
            <a:off x="0" y="2874295"/>
            <a:ext cx="2235200" cy="400110"/>
          </a:xfrm>
          <a:prstGeom prst="rect">
            <a:avLst/>
          </a:prstGeom>
          <a:noFill/>
        </p:spPr>
        <p:txBody>
          <a:bodyPr wrap="square" rtlCol="0">
            <a:spAutoFit/>
          </a:bodyPr>
          <a:lstStyle/>
          <a:p>
            <a:pPr algn="ctr"/>
            <a:r>
              <a:rPr lang="en-US" sz="2000" dirty="0">
                <a:solidFill>
                  <a:srgbClr val="FF0000"/>
                </a:solidFill>
                <a:latin typeface="Apple Chancery"/>
                <a:cs typeface="Apple Chancery"/>
              </a:rPr>
              <a:t>Gauss’s Law</a:t>
            </a:r>
            <a:endParaRPr lang="en-US" sz="2000" dirty="0">
              <a:latin typeface="Times New Roman"/>
              <a:cs typeface="Times New Roman"/>
            </a:endParaRPr>
          </a:p>
        </p:txBody>
      </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51.)</a:t>
            </a:r>
          </a:p>
        </p:txBody>
      </p:sp>
      <p:cxnSp>
        <p:nvCxnSpPr>
          <p:cNvPr id="5" name="Straight Connector 4"/>
          <p:cNvCxnSpPr/>
          <p:nvPr/>
        </p:nvCxnSpPr>
        <p:spPr>
          <a:xfrm>
            <a:off x="0" y="2387600"/>
            <a:ext cx="9144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5613400" y="2387600"/>
            <a:ext cx="0" cy="4457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235200" y="2387600"/>
            <a:ext cx="0" cy="4457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0" y="2717800"/>
            <a:ext cx="9144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34290" y="3648995"/>
            <a:ext cx="2200910" cy="707886"/>
          </a:xfrm>
          <a:prstGeom prst="rect">
            <a:avLst/>
          </a:prstGeom>
          <a:noFill/>
        </p:spPr>
        <p:txBody>
          <a:bodyPr wrap="square" rtlCol="0">
            <a:spAutoFit/>
          </a:bodyPr>
          <a:lstStyle/>
          <a:p>
            <a:pPr algn="ctr"/>
            <a:r>
              <a:rPr lang="en-US" sz="2000" dirty="0">
                <a:solidFill>
                  <a:srgbClr val="FF0000"/>
                </a:solidFill>
                <a:latin typeface="Apple Chancery"/>
                <a:cs typeface="Apple Chancery"/>
              </a:rPr>
              <a:t>Gauss’s Law for Magnetism</a:t>
            </a:r>
            <a:endParaRPr lang="en-US" sz="2000" dirty="0">
              <a:latin typeface="Times New Roman"/>
              <a:cs typeface="Times New Roman"/>
            </a:endParaRPr>
          </a:p>
        </p:txBody>
      </p:sp>
      <p:sp>
        <p:nvSpPr>
          <p:cNvPr id="161" name="TextBox 160"/>
          <p:cNvSpPr txBox="1"/>
          <p:nvPr/>
        </p:nvSpPr>
        <p:spPr>
          <a:xfrm>
            <a:off x="0" y="4741195"/>
            <a:ext cx="2235200" cy="400110"/>
          </a:xfrm>
          <a:prstGeom prst="rect">
            <a:avLst/>
          </a:prstGeom>
          <a:noFill/>
        </p:spPr>
        <p:txBody>
          <a:bodyPr wrap="square" rtlCol="0">
            <a:spAutoFit/>
          </a:bodyPr>
          <a:lstStyle/>
          <a:p>
            <a:pPr algn="ctr"/>
            <a:r>
              <a:rPr lang="en-US" sz="2000" dirty="0">
                <a:solidFill>
                  <a:srgbClr val="FF0000"/>
                </a:solidFill>
                <a:latin typeface="Apple Chancery"/>
                <a:cs typeface="Apple Chancery"/>
              </a:rPr>
              <a:t>Faraday’s Law</a:t>
            </a:r>
            <a:endParaRPr lang="en-US" sz="2000" dirty="0">
              <a:latin typeface="Times New Roman"/>
              <a:cs typeface="Times New Roman"/>
            </a:endParaRPr>
          </a:p>
        </p:txBody>
      </p:sp>
      <p:sp>
        <p:nvSpPr>
          <p:cNvPr id="176" name="TextBox 175"/>
          <p:cNvSpPr txBox="1"/>
          <p:nvPr/>
        </p:nvSpPr>
        <p:spPr>
          <a:xfrm>
            <a:off x="0" y="5604795"/>
            <a:ext cx="2235200" cy="400110"/>
          </a:xfrm>
          <a:prstGeom prst="rect">
            <a:avLst/>
          </a:prstGeom>
          <a:noFill/>
        </p:spPr>
        <p:txBody>
          <a:bodyPr wrap="square" rtlCol="0">
            <a:spAutoFit/>
          </a:bodyPr>
          <a:lstStyle/>
          <a:p>
            <a:pPr algn="ctr"/>
            <a:r>
              <a:rPr lang="en-US" sz="2000" dirty="0">
                <a:solidFill>
                  <a:srgbClr val="FF0000"/>
                </a:solidFill>
                <a:latin typeface="Apple Chancery"/>
                <a:cs typeface="Apple Chancery"/>
              </a:rPr>
              <a:t>Ampere’s Law</a:t>
            </a:r>
            <a:endParaRPr lang="en-US" sz="2000" dirty="0">
              <a:latin typeface="Times New Roman"/>
              <a:cs typeface="Times New Roman"/>
            </a:endParaRPr>
          </a:p>
        </p:txBody>
      </p:sp>
      <p:sp>
        <p:nvSpPr>
          <p:cNvPr id="177" name="TextBox 176"/>
          <p:cNvSpPr txBox="1"/>
          <p:nvPr/>
        </p:nvSpPr>
        <p:spPr>
          <a:xfrm>
            <a:off x="2235200" y="2317690"/>
            <a:ext cx="3378200" cy="400110"/>
          </a:xfrm>
          <a:prstGeom prst="rect">
            <a:avLst/>
          </a:prstGeom>
          <a:noFill/>
        </p:spPr>
        <p:txBody>
          <a:bodyPr wrap="square" rtlCol="0">
            <a:spAutoFit/>
          </a:bodyPr>
          <a:lstStyle/>
          <a:p>
            <a:pPr algn="ctr"/>
            <a:r>
              <a:rPr lang="en-US" sz="2000" dirty="0">
                <a:solidFill>
                  <a:srgbClr val="FF0000"/>
                </a:solidFill>
                <a:latin typeface="Apple Chancery"/>
                <a:cs typeface="Apple Chancery"/>
              </a:rPr>
              <a:t>Integral form</a:t>
            </a:r>
            <a:endParaRPr lang="en-US" sz="2000" dirty="0">
              <a:latin typeface="Times New Roman"/>
              <a:cs typeface="Times New Roman"/>
            </a:endParaRPr>
          </a:p>
        </p:txBody>
      </p:sp>
      <p:sp>
        <p:nvSpPr>
          <p:cNvPr id="183" name="TextBox 182"/>
          <p:cNvSpPr txBox="1"/>
          <p:nvPr/>
        </p:nvSpPr>
        <p:spPr>
          <a:xfrm>
            <a:off x="5613400" y="2317690"/>
            <a:ext cx="3530600" cy="400110"/>
          </a:xfrm>
          <a:prstGeom prst="rect">
            <a:avLst/>
          </a:prstGeom>
          <a:noFill/>
        </p:spPr>
        <p:txBody>
          <a:bodyPr wrap="square" rtlCol="0">
            <a:spAutoFit/>
          </a:bodyPr>
          <a:lstStyle/>
          <a:p>
            <a:pPr algn="ctr"/>
            <a:r>
              <a:rPr lang="en-US" sz="2000" dirty="0">
                <a:solidFill>
                  <a:srgbClr val="FF0000"/>
                </a:solidFill>
                <a:latin typeface="Apple Chancery"/>
                <a:cs typeface="Apple Chancery"/>
              </a:rPr>
              <a:t>Differential form</a:t>
            </a:r>
            <a:endParaRPr lang="en-US" sz="2000" dirty="0">
              <a:latin typeface="Times New Roman"/>
              <a:cs typeface="Times New Roman"/>
            </a:endParaRPr>
          </a:p>
        </p:txBody>
      </p:sp>
      <p:graphicFrame>
        <p:nvGraphicFramePr>
          <p:cNvPr id="184" name="Object 183"/>
          <p:cNvGraphicFramePr>
            <a:graphicFrameLocks noChangeAspect="1"/>
          </p:cNvGraphicFramePr>
          <p:nvPr>
            <p:extLst>
              <p:ext uri="{D42A27DB-BD31-4B8C-83A1-F6EECF244321}">
                <p14:modId xmlns:p14="http://schemas.microsoft.com/office/powerpoint/2010/main" val="1623775434"/>
              </p:ext>
            </p:extLst>
          </p:nvPr>
        </p:nvGraphicFramePr>
        <p:xfrm>
          <a:off x="2706688" y="2805113"/>
          <a:ext cx="2243137" cy="730250"/>
        </p:xfrm>
        <a:graphic>
          <a:graphicData uri="http://schemas.openxmlformats.org/presentationml/2006/ole">
            <mc:AlternateContent xmlns:mc="http://schemas.openxmlformats.org/markup-compatibility/2006">
              <mc:Choice xmlns:v="urn:schemas-microsoft-com:vml" Requires="v">
                <p:oleObj spid="_x0000_s3023" name="Equation" r:id="rId3" imgW="1320800" imgH="431800" progId="Equation.DSMT4">
                  <p:embed/>
                </p:oleObj>
              </mc:Choice>
              <mc:Fallback>
                <p:oleObj name="Equation" r:id="rId3" imgW="1320800" imgH="431800" progId="Equation.DSMT4">
                  <p:embed/>
                  <p:pic>
                    <p:nvPicPr>
                      <p:cNvPr id="0" name=""/>
                      <p:cNvPicPr/>
                      <p:nvPr/>
                    </p:nvPicPr>
                    <p:blipFill>
                      <a:blip r:embed="rId4"/>
                      <a:stretch>
                        <a:fillRect/>
                      </a:stretch>
                    </p:blipFill>
                    <p:spPr>
                      <a:xfrm>
                        <a:off x="2706688" y="2805113"/>
                        <a:ext cx="2243137" cy="730250"/>
                      </a:xfrm>
                      <a:prstGeom prst="rect">
                        <a:avLst/>
                      </a:prstGeom>
                    </p:spPr>
                  </p:pic>
                </p:oleObj>
              </mc:Fallback>
            </mc:AlternateContent>
          </a:graphicData>
        </a:graphic>
      </p:graphicFrame>
      <p:graphicFrame>
        <p:nvGraphicFramePr>
          <p:cNvPr id="185" name="Object 184"/>
          <p:cNvGraphicFramePr>
            <a:graphicFrameLocks noChangeAspect="1"/>
          </p:cNvGraphicFramePr>
          <p:nvPr>
            <p:extLst>
              <p:ext uri="{D42A27DB-BD31-4B8C-83A1-F6EECF244321}">
                <p14:modId xmlns:p14="http://schemas.microsoft.com/office/powerpoint/2010/main" val="806823987"/>
              </p:ext>
            </p:extLst>
          </p:nvPr>
        </p:nvGraphicFramePr>
        <p:xfrm>
          <a:off x="5827713" y="2804505"/>
          <a:ext cx="1120775" cy="730250"/>
        </p:xfrm>
        <a:graphic>
          <a:graphicData uri="http://schemas.openxmlformats.org/presentationml/2006/ole">
            <mc:AlternateContent xmlns:mc="http://schemas.openxmlformats.org/markup-compatibility/2006">
              <mc:Choice xmlns:v="urn:schemas-microsoft-com:vml" Requires="v">
                <p:oleObj spid="_x0000_s3024" name="Equation" r:id="rId5" imgW="660400" imgH="431800" progId="Equation.DSMT4">
                  <p:embed/>
                </p:oleObj>
              </mc:Choice>
              <mc:Fallback>
                <p:oleObj name="Equation" r:id="rId5" imgW="660400" imgH="431800" progId="Equation.DSMT4">
                  <p:embed/>
                  <p:pic>
                    <p:nvPicPr>
                      <p:cNvPr id="0" name=""/>
                      <p:cNvPicPr/>
                      <p:nvPr/>
                    </p:nvPicPr>
                    <p:blipFill>
                      <a:blip r:embed="rId6"/>
                      <a:stretch>
                        <a:fillRect/>
                      </a:stretch>
                    </p:blipFill>
                    <p:spPr>
                      <a:xfrm>
                        <a:off x="5827713" y="2804505"/>
                        <a:ext cx="1120775" cy="730250"/>
                      </a:xfrm>
                      <a:prstGeom prst="rect">
                        <a:avLst/>
                      </a:prstGeom>
                    </p:spPr>
                  </p:pic>
                </p:oleObj>
              </mc:Fallback>
            </mc:AlternateContent>
          </a:graphicData>
        </a:graphic>
      </p:graphicFrame>
      <p:graphicFrame>
        <p:nvGraphicFramePr>
          <p:cNvPr id="186" name="Object 185"/>
          <p:cNvGraphicFramePr>
            <a:graphicFrameLocks noChangeAspect="1"/>
          </p:cNvGraphicFramePr>
          <p:nvPr>
            <p:extLst>
              <p:ext uri="{D42A27DB-BD31-4B8C-83A1-F6EECF244321}">
                <p14:modId xmlns:p14="http://schemas.microsoft.com/office/powerpoint/2010/main" val="3484650877"/>
              </p:ext>
            </p:extLst>
          </p:nvPr>
        </p:nvGraphicFramePr>
        <p:xfrm>
          <a:off x="2832100" y="3732213"/>
          <a:ext cx="1941513" cy="515937"/>
        </p:xfrm>
        <a:graphic>
          <a:graphicData uri="http://schemas.openxmlformats.org/presentationml/2006/ole">
            <mc:AlternateContent xmlns:mc="http://schemas.openxmlformats.org/markup-compatibility/2006">
              <mc:Choice xmlns:v="urn:schemas-microsoft-com:vml" Requires="v">
                <p:oleObj spid="_x0000_s3025" name="Equation" r:id="rId7" imgW="1143000" imgH="304800" progId="Equation.DSMT4">
                  <p:embed/>
                </p:oleObj>
              </mc:Choice>
              <mc:Fallback>
                <p:oleObj name="Equation" r:id="rId7" imgW="1143000" imgH="304800" progId="Equation.DSMT4">
                  <p:embed/>
                  <p:pic>
                    <p:nvPicPr>
                      <p:cNvPr id="0" name=""/>
                      <p:cNvPicPr/>
                      <p:nvPr/>
                    </p:nvPicPr>
                    <p:blipFill>
                      <a:blip r:embed="rId8"/>
                      <a:stretch>
                        <a:fillRect/>
                      </a:stretch>
                    </p:blipFill>
                    <p:spPr>
                      <a:xfrm>
                        <a:off x="2832100" y="3732213"/>
                        <a:ext cx="1941513" cy="515937"/>
                      </a:xfrm>
                      <a:prstGeom prst="rect">
                        <a:avLst/>
                      </a:prstGeom>
                    </p:spPr>
                  </p:pic>
                </p:oleObj>
              </mc:Fallback>
            </mc:AlternateContent>
          </a:graphicData>
        </a:graphic>
      </p:graphicFrame>
      <p:graphicFrame>
        <p:nvGraphicFramePr>
          <p:cNvPr id="187" name="Object 186"/>
          <p:cNvGraphicFramePr>
            <a:graphicFrameLocks noChangeAspect="1"/>
          </p:cNvGraphicFramePr>
          <p:nvPr>
            <p:extLst>
              <p:ext uri="{D42A27DB-BD31-4B8C-83A1-F6EECF244321}">
                <p14:modId xmlns:p14="http://schemas.microsoft.com/office/powerpoint/2010/main" val="284456435"/>
              </p:ext>
            </p:extLst>
          </p:nvPr>
        </p:nvGraphicFramePr>
        <p:xfrm>
          <a:off x="6669088" y="3757613"/>
          <a:ext cx="969962" cy="365125"/>
        </p:xfrm>
        <a:graphic>
          <a:graphicData uri="http://schemas.openxmlformats.org/presentationml/2006/ole">
            <mc:AlternateContent xmlns:mc="http://schemas.openxmlformats.org/markup-compatibility/2006">
              <mc:Choice xmlns:v="urn:schemas-microsoft-com:vml" Requires="v">
                <p:oleObj spid="_x0000_s3026" name="Equation" r:id="rId9" imgW="571500" imgH="215900" progId="Equation.DSMT4">
                  <p:embed/>
                </p:oleObj>
              </mc:Choice>
              <mc:Fallback>
                <p:oleObj name="Equation" r:id="rId9" imgW="571500" imgH="215900" progId="Equation.DSMT4">
                  <p:embed/>
                  <p:pic>
                    <p:nvPicPr>
                      <p:cNvPr id="0" name=""/>
                      <p:cNvPicPr/>
                      <p:nvPr/>
                    </p:nvPicPr>
                    <p:blipFill>
                      <a:blip r:embed="rId10"/>
                      <a:stretch>
                        <a:fillRect/>
                      </a:stretch>
                    </p:blipFill>
                    <p:spPr>
                      <a:xfrm>
                        <a:off x="6669088" y="3757613"/>
                        <a:ext cx="969962" cy="365125"/>
                      </a:xfrm>
                      <a:prstGeom prst="rect">
                        <a:avLst/>
                      </a:prstGeom>
                    </p:spPr>
                  </p:pic>
                </p:oleObj>
              </mc:Fallback>
            </mc:AlternateContent>
          </a:graphicData>
        </a:graphic>
      </p:graphicFrame>
      <p:graphicFrame>
        <p:nvGraphicFramePr>
          <p:cNvPr id="190" name="Object 189"/>
          <p:cNvGraphicFramePr>
            <a:graphicFrameLocks noChangeAspect="1"/>
          </p:cNvGraphicFramePr>
          <p:nvPr>
            <p:extLst>
              <p:ext uri="{D42A27DB-BD31-4B8C-83A1-F6EECF244321}">
                <p14:modId xmlns:p14="http://schemas.microsoft.com/office/powerpoint/2010/main" val="2064265302"/>
              </p:ext>
            </p:extLst>
          </p:nvPr>
        </p:nvGraphicFramePr>
        <p:xfrm>
          <a:off x="2979738" y="4664075"/>
          <a:ext cx="1790700" cy="666750"/>
        </p:xfrm>
        <a:graphic>
          <a:graphicData uri="http://schemas.openxmlformats.org/presentationml/2006/ole">
            <mc:AlternateContent xmlns:mc="http://schemas.openxmlformats.org/markup-compatibility/2006">
              <mc:Choice xmlns:v="urn:schemas-microsoft-com:vml" Requires="v">
                <p:oleObj spid="_x0000_s3027" name="Equation" r:id="rId11" imgW="1054100" imgH="393700" progId="Equation.DSMT4">
                  <p:embed/>
                </p:oleObj>
              </mc:Choice>
              <mc:Fallback>
                <p:oleObj name="Equation" r:id="rId11" imgW="1054100" imgH="393700" progId="Equation.DSMT4">
                  <p:embed/>
                  <p:pic>
                    <p:nvPicPr>
                      <p:cNvPr id="0" name=""/>
                      <p:cNvPicPr/>
                      <p:nvPr/>
                    </p:nvPicPr>
                    <p:blipFill>
                      <a:blip r:embed="rId12"/>
                      <a:stretch>
                        <a:fillRect/>
                      </a:stretch>
                    </p:blipFill>
                    <p:spPr>
                      <a:xfrm>
                        <a:off x="2979738" y="4664075"/>
                        <a:ext cx="1790700" cy="666750"/>
                      </a:xfrm>
                      <a:prstGeom prst="rect">
                        <a:avLst/>
                      </a:prstGeom>
                    </p:spPr>
                  </p:pic>
                </p:oleObj>
              </mc:Fallback>
            </mc:AlternateContent>
          </a:graphicData>
        </a:graphic>
      </p:graphicFrame>
      <p:graphicFrame>
        <p:nvGraphicFramePr>
          <p:cNvPr id="191" name="Object 190"/>
          <p:cNvGraphicFramePr>
            <a:graphicFrameLocks noChangeAspect="1"/>
          </p:cNvGraphicFramePr>
          <p:nvPr>
            <p:extLst>
              <p:ext uri="{D42A27DB-BD31-4B8C-83A1-F6EECF244321}">
                <p14:modId xmlns:p14="http://schemas.microsoft.com/office/powerpoint/2010/main" val="552841183"/>
              </p:ext>
            </p:extLst>
          </p:nvPr>
        </p:nvGraphicFramePr>
        <p:xfrm>
          <a:off x="6702425" y="4664075"/>
          <a:ext cx="1314450" cy="666750"/>
        </p:xfrm>
        <a:graphic>
          <a:graphicData uri="http://schemas.openxmlformats.org/presentationml/2006/ole">
            <mc:AlternateContent xmlns:mc="http://schemas.openxmlformats.org/markup-compatibility/2006">
              <mc:Choice xmlns:v="urn:schemas-microsoft-com:vml" Requires="v">
                <p:oleObj spid="_x0000_s3028" name="Equation" r:id="rId13" imgW="774700" imgH="393700" progId="Equation.DSMT4">
                  <p:embed/>
                </p:oleObj>
              </mc:Choice>
              <mc:Fallback>
                <p:oleObj name="Equation" r:id="rId13" imgW="774700" imgH="393700" progId="Equation.DSMT4">
                  <p:embed/>
                  <p:pic>
                    <p:nvPicPr>
                      <p:cNvPr id="0" name=""/>
                      <p:cNvPicPr/>
                      <p:nvPr/>
                    </p:nvPicPr>
                    <p:blipFill>
                      <a:blip r:embed="rId14"/>
                      <a:stretch>
                        <a:fillRect/>
                      </a:stretch>
                    </p:blipFill>
                    <p:spPr>
                      <a:xfrm>
                        <a:off x="6702425" y="4664075"/>
                        <a:ext cx="1314450" cy="666750"/>
                      </a:xfrm>
                      <a:prstGeom prst="rect">
                        <a:avLst/>
                      </a:prstGeom>
                    </p:spPr>
                  </p:pic>
                </p:oleObj>
              </mc:Fallback>
            </mc:AlternateContent>
          </a:graphicData>
        </a:graphic>
      </p:graphicFrame>
      <p:graphicFrame>
        <p:nvGraphicFramePr>
          <p:cNvPr id="192" name="Object 191"/>
          <p:cNvGraphicFramePr>
            <a:graphicFrameLocks noChangeAspect="1"/>
          </p:cNvGraphicFramePr>
          <p:nvPr>
            <p:extLst>
              <p:ext uri="{D42A27DB-BD31-4B8C-83A1-F6EECF244321}">
                <p14:modId xmlns:p14="http://schemas.microsoft.com/office/powerpoint/2010/main" val="551535601"/>
              </p:ext>
            </p:extLst>
          </p:nvPr>
        </p:nvGraphicFramePr>
        <p:xfrm>
          <a:off x="2368550" y="5516563"/>
          <a:ext cx="3192463" cy="731837"/>
        </p:xfrm>
        <a:graphic>
          <a:graphicData uri="http://schemas.openxmlformats.org/presentationml/2006/ole">
            <mc:AlternateContent xmlns:mc="http://schemas.openxmlformats.org/markup-compatibility/2006">
              <mc:Choice xmlns:v="urn:schemas-microsoft-com:vml" Requires="v">
                <p:oleObj spid="_x0000_s3029" name="Equation" r:id="rId15" imgW="1879600" imgH="431800" progId="Equation.DSMT4">
                  <p:embed/>
                </p:oleObj>
              </mc:Choice>
              <mc:Fallback>
                <p:oleObj name="Equation" r:id="rId15" imgW="1879600" imgH="431800" progId="Equation.DSMT4">
                  <p:embed/>
                  <p:pic>
                    <p:nvPicPr>
                      <p:cNvPr id="0" name=""/>
                      <p:cNvPicPr/>
                      <p:nvPr/>
                    </p:nvPicPr>
                    <p:blipFill>
                      <a:blip r:embed="rId16"/>
                      <a:stretch>
                        <a:fillRect/>
                      </a:stretch>
                    </p:blipFill>
                    <p:spPr>
                      <a:xfrm>
                        <a:off x="2368550" y="5516563"/>
                        <a:ext cx="3192463" cy="731837"/>
                      </a:xfrm>
                      <a:prstGeom prst="rect">
                        <a:avLst/>
                      </a:prstGeom>
                    </p:spPr>
                  </p:pic>
                </p:oleObj>
              </mc:Fallback>
            </mc:AlternateContent>
          </a:graphicData>
        </a:graphic>
      </p:graphicFrame>
      <p:graphicFrame>
        <p:nvGraphicFramePr>
          <p:cNvPr id="193" name="Object 192"/>
          <p:cNvGraphicFramePr>
            <a:graphicFrameLocks noChangeAspect="1"/>
          </p:cNvGraphicFramePr>
          <p:nvPr>
            <p:extLst>
              <p:ext uri="{D42A27DB-BD31-4B8C-83A1-F6EECF244321}">
                <p14:modId xmlns:p14="http://schemas.microsoft.com/office/powerpoint/2010/main" val="2205094358"/>
              </p:ext>
            </p:extLst>
          </p:nvPr>
        </p:nvGraphicFramePr>
        <p:xfrm>
          <a:off x="5827713" y="5465763"/>
          <a:ext cx="2305050" cy="795337"/>
        </p:xfrm>
        <a:graphic>
          <a:graphicData uri="http://schemas.openxmlformats.org/presentationml/2006/ole">
            <mc:AlternateContent xmlns:mc="http://schemas.openxmlformats.org/markup-compatibility/2006">
              <mc:Choice xmlns:v="urn:schemas-microsoft-com:vml" Requires="v">
                <p:oleObj spid="_x0000_s3030" name="Equation" r:id="rId17" imgW="1358900" imgH="469900" progId="Equation.DSMT4">
                  <p:embed/>
                </p:oleObj>
              </mc:Choice>
              <mc:Fallback>
                <p:oleObj name="Equation" r:id="rId17" imgW="1358900" imgH="469900" progId="Equation.DSMT4">
                  <p:embed/>
                  <p:pic>
                    <p:nvPicPr>
                      <p:cNvPr id="0" name=""/>
                      <p:cNvPicPr/>
                      <p:nvPr/>
                    </p:nvPicPr>
                    <p:blipFill>
                      <a:blip r:embed="rId18"/>
                      <a:stretch>
                        <a:fillRect/>
                      </a:stretch>
                    </p:blipFill>
                    <p:spPr>
                      <a:xfrm>
                        <a:off x="5827713" y="5465763"/>
                        <a:ext cx="2305050" cy="795337"/>
                      </a:xfrm>
                      <a:prstGeom prst="rect">
                        <a:avLst/>
                      </a:prstGeom>
                    </p:spPr>
                  </p:pic>
                </p:oleObj>
              </mc:Fallback>
            </mc:AlternateContent>
          </a:graphicData>
        </a:graphic>
      </p:graphicFrame>
      <p:graphicFrame>
        <p:nvGraphicFramePr>
          <p:cNvPr id="194" name="Object 193"/>
          <p:cNvGraphicFramePr>
            <a:graphicFrameLocks noChangeAspect="1"/>
          </p:cNvGraphicFramePr>
          <p:nvPr>
            <p:extLst>
              <p:ext uri="{D42A27DB-BD31-4B8C-83A1-F6EECF244321}">
                <p14:modId xmlns:p14="http://schemas.microsoft.com/office/powerpoint/2010/main" val="3626441425"/>
              </p:ext>
            </p:extLst>
          </p:nvPr>
        </p:nvGraphicFramePr>
        <p:xfrm>
          <a:off x="6897211" y="6168687"/>
          <a:ext cx="1822451" cy="555928"/>
        </p:xfrm>
        <a:graphic>
          <a:graphicData uri="http://schemas.openxmlformats.org/presentationml/2006/ole">
            <mc:AlternateContent xmlns:mc="http://schemas.openxmlformats.org/markup-compatibility/2006">
              <mc:Choice xmlns:v="urn:schemas-microsoft-com:vml" Requires="v">
                <p:oleObj spid="_x0000_s3031" name="Equation" r:id="rId19" imgW="1168400" imgH="355600" progId="Equation.DSMT4">
                  <p:embed/>
                </p:oleObj>
              </mc:Choice>
              <mc:Fallback>
                <p:oleObj name="Equation" r:id="rId19" imgW="1168400" imgH="355600" progId="Equation.DSMT4">
                  <p:embed/>
                  <p:pic>
                    <p:nvPicPr>
                      <p:cNvPr id="0" name=""/>
                      <p:cNvPicPr/>
                      <p:nvPr/>
                    </p:nvPicPr>
                    <p:blipFill>
                      <a:blip r:embed="rId20"/>
                      <a:stretch>
                        <a:fillRect/>
                      </a:stretch>
                    </p:blipFill>
                    <p:spPr>
                      <a:xfrm>
                        <a:off x="6897211" y="6168687"/>
                        <a:ext cx="1822451" cy="555928"/>
                      </a:xfrm>
                      <a:prstGeom prst="rect">
                        <a:avLst/>
                      </a:prstGeom>
                    </p:spPr>
                  </p:pic>
                </p:oleObj>
              </mc:Fallback>
            </mc:AlternateContent>
          </a:graphicData>
        </a:graphic>
      </p:graphicFrame>
      <p:graphicFrame>
        <p:nvGraphicFramePr>
          <p:cNvPr id="195" name="Object 194"/>
          <p:cNvGraphicFramePr>
            <a:graphicFrameLocks noChangeAspect="1"/>
          </p:cNvGraphicFramePr>
          <p:nvPr>
            <p:extLst>
              <p:ext uri="{D42A27DB-BD31-4B8C-83A1-F6EECF244321}">
                <p14:modId xmlns:p14="http://schemas.microsoft.com/office/powerpoint/2010/main" val="3731281348"/>
              </p:ext>
            </p:extLst>
          </p:nvPr>
        </p:nvGraphicFramePr>
        <p:xfrm>
          <a:off x="7273925" y="2957797"/>
          <a:ext cx="1709737" cy="537831"/>
        </p:xfrm>
        <a:graphic>
          <a:graphicData uri="http://schemas.openxmlformats.org/presentationml/2006/ole">
            <mc:AlternateContent xmlns:mc="http://schemas.openxmlformats.org/markup-compatibility/2006">
              <mc:Choice xmlns:v="urn:schemas-microsoft-com:vml" Requires="v">
                <p:oleObj spid="_x0000_s3032" name="Equation" r:id="rId21" imgW="1130300" imgH="355600" progId="Equation.DSMT4">
                  <p:embed/>
                </p:oleObj>
              </mc:Choice>
              <mc:Fallback>
                <p:oleObj name="Equation" r:id="rId21" imgW="1130300" imgH="355600" progId="Equation.DSMT4">
                  <p:embed/>
                  <p:pic>
                    <p:nvPicPr>
                      <p:cNvPr id="0" name=""/>
                      <p:cNvPicPr/>
                      <p:nvPr/>
                    </p:nvPicPr>
                    <p:blipFill>
                      <a:blip r:embed="rId22"/>
                      <a:stretch>
                        <a:fillRect/>
                      </a:stretch>
                    </p:blipFill>
                    <p:spPr>
                      <a:xfrm>
                        <a:off x="7273925" y="2957797"/>
                        <a:ext cx="1709737" cy="537831"/>
                      </a:xfrm>
                      <a:prstGeom prst="rect">
                        <a:avLst/>
                      </a:prstGeom>
                    </p:spPr>
                  </p:pic>
                </p:oleObj>
              </mc:Fallback>
            </mc:AlternateContent>
          </a:graphicData>
        </a:graphic>
      </p:graphicFrame>
    </p:spTree>
    <p:extLst>
      <p:ext uri="{BB962C8B-B14F-4D97-AF65-F5344CB8AC3E}">
        <p14:creationId xmlns:p14="http://schemas.microsoft.com/office/powerpoint/2010/main" val="5173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dissolve">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dissolve">
                                      <p:cBhvr>
                                        <p:cTn id="12" dur="5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dissolve">
                                      <p:cBhvr>
                                        <p:cTn id="17" dur="500"/>
                                        <p:tgtEl>
                                          <p:spTgt spid="19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dissolve">
                                      <p:cBhvr>
                                        <p:cTn id="22" dur="500"/>
                                        <p:tgtEl>
                                          <p:spTgt spid="18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7"/>
                                        </p:tgtEl>
                                        <p:attrNameLst>
                                          <p:attrName>style.visibility</p:attrName>
                                        </p:attrNameLst>
                                      </p:cBhvr>
                                      <p:to>
                                        <p:strVal val="visible"/>
                                      </p:to>
                                    </p:set>
                                    <p:animEffect transition="in" filter="dissolve">
                                      <p:cBhvr>
                                        <p:cTn id="27" dur="500"/>
                                        <p:tgtEl>
                                          <p:spTgt spid="18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0"/>
                                        </p:tgtEl>
                                        <p:attrNameLst>
                                          <p:attrName>style.visibility</p:attrName>
                                        </p:attrNameLst>
                                      </p:cBhvr>
                                      <p:to>
                                        <p:strVal val="visible"/>
                                      </p:to>
                                    </p:set>
                                    <p:animEffect transition="in" filter="dissolve">
                                      <p:cBhvr>
                                        <p:cTn id="32" dur="500"/>
                                        <p:tgtEl>
                                          <p:spTgt spid="19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91"/>
                                        </p:tgtEl>
                                        <p:attrNameLst>
                                          <p:attrName>style.visibility</p:attrName>
                                        </p:attrNameLst>
                                      </p:cBhvr>
                                      <p:to>
                                        <p:strVal val="visible"/>
                                      </p:to>
                                    </p:set>
                                    <p:animEffect transition="in" filter="dissolve">
                                      <p:cBhvr>
                                        <p:cTn id="37" dur="500"/>
                                        <p:tgtEl>
                                          <p:spTgt spid="19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2"/>
                                        </p:tgtEl>
                                        <p:attrNameLst>
                                          <p:attrName>style.visibility</p:attrName>
                                        </p:attrNameLst>
                                      </p:cBhvr>
                                      <p:to>
                                        <p:strVal val="visible"/>
                                      </p:to>
                                    </p:set>
                                    <p:animEffect transition="in" filter="dissolve">
                                      <p:cBhvr>
                                        <p:cTn id="42" dur="500"/>
                                        <p:tgtEl>
                                          <p:spTgt spid="19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3"/>
                                        </p:tgtEl>
                                        <p:attrNameLst>
                                          <p:attrName>style.visibility</p:attrName>
                                        </p:attrNameLst>
                                      </p:cBhvr>
                                      <p:to>
                                        <p:strVal val="visible"/>
                                      </p:to>
                                    </p:set>
                                    <p:animEffect transition="in" filter="dissolve">
                                      <p:cBhvr>
                                        <p:cTn id="47" dur="500"/>
                                        <p:tgtEl>
                                          <p:spTgt spid="19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94"/>
                                        </p:tgtEl>
                                        <p:attrNameLst>
                                          <p:attrName>style.visibility</p:attrName>
                                        </p:attrNameLst>
                                      </p:cBhvr>
                                      <p:to>
                                        <p:strVal val="visible"/>
                                      </p:to>
                                    </p:set>
                                    <p:animEffect transition="in" filter="dissolve">
                                      <p:cBhvr>
                                        <p:cTn id="52"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450" y="723900"/>
            <a:ext cx="2806700" cy="271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81000" y="850900"/>
            <a:ext cx="4610100" cy="1754327"/>
          </a:xfrm>
          <a:prstGeom prst="rect">
            <a:avLst/>
          </a:prstGeom>
          <a:noFill/>
        </p:spPr>
        <p:txBody>
          <a:bodyPr wrap="square" rtlCol="0">
            <a:spAutoFit/>
          </a:bodyPr>
          <a:lstStyle/>
          <a:p>
            <a:r>
              <a:rPr lang="en-US" sz="2800" dirty="0">
                <a:solidFill>
                  <a:srgbClr val="FF0000"/>
                </a:solidFill>
                <a:latin typeface="Apple Chancery"/>
                <a:cs typeface="Apple Chancery"/>
              </a:rPr>
              <a:t>Example 15: </a:t>
            </a:r>
            <a:r>
              <a:rPr lang="en-US" sz="2000" dirty="0">
                <a:latin typeface="Times New Roman"/>
                <a:cs typeface="Times New Roman"/>
              </a:rPr>
              <a:t>When this set-up (somewhat modified) was first presented, it was pointed out that, “</a:t>
            </a:r>
            <a:r>
              <a:rPr lang="en-US" sz="2000" dirty="0">
                <a:solidFill>
                  <a:srgbClr val="FF0000"/>
                </a:solidFill>
                <a:latin typeface="Times New Roman"/>
                <a:cs typeface="Times New Roman"/>
              </a:rPr>
              <a:t>Some very funky stuff </a:t>
            </a:r>
            <a:r>
              <a:rPr lang="en-US" sz="2000" dirty="0">
                <a:solidFill>
                  <a:srgbClr val="0000FF"/>
                </a:solidFill>
                <a:latin typeface="Times New Roman"/>
                <a:cs typeface="Times New Roman"/>
              </a:rPr>
              <a:t>happens</a:t>
            </a:r>
            <a:r>
              <a:rPr lang="en-US" sz="2000" dirty="0">
                <a:latin typeface="Times New Roman"/>
                <a:cs typeface="Times New Roman"/>
              </a:rPr>
              <a:t> in the </a:t>
            </a:r>
            <a:r>
              <a:rPr lang="en-US" sz="2000" dirty="0">
                <a:solidFill>
                  <a:srgbClr val="FF0000"/>
                </a:solidFill>
                <a:latin typeface="Times New Roman"/>
                <a:cs typeface="Times New Roman"/>
              </a:rPr>
              <a:t>primary coil </a:t>
            </a:r>
            <a:r>
              <a:rPr lang="en-US" sz="2000" dirty="0">
                <a:latin typeface="Times New Roman"/>
                <a:cs typeface="Times New Roman"/>
              </a:rPr>
              <a:t>when the switch is thrown.”  </a:t>
            </a:r>
            <a:r>
              <a:rPr lang="en-US" sz="2000" dirty="0">
                <a:solidFill>
                  <a:srgbClr val="0000FF"/>
                </a:solidFill>
                <a:latin typeface="Times New Roman"/>
                <a:cs typeface="Times New Roman"/>
              </a:rPr>
              <a:t>What is that funkiness?</a:t>
            </a:r>
          </a:p>
        </p:txBody>
      </p:sp>
      <p:sp>
        <p:nvSpPr>
          <p:cNvPr id="46" name="TextBox 45"/>
          <p:cNvSpPr txBox="1"/>
          <p:nvPr/>
        </p:nvSpPr>
        <p:spPr>
          <a:xfrm>
            <a:off x="810385" y="2625726"/>
            <a:ext cx="4411240" cy="1015663"/>
          </a:xfrm>
          <a:prstGeom prst="rect">
            <a:avLst/>
          </a:prstGeom>
          <a:noFill/>
        </p:spPr>
        <p:txBody>
          <a:bodyPr wrap="square" rtlCol="0">
            <a:spAutoFit/>
          </a:bodyPr>
          <a:lstStyle/>
          <a:p>
            <a:r>
              <a:rPr lang="en-US" sz="2000" dirty="0">
                <a:solidFill>
                  <a:srgbClr val="FF0000"/>
                </a:solidFill>
                <a:latin typeface="Apple Chancery"/>
                <a:cs typeface="Apple Chancery"/>
              </a:rPr>
              <a:t>--As the current </a:t>
            </a:r>
            <a:r>
              <a:rPr lang="en-US" sz="2000" dirty="0">
                <a:solidFill>
                  <a:srgbClr val="0000FF"/>
                </a:solidFill>
                <a:latin typeface="Times New Roman"/>
                <a:cs typeface="Times New Roman"/>
              </a:rPr>
              <a:t>increases</a:t>
            </a:r>
            <a:r>
              <a:rPr lang="en-US" sz="2000" dirty="0">
                <a:latin typeface="Times New Roman"/>
                <a:cs typeface="Times New Roman"/>
              </a:rPr>
              <a:t> from </a:t>
            </a:r>
            <a:r>
              <a:rPr lang="en-US" sz="2000" dirty="0">
                <a:solidFill>
                  <a:srgbClr val="008000"/>
                </a:solidFill>
                <a:latin typeface="Times New Roman"/>
                <a:cs typeface="Times New Roman"/>
              </a:rPr>
              <a:t>zero to something</a:t>
            </a:r>
            <a:r>
              <a:rPr lang="en-US" sz="2000" dirty="0">
                <a:latin typeface="Times New Roman"/>
                <a:cs typeface="Times New Roman"/>
              </a:rPr>
              <a:t>,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down the </a:t>
            </a:r>
            <a:r>
              <a:rPr lang="en-US" sz="2000" dirty="0">
                <a:latin typeface="Times New Roman"/>
                <a:cs typeface="Times New Roman"/>
              </a:rPr>
              <a:t>coil’s </a:t>
            </a:r>
            <a:r>
              <a:rPr lang="en-US" sz="2000" dirty="0">
                <a:solidFill>
                  <a:srgbClr val="0000FF"/>
                </a:solidFill>
                <a:latin typeface="Times New Roman"/>
                <a:cs typeface="Times New Roman"/>
              </a:rPr>
              <a:t>axis</a:t>
            </a:r>
            <a:r>
              <a:rPr lang="en-US" sz="2000" dirty="0">
                <a:latin typeface="Times New Roman"/>
                <a:cs typeface="Times New Roman"/>
              </a:rPr>
              <a:t> </a:t>
            </a:r>
            <a:r>
              <a:rPr lang="en-US" sz="2000" dirty="0">
                <a:solidFill>
                  <a:srgbClr val="FF0000"/>
                </a:solidFill>
                <a:latin typeface="Times New Roman"/>
                <a:cs typeface="Times New Roman"/>
              </a:rPr>
              <a:t>increases</a:t>
            </a:r>
            <a:r>
              <a:rPr lang="en-US" sz="2000" dirty="0">
                <a:latin typeface="Times New Roman"/>
                <a:cs typeface="Times New Roman"/>
              </a:rPr>
              <a:t>.</a:t>
            </a:r>
          </a:p>
        </p:txBody>
      </p:sp>
      <p:sp>
        <p:nvSpPr>
          <p:cNvPr id="47" name="TextBox 46"/>
          <p:cNvSpPr txBox="1"/>
          <p:nvPr/>
        </p:nvSpPr>
        <p:spPr>
          <a:xfrm>
            <a:off x="810384" y="3665123"/>
            <a:ext cx="8051057" cy="400110"/>
          </a:xfrm>
          <a:prstGeom prst="rect">
            <a:avLst/>
          </a:prstGeom>
          <a:noFill/>
        </p:spPr>
        <p:txBody>
          <a:bodyPr wrap="square" rtlCol="0">
            <a:spAutoFit/>
          </a:bodyPr>
          <a:lstStyle/>
          <a:p>
            <a:r>
              <a:rPr lang="en-US" sz="2000" dirty="0">
                <a:solidFill>
                  <a:srgbClr val="FF0000"/>
                </a:solidFill>
                <a:latin typeface="Apple Chancery"/>
                <a:cs typeface="Apple Chancery"/>
              </a:rPr>
              <a:t>--That increase </a:t>
            </a:r>
            <a:r>
              <a:rPr lang="en-US" sz="2000" dirty="0">
                <a:latin typeface="Times New Roman"/>
                <a:cs typeface="Times New Roman"/>
              </a:rPr>
              <a:t>of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in turn </a:t>
            </a:r>
            <a:r>
              <a:rPr lang="en-US" sz="2000" dirty="0">
                <a:solidFill>
                  <a:srgbClr val="0000FF"/>
                </a:solidFill>
                <a:latin typeface="Times New Roman"/>
                <a:cs typeface="Times New Roman"/>
              </a:rPr>
              <a:t>produces an increasing magnetic flux</a:t>
            </a:r>
            <a:r>
              <a:rPr lang="en-US" sz="2000" dirty="0">
                <a:latin typeface="Times New Roman"/>
                <a:cs typeface="Times New Roman"/>
              </a:rPr>
              <a:t>.</a:t>
            </a:r>
          </a:p>
        </p:txBody>
      </p:sp>
      <p:sp>
        <p:nvSpPr>
          <p:cNvPr id="53" name="TextBox 52"/>
          <p:cNvSpPr txBox="1"/>
          <p:nvPr/>
        </p:nvSpPr>
        <p:spPr>
          <a:xfrm>
            <a:off x="815096" y="4124396"/>
            <a:ext cx="8051057" cy="1015663"/>
          </a:xfrm>
          <a:prstGeom prst="rect">
            <a:avLst/>
          </a:prstGeom>
          <a:noFill/>
        </p:spPr>
        <p:txBody>
          <a:bodyPr wrap="square" rtlCol="0">
            <a:spAutoFit/>
          </a:bodyPr>
          <a:lstStyle/>
          <a:p>
            <a:r>
              <a:rPr lang="en-US" sz="2000" dirty="0">
                <a:solidFill>
                  <a:srgbClr val="FF0000"/>
                </a:solidFill>
                <a:latin typeface="Apple Chancery"/>
                <a:cs typeface="Apple Chancery"/>
              </a:rPr>
              <a:t>--The increasing flux </a:t>
            </a:r>
            <a:r>
              <a:rPr lang="en-US" sz="2000" dirty="0">
                <a:solidFill>
                  <a:srgbClr val="0000FF"/>
                </a:solidFill>
                <a:latin typeface="Times New Roman"/>
                <a:cs typeface="Times New Roman"/>
              </a:rPr>
              <a:t>produces</a:t>
            </a:r>
            <a:r>
              <a:rPr lang="en-US" sz="2000" dirty="0">
                <a:latin typeface="Times New Roman"/>
                <a:cs typeface="Times New Roman"/>
              </a:rPr>
              <a:t> a </a:t>
            </a:r>
            <a:r>
              <a:rPr lang="en-US" sz="2000" dirty="0">
                <a:solidFill>
                  <a:srgbClr val="FF0000"/>
                </a:solidFill>
                <a:latin typeface="Times New Roman"/>
                <a:cs typeface="Times New Roman"/>
              </a:rPr>
              <a:t>back EMF </a:t>
            </a:r>
            <a:r>
              <a:rPr lang="en-US" sz="2000" dirty="0">
                <a:latin typeface="Times New Roman"/>
                <a:cs typeface="Times New Roman"/>
              </a:rPr>
              <a:t>that </a:t>
            </a:r>
            <a:r>
              <a:rPr lang="en-US" sz="2000" dirty="0">
                <a:solidFill>
                  <a:srgbClr val="0000FF"/>
                </a:solidFill>
                <a:latin typeface="Times New Roman"/>
                <a:cs typeface="Times New Roman"/>
              </a:rPr>
              <a:t>tries to force current to flow </a:t>
            </a:r>
            <a:r>
              <a:rPr lang="en-US" sz="2000" i="1" dirty="0">
                <a:solidFill>
                  <a:srgbClr val="FF0000"/>
                </a:solidFill>
                <a:latin typeface="Times New Roman"/>
                <a:cs typeface="Times New Roman"/>
              </a:rPr>
              <a:t>opposite</a:t>
            </a:r>
            <a:r>
              <a:rPr lang="en-US" sz="2000" i="1" dirty="0">
                <a:latin typeface="Times New Roman"/>
                <a:cs typeface="Times New Roman"/>
              </a:rPr>
              <a:t> </a:t>
            </a:r>
            <a:r>
              <a:rPr lang="en-US" sz="2000" dirty="0">
                <a:latin typeface="Times New Roman"/>
                <a:cs typeface="Times New Roman"/>
              </a:rPr>
              <a:t>the </a:t>
            </a:r>
            <a:r>
              <a:rPr lang="en-US" sz="2000" dirty="0">
                <a:solidFill>
                  <a:srgbClr val="0000FF"/>
                </a:solidFill>
                <a:latin typeface="Times New Roman"/>
                <a:cs typeface="Times New Roman"/>
              </a:rPr>
              <a:t>direction of the current generated by the battery </a:t>
            </a:r>
            <a:r>
              <a:rPr lang="en-US" sz="2000" dirty="0">
                <a:latin typeface="Times New Roman"/>
                <a:cs typeface="Times New Roman"/>
              </a:rPr>
              <a:t>(that is, a current that </a:t>
            </a:r>
            <a:r>
              <a:rPr lang="en-US" sz="2000" i="1" dirty="0">
                <a:solidFill>
                  <a:srgbClr val="FF0000"/>
                </a:solidFill>
                <a:latin typeface="Times New Roman"/>
                <a:cs typeface="Times New Roman"/>
              </a:rPr>
              <a:t>fights the change</a:t>
            </a:r>
            <a:r>
              <a:rPr lang="en-US" sz="2000" dirty="0">
                <a:latin typeface="Times New Roman"/>
                <a:cs typeface="Times New Roman"/>
              </a:rPr>
              <a:t>) and a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opposing the battery’s </a:t>
            </a:r>
            <a:r>
              <a:rPr lang="en-US" sz="2000" i="1" dirty="0">
                <a:solidFill>
                  <a:srgbClr val="0000FF"/>
                </a:solidFill>
                <a:latin typeface="Times New Roman"/>
                <a:cs typeface="Times New Roman"/>
              </a:rPr>
              <a:t>B-fld</a:t>
            </a:r>
            <a:r>
              <a:rPr lang="en-US" sz="2000" dirty="0">
                <a:latin typeface="Times New Roman"/>
                <a:cs typeface="Times New Roman"/>
              </a:rPr>
              <a:t>. </a:t>
            </a:r>
          </a:p>
        </p:txBody>
      </p:sp>
      <p:sp>
        <p:nvSpPr>
          <p:cNvPr id="54" name="TextBox 53"/>
          <p:cNvSpPr txBox="1"/>
          <p:nvPr/>
        </p:nvSpPr>
        <p:spPr>
          <a:xfrm>
            <a:off x="890038" y="5178159"/>
            <a:ext cx="4217288" cy="1015663"/>
          </a:xfrm>
          <a:prstGeom prst="rect">
            <a:avLst/>
          </a:prstGeom>
          <a:noFill/>
        </p:spPr>
        <p:txBody>
          <a:bodyPr wrap="square" rtlCol="0">
            <a:spAutoFit/>
          </a:bodyPr>
          <a:lstStyle/>
          <a:p>
            <a:r>
              <a:rPr lang="en-US" sz="2000" dirty="0">
                <a:solidFill>
                  <a:srgbClr val="FF0000"/>
                </a:solidFill>
                <a:latin typeface="Apple Chancery"/>
                <a:cs typeface="Apple Chancery"/>
              </a:rPr>
              <a:t>--The net effect </a:t>
            </a:r>
            <a:r>
              <a:rPr lang="en-US" sz="2000" dirty="0">
                <a:latin typeface="Times New Roman"/>
                <a:cs typeface="Times New Roman"/>
              </a:rPr>
              <a:t>is that </a:t>
            </a:r>
            <a:r>
              <a:rPr lang="en-US" sz="2000" dirty="0">
                <a:solidFill>
                  <a:srgbClr val="008000"/>
                </a:solidFill>
                <a:latin typeface="Times New Roman"/>
                <a:cs typeface="Times New Roman"/>
              </a:rPr>
              <a:t>current in the coil is initially stymied</a:t>
            </a:r>
            <a:r>
              <a:rPr lang="en-US" sz="2000" dirty="0">
                <a:latin typeface="Times New Roman"/>
                <a:cs typeface="Times New Roman"/>
              </a:rPr>
              <a:t>, </a:t>
            </a:r>
            <a:r>
              <a:rPr lang="en-US" sz="2000" dirty="0">
                <a:solidFill>
                  <a:srgbClr val="3366FF"/>
                </a:solidFill>
                <a:latin typeface="Times New Roman"/>
                <a:cs typeface="Times New Roman"/>
              </a:rPr>
              <a:t>increasing only slowly with time. </a:t>
            </a:r>
          </a:p>
        </p:txBody>
      </p:sp>
      <p:sp>
        <p:nvSpPr>
          <p:cNvPr id="4" name="Freeform 3"/>
          <p:cNvSpPr/>
          <p:nvPr/>
        </p:nvSpPr>
        <p:spPr>
          <a:xfrm>
            <a:off x="7835900" y="706967"/>
            <a:ext cx="889000" cy="2027766"/>
          </a:xfrm>
          <a:custGeom>
            <a:avLst/>
            <a:gdLst>
              <a:gd name="connsiteX0" fmla="*/ 0 w 889000"/>
              <a:gd name="connsiteY0" fmla="*/ 757766 h 2027766"/>
              <a:gd name="connsiteX1" fmla="*/ 190500 w 889000"/>
              <a:gd name="connsiteY1" fmla="*/ 749300 h 2027766"/>
              <a:gd name="connsiteX2" fmla="*/ 402167 w 889000"/>
              <a:gd name="connsiteY2" fmla="*/ 173566 h 2027766"/>
              <a:gd name="connsiteX3" fmla="*/ 673100 w 889000"/>
              <a:gd name="connsiteY3" fmla="*/ 918633 h 2027766"/>
              <a:gd name="connsiteX4" fmla="*/ 664633 w 889000"/>
              <a:gd name="connsiteY4" fmla="*/ 1117600 h 2027766"/>
              <a:gd name="connsiteX5" fmla="*/ 457200 w 889000"/>
              <a:gd name="connsiteY5" fmla="*/ 1816100 h 2027766"/>
              <a:gd name="connsiteX6" fmla="*/ 203200 w 889000"/>
              <a:gd name="connsiteY6" fmla="*/ 1248833 h 2027766"/>
              <a:gd name="connsiteX7" fmla="*/ 16933 w 889000"/>
              <a:gd name="connsiteY7" fmla="*/ 1240366 h 2027766"/>
              <a:gd name="connsiteX8" fmla="*/ 118533 w 889000"/>
              <a:gd name="connsiteY8" fmla="*/ 2027766 h 2027766"/>
              <a:gd name="connsiteX9" fmla="*/ 740833 w 889000"/>
              <a:gd name="connsiteY9" fmla="*/ 1985433 h 2027766"/>
              <a:gd name="connsiteX10" fmla="*/ 889000 w 889000"/>
              <a:gd name="connsiteY10" fmla="*/ 1104900 h 2027766"/>
              <a:gd name="connsiteX11" fmla="*/ 846667 w 889000"/>
              <a:gd name="connsiteY11" fmla="*/ 347133 h 2027766"/>
              <a:gd name="connsiteX12" fmla="*/ 609600 w 889000"/>
              <a:gd name="connsiteY12" fmla="*/ 33866 h 2027766"/>
              <a:gd name="connsiteX13" fmla="*/ 431800 w 889000"/>
              <a:gd name="connsiteY13" fmla="*/ 0 h 2027766"/>
              <a:gd name="connsiteX14" fmla="*/ 203200 w 889000"/>
              <a:gd name="connsiteY14" fmla="*/ 67733 h 2027766"/>
              <a:gd name="connsiteX15" fmla="*/ 55033 w 889000"/>
              <a:gd name="connsiteY15" fmla="*/ 381000 h 2027766"/>
              <a:gd name="connsiteX16" fmla="*/ 0 w 889000"/>
              <a:gd name="connsiteY16" fmla="*/ 651933 h 2027766"/>
              <a:gd name="connsiteX17" fmla="*/ 0 w 889000"/>
              <a:gd name="connsiteY17" fmla="*/ 757766 h 202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9000" h="2027766">
                <a:moveTo>
                  <a:pt x="0" y="757766"/>
                </a:moveTo>
                <a:lnTo>
                  <a:pt x="190500" y="749300"/>
                </a:lnTo>
                <a:lnTo>
                  <a:pt x="402167" y="173566"/>
                </a:lnTo>
                <a:lnTo>
                  <a:pt x="673100" y="918633"/>
                </a:lnTo>
                <a:lnTo>
                  <a:pt x="664633" y="1117600"/>
                </a:lnTo>
                <a:lnTo>
                  <a:pt x="457200" y="1816100"/>
                </a:lnTo>
                <a:lnTo>
                  <a:pt x="203200" y="1248833"/>
                </a:lnTo>
                <a:lnTo>
                  <a:pt x="16933" y="1240366"/>
                </a:lnTo>
                <a:lnTo>
                  <a:pt x="118533" y="2027766"/>
                </a:lnTo>
                <a:lnTo>
                  <a:pt x="740833" y="1985433"/>
                </a:lnTo>
                <a:lnTo>
                  <a:pt x="889000" y="1104900"/>
                </a:lnTo>
                <a:lnTo>
                  <a:pt x="846667" y="347133"/>
                </a:lnTo>
                <a:lnTo>
                  <a:pt x="609600" y="33866"/>
                </a:lnTo>
                <a:lnTo>
                  <a:pt x="431800" y="0"/>
                </a:lnTo>
                <a:lnTo>
                  <a:pt x="203200" y="67733"/>
                </a:lnTo>
                <a:lnTo>
                  <a:pt x="55033" y="381000"/>
                </a:lnTo>
                <a:lnTo>
                  <a:pt x="0" y="651933"/>
                </a:lnTo>
                <a:lnTo>
                  <a:pt x="0" y="757766"/>
                </a:lnTo>
                <a:close/>
              </a:path>
            </a:pathLst>
          </a:cu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0" name="Group 79"/>
          <p:cNvGrpSpPr/>
          <p:nvPr/>
        </p:nvGrpSpPr>
        <p:grpSpPr>
          <a:xfrm>
            <a:off x="5590117" y="1363747"/>
            <a:ext cx="3423675" cy="988399"/>
            <a:chOff x="5412317" y="677947"/>
            <a:chExt cx="3423675" cy="988399"/>
          </a:xfrm>
        </p:grpSpPr>
        <p:grpSp>
          <p:nvGrpSpPr>
            <p:cNvPr id="60" name="Group 347"/>
            <p:cNvGrpSpPr>
              <a:grpSpLocks/>
            </p:cNvGrpSpPr>
            <p:nvPr/>
          </p:nvGrpSpPr>
          <p:grpSpPr bwMode="auto">
            <a:xfrm rot="20099183">
              <a:off x="8163243" y="801277"/>
              <a:ext cx="185738" cy="180023"/>
              <a:chOff x="2653" y="3970"/>
              <a:chExt cx="130" cy="126"/>
            </a:xfrm>
          </p:grpSpPr>
          <p:sp>
            <p:nvSpPr>
              <p:cNvPr id="62" name="Line 348"/>
              <p:cNvSpPr>
                <a:spLocks noChangeShapeType="1"/>
              </p:cNvSpPr>
              <p:nvPr/>
            </p:nvSpPr>
            <p:spPr bwMode="auto">
              <a:xfrm>
                <a:off x="2653" y="3970"/>
                <a:ext cx="130" cy="62"/>
              </a:xfrm>
              <a:prstGeom prst="line">
                <a:avLst/>
              </a:prstGeom>
              <a:noFill/>
              <a:ln w="19050" cmpd="sng">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349"/>
              <p:cNvSpPr>
                <a:spLocks noChangeShapeType="1"/>
              </p:cNvSpPr>
              <p:nvPr/>
            </p:nvSpPr>
            <p:spPr bwMode="auto">
              <a:xfrm rot="10800000" flipH="1">
                <a:off x="2656" y="4032"/>
                <a:ext cx="120" cy="64"/>
              </a:xfrm>
              <a:prstGeom prst="line">
                <a:avLst/>
              </a:prstGeom>
              <a:noFill/>
              <a:ln w="19050" cmpd="sng">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4" name="Group 347"/>
            <p:cNvGrpSpPr>
              <a:grpSpLocks/>
            </p:cNvGrpSpPr>
            <p:nvPr/>
          </p:nvGrpSpPr>
          <p:grpSpPr bwMode="auto">
            <a:xfrm rot="1123781" flipV="1">
              <a:off x="8168009" y="1045214"/>
              <a:ext cx="185738" cy="180023"/>
              <a:chOff x="2653" y="3970"/>
              <a:chExt cx="130" cy="126"/>
            </a:xfrm>
          </p:grpSpPr>
          <p:sp>
            <p:nvSpPr>
              <p:cNvPr id="65" name="Line 348"/>
              <p:cNvSpPr>
                <a:spLocks noChangeShapeType="1"/>
              </p:cNvSpPr>
              <p:nvPr/>
            </p:nvSpPr>
            <p:spPr bwMode="auto">
              <a:xfrm>
                <a:off x="2653" y="3970"/>
                <a:ext cx="130" cy="62"/>
              </a:xfrm>
              <a:prstGeom prst="line">
                <a:avLst/>
              </a:prstGeom>
              <a:noFill/>
              <a:ln w="19050" cmpd="sng">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 name="Line 349"/>
              <p:cNvSpPr>
                <a:spLocks noChangeShapeType="1"/>
              </p:cNvSpPr>
              <p:nvPr/>
            </p:nvSpPr>
            <p:spPr bwMode="auto">
              <a:xfrm rot="10800000" flipH="1">
                <a:off x="2656" y="4032"/>
                <a:ext cx="120" cy="64"/>
              </a:xfrm>
              <a:prstGeom prst="line">
                <a:avLst/>
              </a:prstGeom>
              <a:noFill/>
              <a:ln w="19050" cmpd="sng">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7" name="Freeform 66"/>
            <p:cNvSpPr/>
            <p:nvPr/>
          </p:nvSpPr>
          <p:spPr>
            <a:xfrm>
              <a:off x="5412317" y="840325"/>
              <a:ext cx="2894595" cy="125954"/>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flipV="1">
              <a:off x="5431367" y="1064692"/>
              <a:ext cx="2894595" cy="125954"/>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69" name="Object 68"/>
            <p:cNvGraphicFramePr>
              <a:graphicFrameLocks noChangeAspect="1"/>
            </p:cNvGraphicFramePr>
            <p:nvPr>
              <p:extLst>
                <p:ext uri="{D42A27DB-BD31-4B8C-83A1-F6EECF244321}">
                  <p14:modId xmlns:p14="http://schemas.microsoft.com/office/powerpoint/2010/main" val="3607392199"/>
                </p:ext>
              </p:extLst>
            </p:nvPr>
          </p:nvGraphicFramePr>
          <p:xfrm>
            <a:off x="8369267" y="677947"/>
            <a:ext cx="466725" cy="354013"/>
          </p:xfrm>
          <a:graphic>
            <a:graphicData uri="http://schemas.openxmlformats.org/presentationml/2006/ole">
              <mc:AlternateContent xmlns:mc="http://schemas.openxmlformats.org/markup-compatibility/2006">
                <mc:Choice xmlns:v="urn:schemas-microsoft-com:vml" Requires="v">
                  <p:oleObj spid="_x0000_s2605874" name="Equation" r:id="rId5" imgW="266700" imgH="203200" progId="Equation.DSMT4">
                    <p:embed/>
                  </p:oleObj>
                </mc:Choice>
                <mc:Fallback>
                  <p:oleObj name="Equation" r:id="rId5" imgW="266700" imgH="203200" progId="Equation.DSMT4">
                    <p:embed/>
                    <p:pic>
                      <p:nvPicPr>
                        <p:cNvPr id="0" name=""/>
                        <p:cNvPicPr/>
                        <p:nvPr/>
                      </p:nvPicPr>
                      <p:blipFill>
                        <a:blip r:embed="rId6"/>
                        <a:stretch>
                          <a:fillRect/>
                        </a:stretch>
                      </p:blipFill>
                      <p:spPr>
                        <a:xfrm>
                          <a:off x="8369267" y="677947"/>
                          <a:ext cx="466725" cy="354013"/>
                        </a:xfrm>
                        <a:prstGeom prst="rect">
                          <a:avLst/>
                        </a:prstGeom>
                      </p:spPr>
                    </p:pic>
                  </p:oleObj>
                </mc:Fallback>
              </mc:AlternateContent>
            </a:graphicData>
          </a:graphic>
        </p:graphicFrame>
        <p:grpSp>
          <p:nvGrpSpPr>
            <p:cNvPr id="70" name="Group 347"/>
            <p:cNvGrpSpPr>
              <a:grpSpLocks/>
            </p:cNvGrpSpPr>
            <p:nvPr/>
          </p:nvGrpSpPr>
          <p:grpSpPr bwMode="auto">
            <a:xfrm rot="5400000" flipV="1">
              <a:off x="5962651" y="1365253"/>
              <a:ext cx="185738" cy="180023"/>
              <a:chOff x="2653" y="3970"/>
              <a:chExt cx="130" cy="126"/>
            </a:xfrm>
          </p:grpSpPr>
          <p:sp>
            <p:nvSpPr>
              <p:cNvPr id="71" name="Line 348"/>
              <p:cNvSpPr>
                <a:spLocks noChangeShapeType="1"/>
              </p:cNvSpPr>
              <p:nvPr/>
            </p:nvSpPr>
            <p:spPr bwMode="auto">
              <a:xfrm>
                <a:off x="2653" y="3970"/>
                <a:ext cx="130" cy="62"/>
              </a:xfrm>
              <a:prstGeom prst="line">
                <a:avLst/>
              </a:prstGeom>
              <a:noFill/>
              <a:ln w="19050" cmpd="sng">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 name="Line 349"/>
              <p:cNvSpPr>
                <a:spLocks noChangeShapeType="1"/>
              </p:cNvSpPr>
              <p:nvPr/>
            </p:nvSpPr>
            <p:spPr bwMode="auto">
              <a:xfrm rot="10800000" flipH="1">
                <a:off x="2656" y="4032"/>
                <a:ext cx="120" cy="64"/>
              </a:xfrm>
              <a:prstGeom prst="line">
                <a:avLst/>
              </a:prstGeom>
              <a:noFill/>
              <a:ln w="19050" cmpd="sng">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73" name="Object 72"/>
            <p:cNvGraphicFramePr>
              <a:graphicFrameLocks noChangeAspect="1"/>
            </p:cNvGraphicFramePr>
            <p:nvPr>
              <p:extLst>
                <p:ext uri="{D42A27DB-BD31-4B8C-83A1-F6EECF244321}">
                  <p14:modId xmlns:p14="http://schemas.microsoft.com/office/powerpoint/2010/main" val="2092580671"/>
                </p:ext>
              </p:extLst>
            </p:nvPr>
          </p:nvGraphicFramePr>
          <p:xfrm>
            <a:off x="5680075" y="1312333"/>
            <a:ext cx="350838" cy="354013"/>
          </p:xfrm>
          <a:graphic>
            <a:graphicData uri="http://schemas.openxmlformats.org/presentationml/2006/ole">
              <mc:AlternateContent xmlns:mc="http://schemas.openxmlformats.org/markup-compatibility/2006">
                <mc:Choice xmlns:v="urn:schemas-microsoft-com:vml" Requires="v">
                  <p:oleObj spid="_x0000_s2605875" name="Equation" r:id="rId7" imgW="203200" imgH="203200" progId="Equation.DSMT4">
                    <p:embed/>
                  </p:oleObj>
                </mc:Choice>
                <mc:Fallback>
                  <p:oleObj name="Equation" r:id="rId7" imgW="203200" imgH="203200" progId="Equation.DSMT4">
                    <p:embed/>
                    <p:pic>
                      <p:nvPicPr>
                        <p:cNvPr id="0" name=""/>
                        <p:cNvPicPr/>
                        <p:nvPr/>
                      </p:nvPicPr>
                      <p:blipFill>
                        <a:blip r:embed="rId8"/>
                        <a:stretch>
                          <a:fillRect/>
                        </a:stretch>
                      </p:blipFill>
                      <p:spPr>
                        <a:xfrm>
                          <a:off x="5680075" y="1312333"/>
                          <a:ext cx="350838" cy="354013"/>
                        </a:xfrm>
                        <a:prstGeom prst="rect">
                          <a:avLst/>
                        </a:prstGeom>
                      </p:spPr>
                    </p:pic>
                  </p:oleObj>
                </mc:Fallback>
              </mc:AlternateContent>
            </a:graphicData>
          </a:graphic>
        </p:graphicFrame>
      </p:grpSp>
      <p:cxnSp>
        <p:nvCxnSpPr>
          <p:cNvPr id="6" name="Straight Connector 5"/>
          <p:cNvCxnSpPr/>
          <p:nvPr/>
        </p:nvCxnSpPr>
        <p:spPr>
          <a:xfrm>
            <a:off x="5673408" y="5140059"/>
            <a:ext cx="0" cy="158455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5586413" y="6648415"/>
            <a:ext cx="2841149" cy="1351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5676900" y="5306719"/>
            <a:ext cx="2819400" cy="1335381"/>
          </a:xfrm>
          <a:custGeom>
            <a:avLst/>
            <a:gdLst>
              <a:gd name="connsiteX0" fmla="*/ 0 w 2819400"/>
              <a:gd name="connsiteY0" fmla="*/ 1335381 h 1335381"/>
              <a:gd name="connsiteX1" fmla="*/ 63500 w 2819400"/>
              <a:gd name="connsiteY1" fmla="*/ 1081381 h 1335381"/>
              <a:gd name="connsiteX2" fmla="*/ 165100 w 2819400"/>
              <a:gd name="connsiteY2" fmla="*/ 903581 h 1335381"/>
              <a:gd name="connsiteX3" fmla="*/ 317500 w 2819400"/>
              <a:gd name="connsiteY3" fmla="*/ 713081 h 1335381"/>
              <a:gd name="connsiteX4" fmla="*/ 520700 w 2819400"/>
              <a:gd name="connsiteY4" fmla="*/ 522581 h 1335381"/>
              <a:gd name="connsiteX5" fmla="*/ 876300 w 2819400"/>
              <a:gd name="connsiteY5" fmla="*/ 293981 h 1335381"/>
              <a:gd name="connsiteX6" fmla="*/ 1282700 w 2819400"/>
              <a:gd name="connsiteY6" fmla="*/ 128881 h 1335381"/>
              <a:gd name="connsiteX7" fmla="*/ 1854200 w 2819400"/>
              <a:gd name="connsiteY7" fmla="*/ 27281 h 1335381"/>
              <a:gd name="connsiteX8" fmla="*/ 2400300 w 2819400"/>
              <a:gd name="connsiteY8" fmla="*/ 1881 h 1335381"/>
              <a:gd name="connsiteX9" fmla="*/ 2819400 w 2819400"/>
              <a:gd name="connsiteY9" fmla="*/ 1881 h 133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9400" h="1335381">
                <a:moveTo>
                  <a:pt x="0" y="1335381"/>
                </a:moveTo>
                <a:cubicBezTo>
                  <a:pt x="17991" y="1244364"/>
                  <a:pt x="35983" y="1153348"/>
                  <a:pt x="63500" y="1081381"/>
                </a:cubicBezTo>
                <a:cubicBezTo>
                  <a:pt x="91017" y="1009414"/>
                  <a:pt x="122767" y="964964"/>
                  <a:pt x="165100" y="903581"/>
                </a:cubicBezTo>
                <a:cubicBezTo>
                  <a:pt x="207433" y="842198"/>
                  <a:pt x="258233" y="776581"/>
                  <a:pt x="317500" y="713081"/>
                </a:cubicBezTo>
                <a:cubicBezTo>
                  <a:pt x="376767" y="649581"/>
                  <a:pt x="427567" y="592431"/>
                  <a:pt x="520700" y="522581"/>
                </a:cubicBezTo>
                <a:cubicBezTo>
                  <a:pt x="613833" y="452731"/>
                  <a:pt x="749300" y="359598"/>
                  <a:pt x="876300" y="293981"/>
                </a:cubicBezTo>
                <a:cubicBezTo>
                  <a:pt x="1003300" y="228364"/>
                  <a:pt x="1119717" y="173331"/>
                  <a:pt x="1282700" y="128881"/>
                </a:cubicBezTo>
                <a:cubicBezTo>
                  <a:pt x="1445683" y="84431"/>
                  <a:pt x="1667933" y="48448"/>
                  <a:pt x="1854200" y="27281"/>
                </a:cubicBezTo>
                <a:cubicBezTo>
                  <a:pt x="2040467" y="6114"/>
                  <a:pt x="2239433" y="6114"/>
                  <a:pt x="2400300" y="1881"/>
                </a:cubicBezTo>
                <a:cubicBezTo>
                  <a:pt x="2561167" y="-2352"/>
                  <a:pt x="2819400" y="1881"/>
                  <a:pt x="2819400" y="1881"/>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9" name="Group 78"/>
          <p:cNvGrpSpPr/>
          <p:nvPr/>
        </p:nvGrpSpPr>
        <p:grpSpPr>
          <a:xfrm>
            <a:off x="5265738" y="965200"/>
            <a:ext cx="3239269" cy="2238375"/>
            <a:chOff x="5087938" y="279400"/>
            <a:chExt cx="3239269" cy="2238375"/>
          </a:xfrm>
        </p:grpSpPr>
        <p:graphicFrame>
          <p:nvGraphicFramePr>
            <p:cNvPr id="44" name="Object 43"/>
            <p:cNvGraphicFramePr>
              <a:graphicFrameLocks noChangeAspect="1"/>
            </p:cNvGraphicFramePr>
            <p:nvPr>
              <p:extLst>
                <p:ext uri="{D42A27DB-BD31-4B8C-83A1-F6EECF244321}">
                  <p14:modId xmlns:p14="http://schemas.microsoft.com/office/powerpoint/2010/main" val="261548962"/>
                </p:ext>
              </p:extLst>
            </p:nvPr>
          </p:nvGraphicFramePr>
          <p:xfrm>
            <a:off x="5087938" y="279400"/>
            <a:ext cx="441325" cy="354013"/>
          </p:xfrm>
          <a:graphic>
            <a:graphicData uri="http://schemas.openxmlformats.org/presentationml/2006/ole">
              <mc:AlternateContent xmlns:mc="http://schemas.openxmlformats.org/markup-compatibility/2006">
                <mc:Choice xmlns:v="urn:schemas-microsoft-com:vml" Requires="v">
                  <p:oleObj spid="_x0000_s2605876" name="Equation" r:id="rId9" imgW="254000" imgH="203200" progId="Equation.DSMT4">
                    <p:embed/>
                  </p:oleObj>
                </mc:Choice>
                <mc:Fallback>
                  <p:oleObj name="Equation" r:id="rId9" imgW="254000" imgH="203200" progId="Equation.DSMT4">
                    <p:embed/>
                    <p:pic>
                      <p:nvPicPr>
                        <p:cNvPr id="0" name=""/>
                        <p:cNvPicPr/>
                        <p:nvPr/>
                      </p:nvPicPr>
                      <p:blipFill>
                        <a:blip r:embed="rId10"/>
                        <a:stretch>
                          <a:fillRect/>
                        </a:stretch>
                      </p:blipFill>
                      <p:spPr>
                        <a:xfrm>
                          <a:off x="5087938" y="279400"/>
                          <a:ext cx="441325" cy="354013"/>
                        </a:xfrm>
                        <a:prstGeom prst="rect">
                          <a:avLst/>
                        </a:prstGeom>
                      </p:spPr>
                    </p:pic>
                  </p:oleObj>
                </mc:Fallback>
              </mc:AlternateContent>
            </a:graphicData>
          </a:graphic>
        </p:graphicFrame>
        <p:sp>
          <p:nvSpPr>
            <p:cNvPr id="3" name="Freeform 2"/>
            <p:cNvSpPr/>
            <p:nvPr/>
          </p:nvSpPr>
          <p:spPr>
            <a:xfrm>
              <a:off x="5431367" y="668875"/>
              <a:ext cx="2894595" cy="239262"/>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Group 347"/>
            <p:cNvGrpSpPr>
              <a:grpSpLocks/>
            </p:cNvGrpSpPr>
            <p:nvPr/>
          </p:nvGrpSpPr>
          <p:grpSpPr bwMode="auto">
            <a:xfrm rot="16200000">
              <a:off x="5962651" y="1866099"/>
              <a:ext cx="185738" cy="180023"/>
              <a:chOff x="2653" y="3970"/>
              <a:chExt cx="130" cy="126"/>
            </a:xfrm>
          </p:grpSpPr>
          <p:sp>
            <p:nvSpPr>
              <p:cNvPr id="16"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 name="Group 347"/>
            <p:cNvGrpSpPr>
              <a:grpSpLocks/>
            </p:cNvGrpSpPr>
            <p:nvPr/>
          </p:nvGrpSpPr>
          <p:grpSpPr bwMode="auto">
            <a:xfrm rot="16200000">
              <a:off x="5962651" y="885955"/>
              <a:ext cx="185738" cy="180023"/>
              <a:chOff x="2653" y="3970"/>
              <a:chExt cx="130" cy="126"/>
            </a:xfrm>
          </p:grpSpPr>
          <p:sp>
            <p:nvSpPr>
              <p:cNvPr id="19"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 name="Group 347"/>
            <p:cNvGrpSpPr>
              <a:grpSpLocks/>
            </p:cNvGrpSpPr>
            <p:nvPr/>
          </p:nvGrpSpPr>
          <p:grpSpPr bwMode="auto">
            <a:xfrm rot="16200000">
              <a:off x="6877053" y="905959"/>
              <a:ext cx="185738" cy="180023"/>
              <a:chOff x="2653" y="3970"/>
              <a:chExt cx="130" cy="126"/>
            </a:xfrm>
          </p:grpSpPr>
          <p:sp>
            <p:nvSpPr>
              <p:cNvPr id="25"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 name="Group 347"/>
            <p:cNvGrpSpPr>
              <a:grpSpLocks/>
            </p:cNvGrpSpPr>
            <p:nvPr/>
          </p:nvGrpSpPr>
          <p:grpSpPr bwMode="auto">
            <a:xfrm rot="16200000">
              <a:off x="7334254" y="915961"/>
              <a:ext cx="185738" cy="180023"/>
              <a:chOff x="2653" y="3970"/>
              <a:chExt cx="130" cy="126"/>
            </a:xfrm>
          </p:grpSpPr>
          <p:sp>
            <p:nvSpPr>
              <p:cNvPr id="28"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1" name="Freeform 30"/>
            <p:cNvSpPr/>
            <p:nvPr/>
          </p:nvSpPr>
          <p:spPr>
            <a:xfrm flipV="1">
              <a:off x="5432612" y="1123133"/>
              <a:ext cx="2894595" cy="239262"/>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Connector 33"/>
            <p:cNvCxnSpPr/>
            <p:nvPr/>
          </p:nvCxnSpPr>
          <p:spPr>
            <a:xfrm flipH="1">
              <a:off x="5372100" y="1012152"/>
              <a:ext cx="2953862"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35" name="Group 347"/>
            <p:cNvGrpSpPr>
              <a:grpSpLocks/>
            </p:cNvGrpSpPr>
            <p:nvPr/>
          </p:nvGrpSpPr>
          <p:grpSpPr bwMode="auto">
            <a:xfrm rot="10800000">
              <a:off x="5376416" y="917907"/>
              <a:ext cx="185738" cy="180023"/>
              <a:chOff x="2653" y="3970"/>
              <a:chExt cx="130" cy="126"/>
            </a:xfrm>
          </p:grpSpPr>
          <p:sp>
            <p:nvSpPr>
              <p:cNvPr id="36"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 name="Group 347"/>
            <p:cNvGrpSpPr>
              <a:grpSpLocks/>
            </p:cNvGrpSpPr>
            <p:nvPr/>
          </p:nvGrpSpPr>
          <p:grpSpPr bwMode="auto">
            <a:xfrm rot="12766381">
              <a:off x="5406042" y="608885"/>
              <a:ext cx="185738" cy="180023"/>
              <a:chOff x="2653" y="3970"/>
              <a:chExt cx="130" cy="126"/>
            </a:xfrm>
          </p:grpSpPr>
          <p:sp>
            <p:nvSpPr>
              <p:cNvPr id="39"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1" name="Group 347"/>
            <p:cNvGrpSpPr>
              <a:grpSpLocks/>
            </p:cNvGrpSpPr>
            <p:nvPr/>
          </p:nvGrpSpPr>
          <p:grpSpPr bwMode="auto">
            <a:xfrm rot="8833619" flipV="1">
              <a:off x="5410357" y="1228592"/>
              <a:ext cx="185738" cy="180023"/>
              <a:chOff x="2653" y="3970"/>
              <a:chExt cx="130" cy="126"/>
            </a:xfrm>
          </p:grpSpPr>
          <p:sp>
            <p:nvSpPr>
              <p:cNvPr id="42"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45" name="Object 44"/>
            <p:cNvGraphicFramePr>
              <a:graphicFrameLocks noChangeAspect="1"/>
            </p:cNvGraphicFramePr>
            <p:nvPr>
              <p:extLst>
                <p:ext uri="{D42A27DB-BD31-4B8C-83A1-F6EECF244321}">
                  <p14:modId xmlns:p14="http://schemas.microsoft.com/office/powerpoint/2010/main" val="1295770725"/>
                </p:ext>
              </p:extLst>
            </p:nvPr>
          </p:nvGraphicFramePr>
          <p:xfrm>
            <a:off x="5527675" y="1739900"/>
            <a:ext cx="350838" cy="354013"/>
          </p:xfrm>
          <a:graphic>
            <a:graphicData uri="http://schemas.openxmlformats.org/presentationml/2006/ole">
              <mc:AlternateContent xmlns:mc="http://schemas.openxmlformats.org/markup-compatibility/2006">
                <mc:Choice xmlns:v="urn:schemas-microsoft-com:vml" Requires="v">
                  <p:oleObj spid="_x0000_s2605877" name="Equation" r:id="rId11" imgW="203200" imgH="203200" progId="Equation.DSMT4">
                    <p:embed/>
                  </p:oleObj>
                </mc:Choice>
                <mc:Fallback>
                  <p:oleObj name="Equation" r:id="rId11" imgW="203200" imgH="203200" progId="Equation.DSMT4">
                    <p:embed/>
                    <p:pic>
                      <p:nvPicPr>
                        <p:cNvPr id="0" name=""/>
                        <p:cNvPicPr/>
                        <p:nvPr/>
                      </p:nvPicPr>
                      <p:blipFill>
                        <a:blip r:embed="rId12"/>
                        <a:stretch>
                          <a:fillRect/>
                        </a:stretch>
                      </p:blipFill>
                      <p:spPr>
                        <a:xfrm>
                          <a:off x="5527675" y="1739900"/>
                          <a:ext cx="350838" cy="354013"/>
                        </a:xfrm>
                        <a:prstGeom prst="rect">
                          <a:avLst/>
                        </a:prstGeom>
                      </p:spPr>
                    </p:pic>
                  </p:oleObj>
                </mc:Fallback>
              </mc:AlternateContent>
            </a:graphicData>
          </a:graphic>
        </p:graphicFrame>
        <p:cxnSp>
          <p:nvCxnSpPr>
            <p:cNvPr id="33" name="Straight Connector 32"/>
            <p:cNvCxnSpPr/>
            <p:nvPr/>
          </p:nvCxnSpPr>
          <p:spPr>
            <a:xfrm flipH="1" flipV="1">
              <a:off x="6311900" y="2468033"/>
              <a:ext cx="307976" cy="4974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76" name="Group 347"/>
            <p:cNvGrpSpPr>
              <a:grpSpLocks/>
            </p:cNvGrpSpPr>
            <p:nvPr/>
          </p:nvGrpSpPr>
          <p:grpSpPr bwMode="auto">
            <a:xfrm rot="16200000">
              <a:off x="6421120" y="895956"/>
              <a:ext cx="185738" cy="180023"/>
              <a:chOff x="2653" y="3970"/>
              <a:chExt cx="130" cy="126"/>
            </a:xfrm>
          </p:grpSpPr>
          <p:sp>
            <p:nvSpPr>
              <p:cNvPr id="77"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81" name="TextBox 80"/>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Inductance</a:t>
            </a:r>
          </a:p>
        </p:txBody>
      </p:sp>
      <p:sp>
        <p:nvSpPr>
          <p:cNvPr id="6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52.)</a:t>
            </a:r>
          </a:p>
        </p:txBody>
      </p:sp>
    </p:spTree>
    <p:extLst>
      <p:ext uri="{BB962C8B-B14F-4D97-AF65-F5344CB8AC3E}">
        <p14:creationId xmlns:p14="http://schemas.microsoft.com/office/powerpoint/2010/main" val="354400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dissolv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dissolve">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dissolv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par>
                                <p:cTn id="38" presetID="9"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dissolve">
                                      <p:cBhvr>
                                        <p:cTn id="40" dur="500"/>
                                        <p:tgtEl>
                                          <p:spTgt spid="7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53" grpId="0"/>
      <p:bldP spid="54" grpId="0"/>
      <p:bldP spid="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53.)</a:t>
            </a:r>
          </a:p>
        </p:txBody>
      </p:sp>
      <p:sp>
        <p:nvSpPr>
          <p:cNvPr id="48" name="TextBox 47"/>
          <p:cNvSpPr txBox="1"/>
          <p:nvPr/>
        </p:nvSpPr>
        <p:spPr>
          <a:xfrm>
            <a:off x="241298" y="1336797"/>
            <a:ext cx="6007101" cy="1138773"/>
          </a:xfrm>
          <a:prstGeom prst="rect">
            <a:avLst/>
          </a:prstGeom>
          <a:noFill/>
        </p:spPr>
        <p:txBody>
          <a:bodyPr wrap="square" rtlCol="0">
            <a:spAutoFit/>
          </a:bodyPr>
          <a:lstStyle/>
          <a:p>
            <a:r>
              <a:rPr lang="en-US" sz="2800" dirty="0">
                <a:solidFill>
                  <a:srgbClr val="FF0000"/>
                </a:solidFill>
                <a:latin typeface="Apple Chancery"/>
                <a:cs typeface="Apple Chancery"/>
              </a:rPr>
              <a:t>Using Faraday’s Law, </a:t>
            </a:r>
            <a:r>
              <a:rPr lang="en-US" sz="2000" dirty="0">
                <a:latin typeface="Times New Roman"/>
                <a:cs typeface="Times New Roman"/>
              </a:rPr>
              <a:t>we could identify the </a:t>
            </a:r>
            <a:r>
              <a:rPr lang="en-US" sz="2000" dirty="0">
                <a:solidFill>
                  <a:srgbClr val="0000FF"/>
                </a:solidFill>
                <a:latin typeface="Times New Roman"/>
                <a:cs typeface="Times New Roman"/>
              </a:rPr>
              <a:t>induced EMF generated in the coil </a:t>
            </a:r>
            <a:r>
              <a:rPr lang="en-US" sz="2000" dirty="0">
                <a:latin typeface="Times New Roman"/>
                <a:cs typeface="Times New Roman"/>
              </a:rPr>
              <a:t>due to the throwing of the switch.  That would be: </a:t>
            </a:r>
          </a:p>
        </p:txBody>
      </p:sp>
      <p:sp>
        <p:nvSpPr>
          <p:cNvPr id="2" name="TextBox 1"/>
          <p:cNvSpPr txBox="1"/>
          <p:nvPr/>
        </p:nvSpPr>
        <p:spPr>
          <a:xfrm>
            <a:off x="241299" y="236759"/>
            <a:ext cx="6007101" cy="1138773"/>
          </a:xfrm>
          <a:prstGeom prst="rect">
            <a:avLst/>
          </a:prstGeom>
          <a:noFill/>
        </p:spPr>
        <p:txBody>
          <a:bodyPr wrap="square" rtlCol="0">
            <a:spAutoFit/>
          </a:bodyPr>
          <a:lstStyle/>
          <a:p>
            <a:r>
              <a:rPr lang="en-US" sz="2800" dirty="0">
                <a:solidFill>
                  <a:srgbClr val="FF0000"/>
                </a:solidFill>
                <a:latin typeface="Apple Chancery"/>
                <a:cs typeface="Apple Chancery"/>
              </a:rPr>
              <a:t>The circuit symbol </a:t>
            </a:r>
            <a:r>
              <a:rPr lang="en-US" sz="2000" dirty="0">
                <a:solidFill>
                  <a:srgbClr val="0000FF"/>
                </a:solidFill>
                <a:latin typeface="Times New Roman"/>
                <a:cs typeface="Times New Roman"/>
              </a:rPr>
              <a:t>for a coil </a:t>
            </a:r>
            <a:r>
              <a:rPr lang="en-US" sz="2000" dirty="0">
                <a:latin typeface="Times New Roman"/>
                <a:cs typeface="Times New Roman"/>
              </a:rPr>
              <a:t>is shown in the circuit to the right.  We need some way to quantify how “big” the coil is.</a:t>
            </a:r>
            <a:endParaRPr lang="en-US" sz="2000" dirty="0">
              <a:solidFill>
                <a:srgbClr val="0000FF"/>
              </a:solidFill>
              <a:latin typeface="Times New Roman"/>
              <a:cs typeface="Times New Roman"/>
            </a:endParaRPr>
          </a:p>
        </p:txBody>
      </p:sp>
      <p:graphicFrame>
        <p:nvGraphicFramePr>
          <p:cNvPr id="75" name="Object 74"/>
          <p:cNvGraphicFramePr>
            <a:graphicFrameLocks noChangeAspect="1"/>
          </p:cNvGraphicFramePr>
          <p:nvPr>
            <p:extLst>
              <p:ext uri="{D42A27DB-BD31-4B8C-83A1-F6EECF244321}">
                <p14:modId xmlns:p14="http://schemas.microsoft.com/office/powerpoint/2010/main" val="3905334211"/>
              </p:ext>
            </p:extLst>
          </p:nvPr>
        </p:nvGraphicFramePr>
        <p:xfrm>
          <a:off x="2214563" y="2459831"/>
          <a:ext cx="1533525" cy="658813"/>
        </p:xfrm>
        <a:graphic>
          <a:graphicData uri="http://schemas.openxmlformats.org/presentationml/2006/ole">
            <mc:AlternateContent xmlns:mc="http://schemas.openxmlformats.org/markup-compatibility/2006">
              <mc:Choice xmlns:v="urn:schemas-microsoft-com:vml" Requires="v">
                <p:oleObj spid="_x0000_s3165351" name="Equation" r:id="rId4" imgW="914400" imgH="393700" progId="Equation.DSMT4">
                  <p:embed/>
                </p:oleObj>
              </mc:Choice>
              <mc:Fallback>
                <p:oleObj name="Equation" r:id="rId4" imgW="914400" imgH="393700" progId="Equation.DSMT4">
                  <p:embed/>
                  <p:pic>
                    <p:nvPicPr>
                      <p:cNvPr id="0" name=""/>
                      <p:cNvPicPr/>
                      <p:nvPr/>
                    </p:nvPicPr>
                    <p:blipFill>
                      <a:blip r:embed="rId5"/>
                      <a:stretch>
                        <a:fillRect/>
                      </a:stretch>
                    </p:blipFill>
                    <p:spPr>
                      <a:xfrm>
                        <a:off x="2214563" y="2459831"/>
                        <a:ext cx="1533525" cy="658813"/>
                      </a:xfrm>
                      <a:prstGeom prst="rect">
                        <a:avLst/>
                      </a:prstGeom>
                    </p:spPr>
                  </p:pic>
                </p:oleObj>
              </mc:Fallback>
            </mc:AlternateContent>
          </a:graphicData>
        </a:graphic>
      </p:graphicFrame>
      <p:cxnSp>
        <p:nvCxnSpPr>
          <p:cNvPr id="7" name="Straight Connector 6"/>
          <p:cNvCxnSpPr/>
          <p:nvPr/>
        </p:nvCxnSpPr>
        <p:spPr>
          <a:xfrm>
            <a:off x="742956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765181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7766437" y="23840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7542920" y="23872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7118021" y="25005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6718300" y="22288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6378973" y="9082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8636318" y="18531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7766437" y="25005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598220" y="9280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Freeform 24"/>
          <p:cNvSpPr>
            <a:spLocks noChangeArrowheads="1"/>
          </p:cNvSpPr>
          <p:nvPr/>
        </p:nvSpPr>
        <p:spPr bwMode="auto">
          <a:xfrm>
            <a:off x="8445500" y="13484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5" name="Arc 209"/>
          <p:cNvSpPr>
            <a:spLocks noChangeAspect="1"/>
          </p:cNvSpPr>
          <p:nvPr/>
        </p:nvSpPr>
        <p:spPr bwMode="auto">
          <a:xfrm rot="10800000" flipV="1">
            <a:off x="7661976"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 name="Arc 210"/>
          <p:cNvSpPr>
            <a:spLocks noChangeAspect="1"/>
          </p:cNvSpPr>
          <p:nvPr/>
        </p:nvSpPr>
        <p:spPr bwMode="auto">
          <a:xfrm rot="10800000" flipV="1">
            <a:off x="744005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 name="Arc 211"/>
          <p:cNvSpPr>
            <a:spLocks noChangeAspect="1"/>
          </p:cNvSpPr>
          <p:nvPr/>
        </p:nvSpPr>
        <p:spPr bwMode="auto">
          <a:xfrm rot="10800000" flipV="1">
            <a:off x="7215814" y="6318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8" name="Arc 212"/>
          <p:cNvSpPr>
            <a:spLocks noChangeAspect="1"/>
          </p:cNvSpPr>
          <p:nvPr/>
        </p:nvSpPr>
        <p:spPr bwMode="auto">
          <a:xfrm rot="10800000" flipV="1">
            <a:off x="7883900"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 name="Line 213"/>
          <p:cNvSpPr>
            <a:spLocks noChangeAspect="1" noChangeShapeType="1"/>
          </p:cNvSpPr>
          <p:nvPr/>
        </p:nvSpPr>
        <p:spPr bwMode="auto">
          <a:xfrm rot="10800000" flipH="1">
            <a:off x="8214476" y="9202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 name="Line 214"/>
          <p:cNvSpPr>
            <a:spLocks noChangeAspect="1" noChangeShapeType="1"/>
          </p:cNvSpPr>
          <p:nvPr/>
        </p:nvSpPr>
        <p:spPr bwMode="auto">
          <a:xfrm rot="10800000" flipH="1">
            <a:off x="6378973" y="9202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 name="Arc 215"/>
          <p:cNvSpPr>
            <a:spLocks noChangeAspect="1"/>
          </p:cNvSpPr>
          <p:nvPr/>
        </p:nvSpPr>
        <p:spPr bwMode="auto">
          <a:xfrm rot="10800000">
            <a:off x="766197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 name="Arc 216"/>
          <p:cNvSpPr>
            <a:spLocks noChangeAspect="1"/>
          </p:cNvSpPr>
          <p:nvPr/>
        </p:nvSpPr>
        <p:spPr bwMode="auto">
          <a:xfrm rot="10800000">
            <a:off x="744005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217"/>
          <p:cNvSpPr>
            <a:spLocks noChangeAspect="1"/>
          </p:cNvSpPr>
          <p:nvPr/>
        </p:nvSpPr>
        <p:spPr bwMode="auto">
          <a:xfrm rot="10800000" flipV="1">
            <a:off x="699620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 name="Arc 218"/>
          <p:cNvSpPr>
            <a:spLocks noChangeAspect="1"/>
          </p:cNvSpPr>
          <p:nvPr/>
        </p:nvSpPr>
        <p:spPr bwMode="auto">
          <a:xfrm rot="10800000">
            <a:off x="721812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5" name="Arc 219"/>
          <p:cNvSpPr>
            <a:spLocks noChangeAspect="1"/>
          </p:cNvSpPr>
          <p:nvPr/>
        </p:nvSpPr>
        <p:spPr bwMode="auto">
          <a:xfrm rot="10800000">
            <a:off x="699620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 name="Arc 220"/>
          <p:cNvSpPr>
            <a:spLocks noChangeAspect="1"/>
          </p:cNvSpPr>
          <p:nvPr/>
        </p:nvSpPr>
        <p:spPr bwMode="auto">
          <a:xfrm rot="10800000">
            <a:off x="7876965"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7" name="Arc 221"/>
          <p:cNvSpPr>
            <a:spLocks noChangeAspect="1"/>
          </p:cNvSpPr>
          <p:nvPr/>
        </p:nvSpPr>
        <p:spPr bwMode="auto">
          <a:xfrm rot="10800000">
            <a:off x="6767341"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110" name="Straight Connector 109"/>
          <p:cNvCxnSpPr/>
          <p:nvPr/>
        </p:nvCxnSpPr>
        <p:spPr>
          <a:xfrm>
            <a:off x="6379207" y="25050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654330" y="2473325"/>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117" name="Object 116"/>
          <p:cNvGraphicFramePr>
            <a:graphicFrameLocks noChangeAspect="1"/>
          </p:cNvGraphicFramePr>
          <p:nvPr>
            <p:extLst>
              <p:ext uri="{D42A27DB-BD31-4B8C-83A1-F6EECF244321}">
                <p14:modId xmlns:p14="http://schemas.microsoft.com/office/powerpoint/2010/main" val="973202986"/>
              </p:ext>
            </p:extLst>
          </p:nvPr>
        </p:nvGraphicFramePr>
        <p:xfrm>
          <a:off x="7440120" y="2776538"/>
          <a:ext cx="255588" cy="254000"/>
        </p:xfrm>
        <a:graphic>
          <a:graphicData uri="http://schemas.openxmlformats.org/presentationml/2006/ole">
            <mc:AlternateContent xmlns:mc="http://schemas.openxmlformats.org/markup-compatibility/2006">
              <mc:Choice xmlns:v="urn:schemas-microsoft-com:vml" Requires="v">
                <p:oleObj spid="_x0000_s3165352" name="Equation" r:id="rId6" imgW="152400" imgH="152400" progId="Equation.DSMT4">
                  <p:embed/>
                </p:oleObj>
              </mc:Choice>
              <mc:Fallback>
                <p:oleObj name="Equation" r:id="rId6" imgW="152400" imgH="152400" progId="Equation.DSMT4">
                  <p:embed/>
                  <p:pic>
                    <p:nvPicPr>
                      <p:cNvPr id="0" name=""/>
                      <p:cNvPicPr/>
                      <p:nvPr/>
                    </p:nvPicPr>
                    <p:blipFill>
                      <a:blip r:embed="rId7"/>
                      <a:stretch>
                        <a:fillRect/>
                      </a:stretch>
                    </p:blipFill>
                    <p:spPr>
                      <a:xfrm>
                        <a:off x="7440120" y="2776538"/>
                        <a:ext cx="255588" cy="254000"/>
                      </a:xfrm>
                      <a:prstGeom prst="rect">
                        <a:avLst/>
                      </a:prstGeom>
                    </p:spPr>
                  </p:pic>
                </p:oleObj>
              </mc:Fallback>
            </mc:AlternateContent>
          </a:graphicData>
        </a:graphic>
      </p:graphicFrame>
      <p:graphicFrame>
        <p:nvGraphicFramePr>
          <p:cNvPr id="118" name="Object 117"/>
          <p:cNvGraphicFramePr>
            <a:graphicFrameLocks noChangeAspect="1"/>
          </p:cNvGraphicFramePr>
          <p:nvPr>
            <p:extLst>
              <p:ext uri="{D42A27DB-BD31-4B8C-83A1-F6EECF244321}">
                <p14:modId xmlns:p14="http://schemas.microsoft.com/office/powerpoint/2010/main" val="3343153055"/>
              </p:ext>
            </p:extLst>
          </p:nvPr>
        </p:nvGraphicFramePr>
        <p:xfrm>
          <a:off x="8833168" y="1411945"/>
          <a:ext cx="255588" cy="254000"/>
        </p:xfrm>
        <a:graphic>
          <a:graphicData uri="http://schemas.openxmlformats.org/presentationml/2006/ole">
            <mc:AlternateContent xmlns:mc="http://schemas.openxmlformats.org/markup-compatibility/2006">
              <mc:Choice xmlns:v="urn:schemas-microsoft-com:vml" Requires="v">
                <p:oleObj spid="_x0000_s3165353"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8833168" y="1411945"/>
                        <a:ext cx="255588" cy="254000"/>
                      </a:xfrm>
                      <a:prstGeom prst="rect">
                        <a:avLst/>
                      </a:prstGeom>
                    </p:spPr>
                  </p:pic>
                </p:oleObj>
              </mc:Fallback>
            </mc:AlternateContent>
          </a:graphicData>
        </a:graphic>
      </p:graphicFrame>
      <p:sp>
        <p:nvSpPr>
          <p:cNvPr id="119" name="TextBox 118"/>
          <p:cNvSpPr txBox="1"/>
          <p:nvPr/>
        </p:nvSpPr>
        <p:spPr>
          <a:xfrm>
            <a:off x="241299" y="3026611"/>
            <a:ext cx="8737601" cy="830997"/>
          </a:xfrm>
          <a:prstGeom prst="rect">
            <a:avLst/>
          </a:prstGeom>
          <a:noFill/>
        </p:spPr>
        <p:txBody>
          <a:bodyPr wrap="square" rtlCol="0">
            <a:spAutoFit/>
          </a:bodyPr>
          <a:lstStyle/>
          <a:p>
            <a:r>
              <a:rPr lang="en-US" sz="2800" dirty="0">
                <a:solidFill>
                  <a:srgbClr val="FF0000"/>
                </a:solidFill>
                <a:latin typeface="Apple Chancery"/>
                <a:cs typeface="Apple Chancery"/>
              </a:rPr>
              <a:t>Problem is, </a:t>
            </a:r>
            <a:r>
              <a:rPr lang="en-US" sz="2000" dirty="0">
                <a:latin typeface="Times New Roman"/>
                <a:cs typeface="Times New Roman"/>
              </a:rPr>
              <a:t>a coil in an electrical circuit is often encased in ceramic, so there is </a:t>
            </a:r>
            <a:r>
              <a:rPr lang="en-US" sz="2000" dirty="0">
                <a:solidFill>
                  <a:srgbClr val="0000FF"/>
                </a:solidFill>
                <a:latin typeface="Times New Roman"/>
                <a:cs typeface="Times New Roman"/>
              </a:rPr>
              <a:t>no easy way to measure </a:t>
            </a:r>
            <a:r>
              <a:rPr lang="en-US" sz="2000" dirty="0">
                <a:latin typeface="Times New Roman"/>
                <a:cs typeface="Times New Roman"/>
              </a:rPr>
              <a:t>the </a:t>
            </a:r>
            <a:r>
              <a:rPr lang="en-US" sz="2000" i="1" dirty="0">
                <a:solidFill>
                  <a:srgbClr val="FF0000"/>
                </a:solidFill>
                <a:latin typeface="Times New Roman"/>
                <a:cs typeface="Times New Roman"/>
              </a:rPr>
              <a:t>time rate of change of magnetic flux </a:t>
            </a:r>
            <a:r>
              <a:rPr lang="en-US" sz="2000" dirty="0">
                <a:solidFill>
                  <a:srgbClr val="0000FF"/>
                </a:solidFill>
                <a:latin typeface="Times New Roman"/>
                <a:cs typeface="Times New Roman"/>
              </a:rPr>
              <a:t>down its axis</a:t>
            </a:r>
            <a:r>
              <a:rPr lang="en-US" sz="2000" dirty="0">
                <a:latin typeface="Times New Roman"/>
                <a:cs typeface="Times New Roman"/>
              </a:rPr>
              <a:t>.</a:t>
            </a:r>
          </a:p>
        </p:txBody>
      </p:sp>
      <p:sp>
        <p:nvSpPr>
          <p:cNvPr id="120" name="TextBox 119"/>
          <p:cNvSpPr txBox="1"/>
          <p:nvPr/>
        </p:nvSpPr>
        <p:spPr>
          <a:xfrm>
            <a:off x="533399" y="3898684"/>
            <a:ext cx="8445501" cy="707886"/>
          </a:xfrm>
          <a:prstGeom prst="rect">
            <a:avLst/>
          </a:prstGeom>
          <a:noFill/>
        </p:spPr>
        <p:txBody>
          <a:bodyPr wrap="square" rtlCol="0">
            <a:spAutoFit/>
          </a:bodyPr>
          <a:lstStyle/>
          <a:p>
            <a:r>
              <a:rPr lang="en-US" sz="2000" dirty="0">
                <a:solidFill>
                  <a:srgbClr val="FF0000"/>
                </a:solidFill>
                <a:latin typeface="Apple Chancery"/>
                <a:cs typeface="Apple Chancery"/>
              </a:rPr>
              <a:t>What was observed </a:t>
            </a:r>
            <a:r>
              <a:rPr lang="en-US" sz="2000" dirty="0">
                <a:latin typeface="Times New Roman"/>
                <a:cs typeface="Times New Roman"/>
              </a:rPr>
              <a:t>was that it is the </a:t>
            </a:r>
            <a:r>
              <a:rPr lang="en-US" sz="2000" dirty="0">
                <a:solidFill>
                  <a:srgbClr val="0000FF"/>
                </a:solidFill>
                <a:latin typeface="Times New Roman"/>
                <a:cs typeface="Times New Roman"/>
              </a:rPr>
              <a:t>change of current </a:t>
            </a:r>
            <a:r>
              <a:rPr lang="en-US" sz="2000" dirty="0">
                <a:latin typeface="Times New Roman"/>
                <a:cs typeface="Times New Roman"/>
              </a:rPr>
              <a:t>that actually </a:t>
            </a:r>
            <a:r>
              <a:rPr lang="en-US" sz="2000" dirty="0">
                <a:solidFill>
                  <a:srgbClr val="0000FF"/>
                </a:solidFill>
                <a:latin typeface="Times New Roman"/>
                <a:cs typeface="Times New Roman"/>
              </a:rPr>
              <a:t>induces the EMF</a:t>
            </a:r>
            <a:r>
              <a:rPr lang="en-US" sz="2000" dirty="0">
                <a:latin typeface="Times New Roman"/>
                <a:cs typeface="Times New Roman"/>
              </a:rPr>
              <a:t>, which means we </a:t>
            </a:r>
            <a:r>
              <a:rPr lang="en-US" sz="2000" i="1" dirty="0">
                <a:latin typeface="Times New Roman"/>
                <a:cs typeface="Times New Roman"/>
              </a:rPr>
              <a:t>could </a:t>
            </a:r>
            <a:r>
              <a:rPr lang="en-US" sz="2000" dirty="0">
                <a:latin typeface="Times New Roman"/>
                <a:cs typeface="Times New Roman"/>
              </a:rPr>
              <a:t>write:</a:t>
            </a:r>
          </a:p>
        </p:txBody>
      </p:sp>
      <p:graphicFrame>
        <p:nvGraphicFramePr>
          <p:cNvPr id="121" name="Object 120"/>
          <p:cNvGraphicFramePr>
            <a:graphicFrameLocks noChangeAspect="1"/>
          </p:cNvGraphicFramePr>
          <p:nvPr>
            <p:extLst>
              <p:ext uri="{D42A27DB-BD31-4B8C-83A1-F6EECF244321}">
                <p14:modId xmlns:p14="http://schemas.microsoft.com/office/powerpoint/2010/main" val="2833406965"/>
              </p:ext>
            </p:extLst>
          </p:nvPr>
        </p:nvGraphicFramePr>
        <p:xfrm>
          <a:off x="4364126" y="4239063"/>
          <a:ext cx="1044575" cy="658813"/>
        </p:xfrm>
        <a:graphic>
          <a:graphicData uri="http://schemas.openxmlformats.org/presentationml/2006/ole">
            <mc:AlternateContent xmlns:mc="http://schemas.openxmlformats.org/markup-compatibility/2006">
              <mc:Choice xmlns:v="urn:schemas-microsoft-com:vml" Requires="v">
                <p:oleObj spid="_x0000_s3165354" name="Equation" r:id="rId10" imgW="622300" imgH="393700" progId="Equation.DSMT4">
                  <p:embed/>
                </p:oleObj>
              </mc:Choice>
              <mc:Fallback>
                <p:oleObj name="Equation" r:id="rId10" imgW="622300" imgH="393700" progId="Equation.DSMT4">
                  <p:embed/>
                  <p:pic>
                    <p:nvPicPr>
                      <p:cNvPr id="0" name=""/>
                      <p:cNvPicPr/>
                      <p:nvPr/>
                    </p:nvPicPr>
                    <p:blipFill>
                      <a:blip r:embed="rId11"/>
                      <a:stretch>
                        <a:fillRect/>
                      </a:stretch>
                    </p:blipFill>
                    <p:spPr>
                      <a:xfrm>
                        <a:off x="4364126" y="4239063"/>
                        <a:ext cx="1044575" cy="658813"/>
                      </a:xfrm>
                      <a:prstGeom prst="rect">
                        <a:avLst/>
                      </a:prstGeom>
                    </p:spPr>
                  </p:pic>
                </p:oleObj>
              </mc:Fallback>
            </mc:AlternateContent>
          </a:graphicData>
        </a:graphic>
      </p:graphicFrame>
      <p:graphicFrame>
        <p:nvGraphicFramePr>
          <p:cNvPr id="122" name="Object 121"/>
          <p:cNvGraphicFramePr>
            <a:graphicFrameLocks noChangeAspect="1"/>
          </p:cNvGraphicFramePr>
          <p:nvPr>
            <p:extLst>
              <p:ext uri="{D42A27DB-BD31-4B8C-83A1-F6EECF244321}">
                <p14:modId xmlns:p14="http://schemas.microsoft.com/office/powerpoint/2010/main" val="2585039847"/>
              </p:ext>
            </p:extLst>
          </p:nvPr>
        </p:nvGraphicFramePr>
        <p:xfrm>
          <a:off x="7329488" y="290513"/>
          <a:ext cx="447675" cy="276225"/>
        </p:xfrm>
        <a:graphic>
          <a:graphicData uri="http://schemas.openxmlformats.org/presentationml/2006/ole">
            <mc:AlternateContent xmlns:mc="http://schemas.openxmlformats.org/markup-compatibility/2006">
              <mc:Choice xmlns:v="urn:schemas-microsoft-com:vml" Requires="v">
                <p:oleObj spid="_x0000_s3165355" name="Equation" r:id="rId12" imgW="266700" imgH="165100" progId="Equation.DSMT4">
                  <p:embed/>
                </p:oleObj>
              </mc:Choice>
              <mc:Fallback>
                <p:oleObj name="Equation" r:id="rId12" imgW="266700" imgH="165100" progId="Equation.DSMT4">
                  <p:embed/>
                  <p:pic>
                    <p:nvPicPr>
                      <p:cNvPr id="0" name=""/>
                      <p:cNvPicPr/>
                      <p:nvPr/>
                    </p:nvPicPr>
                    <p:blipFill>
                      <a:blip r:embed="rId13"/>
                      <a:stretch>
                        <a:fillRect/>
                      </a:stretch>
                    </p:blipFill>
                    <p:spPr>
                      <a:xfrm>
                        <a:off x="7329488" y="290513"/>
                        <a:ext cx="447675" cy="276225"/>
                      </a:xfrm>
                      <a:prstGeom prst="rect">
                        <a:avLst/>
                      </a:prstGeom>
                    </p:spPr>
                  </p:pic>
                </p:oleObj>
              </mc:Fallback>
            </mc:AlternateContent>
          </a:graphicData>
        </a:graphic>
      </p:graphicFrame>
      <p:sp>
        <p:nvSpPr>
          <p:cNvPr id="123" name="TextBox 122"/>
          <p:cNvSpPr txBox="1"/>
          <p:nvPr/>
        </p:nvSpPr>
        <p:spPr>
          <a:xfrm>
            <a:off x="533400" y="4876006"/>
            <a:ext cx="8445500" cy="1015663"/>
          </a:xfrm>
          <a:prstGeom prst="rect">
            <a:avLst/>
          </a:prstGeom>
          <a:noFill/>
        </p:spPr>
        <p:txBody>
          <a:bodyPr wrap="square" rtlCol="0">
            <a:spAutoFit/>
          </a:bodyPr>
          <a:lstStyle/>
          <a:p>
            <a:r>
              <a:rPr lang="en-US" sz="2000" dirty="0">
                <a:solidFill>
                  <a:srgbClr val="FF0000"/>
                </a:solidFill>
                <a:latin typeface="Apple Chancery"/>
                <a:cs typeface="Apple Chancery"/>
              </a:rPr>
              <a:t>To make this </a:t>
            </a:r>
            <a:r>
              <a:rPr lang="en-US" sz="2000" dirty="0">
                <a:solidFill>
                  <a:srgbClr val="0000FF"/>
                </a:solidFill>
                <a:latin typeface="Times New Roman"/>
                <a:cs typeface="Times New Roman"/>
              </a:rPr>
              <a:t>into an equality</a:t>
            </a:r>
            <a:r>
              <a:rPr lang="en-US" sz="2000" dirty="0">
                <a:latin typeface="Times New Roman"/>
                <a:cs typeface="Times New Roman"/>
              </a:rPr>
              <a:t>, we need a </a:t>
            </a:r>
            <a:r>
              <a:rPr lang="en-US" sz="2000" dirty="0">
                <a:solidFill>
                  <a:srgbClr val="0000FF"/>
                </a:solidFill>
                <a:latin typeface="Times New Roman"/>
                <a:cs typeface="Times New Roman"/>
              </a:rPr>
              <a:t>proportionality constant</a:t>
            </a:r>
            <a:r>
              <a:rPr lang="en-US" sz="2000" dirty="0">
                <a:latin typeface="Times New Roman"/>
                <a:cs typeface="Times New Roman"/>
              </a:rPr>
              <a:t>.  In this case, the constant is called the </a:t>
            </a:r>
            <a:r>
              <a:rPr lang="en-US" sz="2000" i="1" dirty="0">
                <a:solidFill>
                  <a:srgbClr val="FF0000"/>
                </a:solidFill>
                <a:latin typeface="Times New Roman"/>
                <a:cs typeface="Times New Roman"/>
              </a:rPr>
              <a:t>inductance</a:t>
            </a:r>
            <a:r>
              <a:rPr lang="en-US" sz="2000" i="1" dirty="0">
                <a:latin typeface="Times New Roman"/>
                <a:cs typeface="Times New Roman"/>
              </a:rPr>
              <a:t> </a:t>
            </a:r>
            <a:r>
              <a:rPr lang="en-US" sz="2000" dirty="0">
                <a:solidFill>
                  <a:srgbClr val="0000FF"/>
                </a:solidFill>
                <a:latin typeface="Times New Roman"/>
                <a:cs typeface="Times New Roman"/>
              </a:rPr>
              <a:t>of the coil</a:t>
            </a:r>
            <a:r>
              <a:rPr lang="en-US" sz="2000" dirty="0">
                <a:latin typeface="Times New Roman"/>
                <a:cs typeface="Times New Roman"/>
              </a:rPr>
              <a:t>.  Its </a:t>
            </a:r>
            <a:r>
              <a:rPr lang="en-US" sz="2000" dirty="0">
                <a:solidFill>
                  <a:srgbClr val="0000FF"/>
                </a:solidFill>
                <a:latin typeface="Times New Roman"/>
                <a:cs typeface="Times New Roman"/>
              </a:rPr>
              <a:t>symbol is </a:t>
            </a:r>
            <a:r>
              <a:rPr lang="en-US" sz="2000" i="1" dirty="0">
                <a:solidFill>
                  <a:srgbClr val="FF0000"/>
                </a:solidFill>
                <a:latin typeface="Times New Roman"/>
                <a:cs typeface="Times New Roman"/>
              </a:rPr>
              <a:t>L</a:t>
            </a:r>
            <a:r>
              <a:rPr lang="en-US" sz="2000" dirty="0">
                <a:latin typeface="Times New Roman"/>
                <a:cs typeface="Times New Roman"/>
              </a:rPr>
              <a:t> and its </a:t>
            </a:r>
            <a:r>
              <a:rPr lang="en-US" sz="2000" dirty="0">
                <a:solidFill>
                  <a:srgbClr val="0000FF"/>
                </a:solidFill>
                <a:latin typeface="Times New Roman"/>
                <a:cs typeface="Times New Roman"/>
              </a:rPr>
              <a:t>units are </a:t>
            </a:r>
            <a:r>
              <a:rPr lang="en-US" sz="2000" i="1" dirty="0">
                <a:solidFill>
                  <a:srgbClr val="FF0000"/>
                </a:solidFill>
                <a:latin typeface="Times New Roman"/>
                <a:cs typeface="Times New Roman"/>
              </a:rPr>
              <a:t>henrys</a:t>
            </a:r>
            <a:r>
              <a:rPr lang="en-US" sz="2000" dirty="0">
                <a:latin typeface="Times New Roman"/>
                <a:cs typeface="Times New Roman"/>
              </a:rPr>
              <a:t>.  With that, Faraday’s Law becomes:</a:t>
            </a:r>
          </a:p>
        </p:txBody>
      </p:sp>
      <p:graphicFrame>
        <p:nvGraphicFramePr>
          <p:cNvPr id="124" name="Object 123"/>
          <p:cNvGraphicFramePr>
            <a:graphicFrameLocks noChangeAspect="1"/>
          </p:cNvGraphicFramePr>
          <p:nvPr>
            <p:extLst>
              <p:ext uri="{D42A27DB-BD31-4B8C-83A1-F6EECF244321}">
                <p14:modId xmlns:p14="http://schemas.microsoft.com/office/powerpoint/2010/main" val="945028039"/>
              </p:ext>
            </p:extLst>
          </p:nvPr>
        </p:nvGraphicFramePr>
        <p:xfrm>
          <a:off x="5578794" y="5747207"/>
          <a:ext cx="1258888" cy="660400"/>
        </p:xfrm>
        <a:graphic>
          <a:graphicData uri="http://schemas.openxmlformats.org/presentationml/2006/ole">
            <mc:AlternateContent xmlns:mc="http://schemas.openxmlformats.org/markup-compatibility/2006">
              <mc:Choice xmlns:v="urn:schemas-microsoft-com:vml" Requires="v">
                <p:oleObj spid="_x0000_s3165356" name="Equation" r:id="rId14" imgW="749300" imgH="393700" progId="Equation.DSMT4">
                  <p:embed/>
                </p:oleObj>
              </mc:Choice>
              <mc:Fallback>
                <p:oleObj name="Equation" r:id="rId14" imgW="749300" imgH="393700" progId="Equation.DSMT4">
                  <p:embed/>
                  <p:pic>
                    <p:nvPicPr>
                      <p:cNvPr id="0" name=""/>
                      <p:cNvPicPr/>
                      <p:nvPr/>
                    </p:nvPicPr>
                    <p:blipFill>
                      <a:blip r:embed="rId15"/>
                      <a:stretch>
                        <a:fillRect/>
                      </a:stretch>
                    </p:blipFill>
                    <p:spPr>
                      <a:xfrm>
                        <a:off x="5578794" y="5747207"/>
                        <a:ext cx="1258888" cy="660400"/>
                      </a:xfrm>
                      <a:prstGeom prst="rect">
                        <a:avLst/>
                      </a:prstGeom>
                    </p:spPr>
                  </p:pic>
                </p:oleObj>
              </mc:Fallback>
            </mc:AlternateContent>
          </a:graphicData>
        </a:graphic>
      </p:graphicFrame>
      <p:sp>
        <p:nvSpPr>
          <p:cNvPr id="41" name="TextBox 40">
            <a:extLst>
              <a:ext uri="{FF2B5EF4-FFF2-40B4-BE49-F238E27FC236}">
                <a16:creationId xmlns:a16="http://schemas.microsoft.com/office/drawing/2014/main" id="{6AE198EB-AC88-014F-AC00-DD5D6AD76AAE}"/>
              </a:ext>
            </a:extLst>
          </p:cNvPr>
          <p:cNvSpPr txBox="1"/>
          <p:nvPr/>
        </p:nvSpPr>
        <p:spPr>
          <a:xfrm>
            <a:off x="506728" y="6085683"/>
            <a:ext cx="8445500" cy="400110"/>
          </a:xfrm>
          <a:prstGeom prst="rect">
            <a:avLst/>
          </a:prstGeom>
          <a:noFill/>
        </p:spPr>
        <p:txBody>
          <a:bodyPr wrap="square" rtlCol="0">
            <a:spAutoFit/>
          </a:bodyPr>
          <a:lstStyle/>
          <a:p>
            <a:r>
              <a:rPr lang="en-US" sz="2000" dirty="0">
                <a:solidFill>
                  <a:srgbClr val="FF0000"/>
                </a:solidFill>
                <a:latin typeface="Apple Chancery"/>
                <a:cs typeface="Apple Chancery"/>
              </a:rPr>
              <a:t>The units </a:t>
            </a:r>
            <a:r>
              <a:rPr lang="en-US" sz="2000" dirty="0">
                <a:latin typeface="Times New Roman" panose="02020603050405020304" pitchFamily="18" charset="0"/>
                <a:cs typeface="Times New Roman" panose="02020603050405020304" pitchFamily="18" charset="0"/>
              </a:rPr>
              <a:t>of inductance is </a:t>
            </a:r>
            <a:r>
              <a:rPr lang="en-US" sz="2000" i="1" dirty="0">
                <a:solidFill>
                  <a:srgbClr val="143CDA"/>
                </a:solidFill>
                <a:latin typeface="Times New Roman" panose="02020603050405020304" pitchFamily="18" charset="0"/>
                <a:cs typeface="Times New Roman" panose="02020603050405020304" pitchFamily="18" charset="0"/>
              </a:rPr>
              <a:t>henrys</a:t>
            </a:r>
            <a:r>
              <a:rPr lang="en-US" sz="2000" dirty="0">
                <a:latin typeface="Times New Roman" panose="02020603050405020304" pitchFamily="18" charset="0"/>
                <a:cs typeface="Times New Roman" panose="02020603050405020304" pitchFamily="18" charset="0"/>
              </a:rPr>
              <a:t>.</a:t>
            </a:r>
            <a:endParaRPr lang="en-US" sz="2000" dirty="0">
              <a:latin typeface="Times New Roman"/>
              <a:cs typeface="Times New Roman"/>
            </a:endParaRPr>
          </a:p>
        </p:txBody>
      </p:sp>
    </p:spTree>
    <p:extLst>
      <p:ext uri="{BB962C8B-B14F-4D97-AF65-F5344CB8AC3E}">
        <p14:creationId xmlns:p14="http://schemas.microsoft.com/office/powerpoint/2010/main" val="1948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dissolve">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0">
                                            <p:txEl>
                                              <p:pRg st="0" end="0"/>
                                            </p:txEl>
                                          </p:spTgt>
                                        </p:tgtEl>
                                        <p:attrNameLst>
                                          <p:attrName>style.visibility</p:attrName>
                                        </p:attrNameLst>
                                      </p:cBhvr>
                                      <p:to>
                                        <p:strVal val="visible"/>
                                      </p:to>
                                    </p:set>
                                    <p:animEffect transition="in" filter="dissolve">
                                      <p:cBhvr>
                                        <p:cTn id="22" dur="500"/>
                                        <p:tgtEl>
                                          <p:spTgt spid="1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dissolve">
                                      <p:cBhvr>
                                        <p:cTn id="27" dur="500"/>
                                        <p:tgtEl>
                                          <p:spTgt spid="1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dissolve">
                                      <p:cBhvr>
                                        <p:cTn id="32" dur="500"/>
                                        <p:tgtEl>
                                          <p:spTgt spid="1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dissolve">
                                      <p:cBhvr>
                                        <p:cTn id="37" dur="500"/>
                                        <p:tgtEl>
                                          <p:spTgt spid="1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dissolve">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19" grpId="0"/>
      <p:bldP spid="123" grpId="0"/>
      <p:bldP spid="4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54.)</a:t>
            </a:r>
          </a:p>
        </p:txBody>
      </p:sp>
      <p:sp>
        <p:nvSpPr>
          <p:cNvPr id="2" name="TextBox 1"/>
          <p:cNvSpPr txBox="1"/>
          <p:nvPr/>
        </p:nvSpPr>
        <p:spPr>
          <a:xfrm>
            <a:off x="165099" y="825500"/>
            <a:ext cx="8944068" cy="830997"/>
          </a:xfrm>
          <a:prstGeom prst="rect">
            <a:avLst/>
          </a:prstGeom>
          <a:noFill/>
        </p:spPr>
        <p:txBody>
          <a:bodyPr wrap="square" rtlCol="0">
            <a:spAutoFit/>
          </a:bodyPr>
          <a:lstStyle/>
          <a:p>
            <a:r>
              <a:rPr lang="en-US" sz="2800" dirty="0">
                <a:solidFill>
                  <a:srgbClr val="FF0000"/>
                </a:solidFill>
                <a:latin typeface="Apple Chancery"/>
                <a:cs typeface="Apple Chancery"/>
              </a:rPr>
              <a:t>Notice that </a:t>
            </a:r>
            <a:r>
              <a:rPr lang="en-US" sz="2000" dirty="0">
                <a:solidFill>
                  <a:srgbClr val="0000FF"/>
                </a:solidFill>
                <a:latin typeface="Times New Roman"/>
                <a:cs typeface="Times New Roman"/>
              </a:rPr>
              <a:t>all </a:t>
            </a:r>
            <a:r>
              <a:rPr lang="en-US" sz="2000" dirty="0">
                <a:latin typeface="Times New Roman"/>
                <a:cs typeface="Times New Roman"/>
              </a:rPr>
              <a:t>of the </a:t>
            </a:r>
            <a:r>
              <a:rPr lang="en-US" sz="2000" dirty="0">
                <a:solidFill>
                  <a:srgbClr val="0000FF"/>
                </a:solidFill>
                <a:latin typeface="Times New Roman"/>
                <a:cs typeface="Times New Roman"/>
              </a:rPr>
              <a:t>parameters that characterize </a:t>
            </a:r>
            <a:r>
              <a:rPr lang="en-US" sz="2000" dirty="0">
                <a:latin typeface="Times New Roman"/>
                <a:cs typeface="Times New Roman"/>
              </a:rPr>
              <a:t>the </a:t>
            </a:r>
            <a:r>
              <a:rPr lang="en-US" sz="2000" dirty="0">
                <a:solidFill>
                  <a:srgbClr val="0000FF"/>
                </a:solidFill>
                <a:latin typeface="Times New Roman"/>
                <a:cs typeface="Times New Roman"/>
              </a:rPr>
              <a:t>size of the circuit elements </a:t>
            </a:r>
            <a:r>
              <a:rPr lang="en-US" sz="2000" dirty="0">
                <a:latin typeface="Times New Roman"/>
                <a:cs typeface="Times New Roman"/>
              </a:rPr>
              <a:t>have been </a:t>
            </a:r>
            <a:r>
              <a:rPr lang="en-US" sz="2000" dirty="0">
                <a:solidFill>
                  <a:srgbClr val="FF0000"/>
                </a:solidFill>
                <a:latin typeface="Times New Roman"/>
                <a:cs typeface="Times New Roman"/>
              </a:rPr>
              <a:t>proportionality constants </a:t>
            </a:r>
            <a:r>
              <a:rPr lang="en-US" sz="2000" dirty="0">
                <a:latin typeface="Times New Roman"/>
                <a:cs typeface="Times New Roman"/>
              </a:rPr>
              <a:t>linking two characteristics of an element.</a:t>
            </a:r>
            <a:endParaRPr lang="en-US" sz="2000" dirty="0">
              <a:solidFill>
                <a:srgbClr val="0000FF"/>
              </a:solidFill>
              <a:latin typeface="Times New Roman"/>
              <a:cs typeface="Times New Roman"/>
            </a:endParaRPr>
          </a:p>
        </p:txBody>
      </p:sp>
      <p:sp>
        <p:nvSpPr>
          <p:cNvPr id="46" name="TextBox 45"/>
          <p:cNvSpPr txBox="1"/>
          <p:nvPr/>
        </p:nvSpPr>
        <p:spPr>
          <a:xfrm>
            <a:off x="694160" y="1824573"/>
            <a:ext cx="5185939" cy="1015663"/>
          </a:xfrm>
          <a:prstGeom prst="rect">
            <a:avLst/>
          </a:prstGeom>
          <a:noFill/>
        </p:spPr>
        <p:txBody>
          <a:bodyPr wrap="square" rtlCol="0">
            <a:spAutoFit/>
          </a:bodyPr>
          <a:lstStyle/>
          <a:p>
            <a:r>
              <a:rPr lang="en-US" sz="2000" dirty="0">
                <a:solidFill>
                  <a:srgbClr val="FF0000"/>
                </a:solidFill>
                <a:latin typeface="Apple Chancery"/>
                <a:cs typeface="Apple Chancery"/>
              </a:rPr>
              <a:t>The proportionality constant </a:t>
            </a:r>
            <a:r>
              <a:rPr lang="en-US" sz="2000" dirty="0">
                <a:latin typeface="Times New Roman"/>
                <a:cs typeface="Times New Roman"/>
              </a:rPr>
              <a:t>between the </a:t>
            </a:r>
            <a:r>
              <a:rPr lang="en-US" sz="2000" dirty="0">
                <a:solidFill>
                  <a:srgbClr val="0000FF"/>
                </a:solidFill>
                <a:latin typeface="Times New Roman"/>
                <a:cs typeface="Times New Roman"/>
              </a:rPr>
              <a:t>voltage across a resistor </a:t>
            </a:r>
            <a:r>
              <a:rPr lang="en-US" sz="2000" dirty="0">
                <a:latin typeface="Times New Roman"/>
                <a:cs typeface="Times New Roman"/>
              </a:rPr>
              <a:t>and the </a:t>
            </a:r>
            <a:r>
              <a:rPr lang="en-US" sz="2000" dirty="0">
                <a:solidFill>
                  <a:srgbClr val="0000FF"/>
                </a:solidFill>
                <a:latin typeface="Times New Roman"/>
                <a:cs typeface="Times New Roman"/>
              </a:rPr>
              <a:t>current through a resistor </a:t>
            </a:r>
            <a:r>
              <a:rPr lang="en-US" sz="2000" dirty="0">
                <a:latin typeface="Times New Roman"/>
                <a:cs typeface="Times New Roman"/>
              </a:rPr>
              <a:t>is the </a:t>
            </a:r>
            <a:r>
              <a:rPr lang="en-US" sz="2000" dirty="0">
                <a:solidFill>
                  <a:srgbClr val="FF0000"/>
                </a:solidFill>
                <a:latin typeface="Times New Roman"/>
                <a:cs typeface="Times New Roman"/>
              </a:rPr>
              <a:t>resistance </a:t>
            </a:r>
            <a:r>
              <a:rPr lang="en-US" sz="2000" i="1" dirty="0">
                <a:solidFill>
                  <a:srgbClr val="FF0000"/>
                </a:solidFill>
                <a:latin typeface="Times New Roman"/>
                <a:cs typeface="Times New Roman"/>
              </a:rPr>
              <a:t>R </a:t>
            </a:r>
            <a:r>
              <a:rPr lang="en-US" sz="2000" dirty="0">
                <a:latin typeface="Times New Roman"/>
                <a:cs typeface="Times New Roman"/>
              </a:rPr>
              <a:t>of a resistor.</a:t>
            </a:r>
          </a:p>
        </p:txBody>
      </p:sp>
      <p:sp>
        <p:nvSpPr>
          <p:cNvPr id="81" name="TextBox 80"/>
          <p:cNvSpPr txBox="1"/>
          <p:nvPr/>
        </p:nvSpPr>
        <p:spPr>
          <a:xfrm>
            <a:off x="34290" y="2540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Observations</a:t>
            </a:r>
          </a:p>
        </p:txBody>
      </p:sp>
      <p:graphicFrame>
        <p:nvGraphicFramePr>
          <p:cNvPr id="61" name="Object 60"/>
          <p:cNvGraphicFramePr>
            <a:graphicFrameLocks noChangeAspect="1"/>
          </p:cNvGraphicFramePr>
          <p:nvPr>
            <p:extLst>
              <p:ext uri="{D42A27DB-BD31-4B8C-83A1-F6EECF244321}">
                <p14:modId xmlns:p14="http://schemas.microsoft.com/office/powerpoint/2010/main" val="4289428006"/>
              </p:ext>
            </p:extLst>
          </p:nvPr>
        </p:nvGraphicFramePr>
        <p:xfrm>
          <a:off x="6538913" y="2165350"/>
          <a:ext cx="1600200" cy="404813"/>
        </p:xfrm>
        <a:graphic>
          <a:graphicData uri="http://schemas.openxmlformats.org/presentationml/2006/ole">
            <mc:AlternateContent xmlns:mc="http://schemas.openxmlformats.org/markup-compatibility/2006">
              <mc:Choice xmlns:v="urn:schemas-microsoft-com:vml" Requires="v">
                <p:oleObj spid="_x0000_s2607746" name="Equation" r:id="rId4" imgW="952500" imgH="241300" progId="Equation.DSMT4">
                  <p:embed/>
                </p:oleObj>
              </mc:Choice>
              <mc:Fallback>
                <p:oleObj name="Equation" r:id="rId4" imgW="952500" imgH="241300" progId="Equation.DSMT4">
                  <p:embed/>
                  <p:pic>
                    <p:nvPicPr>
                      <p:cNvPr id="0" name=""/>
                      <p:cNvPicPr/>
                      <p:nvPr/>
                    </p:nvPicPr>
                    <p:blipFill>
                      <a:blip r:embed="rId5"/>
                      <a:stretch>
                        <a:fillRect/>
                      </a:stretch>
                    </p:blipFill>
                    <p:spPr>
                      <a:xfrm>
                        <a:off x="6538913" y="2165350"/>
                        <a:ext cx="1600200" cy="404813"/>
                      </a:xfrm>
                      <a:prstGeom prst="rect">
                        <a:avLst/>
                      </a:prstGeom>
                    </p:spPr>
                  </p:pic>
                </p:oleObj>
              </mc:Fallback>
            </mc:AlternateContent>
          </a:graphicData>
        </a:graphic>
      </p:graphicFrame>
      <p:graphicFrame>
        <p:nvGraphicFramePr>
          <p:cNvPr id="75" name="Object 74"/>
          <p:cNvGraphicFramePr>
            <a:graphicFrameLocks noChangeAspect="1"/>
          </p:cNvGraphicFramePr>
          <p:nvPr>
            <p:extLst>
              <p:ext uri="{D42A27DB-BD31-4B8C-83A1-F6EECF244321}">
                <p14:modId xmlns:p14="http://schemas.microsoft.com/office/powerpoint/2010/main" val="1718762493"/>
              </p:ext>
            </p:extLst>
          </p:nvPr>
        </p:nvGraphicFramePr>
        <p:xfrm>
          <a:off x="6767513" y="4199922"/>
          <a:ext cx="1258888" cy="660400"/>
        </p:xfrm>
        <a:graphic>
          <a:graphicData uri="http://schemas.openxmlformats.org/presentationml/2006/ole">
            <mc:AlternateContent xmlns:mc="http://schemas.openxmlformats.org/markup-compatibility/2006">
              <mc:Choice xmlns:v="urn:schemas-microsoft-com:vml" Requires="v">
                <p:oleObj spid="_x0000_s2607747" name="Equation" r:id="rId6" imgW="749300" imgH="393700" progId="Equation.DSMT4">
                  <p:embed/>
                </p:oleObj>
              </mc:Choice>
              <mc:Fallback>
                <p:oleObj name="Equation" r:id="rId6" imgW="749300" imgH="393700" progId="Equation.DSMT4">
                  <p:embed/>
                  <p:pic>
                    <p:nvPicPr>
                      <p:cNvPr id="0" name=""/>
                      <p:cNvPicPr/>
                      <p:nvPr/>
                    </p:nvPicPr>
                    <p:blipFill>
                      <a:blip r:embed="rId7"/>
                      <a:stretch>
                        <a:fillRect/>
                      </a:stretch>
                    </p:blipFill>
                    <p:spPr>
                      <a:xfrm>
                        <a:off x="6767513" y="4199922"/>
                        <a:ext cx="1258888" cy="660400"/>
                      </a:xfrm>
                      <a:prstGeom prst="rect">
                        <a:avLst/>
                      </a:prstGeom>
                    </p:spPr>
                  </p:pic>
                </p:oleObj>
              </mc:Fallback>
            </mc:AlternateContent>
          </a:graphicData>
        </a:graphic>
      </p:graphicFrame>
      <p:sp>
        <p:nvSpPr>
          <p:cNvPr id="82" name="TextBox 81"/>
          <p:cNvSpPr txBox="1"/>
          <p:nvPr/>
        </p:nvSpPr>
        <p:spPr>
          <a:xfrm>
            <a:off x="694161" y="2944812"/>
            <a:ext cx="5006552" cy="1015663"/>
          </a:xfrm>
          <a:prstGeom prst="rect">
            <a:avLst/>
          </a:prstGeom>
          <a:noFill/>
        </p:spPr>
        <p:txBody>
          <a:bodyPr wrap="square" rtlCol="0">
            <a:spAutoFit/>
          </a:bodyPr>
          <a:lstStyle/>
          <a:p>
            <a:r>
              <a:rPr lang="en-US" sz="2000" dirty="0">
                <a:solidFill>
                  <a:srgbClr val="FF0000"/>
                </a:solidFill>
                <a:latin typeface="Apple Chancery"/>
                <a:cs typeface="Apple Chancery"/>
              </a:rPr>
              <a:t>The proportionality constant </a:t>
            </a:r>
            <a:r>
              <a:rPr lang="en-US" sz="2000" dirty="0">
                <a:latin typeface="Times New Roman"/>
                <a:cs typeface="Times New Roman"/>
              </a:rPr>
              <a:t>between the </a:t>
            </a:r>
            <a:r>
              <a:rPr lang="en-US" sz="2000" dirty="0">
                <a:solidFill>
                  <a:srgbClr val="0000FF"/>
                </a:solidFill>
                <a:latin typeface="Times New Roman"/>
                <a:cs typeface="Times New Roman"/>
              </a:rPr>
              <a:t>voltage across a capacitor </a:t>
            </a:r>
            <a:r>
              <a:rPr lang="en-US" sz="2000" dirty="0">
                <a:latin typeface="Times New Roman"/>
                <a:cs typeface="Times New Roman"/>
              </a:rPr>
              <a:t>and the </a:t>
            </a:r>
            <a:r>
              <a:rPr lang="en-US" sz="2000" dirty="0">
                <a:solidFill>
                  <a:srgbClr val="0000FF"/>
                </a:solidFill>
                <a:latin typeface="Times New Roman"/>
                <a:cs typeface="Times New Roman"/>
              </a:rPr>
              <a:t>charge on one plate </a:t>
            </a:r>
            <a:r>
              <a:rPr lang="en-US" sz="2000" dirty="0">
                <a:latin typeface="Times New Roman"/>
                <a:cs typeface="Times New Roman"/>
              </a:rPr>
              <a:t>is the </a:t>
            </a:r>
            <a:r>
              <a:rPr lang="en-US" sz="2000" i="1" dirty="0">
                <a:solidFill>
                  <a:srgbClr val="FF0000"/>
                </a:solidFill>
                <a:latin typeface="Times New Roman"/>
                <a:cs typeface="Times New Roman"/>
              </a:rPr>
              <a:t>capacitance C </a:t>
            </a:r>
            <a:r>
              <a:rPr lang="en-US" sz="2000" dirty="0">
                <a:latin typeface="Times New Roman"/>
                <a:cs typeface="Times New Roman"/>
              </a:rPr>
              <a:t>of a capacitor.</a:t>
            </a:r>
          </a:p>
        </p:txBody>
      </p:sp>
      <p:graphicFrame>
        <p:nvGraphicFramePr>
          <p:cNvPr id="83" name="Object 82"/>
          <p:cNvGraphicFramePr>
            <a:graphicFrameLocks noChangeAspect="1"/>
          </p:cNvGraphicFramePr>
          <p:nvPr>
            <p:extLst>
              <p:ext uri="{D42A27DB-BD31-4B8C-83A1-F6EECF244321}">
                <p14:modId xmlns:p14="http://schemas.microsoft.com/office/powerpoint/2010/main" val="1816194316"/>
              </p:ext>
            </p:extLst>
          </p:nvPr>
        </p:nvGraphicFramePr>
        <p:xfrm>
          <a:off x="6048375" y="3263900"/>
          <a:ext cx="2581275" cy="469900"/>
        </p:xfrm>
        <a:graphic>
          <a:graphicData uri="http://schemas.openxmlformats.org/presentationml/2006/ole">
            <mc:AlternateContent xmlns:mc="http://schemas.openxmlformats.org/markup-compatibility/2006">
              <mc:Choice xmlns:v="urn:schemas-microsoft-com:vml" Requires="v">
                <p:oleObj spid="_x0000_s2607748" name="Equation" r:id="rId8" imgW="1536700" imgH="279400" progId="Equation.DSMT4">
                  <p:embed/>
                </p:oleObj>
              </mc:Choice>
              <mc:Fallback>
                <p:oleObj name="Equation" r:id="rId8" imgW="1536700" imgH="279400" progId="Equation.DSMT4">
                  <p:embed/>
                  <p:pic>
                    <p:nvPicPr>
                      <p:cNvPr id="0" name=""/>
                      <p:cNvPicPr/>
                      <p:nvPr/>
                    </p:nvPicPr>
                    <p:blipFill>
                      <a:blip r:embed="rId9"/>
                      <a:stretch>
                        <a:fillRect/>
                      </a:stretch>
                    </p:blipFill>
                    <p:spPr>
                      <a:xfrm>
                        <a:off x="6048375" y="3263900"/>
                        <a:ext cx="2581275" cy="469900"/>
                      </a:xfrm>
                      <a:prstGeom prst="rect">
                        <a:avLst/>
                      </a:prstGeom>
                    </p:spPr>
                  </p:pic>
                </p:oleObj>
              </mc:Fallback>
            </mc:AlternateContent>
          </a:graphicData>
        </a:graphic>
      </p:graphicFrame>
      <p:sp>
        <p:nvSpPr>
          <p:cNvPr id="84" name="TextBox 83"/>
          <p:cNvSpPr txBox="1"/>
          <p:nvPr/>
        </p:nvSpPr>
        <p:spPr>
          <a:xfrm>
            <a:off x="694159" y="4098250"/>
            <a:ext cx="5706641" cy="1015663"/>
          </a:xfrm>
          <a:prstGeom prst="rect">
            <a:avLst/>
          </a:prstGeom>
          <a:noFill/>
        </p:spPr>
        <p:txBody>
          <a:bodyPr wrap="square" rtlCol="0">
            <a:spAutoFit/>
          </a:bodyPr>
          <a:lstStyle/>
          <a:p>
            <a:r>
              <a:rPr lang="en-US" sz="2000" dirty="0">
                <a:solidFill>
                  <a:srgbClr val="FF0000"/>
                </a:solidFill>
                <a:latin typeface="Apple Chancery"/>
                <a:cs typeface="Apple Chancery"/>
              </a:rPr>
              <a:t>The proportionality constant </a:t>
            </a:r>
            <a:r>
              <a:rPr lang="en-US" sz="2000" dirty="0">
                <a:latin typeface="Times New Roman"/>
                <a:cs typeface="Times New Roman"/>
              </a:rPr>
              <a:t>between the </a:t>
            </a:r>
            <a:r>
              <a:rPr lang="en-US" sz="2000" dirty="0">
                <a:solidFill>
                  <a:srgbClr val="0000FF"/>
                </a:solidFill>
                <a:latin typeface="Times New Roman"/>
                <a:cs typeface="Times New Roman"/>
              </a:rPr>
              <a:t>induced EMF of a coil </a:t>
            </a:r>
            <a:r>
              <a:rPr lang="en-US" sz="2000" dirty="0">
                <a:latin typeface="Times New Roman"/>
                <a:cs typeface="Times New Roman"/>
              </a:rPr>
              <a:t>and the </a:t>
            </a:r>
            <a:r>
              <a:rPr lang="en-US" sz="2000" dirty="0">
                <a:solidFill>
                  <a:srgbClr val="0000FF"/>
                </a:solidFill>
                <a:latin typeface="Times New Roman"/>
                <a:cs typeface="Times New Roman"/>
              </a:rPr>
              <a:t>rate as which current changes in the coil </a:t>
            </a:r>
            <a:r>
              <a:rPr lang="en-US" sz="2000" dirty="0">
                <a:latin typeface="Times New Roman"/>
                <a:cs typeface="Times New Roman"/>
              </a:rPr>
              <a:t>is the </a:t>
            </a:r>
            <a:r>
              <a:rPr lang="en-US" sz="2000" i="1" dirty="0">
                <a:solidFill>
                  <a:srgbClr val="FF0000"/>
                </a:solidFill>
                <a:latin typeface="Times New Roman"/>
                <a:cs typeface="Times New Roman"/>
              </a:rPr>
              <a:t>inductance L </a:t>
            </a:r>
            <a:r>
              <a:rPr lang="en-US" sz="2000" dirty="0">
                <a:latin typeface="Times New Roman"/>
                <a:cs typeface="Times New Roman"/>
              </a:rPr>
              <a:t>of an inductor.</a:t>
            </a:r>
          </a:p>
        </p:txBody>
      </p:sp>
      <p:sp>
        <p:nvSpPr>
          <p:cNvPr id="12" name="TextBox 11">
            <a:extLst>
              <a:ext uri="{FF2B5EF4-FFF2-40B4-BE49-F238E27FC236}">
                <a16:creationId xmlns:a16="http://schemas.microsoft.com/office/drawing/2014/main" id="{52577BCE-CFF3-BA43-B4F6-F1CD1B4A6563}"/>
              </a:ext>
            </a:extLst>
          </p:cNvPr>
          <p:cNvSpPr txBox="1"/>
          <p:nvPr/>
        </p:nvSpPr>
        <p:spPr>
          <a:xfrm>
            <a:off x="926569" y="5159890"/>
            <a:ext cx="5706641" cy="707886"/>
          </a:xfrm>
          <a:prstGeom prst="rect">
            <a:avLst/>
          </a:prstGeom>
          <a:noFill/>
        </p:spPr>
        <p:txBody>
          <a:bodyPr wrap="square" rtlCol="0">
            <a:spAutoFit/>
          </a:bodyPr>
          <a:lstStyle/>
          <a:p>
            <a:r>
              <a:rPr lang="en-US" sz="2000" dirty="0">
                <a:solidFill>
                  <a:srgbClr val="FF0000"/>
                </a:solidFill>
                <a:latin typeface="Apple Chancery"/>
                <a:cs typeface="Apple Chancery"/>
              </a:rPr>
              <a:t>Note: </a:t>
            </a:r>
            <a:r>
              <a:rPr lang="en-US" sz="2000" dirty="0">
                <a:latin typeface="Times New Roman"/>
                <a:cs typeface="Times New Roman"/>
              </a:rPr>
              <a:t>A </a:t>
            </a:r>
            <a:r>
              <a:rPr lang="en-US" sz="2000" i="1" dirty="0">
                <a:solidFill>
                  <a:srgbClr val="1932D1"/>
                </a:solidFill>
                <a:latin typeface="Times New Roman"/>
                <a:cs typeface="Times New Roman"/>
              </a:rPr>
              <a:t>one-henry inductor </a:t>
            </a:r>
            <a:r>
              <a:rPr lang="en-US" sz="2000" dirty="0">
                <a:latin typeface="Times New Roman"/>
                <a:cs typeface="Times New Roman"/>
              </a:rPr>
              <a:t>is a huge inductor.  They are more commonly found in the </a:t>
            </a:r>
            <a:r>
              <a:rPr lang="en-US" sz="2000" dirty="0">
                <a:solidFill>
                  <a:srgbClr val="FF0000"/>
                </a:solidFill>
                <a:latin typeface="Times New Roman"/>
                <a:cs typeface="Times New Roman"/>
              </a:rPr>
              <a:t>millihenry</a:t>
            </a:r>
            <a:r>
              <a:rPr lang="en-US" sz="2000" dirty="0">
                <a:latin typeface="Times New Roman"/>
                <a:cs typeface="Times New Roman"/>
              </a:rPr>
              <a:t> range. </a:t>
            </a:r>
          </a:p>
        </p:txBody>
      </p:sp>
    </p:spTree>
    <p:extLst>
      <p:ext uri="{BB962C8B-B14F-4D97-AF65-F5344CB8AC3E}">
        <p14:creationId xmlns:p14="http://schemas.microsoft.com/office/powerpoint/2010/main" val="24031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dissolv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dissolve">
                                      <p:cBhvr>
                                        <p:cTn id="15" dur="500"/>
                                        <p:tgtEl>
                                          <p:spTgt spid="82"/>
                                        </p:tgtEl>
                                      </p:cBhvr>
                                    </p:animEffect>
                                  </p:childTnLst>
                                </p:cTn>
                              </p:par>
                              <p:par>
                                <p:cTn id="16" presetID="9" presetClass="entr" presetSubtype="0"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dissolve">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dissolve">
                                      <p:cBhvr>
                                        <p:cTn id="23" dur="500"/>
                                        <p:tgtEl>
                                          <p:spTgt spid="84"/>
                                        </p:tgtEl>
                                      </p:cBhvr>
                                    </p:animEffect>
                                  </p:childTnLst>
                                </p:cTn>
                              </p:par>
                              <p:par>
                                <p:cTn id="24" presetID="9" presetClass="entr" presetSubtype="0" fill="hold"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dissolv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2" grpId="0"/>
      <p:bldP spid="84"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55.)</a:t>
            </a:r>
          </a:p>
        </p:txBody>
      </p:sp>
      <p:sp>
        <p:nvSpPr>
          <p:cNvPr id="81" name="TextBox 80"/>
          <p:cNvSpPr txBox="1"/>
          <p:nvPr/>
        </p:nvSpPr>
        <p:spPr>
          <a:xfrm>
            <a:off x="34290" y="2540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Additional Observations</a:t>
            </a:r>
          </a:p>
        </p:txBody>
      </p:sp>
      <p:sp>
        <p:nvSpPr>
          <p:cNvPr id="87" name="TextBox 86"/>
          <p:cNvSpPr txBox="1"/>
          <p:nvPr/>
        </p:nvSpPr>
        <p:spPr>
          <a:xfrm>
            <a:off x="253999" y="1181100"/>
            <a:ext cx="6819901" cy="523220"/>
          </a:xfrm>
          <a:prstGeom prst="rect">
            <a:avLst/>
          </a:prstGeom>
          <a:noFill/>
        </p:spPr>
        <p:txBody>
          <a:bodyPr wrap="square" rtlCol="0">
            <a:spAutoFit/>
          </a:bodyPr>
          <a:lstStyle/>
          <a:p>
            <a:r>
              <a:rPr lang="en-US" sz="2800" dirty="0">
                <a:solidFill>
                  <a:srgbClr val="FF0000"/>
                </a:solidFill>
                <a:latin typeface="Apple Chancery"/>
                <a:cs typeface="Apple Chancery"/>
              </a:rPr>
              <a:t>Coils are called </a:t>
            </a:r>
            <a:r>
              <a:rPr lang="en-US" sz="2000" dirty="0">
                <a:latin typeface="Times New Roman"/>
                <a:cs typeface="Times New Roman"/>
              </a:rPr>
              <a:t>by several names.  The most common are:</a:t>
            </a:r>
            <a:endParaRPr lang="en-US" sz="2000" dirty="0">
              <a:solidFill>
                <a:srgbClr val="0000FF"/>
              </a:solidFill>
              <a:latin typeface="Times New Roman"/>
              <a:cs typeface="Times New Roman"/>
            </a:endParaRPr>
          </a:p>
        </p:txBody>
      </p:sp>
      <p:sp>
        <p:nvSpPr>
          <p:cNvPr id="88" name="TextBox 87"/>
          <p:cNvSpPr txBox="1"/>
          <p:nvPr/>
        </p:nvSpPr>
        <p:spPr>
          <a:xfrm>
            <a:off x="253999" y="4074023"/>
            <a:ext cx="8788401" cy="1138773"/>
          </a:xfrm>
          <a:prstGeom prst="rect">
            <a:avLst/>
          </a:prstGeom>
          <a:noFill/>
        </p:spPr>
        <p:txBody>
          <a:bodyPr wrap="square" rtlCol="0">
            <a:spAutoFit/>
          </a:bodyPr>
          <a:lstStyle/>
          <a:p>
            <a:r>
              <a:rPr lang="en-US" sz="2800" dirty="0">
                <a:solidFill>
                  <a:srgbClr val="FF0000"/>
                </a:solidFill>
                <a:latin typeface="Apple Chancery"/>
                <a:cs typeface="Apple Chancery"/>
              </a:rPr>
              <a:t>Minor Point: </a:t>
            </a:r>
            <a:r>
              <a:rPr lang="en-US" sz="2000" dirty="0">
                <a:latin typeface="Times New Roman"/>
                <a:cs typeface="Times New Roman"/>
              </a:rPr>
              <a:t>Because inductors are </a:t>
            </a:r>
            <a:r>
              <a:rPr lang="en-US" sz="2000" dirty="0">
                <a:solidFill>
                  <a:srgbClr val="0000FF"/>
                </a:solidFill>
                <a:latin typeface="Times New Roman"/>
                <a:cs typeface="Times New Roman"/>
              </a:rPr>
              <a:t>made </a:t>
            </a:r>
            <a:r>
              <a:rPr lang="en-US" sz="2000" dirty="0">
                <a:latin typeface="Times New Roman"/>
                <a:cs typeface="Times New Roman"/>
              </a:rPr>
              <a:t>of</a:t>
            </a:r>
            <a:r>
              <a:rPr lang="en-US" sz="2000" dirty="0">
                <a:solidFill>
                  <a:srgbClr val="0000FF"/>
                </a:solidFill>
                <a:latin typeface="Times New Roman"/>
                <a:cs typeface="Times New Roman"/>
              </a:rPr>
              <a:t> wire</a:t>
            </a:r>
            <a:r>
              <a:rPr lang="en-US" sz="2000" dirty="0">
                <a:latin typeface="Times New Roman"/>
                <a:cs typeface="Times New Roman"/>
              </a:rPr>
              <a:t>, </a:t>
            </a:r>
            <a:r>
              <a:rPr lang="en-US" sz="2000" dirty="0">
                <a:solidFill>
                  <a:srgbClr val="FF0000"/>
                </a:solidFill>
                <a:latin typeface="Times New Roman"/>
                <a:cs typeface="Times New Roman"/>
              </a:rPr>
              <a:t>inductors</a:t>
            </a:r>
            <a:r>
              <a:rPr lang="en-US" sz="2000" dirty="0">
                <a:latin typeface="Times New Roman"/>
                <a:cs typeface="Times New Roman"/>
              </a:rPr>
              <a:t> have </a:t>
            </a:r>
            <a:r>
              <a:rPr lang="en-US" sz="2000" dirty="0">
                <a:solidFill>
                  <a:srgbClr val="0000FF"/>
                </a:solidFill>
                <a:latin typeface="Times New Roman"/>
                <a:cs typeface="Times New Roman"/>
              </a:rPr>
              <a:t>resistor-like resistance </a:t>
            </a:r>
            <a:r>
              <a:rPr lang="en-US" sz="2000" dirty="0">
                <a:latin typeface="Times New Roman"/>
                <a:cs typeface="Times New Roman"/>
              </a:rPr>
              <a:t>associated with them.  That means that when an inductor is placed in a circuit, you will often be told both its </a:t>
            </a:r>
            <a:r>
              <a:rPr lang="en-US" sz="2000" dirty="0">
                <a:solidFill>
                  <a:srgbClr val="0000FF"/>
                </a:solidFill>
                <a:latin typeface="Times New Roman"/>
                <a:cs typeface="Times New Roman"/>
              </a:rPr>
              <a:t>inductance</a:t>
            </a:r>
            <a:r>
              <a:rPr lang="en-US" sz="2000" dirty="0">
                <a:latin typeface="Times New Roman"/>
                <a:cs typeface="Times New Roman"/>
              </a:rPr>
              <a:t> </a:t>
            </a:r>
            <a:r>
              <a:rPr lang="en-US" sz="2000" i="1" dirty="0">
                <a:solidFill>
                  <a:srgbClr val="FF0000"/>
                </a:solidFill>
                <a:latin typeface="Times New Roman"/>
                <a:cs typeface="Times New Roman"/>
              </a:rPr>
              <a:t>L</a:t>
            </a:r>
            <a:r>
              <a:rPr lang="en-US" sz="2000" dirty="0">
                <a:latin typeface="Times New Roman"/>
                <a:cs typeface="Times New Roman"/>
              </a:rPr>
              <a:t> and it’s </a:t>
            </a:r>
            <a:r>
              <a:rPr lang="en-US" sz="2000" dirty="0">
                <a:solidFill>
                  <a:srgbClr val="0000FF"/>
                </a:solidFill>
                <a:latin typeface="Times New Roman"/>
                <a:cs typeface="Times New Roman"/>
              </a:rPr>
              <a:t>resistance</a:t>
            </a:r>
            <a:r>
              <a:rPr lang="en-US" sz="2000" dirty="0">
                <a:latin typeface="Times New Roman"/>
                <a:cs typeface="Times New Roman"/>
              </a:rPr>
              <a:t> </a:t>
            </a:r>
            <a:r>
              <a:rPr lang="en-US" sz="2000" i="1" dirty="0">
                <a:latin typeface="Times New Roman"/>
                <a:cs typeface="Times New Roman"/>
              </a:rPr>
              <a:t>   .</a:t>
            </a:r>
            <a:endParaRPr lang="en-US" sz="2000" dirty="0">
              <a:solidFill>
                <a:srgbClr val="0000FF"/>
              </a:solidFill>
              <a:latin typeface="Times New Roman"/>
              <a:cs typeface="Times New Roman"/>
            </a:endParaRPr>
          </a:p>
        </p:txBody>
      </p:sp>
      <p:graphicFrame>
        <p:nvGraphicFramePr>
          <p:cNvPr id="92" name="Object 91"/>
          <p:cNvGraphicFramePr>
            <a:graphicFrameLocks noChangeAspect="1"/>
          </p:cNvGraphicFramePr>
          <p:nvPr>
            <p:extLst>
              <p:ext uri="{D42A27DB-BD31-4B8C-83A1-F6EECF244321}">
                <p14:modId xmlns:p14="http://schemas.microsoft.com/office/powerpoint/2010/main" val="321152460"/>
              </p:ext>
            </p:extLst>
          </p:nvPr>
        </p:nvGraphicFramePr>
        <p:xfrm>
          <a:off x="7407275" y="4845271"/>
          <a:ext cx="255587" cy="341312"/>
        </p:xfrm>
        <a:graphic>
          <a:graphicData uri="http://schemas.openxmlformats.org/presentationml/2006/ole">
            <mc:AlternateContent xmlns:mc="http://schemas.openxmlformats.org/markup-compatibility/2006">
              <mc:Choice xmlns:v="urn:schemas-microsoft-com:vml" Requires="v">
                <p:oleObj spid="_x0000_s2625800" name="Equation" r:id="rId4" imgW="152400" imgH="203200" progId="Equation.DSMT4">
                  <p:embed/>
                </p:oleObj>
              </mc:Choice>
              <mc:Fallback>
                <p:oleObj name="Equation" r:id="rId4" imgW="152400" imgH="203200" progId="Equation.DSMT4">
                  <p:embed/>
                  <p:pic>
                    <p:nvPicPr>
                      <p:cNvPr id="0" name=""/>
                      <p:cNvPicPr/>
                      <p:nvPr/>
                    </p:nvPicPr>
                    <p:blipFill>
                      <a:blip r:embed="rId5"/>
                      <a:stretch>
                        <a:fillRect/>
                      </a:stretch>
                    </p:blipFill>
                    <p:spPr>
                      <a:xfrm>
                        <a:off x="7407275" y="4845271"/>
                        <a:ext cx="255587" cy="341312"/>
                      </a:xfrm>
                      <a:prstGeom prst="rect">
                        <a:avLst/>
                      </a:prstGeom>
                    </p:spPr>
                  </p:pic>
                </p:oleObj>
              </mc:Fallback>
            </mc:AlternateContent>
          </a:graphicData>
        </a:graphic>
      </p:graphicFrame>
      <p:sp>
        <p:nvSpPr>
          <p:cNvPr id="16" name="TextBox 15"/>
          <p:cNvSpPr txBox="1"/>
          <p:nvPr/>
        </p:nvSpPr>
        <p:spPr>
          <a:xfrm>
            <a:off x="558799" y="1764050"/>
            <a:ext cx="5770563" cy="400110"/>
          </a:xfrm>
          <a:prstGeom prst="rect">
            <a:avLst/>
          </a:prstGeom>
          <a:noFill/>
        </p:spPr>
        <p:txBody>
          <a:bodyPr wrap="square" rtlCol="0">
            <a:spAutoFit/>
          </a:bodyPr>
          <a:lstStyle/>
          <a:p>
            <a:r>
              <a:rPr lang="en-US" sz="2000" dirty="0">
                <a:solidFill>
                  <a:srgbClr val="FF0000"/>
                </a:solidFill>
                <a:latin typeface="Apple Chancery"/>
                <a:cs typeface="Apple Chancery"/>
              </a:rPr>
              <a:t>Coils: </a:t>
            </a:r>
            <a:r>
              <a:rPr lang="en-US" sz="2000" dirty="0">
                <a:latin typeface="Times New Roman"/>
                <a:cs typeface="Times New Roman"/>
              </a:rPr>
              <a:t>Mundane, but to the point;</a:t>
            </a:r>
            <a:endParaRPr lang="en-US" sz="2000" dirty="0">
              <a:solidFill>
                <a:srgbClr val="0000FF"/>
              </a:solidFill>
              <a:latin typeface="Times New Roman"/>
              <a:cs typeface="Times New Roman"/>
            </a:endParaRPr>
          </a:p>
        </p:txBody>
      </p:sp>
      <p:sp>
        <p:nvSpPr>
          <p:cNvPr id="17" name="TextBox 16"/>
          <p:cNvSpPr txBox="1"/>
          <p:nvPr/>
        </p:nvSpPr>
        <p:spPr>
          <a:xfrm>
            <a:off x="558799" y="2621480"/>
            <a:ext cx="8394701" cy="400110"/>
          </a:xfrm>
          <a:prstGeom prst="rect">
            <a:avLst/>
          </a:prstGeom>
          <a:noFill/>
        </p:spPr>
        <p:txBody>
          <a:bodyPr wrap="square" rtlCol="0">
            <a:spAutoFit/>
          </a:bodyPr>
          <a:lstStyle/>
          <a:p>
            <a:r>
              <a:rPr lang="en-US" sz="2000" dirty="0">
                <a:solidFill>
                  <a:srgbClr val="FF0000"/>
                </a:solidFill>
                <a:latin typeface="Apple Chancery"/>
                <a:cs typeface="Apple Chancery"/>
              </a:rPr>
              <a:t>Inductors: </a:t>
            </a:r>
            <a:r>
              <a:rPr lang="en-US" sz="2000" dirty="0">
                <a:latin typeface="Times New Roman"/>
                <a:cs typeface="Times New Roman"/>
              </a:rPr>
              <a:t>This is what coils are called when being used as a circuit element;</a:t>
            </a:r>
            <a:endParaRPr lang="en-US" sz="2000" dirty="0">
              <a:solidFill>
                <a:srgbClr val="0000FF"/>
              </a:solidFill>
              <a:latin typeface="Times New Roman"/>
              <a:cs typeface="Times New Roman"/>
            </a:endParaRPr>
          </a:p>
        </p:txBody>
      </p:sp>
      <p:sp>
        <p:nvSpPr>
          <p:cNvPr id="18" name="TextBox 17"/>
          <p:cNvSpPr txBox="1"/>
          <p:nvPr/>
        </p:nvSpPr>
        <p:spPr>
          <a:xfrm>
            <a:off x="558800" y="2180630"/>
            <a:ext cx="5514976" cy="400110"/>
          </a:xfrm>
          <a:prstGeom prst="rect">
            <a:avLst/>
          </a:prstGeom>
          <a:noFill/>
        </p:spPr>
        <p:txBody>
          <a:bodyPr wrap="square" rtlCol="0">
            <a:spAutoFit/>
          </a:bodyPr>
          <a:lstStyle/>
          <a:p>
            <a:r>
              <a:rPr lang="en-US" sz="2000" dirty="0">
                <a:solidFill>
                  <a:srgbClr val="FF0000"/>
                </a:solidFill>
                <a:latin typeface="Apple Chancery"/>
                <a:cs typeface="Apple Chancery"/>
              </a:rPr>
              <a:t>Solenoids: </a:t>
            </a:r>
            <a:r>
              <a:rPr lang="en-US" sz="2000" dirty="0">
                <a:latin typeface="Times New Roman"/>
                <a:cs typeface="Times New Roman"/>
              </a:rPr>
              <a:t>This term was used earlier;</a:t>
            </a:r>
            <a:endParaRPr lang="en-US" sz="2000" dirty="0">
              <a:solidFill>
                <a:srgbClr val="0000FF"/>
              </a:solidFill>
              <a:latin typeface="Times New Roman"/>
              <a:cs typeface="Times New Roman"/>
            </a:endParaRPr>
          </a:p>
        </p:txBody>
      </p:sp>
      <p:sp>
        <p:nvSpPr>
          <p:cNvPr id="19" name="TextBox 18"/>
          <p:cNvSpPr txBox="1"/>
          <p:nvPr/>
        </p:nvSpPr>
        <p:spPr>
          <a:xfrm>
            <a:off x="558799" y="3084080"/>
            <a:ext cx="8394701" cy="707886"/>
          </a:xfrm>
          <a:prstGeom prst="rect">
            <a:avLst/>
          </a:prstGeom>
          <a:noFill/>
        </p:spPr>
        <p:txBody>
          <a:bodyPr wrap="square" rtlCol="0">
            <a:spAutoFit/>
          </a:bodyPr>
          <a:lstStyle/>
          <a:p>
            <a:r>
              <a:rPr lang="en-US" sz="2000" dirty="0">
                <a:solidFill>
                  <a:srgbClr val="FF0000"/>
                </a:solidFill>
                <a:latin typeface="Apple Chancery"/>
                <a:cs typeface="Apple Chancery"/>
              </a:rPr>
              <a:t>Chokes: </a:t>
            </a:r>
            <a:r>
              <a:rPr lang="en-US" sz="2000" dirty="0">
                <a:latin typeface="Times New Roman"/>
                <a:cs typeface="Times New Roman"/>
              </a:rPr>
              <a:t>This is slang used by electronics nerds in the 1950’s.  You get extra points if you use terms like this in the presence of old people.</a:t>
            </a:r>
            <a:endParaRPr lang="en-US" sz="2000" dirty="0">
              <a:solidFill>
                <a:srgbClr val="0000FF"/>
              </a:solidFill>
              <a:latin typeface="Times New Roman"/>
              <a:cs typeface="Times New Roman"/>
            </a:endParaRPr>
          </a:p>
        </p:txBody>
      </p:sp>
      <p:sp>
        <p:nvSpPr>
          <p:cNvPr id="12" name="TextBox 11">
            <a:extLst>
              <a:ext uri="{FF2B5EF4-FFF2-40B4-BE49-F238E27FC236}">
                <a16:creationId xmlns:a16="http://schemas.microsoft.com/office/drawing/2014/main" id="{FDDC43FE-79F3-344D-B9CC-444707BC4211}"/>
              </a:ext>
            </a:extLst>
          </p:cNvPr>
          <p:cNvSpPr txBox="1"/>
          <p:nvPr/>
        </p:nvSpPr>
        <p:spPr>
          <a:xfrm>
            <a:off x="253999" y="5273130"/>
            <a:ext cx="8788401" cy="1138773"/>
          </a:xfrm>
          <a:prstGeom prst="rect">
            <a:avLst/>
          </a:prstGeom>
          <a:noFill/>
        </p:spPr>
        <p:txBody>
          <a:bodyPr wrap="square" rtlCol="0">
            <a:spAutoFit/>
          </a:bodyPr>
          <a:lstStyle/>
          <a:p>
            <a:r>
              <a:rPr lang="en-US" sz="2800" dirty="0">
                <a:solidFill>
                  <a:srgbClr val="FF0000"/>
                </a:solidFill>
                <a:latin typeface="Apple Chancery"/>
                <a:cs typeface="Apple Chancery"/>
              </a:rPr>
              <a:t>Additional Note: </a:t>
            </a:r>
            <a:r>
              <a:rPr lang="en-US" sz="2000" dirty="0">
                <a:latin typeface="Times New Roman"/>
                <a:cs typeface="Times New Roman"/>
              </a:rPr>
              <a:t>The ”</a:t>
            </a:r>
            <a:r>
              <a:rPr lang="en-US" sz="2000" dirty="0">
                <a:solidFill>
                  <a:srgbClr val="FF0000"/>
                </a:solidFill>
                <a:latin typeface="Times New Roman"/>
                <a:cs typeface="Times New Roman"/>
              </a:rPr>
              <a:t>sub-L</a:t>
            </a:r>
            <a:r>
              <a:rPr lang="en-US" sz="2000" dirty="0">
                <a:latin typeface="Times New Roman"/>
                <a:cs typeface="Times New Roman"/>
              </a:rPr>
              <a:t>” in the     expression is not referring to “</a:t>
            </a:r>
            <a:r>
              <a:rPr lang="en-US" sz="2000" dirty="0">
                <a:solidFill>
                  <a:srgbClr val="2038FF"/>
                </a:solidFill>
                <a:latin typeface="Times New Roman"/>
                <a:cs typeface="Times New Roman"/>
              </a:rPr>
              <a:t>load</a:t>
            </a:r>
            <a:r>
              <a:rPr lang="en-US" sz="2000" dirty="0">
                <a:latin typeface="Times New Roman"/>
                <a:cs typeface="Times New Roman"/>
              </a:rPr>
              <a:t>,” as is often the case with resistors.  It is referring to the fact that the resistance is associated with </a:t>
            </a:r>
            <a:r>
              <a:rPr lang="en-US" sz="2000" dirty="0">
                <a:solidFill>
                  <a:srgbClr val="143CDA"/>
                </a:solidFill>
                <a:latin typeface="Times New Roman"/>
                <a:cs typeface="Times New Roman"/>
              </a:rPr>
              <a:t>internal resistance </a:t>
            </a:r>
            <a:r>
              <a:rPr lang="en-US" sz="2000" dirty="0">
                <a:latin typeface="Times New Roman"/>
                <a:cs typeface="Times New Roman"/>
              </a:rPr>
              <a:t>in the inductor </a:t>
            </a:r>
            <a:r>
              <a:rPr lang="en-US" sz="2000" dirty="0">
                <a:solidFill>
                  <a:srgbClr val="FF0000"/>
                </a:solidFill>
                <a:latin typeface="Times New Roman"/>
                <a:cs typeface="Times New Roman"/>
              </a:rPr>
              <a:t>L</a:t>
            </a:r>
            <a:r>
              <a:rPr lang="en-US" sz="2000" dirty="0">
                <a:latin typeface="Times New Roman"/>
                <a:cs typeface="Times New Roman"/>
              </a:rPr>
              <a:t>.  Confusing, but that’s the case.</a:t>
            </a:r>
            <a:endParaRPr lang="en-US" sz="2000" dirty="0">
              <a:solidFill>
                <a:srgbClr val="0000FF"/>
              </a:solidFill>
              <a:latin typeface="Times New Roman"/>
              <a:cs typeface="Times New Roman"/>
            </a:endParaRPr>
          </a:p>
        </p:txBody>
      </p:sp>
      <p:graphicFrame>
        <p:nvGraphicFramePr>
          <p:cNvPr id="13" name="Object 12">
            <a:extLst>
              <a:ext uri="{FF2B5EF4-FFF2-40B4-BE49-F238E27FC236}">
                <a16:creationId xmlns:a16="http://schemas.microsoft.com/office/drawing/2014/main" id="{3674B1E2-807B-414F-952B-09B69FFE3E8E}"/>
              </a:ext>
            </a:extLst>
          </p:cNvPr>
          <p:cNvGraphicFramePr>
            <a:graphicFrameLocks noChangeAspect="1"/>
          </p:cNvGraphicFramePr>
          <p:nvPr>
            <p:extLst>
              <p:ext uri="{D42A27DB-BD31-4B8C-83A1-F6EECF244321}">
                <p14:modId xmlns:p14="http://schemas.microsoft.com/office/powerpoint/2010/main" val="4231045497"/>
              </p:ext>
            </p:extLst>
          </p:nvPr>
        </p:nvGraphicFramePr>
        <p:xfrm>
          <a:off x="4893398" y="5382893"/>
          <a:ext cx="255587" cy="341312"/>
        </p:xfrm>
        <a:graphic>
          <a:graphicData uri="http://schemas.openxmlformats.org/presentationml/2006/ole">
            <mc:AlternateContent xmlns:mc="http://schemas.openxmlformats.org/markup-compatibility/2006">
              <mc:Choice xmlns:v="urn:schemas-microsoft-com:vml" Requires="v">
                <p:oleObj spid="_x0000_s2625801" name="Equation" r:id="rId4" imgW="152400" imgH="203200" progId="Equation.DSMT4">
                  <p:embed/>
                </p:oleObj>
              </mc:Choice>
              <mc:Fallback>
                <p:oleObj name="Equation" r:id="rId4" imgW="152400" imgH="203200" progId="Equation.DSMT4">
                  <p:embed/>
                  <p:pic>
                    <p:nvPicPr>
                      <p:cNvPr id="92" name="Object 91"/>
                      <p:cNvPicPr/>
                      <p:nvPr/>
                    </p:nvPicPr>
                    <p:blipFill>
                      <a:blip r:embed="rId5"/>
                      <a:stretch>
                        <a:fillRect/>
                      </a:stretch>
                    </p:blipFill>
                    <p:spPr>
                      <a:xfrm>
                        <a:off x="4893398" y="5382893"/>
                        <a:ext cx="255587" cy="341312"/>
                      </a:xfrm>
                      <a:prstGeom prst="rect">
                        <a:avLst/>
                      </a:prstGeom>
                    </p:spPr>
                  </p:pic>
                </p:oleObj>
              </mc:Fallback>
            </mc:AlternateContent>
          </a:graphicData>
        </a:graphic>
      </p:graphicFrame>
    </p:spTree>
    <p:extLst>
      <p:ext uri="{BB962C8B-B14F-4D97-AF65-F5344CB8AC3E}">
        <p14:creationId xmlns:p14="http://schemas.microsoft.com/office/powerpoint/2010/main" val="9890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dissolve">
                                      <p:cBhvr>
                                        <p:cTn id="27" dur="500"/>
                                        <p:tgtEl>
                                          <p:spTgt spid="9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dissolve">
                                      <p:cBhvr>
                                        <p:cTn id="30" dur="500"/>
                                        <p:tgtEl>
                                          <p:spTgt spid="8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6" grpId="0"/>
      <p:bldP spid="17" grpId="0"/>
      <p:bldP spid="18" grpId="0"/>
      <p:bldP spid="19"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
          <p:cNvSpPr txBox="1">
            <a:spLocks noChangeArrowheads="1"/>
          </p:cNvSpPr>
          <p:nvPr/>
        </p:nvSpPr>
        <p:spPr>
          <a:xfrm>
            <a:off x="5910263" y="2924176"/>
            <a:ext cx="3055937" cy="153352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If we let </a:t>
            </a:r>
            <a:r>
              <a:rPr lang="en-US" sz="2000" i="1" dirty="0">
                <a:solidFill>
                  <a:srgbClr val="0000FF"/>
                </a:solidFill>
                <a:latin typeface="Times New Roman"/>
                <a:cs typeface="Times New Roman"/>
              </a:rPr>
              <a:t>n </a:t>
            </a:r>
            <a:r>
              <a:rPr lang="en-US" sz="2000" dirty="0">
                <a:latin typeface="Times New Roman"/>
                <a:cs typeface="Times New Roman"/>
              </a:rPr>
              <a:t>be the </a:t>
            </a:r>
            <a:r>
              <a:rPr lang="en-US" sz="2000" i="1" dirty="0">
                <a:solidFill>
                  <a:srgbClr val="0000FF"/>
                </a:solidFill>
                <a:latin typeface="Times New Roman"/>
                <a:cs typeface="Times New Roman"/>
              </a:rPr>
              <a:t>number of winds per unit length </a:t>
            </a:r>
            <a:r>
              <a:rPr lang="en-US" sz="2000" dirty="0">
                <a:solidFill>
                  <a:srgbClr val="000000"/>
                </a:solidFill>
                <a:latin typeface="Times New Roman"/>
                <a:cs typeface="Times New Roman"/>
              </a:rPr>
              <a:t>(i.e., </a:t>
            </a:r>
            <a:r>
              <a:rPr lang="en-US" sz="2000" i="1" dirty="0">
                <a:solidFill>
                  <a:srgbClr val="FF0000"/>
                </a:solidFill>
                <a:latin typeface="Times New Roman"/>
                <a:cs typeface="Times New Roman"/>
              </a:rPr>
              <a:t>N/l</a:t>
            </a:r>
            <a:r>
              <a:rPr lang="en-US" sz="2000" dirty="0">
                <a:solidFill>
                  <a:srgbClr val="000000"/>
                </a:solidFill>
                <a:latin typeface="Times New Roman"/>
                <a:cs typeface="Times New Roman"/>
              </a:rPr>
              <a:t>), and noting the </a:t>
            </a:r>
            <a:r>
              <a:rPr lang="en-US" sz="2000" dirty="0">
                <a:solidFill>
                  <a:srgbClr val="0000FF"/>
                </a:solidFill>
                <a:latin typeface="Times New Roman"/>
                <a:cs typeface="Times New Roman"/>
              </a:rPr>
              <a:t>volume of the coil </a:t>
            </a:r>
            <a:r>
              <a:rPr lang="en-US" sz="2000" dirty="0">
                <a:latin typeface="Times New Roman"/>
                <a:cs typeface="Times New Roman"/>
              </a:rPr>
              <a:t>is</a:t>
            </a:r>
            <a:r>
              <a:rPr lang="en-US" sz="2000" dirty="0">
                <a:solidFill>
                  <a:srgbClr val="0000FF"/>
                </a:solidFill>
                <a:latin typeface="Times New Roman"/>
                <a:cs typeface="Times New Roman"/>
              </a:rPr>
              <a:t>         , </a:t>
            </a:r>
            <a:r>
              <a:rPr lang="en-US" sz="2000" dirty="0">
                <a:solidFill>
                  <a:srgbClr val="000000"/>
                </a:solidFill>
                <a:latin typeface="Times New Roman"/>
                <a:cs typeface="Times New Roman"/>
              </a:rPr>
              <a:t>we can write:</a:t>
            </a:r>
            <a:endParaRPr lang="en-US" sz="1800" dirty="0">
              <a:solidFill>
                <a:srgbClr val="000000"/>
              </a:solidFill>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56.)</a:t>
            </a:r>
          </a:p>
        </p:txBody>
      </p:sp>
      <p:sp>
        <p:nvSpPr>
          <p:cNvPr id="50" name="Rectangle 9"/>
          <p:cNvSpPr txBox="1">
            <a:spLocks noChangeArrowheads="1"/>
          </p:cNvSpPr>
          <p:nvPr/>
        </p:nvSpPr>
        <p:spPr>
          <a:xfrm>
            <a:off x="222249" y="270668"/>
            <a:ext cx="3638552" cy="146288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16</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2000" dirty="0">
                <a:solidFill>
                  <a:srgbClr val="0000FF"/>
                </a:solidFill>
                <a:latin typeface="Times New Roman"/>
                <a:cs typeface="Times New Roman"/>
              </a:rPr>
              <a:t>Derive an expression </a:t>
            </a:r>
            <a:r>
              <a:rPr lang="en-US" sz="2000" dirty="0">
                <a:solidFill>
                  <a:srgbClr val="000000"/>
                </a:solidFill>
                <a:latin typeface="Times New Roman"/>
                <a:cs typeface="Times New Roman"/>
              </a:rPr>
              <a:t>for the </a:t>
            </a:r>
            <a:r>
              <a:rPr lang="en-US" sz="2000" dirty="0">
                <a:solidFill>
                  <a:srgbClr val="FF0000"/>
                </a:solidFill>
                <a:latin typeface="Times New Roman"/>
                <a:cs typeface="Times New Roman"/>
              </a:rPr>
              <a:t>inductance </a:t>
            </a:r>
            <a:r>
              <a:rPr lang="en-US" sz="2000" dirty="0">
                <a:solidFill>
                  <a:srgbClr val="000000"/>
                </a:solidFill>
                <a:latin typeface="Times New Roman"/>
                <a:cs typeface="Times New Roman"/>
              </a:rPr>
              <a:t>of a </a:t>
            </a:r>
            <a:r>
              <a:rPr lang="en-US" sz="2000" dirty="0">
                <a:solidFill>
                  <a:srgbClr val="FF0000"/>
                </a:solidFill>
                <a:latin typeface="Times New Roman"/>
                <a:cs typeface="Times New Roman"/>
              </a:rPr>
              <a:t>solenoid </a:t>
            </a:r>
            <a:r>
              <a:rPr lang="en-US" sz="2000" dirty="0">
                <a:solidFill>
                  <a:srgbClr val="000000"/>
                </a:solidFill>
                <a:latin typeface="Times New Roman"/>
                <a:cs typeface="Times New Roman"/>
              </a:rPr>
              <a:t>of </a:t>
            </a:r>
            <a:r>
              <a:rPr lang="en-US" sz="2000" dirty="0">
                <a:solidFill>
                  <a:srgbClr val="0000FF"/>
                </a:solidFill>
                <a:latin typeface="Times New Roman"/>
                <a:cs typeface="Times New Roman"/>
              </a:rPr>
              <a:t>length</a:t>
            </a:r>
            <a:r>
              <a:rPr lang="en-US" sz="2000" dirty="0">
                <a:solidFill>
                  <a:srgbClr val="000000"/>
                </a:solidFill>
                <a:latin typeface="Times New Roman"/>
                <a:cs typeface="Times New Roman"/>
              </a:rPr>
              <a:t> </a:t>
            </a:r>
            <a:r>
              <a:rPr lang="en-US" sz="2000" i="1" dirty="0">
                <a:solidFill>
                  <a:srgbClr val="FF0000"/>
                </a:solidFill>
                <a:latin typeface="Times New Roman"/>
                <a:cs typeface="Times New Roman"/>
              </a:rPr>
              <a:t>l,</a:t>
            </a:r>
            <a:r>
              <a:rPr lang="en-US" sz="2000" i="1" dirty="0">
                <a:solidFill>
                  <a:srgbClr val="000000"/>
                </a:solidFill>
                <a:latin typeface="Times New Roman"/>
                <a:cs typeface="Times New Roman"/>
              </a:rPr>
              <a:t> </a:t>
            </a:r>
            <a:r>
              <a:rPr lang="en-US" sz="2000" dirty="0">
                <a:solidFill>
                  <a:srgbClr val="0000FF"/>
                </a:solidFill>
                <a:latin typeface="Times New Roman"/>
                <a:cs typeface="Times New Roman"/>
              </a:rPr>
              <a:t>radius</a:t>
            </a:r>
            <a:r>
              <a:rPr lang="en-US" sz="2000" dirty="0">
                <a:solidFill>
                  <a:srgbClr val="000000"/>
                </a:solidFill>
                <a:latin typeface="Times New Roman"/>
                <a:cs typeface="Times New Roman"/>
              </a:rPr>
              <a:t> </a:t>
            </a:r>
            <a:r>
              <a:rPr lang="en-US" sz="2000" i="1" dirty="0">
                <a:solidFill>
                  <a:srgbClr val="FF0000"/>
                </a:solidFill>
                <a:latin typeface="Times New Roman"/>
                <a:cs typeface="Times New Roman"/>
              </a:rPr>
              <a:t>r</a:t>
            </a:r>
            <a:r>
              <a:rPr lang="en-US" sz="2000" i="1" dirty="0">
                <a:solidFill>
                  <a:srgbClr val="000000"/>
                </a:solidFill>
                <a:latin typeface="Times New Roman"/>
                <a:cs typeface="Times New Roman"/>
              </a:rPr>
              <a:t> </a:t>
            </a:r>
            <a:r>
              <a:rPr lang="en-US" sz="2000" dirty="0">
                <a:solidFill>
                  <a:srgbClr val="000000"/>
                </a:solidFill>
                <a:latin typeface="Times New Roman"/>
                <a:cs typeface="Times New Roman"/>
              </a:rPr>
              <a:t>and</a:t>
            </a:r>
            <a:r>
              <a:rPr lang="en-US" sz="2000" i="1" dirty="0">
                <a:solidFill>
                  <a:srgbClr val="000000"/>
                </a:solidFill>
                <a:latin typeface="Times New Roman"/>
                <a:cs typeface="Times New Roman"/>
              </a:rPr>
              <a:t> </a:t>
            </a:r>
            <a:r>
              <a:rPr lang="en-US" sz="2000" dirty="0">
                <a:solidFill>
                  <a:srgbClr val="0000FF"/>
                </a:solidFill>
                <a:latin typeface="Times New Roman"/>
                <a:cs typeface="Times New Roman"/>
              </a:rPr>
              <a:t>total number of turns </a:t>
            </a:r>
            <a:r>
              <a:rPr lang="en-US" sz="2000" i="1" dirty="0">
                <a:solidFill>
                  <a:srgbClr val="FF0000"/>
                </a:solidFill>
                <a:latin typeface="Times New Roman"/>
                <a:cs typeface="Times New Roman"/>
              </a:rPr>
              <a:t>N</a:t>
            </a:r>
            <a:r>
              <a:rPr lang="en-US" sz="2000" i="1" dirty="0">
                <a:solidFill>
                  <a:srgbClr val="0000FF"/>
                </a:solidFill>
                <a:latin typeface="Times New Roman"/>
                <a:cs typeface="Times New Roman"/>
              </a:rPr>
              <a:t>.</a:t>
            </a:r>
            <a:endParaRPr lang="en-US" sz="1800" dirty="0">
              <a:solidFill>
                <a:srgbClr val="008000"/>
              </a:solidFill>
              <a:latin typeface="Apple Chancery"/>
              <a:ea typeface="ＭＳ Ｐゴシック" charset="0"/>
              <a:cs typeface="Apple Chancery"/>
            </a:endParaRPr>
          </a:p>
        </p:txBody>
      </p:sp>
      <p:grpSp>
        <p:nvGrpSpPr>
          <p:cNvPr id="2" name="Group 1"/>
          <p:cNvGrpSpPr/>
          <p:nvPr/>
        </p:nvGrpSpPr>
        <p:grpSpPr>
          <a:xfrm>
            <a:off x="4233863" y="573088"/>
            <a:ext cx="4572000" cy="2543175"/>
            <a:chOff x="4191000" y="901700"/>
            <a:chExt cx="4572000" cy="2543175"/>
          </a:xfrm>
        </p:grpSpPr>
        <p:sp>
          <p:nvSpPr>
            <p:cNvPr id="58" name="Rectangle 10"/>
            <p:cNvSpPr>
              <a:spLocks noChangeArrowheads="1"/>
            </p:cNvSpPr>
            <p:nvPr/>
          </p:nvSpPr>
          <p:spPr bwMode="auto">
            <a:xfrm>
              <a:off x="4510088" y="984250"/>
              <a:ext cx="4040187" cy="1762125"/>
            </a:xfrm>
            <a:prstGeom prst="rect">
              <a:avLst/>
            </a:prstGeom>
            <a:gradFill rotWithShape="0">
              <a:gsLst>
                <a:gs pos="0">
                  <a:srgbClr val="690A1B"/>
                </a:gs>
                <a:gs pos="50000">
                  <a:srgbClr val="E3153B"/>
                </a:gs>
                <a:gs pos="100000">
                  <a:srgbClr val="690A1B"/>
                </a:gs>
              </a:gsLst>
              <a:lin ang="5400000" scaled="1"/>
            </a:gradFill>
            <a:ln w="9525">
              <a:solidFill>
                <a:schemeClr val="tx1"/>
              </a:solidFill>
              <a:miter lim="800000"/>
              <a:headEnd/>
              <a:tailEnd/>
            </a:ln>
          </p:spPr>
          <p:txBody>
            <a:bodyPr wrap="none" anchor="ctr"/>
            <a:lstStyle/>
            <a:p>
              <a:endParaRPr lang="en-US"/>
            </a:p>
          </p:txBody>
        </p:sp>
        <p:cxnSp>
          <p:nvCxnSpPr>
            <p:cNvPr id="59" name="Straight Arrow Connector 35"/>
            <p:cNvCxnSpPr>
              <a:cxnSpLocks noChangeShapeType="1"/>
            </p:cNvCxnSpPr>
            <p:nvPr/>
          </p:nvCxnSpPr>
          <p:spPr bwMode="auto">
            <a:xfrm rot="10800000">
              <a:off x="4191000" y="1295400"/>
              <a:ext cx="4572000" cy="79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60" name="Straight Arrow Connector 36"/>
            <p:cNvCxnSpPr>
              <a:cxnSpLocks noChangeShapeType="1"/>
            </p:cNvCxnSpPr>
            <p:nvPr/>
          </p:nvCxnSpPr>
          <p:spPr bwMode="auto">
            <a:xfrm rot="10800000">
              <a:off x="4191000" y="1868488"/>
              <a:ext cx="4572000" cy="79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61" name="Straight Arrow Connector 37"/>
            <p:cNvCxnSpPr>
              <a:cxnSpLocks noChangeShapeType="1"/>
            </p:cNvCxnSpPr>
            <p:nvPr/>
          </p:nvCxnSpPr>
          <p:spPr bwMode="auto">
            <a:xfrm rot="10800000">
              <a:off x="4191000" y="2430463"/>
              <a:ext cx="4572000" cy="79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62" name="Freeform 61"/>
            <p:cNvSpPr>
              <a:spLocks noChangeArrowheads="1"/>
            </p:cNvSpPr>
            <p:nvPr/>
          </p:nvSpPr>
          <p:spPr bwMode="auto">
            <a:xfrm>
              <a:off x="52578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 name="Freeform 63"/>
            <p:cNvSpPr>
              <a:spLocks noChangeArrowheads="1"/>
            </p:cNvSpPr>
            <p:nvPr/>
          </p:nvSpPr>
          <p:spPr bwMode="auto">
            <a:xfrm>
              <a:off x="55626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 name="Freeform 65"/>
            <p:cNvSpPr>
              <a:spLocks noChangeArrowheads="1"/>
            </p:cNvSpPr>
            <p:nvPr/>
          </p:nvSpPr>
          <p:spPr bwMode="auto">
            <a:xfrm>
              <a:off x="58674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 name="Freeform 67"/>
            <p:cNvSpPr>
              <a:spLocks noChangeArrowheads="1"/>
            </p:cNvSpPr>
            <p:nvPr/>
          </p:nvSpPr>
          <p:spPr bwMode="auto">
            <a:xfrm>
              <a:off x="61722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 name="Freeform 69"/>
            <p:cNvSpPr>
              <a:spLocks noChangeArrowheads="1"/>
            </p:cNvSpPr>
            <p:nvPr/>
          </p:nvSpPr>
          <p:spPr bwMode="auto">
            <a:xfrm>
              <a:off x="64770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 name="Freeform 71"/>
            <p:cNvSpPr>
              <a:spLocks noChangeArrowheads="1"/>
            </p:cNvSpPr>
            <p:nvPr/>
          </p:nvSpPr>
          <p:spPr bwMode="auto">
            <a:xfrm>
              <a:off x="67818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 name="Freeform 73"/>
            <p:cNvSpPr>
              <a:spLocks noChangeArrowheads="1"/>
            </p:cNvSpPr>
            <p:nvPr/>
          </p:nvSpPr>
          <p:spPr bwMode="auto">
            <a:xfrm>
              <a:off x="70866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 name="Freeform 75"/>
            <p:cNvSpPr>
              <a:spLocks noChangeArrowheads="1"/>
            </p:cNvSpPr>
            <p:nvPr/>
          </p:nvSpPr>
          <p:spPr bwMode="auto">
            <a:xfrm>
              <a:off x="73914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 name="Freeform 77"/>
            <p:cNvSpPr>
              <a:spLocks noChangeArrowheads="1"/>
            </p:cNvSpPr>
            <p:nvPr/>
          </p:nvSpPr>
          <p:spPr bwMode="auto">
            <a:xfrm>
              <a:off x="76962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 name="Freeform 79"/>
            <p:cNvSpPr>
              <a:spLocks noChangeArrowheads="1"/>
            </p:cNvSpPr>
            <p:nvPr/>
          </p:nvSpPr>
          <p:spPr bwMode="auto">
            <a:xfrm>
              <a:off x="80010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72" name="Straight Connector 106"/>
            <p:cNvCxnSpPr>
              <a:cxnSpLocks noChangeShapeType="1"/>
            </p:cNvCxnSpPr>
            <p:nvPr/>
          </p:nvCxnSpPr>
          <p:spPr bwMode="auto">
            <a:xfrm rot="5400000">
              <a:off x="8077201" y="2971800"/>
              <a:ext cx="455612" cy="158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sp>
          <p:nvSpPr>
            <p:cNvPr id="73" name="Freeform 107"/>
            <p:cNvSpPr>
              <a:spLocks noChangeArrowheads="1"/>
            </p:cNvSpPr>
            <p:nvPr/>
          </p:nvSpPr>
          <p:spPr bwMode="auto">
            <a:xfrm>
              <a:off x="4953000" y="901700"/>
              <a:ext cx="119063" cy="2527300"/>
            </a:xfrm>
            <a:custGeom>
              <a:avLst/>
              <a:gdLst>
                <a:gd name="T0" fmla="*/ 108128 w 122766"/>
                <a:gd name="T1" fmla="*/ 136466 h 2179462"/>
                <a:gd name="T2" fmla="*/ 74571 w 122766"/>
                <a:gd name="T3" fmla="*/ 52290 h 2179462"/>
                <a:gd name="T4" fmla="*/ 41013 w 122766"/>
                <a:gd name="T5" fmla="*/ 450210 h 2179462"/>
                <a:gd name="T6" fmla="*/ 18642 w 122766"/>
                <a:gd name="T7" fmla="*/ 1207788 h 2179462"/>
                <a:gd name="T8" fmla="*/ 3728 w 122766"/>
                <a:gd name="T9" fmla="*/ 1858233 h 2179462"/>
                <a:gd name="T10" fmla="*/ 3728 w 122766"/>
                <a:gd name="T11" fmla="*/ 2623460 h 2179462"/>
                <a:gd name="T12" fmla="*/ 3728 w 122766"/>
                <a:gd name="T13" fmla="*/ 3235643 h 2179462"/>
                <a:gd name="T14" fmla="*/ 0 w 122766"/>
                <a:gd name="T15" fmla="*/ 3939655 h 2179462"/>
                <a:gd name="T16" fmla="*/ 0 60000 65536"/>
                <a:gd name="T17" fmla="*/ 0 60000 65536"/>
                <a:gd name="T18" fmla="*/ 0 60000 65536"/>
                <a:gd name="T19" fmla="*/ 0 60000 65536"/>
                <a:gd name="T20" fmla="*/ 0 60000 65536"/>
                <a:gd name="T21" fmla="*/ 0 60000 65536"/>
                <a:gd name="T22" fmla="*/ 0 60000 65536"/>
                <a:gd name="T23" fmla="*/ 0 60000 65536"/>
                <a:gd name="T24" fmla="*/ 0 w 122766"/>
                <a:gd name="T25" fmla="*/ 0 h 2179462"/>
                <a:gd name="T26" fmla="*/ 122766 w 122766"/>
                <a:gd name="T27" fmla="*/ 2179462 h 21794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766" h="2179462">
                  <a:moveTo>
                    <a:pt x="122766" y="75495"/>
                  </a:moveTo>
                  <a:cubicBezTo>
                    <a:pt x="110066" y="37747"/>
                    <a:pt x="97366" y="0"/>
                    <a:pt x="84666" y="28928"/>
                  </a:cubicBezTo>
                  <a:cubicBezTo>
                    <a:pt x="71966" y="57856"/>
                    <a:pt x="57149" y="142523"/>
                    <a:pt x="46566" y="249062"/>
                  </a:cubicBezTo>
                  <a:cubicBezTo>
                    <a:pt x="35983" y="355601"/>
                    <a:pt x="28222" y="538340"/>
                    <a:pt x="21166" y="668162"/>
                  </a:cubicBezTo>
                  <a:cubicBezTo>
                    <a:pt x="14111" y="797984"/>
                    <a:pt x="7055" y="897467"/>
                    <a:pt x="4233" y="1027995"/>
                  </a:cubicBezTo>
                  <a:cubicBezTo>
                    <a:pt x="1411" y="1158523"/>
                    <a:pt x="4233" y="1451328"/>
                    <a:pt x="4233" y="1451328"/>
                  </a:cubicBezTo>
                  <a:cubicBezTo>
                    <a:pt x="4233" y="1578328"/>
                    <a:pt x="4939" y="1668639"/>
                    <a:pt x="4233" y="1789995"/>
                  </a:cubicBezTo>
                  <a:cubicBezTo>
                    <a:pt x="3528" y="1911351"/>
                    <a:pt x="0" y="2179462"/>
                    <a:pt x="0" y="2179462"/>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74" name="Straight Connector 120"/>
            <p:cNvCxnSpPr>
              <a:cxnSpLocks noChangeShapeType="1"/>
              <a:stCxn id="73" idx="6"/>
            </p:cNvCxnSpPr>
            <p:nvPr/>
          </p:nvCxnSpPr>
          <p:spPr bwMode="auto">
            <a:xfrm flipH="1">
              <a:off x="4800600" y="2978150"/>
              <a:ext cx="157163" cy="2984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cxnSp>
          <p:nvCxnSpPr>
            <p:cNvPr id="75" name="Straight Connector 122"/>
            <p:cNvCxnSpPr>
              <a:cxnSpLocks noChangeShapeType="1"/>
              <a:stCxn id="73" idx="6"/>
            </p:cNvCxnSpPr>
            <p:nvPr/>
          </p:nvCxnSpPr>
          <p:spPr bwMode="auto">
            <a:xfrm>
              <a:off x="4957763" y="2978150"/>
              <a:ext cx="147637" cy="2984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graphicFrame>
          <p:nvGraphicFramePr>
            <p:cNvPr id="76" name="Object 3"/>
            <p:cNvGraphicFramePr>
              <a:graphicFrameLocks noChangeAspect="1"/>
            </p:cNvGraphicFramePr>
            <p:nvPr>
              <p:extLst>
                <p:ext uri="{D42A27DB-BD31-4B8C-83A1-F6EECF244321}">
                  <p14:modId xmlns:p14="http://schemas.microsoft.com/office/powerpoint/2010/main" val="3909994529"/>
                </p:ext>
              </p:extLst>
            </p:nvPr>
          </p:nvGraphicFramePr>
          <p:xfrm>
            <a:off x="4591050" y="3132137"/>
            <a:ext cx="169862" cy="312738"/>
          </p:xfrm>
          <a:graphic>
            <a:graphicData uri="http://schemas.openxmlformats.org/presentationml/2006/ole">
              <mc:AlternateContent xmlns:mc="http://schemas.openxmlformats.org/markup-compatibility/2006">
                <mc:Choice xmlns:v="urn:schemas-microsoft-com:vml" Requires="v">
                  <p:oleObj spid="_x0000_s2610154" name="Equation" r:id="rId4" imgW="88900" imgH="165100" progId="Equation.DSMT4">
                    <p:embed/>
                  </p:oleObj>
                </mc:Choice>
                <mc:Fallback>
                  <p:oleObj name="Equation" r:id="rId4" imgW="88900" imgH="165100" progId="Equation.DSMT4">
                    <p:embed/>
                    <p:pic>
                      <p:nvPicPr>
                        <p:cNvPr id="0" name=""/>
                        <p:cNvPicPr>
                          <a:picLocks noChangeAspect="1" noChangeArrowheads="1"/>
                        </p:cNvPicPr>
                        <p:nvPr/>
                      </p:nvPicPr>
                      <p:blipFill>
                        <a:blip r:embed="rId5"/>
                        <a:srcRect/>
                        <a:stretch>
                          <a:fillRect/>
                        </a:stretch>
                      </p:blipFill>
                      <p:spPr bwMode="auto">
                        <a:xfrm>
                          <a:off x="4591050" y="3132137"/>
                          <a:ext cx="169862" cy="312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96" name="Straight Arrow Connector 175"/>
            <p:cNvCxnSpPr>
              <a:cxnSpLocks noChangeShapeType="1"/>
            </p:cNvCxnSpPr>
            <p:nvPr/>
          </p:nvCxnSpPr>
          <p:spPr bwMode="auto">
            <a:xfrm rot="10800000">
              <a:off x="4191000" y="2125663"/>
              <a:ext cx="4572000" cy="7937"/>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cxnSp>
          <p:nvCxnSpPr>
            <p:cNvPr id="97" name="Straight Arrow Connector 177"/>
            <p:cNvCxnSpPr>
              <a:cxnSpLocks noChangeShapeType="1"/>
            </p:cNvCxnSpPr>
            <p:nvPr/>
          </p:nvCxnSpPr>
          <p:spPr bwMode="auto">
            <a:xfrm rot="10800000">
              <a:off x="4191000" y="1592263"/>
              <a:ext cx="4572000" cy="7937"/>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grpSp>
      <p:graphicFrame>
        <p:nvGraphicFramePr>
          <p:cNvPr id="98" name="Object 97"/>
          <p:cNvGraphicFramePr>
            <a:graphicFrameLocks noChangeAspect="1"/>
          </p:cNvGraphicFramePr>
          <p:nvPr>
            <p:extLst>
              <p:ext uri="{D42A27DB-BD31-4B8C-83A1-F6EECF244321}">
                <p14:modId xmlns:p14="http://schemas.microsoft.com/office/powerpoint/2010/main" val="2157505837"/>
              </p:ext>
            </p:extLst>
          </p:nvPr>
        </p:nvGraphicFramePr>
        <p:xfrm>
          <a:off x="158749" y="1804989"/>
          <a:ext cx="2090738" cy="2003425"/>
        </p:xfrm>
        <a:graphic>
          <a:graphicData uri="http://schemas.openxmlformats.org/presentationml/2006/ole">
            <mc:AlternateContent xmlns:mc="http://schemas.openxmlformats.org/markup-compatibility/2006">
              <mc:Choice xmlns:v="urn:schemas-microsoft-com:vml" Requires="v">
                <p:oleObj spid="_x0000_s2610155" name="Equation" r:id="rId6" imgW="1244600" imgH="1193800" progId="Equation.DSMT4">
                  <p:embed/>
                </p:oleObj>
              </mc:Choice>
              <mc:Fallback>
                <p:oleObj name="Equation" r:id="rId6" imgW="1244600" imgH="1193800" progId="Equation.DSMT4">
                  <p:embed/>
                  <p:pic>
                    <p:nvPicPr>
                      <p:cNvPr id="0" name=""/>
                      <p:cNvPicPr/>
                      <p:nvPr/>
                    </p:nvPicPr>
                    <p:blipFill>
                      <a:blip r:embed="rId7"/>
                      <a:stretch>
                        <a:fillRect/>
                      </a:stretch>
                    </p:blipFill>
                    <p:spPr>
                      <a:xfrm>
                        <a:off x="158749" y="1804989"/>
                        <a:ext cx="2090738" cy="2003425"/>
                      </a:xfrm>
                      <a:prstGeom prst="rect">
                        <a:avLst/>
                      </a:prstGeom>
                    </p:spPr>
                  </p:pic>
                </p:oleObj>
              </mc:Fallback>
            </mc:AlternateContent>
          </a:graphicData>
        </a:graphic>
      </p:graphicFrame>
      <p:graphicFrame>
        <p:nvGraphicFramePr>
          <p:cNvPr id="99" name="Object 98"/>
          <p:cNvGraphicFramePr>
            <a:graphicFrameLocks noChangeAspect="1"/>
          </p:cNvGraphicFramePr>
          <p:nvPr>
            <p:extLst>
              <p:ext uri="{D42A27DB-BD31-4B8C-83A1-F6EECF244321}">
                <p14:modId xmlns:p14="http://schemas.microsoft.com/office/powerpoint/2010/main" val="2579636236"/>
              </p:ext>
            </p:extLst>
          </p:nvPr>
        </p:nvGraphicFramePr>
        <p:xfrm>
          <a:off x="2391570" y="3116263"/>
          <a:ext cx="3116262" cy="3433762"/>
        </p:xfrm>
        <a:graphic>
          <a:graphicData uri="http://schemas.openxmlformats.org/presentationml/2006/ole">
            <mc:AlternateContent xmlns:mc="http://schemas.openxmlformats.org/markup-compatibility/2006">
              <mc:Choice xmlns:v="urn:schemas-microsoft-com:vml" Requires="v">
                <p:oleObj spid="_x0000_s2610156" name="Equation" r:id="rId8" imgW="1854200" imgH="2044700" progId="Equation.DSMT4">
                  <p:embed/>
                </p:oleObj>
              </mc:Choice>
              <mc:Fallback>
                <p:oleObj name="Equation" r:id="rId8" imgW="1854200" imgH="2044700" progId="Equation.DSMT4">
                  <p:embed/>
                  <p:pic>
                    <p:nvPicPr>
                      <p:cNvPr id="0" name=""/>
                      <p:cNvPicPr/>
                      <p:nvPr/>
                    </p:nvPicPr>
                    <p:blipFill>
                      <a:blip r:embed="rId9"/>
                      <a:stretch>
                        <a:fillRect/>
                      </a:stretch>
                    </p:blipFill>
                    <p:spPr>
                      <a:xfrm>
                        <a:off x="2391570" y="3116263"/>
                        <a:ext cx="3116262" cy="3433762"/>
                      </a:xfrm>
                      <a:prstGeom prst="rect">
                        <a:avLst/>
                      </a:prstGeom>
                    </p:spPr>
                  </p:pic>
                </p:oleObj>
              </mc:Fallback>
            </mc:AlternateContent>
          </a:graphicData>
        </a:graphic>
      </p:graphicFrame>
      <p:graphicFrame>
        <p:nvGraphicFramePr>
          <p:cNvPr id="101" name="Object 100"/>
          <p:cNvGraphicFramePr>
            <a:graphicFrameLocks noChangeAspect="1"/>
          </p:cNvGraphicFramePr>
          <p:nvPr>
            <p:extLst>
              <p:ext uri="{D42A27DB-BD31-4B8C-83A1-F6EECF244321}">
                <p14:modId xmlns:p14="http://schemas.microsoft.com/office/powerpoint/2010/main" val="2371494994"/>
              </p:ext>
            </p:extLst>
          </p:nvPr>
        </p:nvGraphicFramePr>
        <p:xfrm>
          <a:off x="5343526" y="4610100"/>
          <a:ext cx="3459162" cy="1939925"/>
        </p:xfrm>
        <a:graphic>
          <a:graphicData uri="http://schemas.openxmlformats.org/presentationml/2006/ole">
            <mc:AlternateContent xmlns:mc="http://schemas.openxmlformats.org/markup-compatibility/2006">
              <mc:Choice xmlns:v="urn:schemas-microsoft-com:vml" Requires="v">
                <p:oleObj spid="_x0000_s2610157" name="Equation" r:id="rId10" imgW="2057400" imgH="1155700" progId="Equation.DSMT4">
                  <p:embed/>
                </p:oleObj>
              </mc:Choice>
              <mc:Fallback>
                <p:oleObj name="Equation" r:id="rId10" imgW="2057400" imgH="1155700" progId="Equation.DSMT4">
                  <p:embed/>
                  <p:pic>
                    <p:nvPicPr>
                      <p:cNvPr id="0" name=""/>
                      <p:cNvPicPr/>
                      <p:nvPr/>
                    </p:nvPicPr>
                    <p:blipFill>
                      <a:blip r:embed="rId11"/>
                      <a:stretch>
                        <a:fillRect/>
                      </a:stretch>
                    </p:blipFill>
                    <p:spPr>
                      <a:xfrm>
                        <a:off x="5343526" y="4610100"/>
                        <a:ext cx="3459162" cy="1939925"/>
                      </a:xfrm>
                      <a:prstGeom prst="rect">
                        <a:avLst/>
                      </a:prstGeom>
                    </p:spPr>
                  </p:pic>
                </p:oleObj>
              </mc:Fallback>
            </mc:AlternateContent>
          </a:graphicData>
        </a:graphic>
      </p:graphicFrame>
      <p:graphicFrame>
        <p:nvGraphicFramePr>
          <p:cNvPr id="102" name="Object 101"/>
          <p:cNvGraphicFramePr>
            <a:graphicFrameLocks noChangeAspect="1"/>
          </p:cNvGraphicFramePr>
          <p:nvPr>
            <p:extLst>
              <p:ext uri="{D42A27DB-BD31-4B8C-83A1-F6EECF244321}">
                <p14:modId xmlns:p14="http://schemas.microsoft.com/office/powerpoint/2010/main" val="1186232033"/>
              </p:ext>
            </p:extLst>
          </p:nvPr>
        </p:nvGraphicFramePr>
        <p:xfrm>
          <a:off x="7354888" y="3806825"/>
          <a:ext cx="469900" cy="361950"/>
        </p:xfrm>
        <a:graphic>
          <a:graphicData uri="http://schemas.openxmlformats.org/presentationml/2006/ole">
            <mc:AlternateContent xmlns:mc="http://schemas.openxmlformats.org/markup-compatibility/2006">
              <mc:Choice xmlns:v="urn:schemas-microsoft-com:vml" Requires="v">
                <p:oleObj spid="_x0000_s2610158" name="Equation" r:id="rId12" imgW="279400" imgH="215900" progId="Equation.DSMT4">
                  <p:embed/>
                </p:oleObj>
              </mc:Choice>
              <mc:Fallback>
                <p:oleObj name="Equation" r:id="rId12" imgW="279400" imgH="215900" progId="Equation.DSMT4">
                  <p:embed/>
                  <p:pic>
                    <p:nvPicPr>
                      <p:cNvPr id="0" name=""/>
                      <p:cNvPicPr/>
                      <p:nvPr/>
                    </p:nvPicPr>
                    <p:blipFill>
                      <a:blip r:embed="rId13"/>
                      <a:stretch>
                        <a:fillRect/>
                      </a:stretch>
                    </p:blipFill>
                    <p:spPr>
                      <a:xfrm>
                        <a:off x="7354888" y="3806825"/>
                        <a:ext cx="469900" cy="361950"/>
                      </a:xfrm>
                      <a:prstGeom prst="rect">
                        <a:avLst/>
                      </a:prstGeom>
                    </p:spPr>
                  </p:pic>
                </p:oleObj>
              </mc:Fallback>
            </mc:AlternateContent>
          </a:graphicData>
        </a:graphic>
      </p:graphicFrame>
      <p:cxnSp>
        <p:nvCxnSpPr>
          <p:cNvPr id="36" name="Straight Connector 35"/>
          <p:cNvCxnSpPr/>
          <p:nvPr/>
        </p:nvCxnSpPr>
        <p:spPr>
          <a:xfrm flipV="1">
            <a:off x="7942263" y="5362573"/>
            <a:ext cx="163513" cy="323851"/>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7916863" y="5810249"/>
            <a:ext cx="265113" cy="323852"/>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rot="20123986">
            <a:off x="762000" y="2933700"/>
            <a:ext cx="2578100" cy="1231900"/>
          </a:xfrm>
          <a:custGeom>
            <a:avLst/>
            <a:gdLst>
              <a:gd name="connsiteX0" fmla="*/ 0 w 2578100"/>
              <a:gd name="connsiteY0" fmla="*/ 1231900 h 1231900"/>
              <a:gd name="connsiteX1" fmla="*/ 901700 w 2578100"/>
              <a:gd name="connsiteY1" fmla="*/ 1117600 h 1231900"/>
              <a:gd name="connsiteX2" fmla="*/ 1397000 w 2578100"/>
              <a:gd name="connsiteY2" fmla="*/ 838200 h 1231900"/>
              <a:gd name="connsiteX3" fmla="*/ 1714500 w 2578100"/>
              <a:gd name="connsiteY3" fmla="*/ 469900 h 1231900"/>
              <a:gd name="connsiteX4" fmla="*/ 2133600 w 2578100"/>
              <a:gd name="connsiteY4" fmla="*/ 139700 h 1231900"/>
              <a:gd name="connsiteX5" fmla="*/ 2578100 w 2578100"/>
              <a:gd name="connsiteY5" fmla="*/ 0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100" h="1231900">
                <a:moveTo>
                  <a:pt x="0" y="1231900"/>
                </a:moveTo>
                <a:cubicBezTo>
                  <a:pt x="334433" y="1207558"/>
                  <a:pt x="668867" y="1183217"/>
                  <a:pt x="901700" y="1117600"/>
                </a:cubicBezTo>
                <a:cubicBezTo>
                  <a:pt x="1134533" y="1051983"/>
                  <a:pt x="1261533" y="946150"/>
                  <a:pt x="1397000" y="838200"/>
                </a:cubicBezTo>
                <a:cubicBezTo>
                  <a:pt x="1532467" y="730250"/>
                  <a:pt x="1591733" y="586317"/>
                  <a:pt x="1714500" y="469900"/>
                </a:cubicBezTo>
                <a:cubicBezTo>
                  <a:pt x="1837267" y="353483"/>
                  <a:pt x="1989667" y="218017"/>
                  <a:pt x="2133600" y="139700"/>
                </a:cubicBezTo>
                <a:cubicBezTo>
                  <a:pt x="2277533" y="61383"/>
                  <a:pt x="2578100" y="0"/>
                  <a:pt x="2578100" y="0"/>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6" name="Straight Connector 45"/>
          <p:cNvCxnSpPr/>
          <p:nvPr/>
        </p:nvCxnSpPr>
        <p:spPr>
          <a:xfrm flipV="1">
            <a:off x="8145464" y="5362573"/>
            <a:ext cx="592136" cy="374653"/>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9" name="Object 48"/>
          <p:cNvGraphicFramePr>
            <a:graphicFrameLocks noChangeAspect="1"/>
          </p:cNvGraphicFramePr>
          <p:nvPr>
            <p:extLst>
              <p:ext uri="{D42A27DB-BD31-4B8C-83A1-F6EECF244321}">
                <p14:modId xmlns:p14="http://schemas.microsoft.com/office/powerpoint/2010/main" val="751235704"/>
              </p:ext>
            </p:extLst>
          </p:nvPr>
        </p:nvGraphicFramePr>
        <p:xfrm>
          <a:off x="8466091" y="5172467"/>
          <a:ext cx="543017" cy="190106"/>
        </p:xfrm>
        <a:graphic>
          <a:graphicData uri="http://schemas.openxmlformats.org/presentationml/2006/ole">
            <mc:AlternateContent xmlns:mc="http://schemas.openxmlformats.org/markup-compatibility/2006">
              <mc:Choice xmlns:v="urn:schemas-microsoft-com:vml" Requires="v">
                <p:oleObj spid="_x0000_s2610159" name="Equation" r:id="rId14" imgW="508000" imgH="177800" progId="Equation.DSMT4">
                  <p:embed/>
                </p:oleObj>
              </mc:Choice>
              <mc:Fallback>
                <p:oleObj name="Equation" r:id="rId14" imgW="508000" imgH="177800" progId="Equation.DSMT4">
                  <p:embed/>
                  <p:pic>
                    <p:nvPicPr>
                      <p:cNvPr id="0" name=""/>
                      <p:cNvPicPr/>
                      <p:nvPr/>
                    </p:nvPicPr>
                    <p:blipFill>
                      <a:blip r:embed="rId15"/>
                      <a:stretch>
                        <a:fillRect/>
                      </a:stretch>
                    </p:blipFill>
                    <p:spPr>
                      <a:xfrm>
                        <a:off x="8466091" y="5172467"/>
                        <a:ext cx="543017" cy="190106"/>
                      </a:xfrm>
                      <a:prstGeom prst="rect">
                        <a:avLst/>
                      </a:prstGeom>
                    </p:spPr>
                  </p:pic>
                </p:oleObj>
              </mc:Fallback>
            </mc:AlternateContent>
          </a:graphicData>
        </a:graphic>
      </p:graphicFrame>
      <p:sp>
        <p:nvSpPr>
          <p:cNvPr id="17" name="Freeform 16"/>
          <p:cNvSpPr/>
          <p:nvPr/>
        </p:nvSpPr>
        <p:spPr>
          <a:xfrm>
            <a:off x="5219700" y="3835400"/>
            <a:ext cx="493598" cy="2565400"/>
          </a:xfrm>
          <a:custGeom>
            <a:avLst/>
            <a:gdLst>
              <a:gd name="connsiteX0" fmla="*/ 482600 w 493598"/>
              <a:gd name="connsiteY0" fmla="*/ 0 h 2565400"/>
              <a:gd name="connsiteX1" fmla="*/ 482600 w 493598"/>
              <a:gd name="connsiteY1" fmla="*/ 419100 h 2565400"/>
              <a:gd name="connsiteX2" fmla="*/ 368300 w 493598"/>
              <a:gd name="connsiteY2" fmla="*/ 660400 h 2565400"/>
              <a:gd name="connsiteX3" fmla="*/ 88900 w 493598"/>
              <a:gd name="connsiteY3" fmla="*/ 914400 h 2565400"/>
              <a:gd name="connsiteX4" fmla="*/ 12700 w 493598"/>
              <a:gd name="connsiteY4" fmla="*/ 1193800 h 2565400"/>
              <a:gd name="connsiteX5" fmla="*/ 88900 w 493598"/>
              <a:gd name="connsiteY5" fmla="*/ 1473200 h 2565400"/>
              <a:gd name="connsiteX6" fmla="*/ 114300 w 493598"/>
              <a:gd name="connsiteY6" fmla="*/ 1739900 h 2565400"/>
              <a:gd name="connsiteX7" fmla="*/ 88900 w 493598"/>
              <a:gd name="connsiteY7" fmla="*/ 2044700 h 2565400"/>
              <a:gd name="connsiteX8" fmla="*/ 0 w 493598"/>
              <a:gd name="connsiteY8" fmla="*/ 2565400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598" h="2565400">
                <a:moveTo>
                  <a:pt x="482600" y="0"/>
                </a:moveTo>
                <a:cubicBezTo>
                  <a:pt x="492125" y="154517"/>
                  <a:pt x="501650" y="309034"/>
                  <a:pt x="482600" y="419100"/>
                </a:cubicBezTo>
                <a:cubicBezTo>
                  <a:pt x="463550" y="529166"/>
                  <a:pt x="433917" y="577850"/>
                  <a:pt x="368300" y="660400"/>
                </a:cubicBezTo>
                <a:cubicBezTo>
                  <a:pt x="302683" y="742950"/>
                  <a:pt x="148167" y="825500"/>
                  <a:pt x="88900" y="914400"/>
                </a:cubicBezTo>
                <a:cubicBezTo>
                  <a:pt x="29633" y="1003300"/>
                  <a:pt x="12700" y="1100667"/>
                  <a:pt x="12700" y="1193800"/>
                </a:cubicBezTo>
                <a:cubicBezTo>
                  <a:pt x="12700" y="1286933"/>
                  <a:pt x="71967" y="1382183"/>
                  <a:pt x="88900" y="1473200"/>
                </a:cubicBezTo>
                <a:cubicBezTo>
                  <a:pt x="105833" y="1564217"/>
                  <a:pt x="114300" y="1644650"/>
                  <a:pt x="114300" y="1739900"/>
                </a:cubicBezTo>
                <a:cubicBezTo>
                  <a:pt x="114300" y="1835150"/>
                  <a:pt x="107950" y="1907117"/>
                  <a:pt x="88900" y="2044700"/>
                </a:cubicBezTo>
                <a:cubicBezTo>
                  <a:pt x="69850" y="2182283"/>
                  <a:pt x="0" y="2565400"/>
                  <a:pt x="0" y="2565400"/>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074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dissolv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dissolve">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dissolve">
                                      <p:cBhvr>
                                        <p:cTn id="17" dur="500"/>
                                        <p:tgtEl>
                                          <p:spTgt spid="10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dissolve">
                                      <p:cBhvr>
                                        <p:cTn id="20" dur="500"/>
                                        <p:tgtEl>
                                          <p:spTgt spid="10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dissolve">
                                      <p:cBhvr>
                                        <p:cTn id="25" dur="500"/>
                                        <p:tgtEl>
                                          <p:spTgt spid="101"/>
                                        </p:tgtEl>
                                      </p:cBhvr>
                                    </p:animEffect>
                                  </p:childTnLst>
                                </p:cTn>
                              </p:par>
                              <p:par>
                                <p:cTn id="26" presetID="9"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par>
                                <p:cTn id="29" presetID="9"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par>
                                <p:cTn id="32" presetID="9"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dissolv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dissolve">
                                      <p:cBhvr>
                                        <p:cTn id="3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498" y="1742145"/>
            <a:ext cx="5016501" cy="1631216"/>
          </a:xfrm>
          <a:prstGeom prst="rect">
            <a:avLst/>
          </a:prstGeom>
          <a:noFill/>
        </p:spPr>
        <p:txBody>
          <a:bodyPr wrap="square" rtlCol="0">
            <a:spAutoFit/>
          </a:bodyPr>
          <a:lstStyle/>
          <a:p>
            <a:r>
              <a:rPr lang="en-US" sz="2000" dirty="0">
                <a:solidFill>
                  <a:srgbClr val="FF0000"/>
                </a:solidFill>
                <a:latin typeface="Apple Chancery"/>
                <a:cs typeface="Apple Chancery"/>
              </a:rPr>
              <a:t>The back-EMF </a:t>
            </a:r>
            <a:r>
              <a:rPr lang="en-US" sz="2000" dirty="0">
                <a:latin typeface="Times New Roman"/>
                <a:cs typeface="Times New Roman"/>
              </a:rPr>
              <a:t>in the coil generated by the </a:t>
            </a:r>
            <a:r>
              <a:rPr lang="en-US" sz="2000" dirty="0">
                <a:solidFill>
                  <a:srgbClr val="0000FF"/>
                </a:solidFill>
                <a:latin typeface="Times New Roman"/>
                <a:cs typeface="Times New Roman"/>
              </a:rPr>
              <a:t>attempt </a:t>
            </a:r>
            <a:r>
              <a:rPr lang="en-US" sz="2000" dirty="0">
                <a:latin typeface="Times New Roman"/>
                <a:cs typeface="Times New Roman"/>
              </a:rPr>
              <a:t>of the </a:t>
            </a:r>
            <a:r>
              <a:rPr lang="en-US" sz="2000" dirty="0">
                <a:solidFill>
                  <a:srgbClr val="0000FF"/>
                </a:solidFill>
                <a:latin typeface="Times New Roman"/>
                <a:cs typeface="Times New Roman"/>
              </a:rPr>
              <a:t>battery</a:t>
            </a:r>
            <a:r>
              <a:rPr lang="en-US" sz="2000" dirty="0">
                <a:latin typeface="Times New Roman"/>
                <a:cs typeface="Times New Roman"/>
              </a:rPr>
              <a:t> to </a:t>
            </a:r>
            <a:r>
              <a:rPr lang="en-US" sz="2000" dirty="0">
                <a:solidFill>
                  <a:srgbClr val="0000FF"/>
                </a:solidFill>
                <a:latin typeface="Times New Roman"/>
                <a:cs typeface="Times New Roman"/>
              </a:rPr>
              <a:t>increase current in the coil </a:t>
            </a:r>
            <a:r>
              <a:rPr lang="en-US" sz="2000" dirty="0">
                <a:latin typeface="Times New Roman"/>
                <a:cs typeface="Times New Roman"/>
              </a:rPr>
              <a:t>(hence increase the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down the coil’s axis</a:t>
            </a:r>
            <a:r>
              <a:rPr lang="en-US" sz="2000" dirty="0">
                <a:latin typeface="Times New Roman"/>
                <a:cs typeface="Times New Roman"/>
              </a:rPr>
              <a:t>) will </a:t>
            </a:r>
            <a:r>
              <a:rPr lang="en-US" sz="2000" dirty="0">
                <a:solidFill>
                  <a:srgbClr val="FF0000"/>
                </a:solidFill>
                <a:latin typeface="Times New Roman"/>
                <a:cs typeface="Times New Roman"/>
              </a:rPr>
              <a:t>fight the build-up </a:t>
            </a:r>
            <a:r>
              <a:rPr lang="en-US" sz="2000" dirty="0">
                <a:latin typeface="Times New Roman"/>
                <a:cs typeface="Times New Roman"/>
              </a:rPr>
              <a:t>of current in the system, so the initial current will be </a:t>
            </a:r>
            <a:r>
              <a:rPr lang="en-US" sz="2000" i="1" dirty="0">
                <a:solidFill>
                  <a:srgbClr val="FF0000"/>
                </a:solidFill>
                <a:latin typeface="Times New Roman"/>
                <a:cs typeface="Times New Roman"/>
              </a:rPr>
              <a:t>ZERO</a:t>
            </a:r>
            <a:r>
              <a:rPr lang="en-US" sz="2000" dirty="0">
                <a:latin typeface="Times New Roman"/>
                <a:cs typeface="Times New Roman"/>
              </a:rPr>
              <a:t>!</a:t>
            </a:r>
            <a:endParaRPr lang="en-US" sz="2000" dirty="0">
              <a:solidFill>
                <a:srgbClr val="FF0000"/>
              </a:solidFill>
              <a:latin typeface="Apple Chancery"/>
              <a:cs typeface="Apple Chancery"/>
            </a:endParaRPr>
          </a:p>
        </p:txBody>
      </p:sp>
      <p:sp>
        <p:nvSpPr>
          <p:cNvPr id="100" name="Rectangle 9"/>
          <p:cNvSpPr txBox="1">
            <a:spLocks noChangeArrowheads="1"/>
          </p:cNvSpPr>
          <p:nvPr/>
        </p:nvSpPr>
        <p:spPr>
          <a:xfrm>
            <a:off x="614363" y="1006667"/>
            <a:ext cx="5265737" cy="68355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a.) What is the </a:t>
            </a:r>
            <a:r>
              <a:rPr lang="en-US" sz="2000" dirty="0">
                <a:solidFill>
                  <a:srgbClr val="0000FF"/>
                </a:solidFill>
                <a:latin typeface="Times New Roman"/>
                <a:cs typeface="Times New Roman"/>
              </a:rPr>
              <a:t>initial current </a:t>
            </a:r>
            <a:r>
              <a:rPr lang="en-US" sz="2000" dirty="0">
                <a:latin typeface="Times New Roman"/>
                <a:cs typeface="Times New Roman"/>
              </a:rPr>
              <a:t>in the circuit just </a:t>
            </a:r>
            <a:r>
              <a:rPr lang="en-US" sz="2000" dirty="0">
                <a:solidFill>
                  <a:srgbClr val="0000FF"/>
                </a:solidFill>
                <a:latin typeface="Times New Roman"/>
                <a:cs typeface="Times New Roman"/>
              </a:rPr>
              <a:t>after</a:t>
            </a:r>
            <a:r>
              <a:rPr lang="en-US" sz="2000" dirty="0">
                <a:latin typeface="Times New Roman"/>
                <a:cs typeface="Times New Roman"/>
              </a:rPr>
              <a:t> the </a:t>
            </a:r>
            <a:r>
              <a:rPr lang="en-US" sz="2000" dirty="0">
                <a:solidFill>
                  <a:srgbClr val="0000FF"/>
                </a:solidFill>
                <a:latin typeface="Times New Roman"/>
                <a:cs typeface="Times New Roman"/>
              </a:rPr>
              <a:t>switch is closed</a:t>
            </a:r>
            <a:r>
              <a:rPr lang="en-US" sz="2000" dirty="0">
                <a:latin typeface="Times New Roman"/>
                <a:cs typeface="Times New Roman"/>
              </a:rPr>
              <a:t>?</a:t>
            </a:r>
            <a:endParaRPr lang="en-US" sz="1800" dirty="0">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57.)</a:t>
            </a:r>
          </a:p>
        </p:txBody>
      </p:sp>
      <p:sp>
        <p:nvSpPr>
          <p:cNvPr id="50" name="Rectangle 9"/>
          <p:cNvSpPr txBox="1">
            <a:spLocks noChangeArrowheads="1"/>
          </p:cNvSpPr>
          <p:nvPr/>
        </p:nvSpPr>
        <p:spPr>
          <a:xfrm>
            <a:off x="222248" y="473868"/>
            <a:ext cx="5467351" cy="45418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17</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2000" dirty="0">
                <a:latin typeface="Times New Roman"/>
                <a:cs typeface="Times New Roman"/>
              </a:rPr>
              <a:t>For the circuit to the right:</a:t>
            </a:r>
            <a:endParaRPr lang="en-US" sz="1800" dirty="0">
              <a:latin typeface="Apple Chancery"/>
              <a:ea typeface="ＭＳ Ｐゴシック" charset="0"/>
              <a:cs typeface="Apple Chancery"/>
            </a:endParaRPr>
          </a:p>
        </p:txBody>
      </p:sp>
      <p:graphicFrame>
        <p:nvGraphicFramePr>
          <p:cNvPr id="99" name="Object 98"/>
          <p:cNvGraphicFramePr>
            <a:graphicFrameLocks noChangeAspect="1"/>
          </p:cNvGraphicFramePr>
          <p:nvPr>
            <p:extLst>
              <p:ext uri="{D42A27DB-BD31-4B8C-83A1-F6EECF244321}">
                <p14:modId xmlns:p14="http://schemas.microsoft.com/office/powerpoint/2010/main" val="2689570665"/>
              </p:ext>
            </p:extLst>
          </p:nvPr>
        </p:nvGraphicFramePr>
        <p:xfrm>
          <a:off x="6186763" y="4186739"/>
          <a:ext cx="2712313" cy="2065164"/>
        </p:xfrm>
        <a:graphic>
          <a:graphicData uri="http://schemas.openxmlformats.org/presentationml/2006/ole">
            <mc:AlternateContent xmlns:mc="http://schemas.openxmlformats.org/markup-compatibility/2006">
              <mc:Choice xmlns:v="urn:schemas-microsoft-com:vml" Requires="v">
                <p:oleObj spid="_x0000_s2616034" name="Equation" r:id="rId4" imgW="1346200" imgH="1028700" progId="Equation.DSMT4">
                  <p:embed/>
                </p:oleObj>
              </mc:Choice>
              <mc:Fallback>
                <p:oleObj name="Equation" r:id="rId4" imgW="1346200" imgH="1028700" progId="Equation.DSMT4">
                  <p:embed/>
                  <p:pic>
                    <p:nvPicPr>
                      <p:cNvPr id="0" name=""/>
                      <p:cNvPicPr/>
                      <p:nvPr/>
                    </p:nvPicPr>
                    <p:blipFill>
                      <a:blip r:embed="rId5"/>
                      <a:stretch>
                        <a:fillRect/>
                      </a:stretch>
                    </p:blipFill>
                    <p:spPr>
                      <a:xfrm>
                        <a:off x="6186763" y="4186739"/>
                        <a:ext cx="2712313" cy="2065164"/>
                      </a:xfrm>
                      <a:prstGeom prst="rect">
                        <a:avLst/>
                      </a:prstGeom>
                    </p:spPr>
                  </p:pic>
                </p:oleObj>
              </mc:Fallback>
            </mc:AlternateContent>
          </a:graphicData>
        </a:graphic>
      </p:graphicFrame>
      <p:cxnSp>
        <p:nvCxnSpPr>
          <p:cNvPr id="32" name="Straight Connector 31"/>
          <p:cNvCxnSpPr/>
          <p:nvPr/>
        </p:nvCxnSpPr>
        <p:spPr>
          <a:xfrm>
            <a:off x="742956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65181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766437" y="23840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542920" y="23872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118021" y="25005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18300" y="22288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378973" y="9082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636318" y="18531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766437" y="25005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598220" y="9280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Freeform 24"/>
          <p:cNvSpPr>
            <a:spLocks noChangeArrowheads="1"/>
          </p:cNvSpPr>
          <p:nvPr/>
        </p:nvSpPr>
        <p:spPr bwMode="auto">
          <a:xfrm>
            <a:off x="8445500" y="13484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 name="Arc 209"/>
          <p:cNvSpPr>
            <a:spLocks noChangeAspect="1"/>
          </p:cNvSpPr>
          <p:nvPr/>
        </p:nvSpPr>
        <p:spPr bwMode="auto">
          <a:xfrm rot="10800000" flipV="1">
            <a:off x="7661976"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 name="Arc 210"/>
          <p:cNvSpPr>
            <a:spLocks noChangeAspect="1"/>
          </p:cNvSpPr>
          <p:nvPr/>
        </p:nvSpPr>
        <p:spPr bwMode="auto">
          <a:xfrm rot="10800000" flipV="1">
            <a:off x="744005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 name="Arc 211"/>
          <p:cNvSpPr>
            <a:spLocks noChangeAspect="1"/>
          </p:cNvSpPr>
          <p:nvPr/>
        </p:nvSpPr>
        <p:spPr bwMode="auto">
          <a:xfrm rot="10800000" flipV="1">
            <a:off x="7215814" y="6318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 name="Arc 212"/>
          <p:cNvSpPr>
            <a:spLocks noChangeAspect="1"/>
          </p:cNvSpPr>
          <p:nvPr/>
        </p:nvSpPr>
        <p:spPr bwMode="auto">
          <a:xfrm rot="10800000" flipV="1">
            <a:off x="7883900"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 name="Line 213"/>
          <p:cNvSpPr>
            <a:spLocks noChangeAspect="1" noChangeShapeType="1"/>
          </p:cNvSpPr>
          <p:nvPr/>
        </p:nvSpPr>
        <p:spPr bwMode="auto">
          <a:xfrm rot="10800000" flipH="1">
            <a:off x="8214476" y="9202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214"/>
          <p:cNvSpPr>
            <a:spLocks noChangeAspect="1" noChangeShapeType="1"/>
          </p:cNvSpPr>
          <p:nvPr/>
        </p:nvSpPr>
        <p:spPr bwMode="auto">
          <a:xfrm rot="10800000" flipH="1">
            <a:off x="6378973" y="9202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Arc 215"/>
          <p:cNvSpPr>
            <a:spLocks noChangeAspect="1"/>
          </p:cNvSpPr>
          <p:nvPr/>
        </p:nvSpPr>
        <p:spPr bwMode="auto">
          <a:xfrm rot="10800000">
            <a:off x="766197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 name="Arc 216"/>
          <p:cNvSpPr>
            <a:spLocks noChangeAspect="1"/>
          </p:cNvSpPr>
          <p:nvPr/>
        </p:nvSpPr>
        <p:spPr bwMode="auto">
          <a:xfrm rot="10800000">
            <a:off x="744005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2" name="Arc 217"/>
          <p:cNvSpPr>
            <a:spLocks noChangeAspect="1"/>
          </p:cNvSpPr>
          <p:nvPr/>
        </p:nvSpPr>
        <p:spPr bwMode="auto">
          <a:xfrm rot="10800000" flipV="1">
            <a:off x="699620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 name="Arc 218"/>
          <p:cNvSpPr>
            <a:spLocks noChangeAspect="1"/>
          </p:cNvSpPr>
          <p:nvPr/>
        </p:nvSpPr>
        <p:spPr bwMode="auto">
          <a:xfrm rot="10800000">
            <a:off x="721812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 name="Arc 219"/>
          <p:cNvSpPr>
            <a:spLocks noChangeAspect="1"/>
          </p:cNvSpPr>
          <p:nvPr/>
        </p:nvSpPr>
        <p:spPr bwMode="auto">
          <a:xfrm rot="10800000">
            <a:off x="699620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 name="Arc 220"/>
          <p:cNvSpPr>
            <a:spLocks noChangeAspect="1"/>
          </p:cNvSpPr>
          <p:nvPr/>
        </p:nvSpPr>
        <p:spPr bwMode="auto">
          <a:xfrm rot="10800000">
            <a:off x="7876965"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 name="Arc 221"/>
          <p:cNvSpPr>
            <a:spLocks noChangeAspect="1"/>
          </p:cNvSpPr>
          <p:nvPr/>
        </p:nvSpPr>
        <p:spPr bwMode="auto">
          <a:xfrm rot="10800000">
            <a:off x="6767341"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57" name="Straight Connector 56"/>
          <p:cNvCxnSpPr/>
          <p:nvPr/>
        </p:nvCxnSpPr>
        <p:spPr>
          <a:xfrm>
            <a:off x="6379207" y="25050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654330" y="2473325"/>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8" name="Object 77"/>
          <p:cNvGraphicFramePr>
            <a:graphicFrameLocks noChangeAspect="1"/>
          </p:cNvGraphicFramePr>
          <p:nvPr>
            <p:extLst>
              <p:ext uri="{D42A27DB-BD31-4B8C-83A1-F6EECF244321}">
                <p14:modId xmlns:p14="http://schemas.microsoft.com/office/powerpoint/2010/main" val="1251381884"/>
              </p:ext>
            </p:extLst>
          </p:nvPr>
        </p:nvGraphicFramePr>
        <p:xfrm>
          <a:off x="7408863" y="2735263"/>
          <a:ext cx="319087" cy="338137"/>
        </p:xfrm>
        <a:graphic>
          <a:graphicData uri="http://schemas.openxmlformats.org/presentationml/2006/ole">
            <mc:AlternateContent xmlns:mc="http://schemas.openxmlformats.org/markup-compatibility/2006">
              <mc:Choice xmlns:v="urn:schemas-microsoft-com:vml" Requires="v">
                <p:oleObj spid="_x0000_s2616035" name="Equation" r:id="rId6" imgW="190500" imgH="203200" progId="Equation.DSMT4">
                  <p:embed/>
                </p:oleObj>
              </mc:Choice>
              <mc:Fallback>
                <p:oleObj name="Equation" r:id="rId6" imgW="190500" imgH="203200" progId="Equation.DSMT4">
                  <p:embed/>
                  <p:pic>
                    <p:nvPicPr>
                      <p:cNvPr id="0" name=""/>
                      <p:cNvPicPr/>
                      <p:nvPr/>
                    </p:nvPicPr>
                    <p:blipFill>
                      <a:blip r:embed="rId7"/>
                      <a:stretch>
                        <a:fillRect/>
                      </a:stretch>
                    </p:blipFill>
                    <p:spPr>
                      <a:xfrm>
                        <a:off x="7408863" y="2735263"/>
                        <a:ext cx="319087" cy="338137"/>
                      </a:xfrm>
                      <a:prstGeom prst="rect">
                        <a:avLst/>
                      </a:prstGeom>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819872483"/>
              </p:ext>
            </p:extLst>
          </p:nvPr>
        </p:nvGraphicFramePr>
        <p:xfrm>
          <a:off x="8833168" y="1411945"/>
          <a:ext cx="255588" cy="254000"/>
        </p:xfrm>
        <a:graphic>
          <a:graphicData uri="http://schemas.openxmlformats.org/presentationml/2006/ole">
            <mc:AlternateContent xmlns:mc="http://schemas.openxmlformats.org/markup-compatibility/2006">
              <mc:Choice xmlns:v="urn:schemas-microsoft-com:vml" Requires="v">
                <p:oleObj spid="_x0000_s2616036"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8833168" y="1411945"/>
                        <a:ext cx="255588" cy="254000"/>
                      </a:xfrm>
                      <a:prstGeom prst="rect">
                        <a:avLst/>
                      </a:prstGeom>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1870374620"/>
              </p:ext>
            </p:extLst>
          </p:nvPr>
        </p:nvGraphicFramePr>
        <p:xfrm>
          <a:off x="7265988" y="214311"/>
          <a:ext cx="574675" cy="339725"/>
        </p:xfrm>
        <a:graphic>
          <a:graphicData uri="http://schemas.openxmlformats.org/presentationml/2006/ole">
            <mc:AlternateContent xmlns:mc="http://schemas.openxmlformats.org/markup-compatibility/2006">
              <mc:Choice xmlns:v="urn:schemas-microsoft-com:vml" Requires="v">
                <p:oleObj spid="_x0000_s2616037" name="Equation" r:id="rId10" imgW="342900" imgH="203200" progId="Equation.DSMT4">
                  <p:embed/>
                </p:oleObj>
              </mc:Choice>
              <mc:Fallback>
                <p:oleObj name="Equation" r:id="rId10" imgW="342900" imgH="203200" progId="Equation.DSMT4">
                  <p:embed/>
                  <p:pic>
                    <p:nvPicPr>
                      <p:cNvPr id="0" name=""/>
                      <p:cNvPicPr/>
                      <p:nvPr/>
                    </p:nvPicPr>
                    <p:blipFill>
                      <a:blip r:embed="rId11"/>
                      <a:stretch>
                        <a:fillRect/>
                      </a:stretch>
                    </p:blipFill>
                    <p:spPr>
                      <a:xfrm>
                        <a:off x="7265988" y="214311"/>
                        <a:ext cx="574675" cy="339725"/>
                      </a:xfrm>
                      <a:prstGeom prst="rect">
                        <a:avLst/>
                      </a:prstGeom>
                    </p:spPr>
                  </p:pic>
                </p:oleObj>
              </mc:Fallback>
            </mc:AlternateContent>
          </a:graphicData>
        </a:graphic>
      </p:graphicFrame>
      <p:sp>
        <p:nvSpPr>
          <p:cNvPr id="3" name="TextBox 2"/>
          <p:cNvSpPr txBox="1"/>
          <p:nvPr/>
        </p:nvSpPr>
        <p:spPr>
          <a:xfrm>
            <a:off x="5968999" y="2584450"/>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sp>
        <p:nvSpPr>
          <p:cNvPr id="82" name="Rectangle 9"/>
          <p:cNvSpPr txBox="1">
            <a:spLocks noChangeArrowheads="1"/>
          </p:cNvSpPr>
          <p:nvPr/>
        </p:nvSpPr>
        <p:spPr>
          <a:xfrm>
            <a:off x="614363" y="3457576"/>
            <a:ext cx="8135937" cy="46355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FF0000"/>
                </a:solidFill>
                <a:latin typeface="Apple Chancery"/>
                <a:ea typeface="ＭＳ Ｐゴシック" charset="0"/>
                <a:cs typeface="Apple Chancery"/>
              </a:rPr>
              <a:t>b</a:t>
            </a:r>
            <a:r>
              <a:rPr lang="en-US" sz="2000" dirty="0">
                <a:solidFill>
                  <a:srgbClr val="FF0000"/>
                </a:solidFill>
                <a:latin typeface="Apple Chancery"/>
                <a:ea typeface="ＭＳ Ｐゴシック" charset="0"/>
                <a:cs typeface="Apple Chancery"/>
              </a:rPr>
              <a:t>.) What is the </a:t>
            </a:r>
            <a:r>
              <a:rPr lang="en-US" sz="2000" dirty="0">
                <a:solidFill>
                  <a:srgbClr val="0000FF"/>
                </a:solidFill>
                <a:latin typeface="Times New Roman"/>
                <a:cs typeface="Times New Roman"/>
              </a:rPr>
              <a:t>current in the circuit </a:t>
            </a:r>
            <a:r>
              <a:rPr lang="en-US" sz="2000" dirty="0">
                <a:solidFill>
                  <a:srgbClr val="008000"/>
                </a:solidFill>
                <a:latin typeface="Times New Roman"/>
                <a:cs typeface="Times New Roman"/>
              </a:rPr>
              <a:t>after a long period of time</a:t>
            </a:r>
            <a:r>
              <a:rPr lang="en-US" sz="2000" dirty="0">
                <a:latin typeface="Times New Roman"/>
                <a:cs typeface="Times New Roman"/>
              </a:rPr>
              <a:t>?</a:t>
            </a:r>
            <a:endParaRPr lang="en-US" sz="1800" dirty="0">
              <a:solidFill>
                <a:srgbClr val="000000"/>
              </a:solidFill>
              <a:latin typeface="Apple Chancery"/>
              <a:ea typeface="ＭＳ Ｐゴシック" charset="0"/>
              <a:cs typeface="Apple Chancery"/>
            </a:endParaRPr>
          </a:p>
        </p:txBody>
      </p:sp>
      <p:sp>
        <p:nvSpPr>
          <p:cNvPr id="58" name="Rectangle 9"/>
          <p:cNvSpPr txBox="1">
            <a:spLocks noChangeArrowheads="1"/>
          </p:cNvSpPr>
          <p:nvPr/>
        </p:nvSpPr>
        <p:spPr>
          <a:xfrm>
            <a:off x="952498" y="3730626"/>
            <a:ext cx="5118101" cy="220027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Once the current </a:t>
            </a:r>
            <a:r>
              <a:rPr lang="en-US" sz="2000" dirty="0">
                <a:latin typeface="Times New Roman"/>
                <a:cs typeface="Times New Roman"/>
              </a:rPr>
              <a:t>goes steady-state, the </a:t>
            </a:r>
            <a:r>
              <a:rPr lang="en-US" sz="2000" dirty="0">
                <a:solidFill>
                  <a:srgbClr val="0000FF"/>
                </a:solidFill>
                <a:latin typeface="Times New Roman"/>
                <a:cs typeface="Times New Roman"/>
              </a:rPr>
              <a:t>inductor</a:t>
            </a:r>
            <a:r>
              <a:rPr lang="en-US" sz="2000" dirty="0">
                <a:latin typeface="Times New Roman"/>
                <a:cs typeface="Times New Roman"/>
              </a:rPr>
              <a:t> will </a:t>
            </a:r>
            <a:r>
              <a:rPr lang="en-US" sz="2000" dirty="0">
                <a:solidFill>
                  <a:srgbClr val="0000FF"/>
                </a:solidFill>
                <a:latin typeface="Times New Roman"/>
                <a:cs typeface="Times New Roman"/>
              </a:rPr>
              <a:t>no longer experience </a:t>
            </a:r>
            <a:r>
              <a:rPr lang="en-US" sz="2000" dirty="0">
                <a:latin typeface="Times New Roman"/>
                <a:cs typeface="Times New Roman"/>
              </a:rPr>
              <a:t>a </a:t>
            </a:r>
            <a:r>
              <a:rPr lang="en-US" sz="2000" dirty="0">
                <a:solidFill>
                  <a:srgbClr val="0000FF"/>
                </a:solidFill>
                <a:latin typeface="Times New Roman"/>
                <a:cs typeface="Times New Roman"/>
              </a:rPr>
              <a:t>CHANGING magnetic flux </a:t>
            </a:r>
            <a:r>
              <a:rPr lang="en-US" sz="2000" dirty="0">
                <a:latin typeface="Times New Roman"/>
                <a:cs typeface="Times New Roman"/>
              </a:rPr>
              <a:t>(there </a:t>
            </a:r>
            <a:r>
              <a:rPr lang="en-US" sz="2000" i="1" dirty="0">
                <a:latin typeface="Times New Roman"/>
                <a:cs typeface="Times New Roman"/>
              </a:rPr>
              <a:t>will </a:t>
            </a:r>
            <a:r>
              <a:rPr lang="en-US" sz="2000" dirty="0">
                <a:latin typeface="Times New Roman"/>
                <a:cs typeface="Times New Roman"/>
              </a:rPr>
              <a:t>be a magnetic flux, but it won’t be changing), and </a:t>
            </a:r>
            <a:r>
              <a:rPr lang="en-US" sz="2000" dirty="0">
                <a:solidFill>
                  <a:srgbClr val="0000FF"/>
                </a:solidFill>
                <a:latin typeface="Times New Roman"/>
                <a:cs typeface="Times New Roman"/>
              </a:rPr>
              <a:t>all of the voltage drops </a:t>
            </a:r>
            <a:r>
              <a:rPr lang="en-US" sz="2000" dirty="0">
                <a:latin typeface="Times New Roman"/>
                <a:cs typeface="Times New Roman"/>
              </a:rPr>
              <a:t>in the circuit will be due to </a:t>
            </a:r>
            <a:r>
              <a:rPr lang="en-US" sz="2000" dirty="0">
                <a:solidFill>
                  <a:srgbClr val="0000FF"/>
                </a:solidFill>
                <a:latin typeface="Times New Roman"/>
                <a:cs typeface="Times New Roman"/>
              </a:rPr>
              <a:t>resistor-like resistance</a:t>
            </a:r>
            <a:r>
              <a:rPr lang="en-US" sz="2000" dirty="0">
                <a:latin typeface="Times New Roman"/>
                <a:cs typeface="Times New Roman"/>
              </a:rPr>
              <a:t>.  In other words:</a:t>
            </a:r>
            <a:endParaRPr lang="en-US" sz="1800" dirty="0">
              <a:solidFill>
                <a:srgbClr val="000000"/>
              </a:solidFill>
              <a:latin typeface="Apple Chancery"/>
              <a:ea typeface="ＭＳ Ｐゴシック" charset="0"/>
              <a:cs typeface="Apple Chancery"/>
            </a:endParaRPr>
          </a:p>
        </p:txBody>
      </p:sp>
    </p:spTree>
    <p:extLst>
      <p:ext uri="{BB962C8B-B14F-4D97-AF65-F5344CB8AC3E}">
        <p14:creationId xmlns:p14="http://schemas.microsoft.com/office/powerpoint/2010/main" val="283279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dissolve">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dissolve">
                                      <p:cBhvr>
                                        <p:cTn id="2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2"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TextBox 679"/>
          <p:cNvSpPr txBox="1"/>
          <p:nvPr/>
        </p:nvSpPr>
        <p:spPr>
          <a:xfrm>
            <a:off x="339724" y="1572774"/>
            <a:ext cx="4325643" cy="1938992"/>
          </a:xfrm>
          <a:prstGeom prst="rect">
            <a:avLst/>
          </a:prstGeom>
          <a:noFill/>
        </p:spPr>
        <p:txBody>
          <a:bodyPr wrap="square" rtlCol="0">
            <a:spAutoFit/>
          </a:bodyPr>
          <a:lstStyle/>
          <a:p>
            <a:r>
              <a:rPr lang="en-US" sz="2000" dirty="0">
                <a:solidFill>
                  <a:srgbClr val="FF0000"/>
                </a:solidFill>
                <a:latin typeface="Apple Chancery"/>
                <a:cs typeface="Apple Chancery"/>
              </a:rPr>
              <a:t>--Initially, positive </a:t>
            </a:r>
            <a:r>
              <a:rPr lang="en-US" sz="2000" dirty="0">
                <a:solidFill>
                  <a:srgbClr val="0000FF"/>
                </a:solidFill>
                <a:latin typeface="Times New Roman"/>
                <a:cs typeface="Times New Roman"/>
              </a:rPr>
              <a:t>charge carriers, </a:t>
            </a:r>
            <a:r>
              <a:rPr lang="en-US" sz="2000" dirty="0">
                <a:solidFill>
                  <a:srgbClr val="000000"/>
                </a:solidFill>
                <a:latin typeface="Times New Roman"/>
                <a:cs typeface="Times New Roman"/>
              </a:rPr>
              <a:t>assumed mobile, will interact with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via</a:t>
            </a:r>
            <a:r>
              <a:rPr lang="en-US" sz="2000" dirty="0">
                <a:solidFill>
                  <a:srgbClr val="0000FF"/>
                </a:solidFill>
                <a:latin typeface="Times New Roman"/>
                <a:cs typeface="Times New Roman"/>
              </a:rPr>
              <a:t>                   </a:t>
            </a:r>
            <a:r>
              <a:rPr lang="en-US" sz="2000" dirty="0">
                <a:latin typeface="Times New Roman"/>
                <a:cs typeface="Times New Roman"/>
              </a:rPr>
              <a:t>and be </a:t>
            </a:r>
            <a:r>
              <a:rPr lang="en-US" sz="2000" dirty="0">
                <a:solidFill>
                  <a:srgbClr val="0000FF"/>
                </a:solidFill>
                <a:latin typeface="Times New Roman"/>
                <a:cs typeface="Times New Roman"/>
              </a:rPr>
              <a:t>forced upward </a:t>
            </a:r>
            <a:r>
              <a:rPr lang="en-US" sz="2000" dirty="0">
                <a:latin typeface="Times New Roman"/>
                <a:cs typeface="Times New Roman"/>
              </a:rPr>
              <a:t>toward the top of the loop.  Having nowhere to go, </a:t>
            </a:r>
            <a:r>
              <a:rPr lang="en-US" sz="2000" dirty="0">
                <a:solidFill>
                  <a:srgbClr val="0000FF"/>
                </a:solidFill>
                <a:latin typeface="Times New Roman"/>
                <a:cs typeface="Times New Roman"/>
              </a:rPr>
              <a:t>they will accumulate </a:t>
            </a:r>
            <a:r>
              <a:rPr lang="en-US" sz="2000" dirty="0">
                <a:latin typeface="Times New Roman"/>
                <a:cs typeface="Times New Roman"/>
              </a:rPr>
              <a:t>leaving </a:t>
            </a:r>
            <a:r>
              <a:rPr lang="en-US" sz="2000" dirty="0">
                <a:solidFill>
                  <a:srgbClr val="0000FF"/>
                </a:solidFill>
                <a:latin typeface="Times New Roman"/>
                <a:cs typeface="Times New Roman"/>
              </a:rPr>
              <a:t>the bottom negative</a:t>
            </a:r>
            <a:r>
              <a:rPr lang="en-US" sz="2000" dirty="0">
                <a:latin typeface="Times New Roman"/>
                <a:cs typeface="Times New Roman"/>
              </a:rPr>
              <a:t>.  </a:t>
            </a:r>
            <a:endParaRPr lang="en-US" sz="2000" dirty="0">
              <a:latin typeface="Apple Chancery"/>
              <a:cs typeface="Apple Chancery"/>
            </a:endParaRPr>
          </a:p>
        </p:txBody>
      </p:sp>
      <p:sp>
        <p:nvSpPr>
          <p:cNvPr id="33794" name="Rectangle 2"/>
          <p:cNvSpPr>
            <a:spLocks noChangeArrowheads="1"/>
          </p:cNvSpPr>
          <p:nvPr/>
        </p:nvSpPr>
        <p:spPr bwMode="auto">
          <a:xfrm>
            <a:off x="41367" y="-32359"/>
            <a:ext cx="9067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4000" dirty="0">
                <a:solidFill>
                  <a:srgbClr val="FF0000"/>
                </a:solidFill>
                <a:latin typeface="Apple Chancery"/>
                <a:cs typeface="Apple Chancery"/>
              </a:rPr>
              <a:t>A Conventional Approach</a:t>
            </a:r>
            <a:endParaRPr lang="en-US" sz="3600" dirty="0">
              <a:latin typeface="Apple Chancery"/>
              <a:cs typeface="Apple Chancery"/>
            </a:endParaRPr>
          </a:p>
        </p:txBody>
      </p:sp>
      <p:sp>
        <p:nvSpPr>
          <p:cNvPr id="33795" name="Text Box 3"/>
          <p:cNvSpPr txBox="1">
            <a:spLocks noChangeArrowheads="1"/>
          </p:cNvSpPr>
          <p:nvPr/>
        </p:nvSpPr>
        <p:spPr bwMode="auto">
          <a:xfrm>
            <a:off x="0" y="838200"/>
            <a:ext cx="44815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800">
              <a:latin typeface="Times" charset="0"/>
            </a:endParaRPr>
          </a:p>
        </p:txBody>
      </p:sp>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7"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a:t>
            </a:r>
          </a:p>
        </p:txBody>
      </p:sp>
      <p:sp>
        <p:nvSpPr>
          <p:cNvPr id="20" name="TextBox 19"/>
          <p:cNvSpPr txBox="1"/>
          <p:nvPr/>
        </p:nvSpPr>
        <p:spPr>
          <a:xfrm>
            <a:off x="123825" y="751684"/>
            <a:ext cx="4168775" cy="830997"/>
          </a:xfrm>
          <a:prstGeom prst="rect">
            <a:avLst/>
          </a:prstGeom>
          <a:noFill/>
        </p:spPr>
        <p:txBody>
          <a:bodyPr wrap="square" rtlCol="0">
            <a:spAutoFit/>
          </a:bodyPr>
          <a:lstStyle/>
          <a:p>
            <a:r>
              <a:rPr lang="en-US" sz="2800" dirty="0">
                <a:solidFill>
                  <a:srgbClr val="FF0000"/>
                </a:solidFill>
                <a:latin typeface="Apple Chancery"/>
                <a:cs typeface="Apple Chancery"/>
              </a:rPr>
              <a:t>Consider a loop </a:t>
            </a:r>
            <a:r>
              <a:rPr lang="en-US" sz="2000" dirty="0">
                <a:solidFill>
                  <a:srgbClr val="0000FF"/>
                </a:solidFill>
                <a:latin typeface="Times New Roman"/>
                <a:cs typeface="Times New Roman"/>
              </a:rPr>
              <a:t>moving through the magnetic field </a:t>
            </a:r>
            <a:r>
              <a:rPr lang="en-US" sz="2000" dirty="0">
                <a:latin typeface="Times New Roman"/>
                <a:cs typeface="Times New Roman"/>
              </a:rPr>
              <a:t>shown in the sketch.  </a:t>
            </a:r>
            <a:endParaRPr lang="en-US" sz="2000" dirty="0">
              <a:solidFill>
                <a:srgbClr val="FF0000"/>
              </a:solidFill>
              <a:latin typeface="Apple Chancery"/>
              <a:cs typeface="Apple Chancery"/>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79580806"/>
              </p:ext>
            </p:extLst>
          </p:nvPr>
        </p:nvGraphicFramePr>
        <p:xfrm>
          <a:off x="1329647" y="2200474"/>
          <a:ext cx="1165225" cy="395288"/>
        </p:xfrm>
        <a:graphic>
          <a:graphicData uri="http://schemas.openxmlformats.org/presentationml/2006/ole">
            <mc:AlternateContent xmlns:mc="http://schemas.openxmlformats.org/markup-compatibility/2006">
              <mc:Choice xmlns:v="urn:schemas-microsoft-com:vml" Requires="v">
                <p:oleObj spid="_x0000_s3331133" name="Equation" r:id="rId4" imgW="673100" imgH="228600" progId="Equation.DSMT4">
                  <p:embed/>
                </p:oleObj>
              </mc:Choice>
              <mc:Fallback>
                <p:oleObj name="Equation" r:id="rId4" imgW="673100" imgH="228600" progId="Equation.DSMT4">
                  <p:embed/>
                  <p:pic>
                    <p:nvPicPr>
                      <p:cNvPr id="0" name=""/>
                      <p:cNvPicPr/>
                      <p:nvPr/>
                    </p:nvPicPr>
                    <p:blipFill>
                      <a:blip r:embed="rId5"/>
                      <a:stretch>
                        <a:fillRect/>
                      </a:stretch>
                    </p:blipFill>
                    <p:spPr>
                      <a:xfrm>
                        <a:off x="1329647" y="2200474"/>
                        <a:ext cx="1165225" cy="395288"/>
                      </a:xfrm>
                      <a:prstGeom prst="rect">
                        <a:avLst/>
                      </a:prstGeom>
                    </p:spPr>
                  </p:pic>
                </p:oleObj>
              </mc:Fallback>
            </mc:AlternateContent>
          </a:graphicData>
        </a:graphic>
      </p:graphicFrame>
      <p:graphicFrame>
        <p:nvGraphicFramePr>
          <p:cNvPr id="608" name="Object 607"/>
          <p:cNvGraphicFramePr>
            <a:graphicFrameLocks noChangeAspect="1"/>
          </p:cNvGraphicFramePr>
          <p:nvPr>
            <p:extLst>
              <p:ext uri="{D42A27DB-BD31-4B8C-83A1-F6EECF244321}">
                <p14:modId xmlns:p14="http://schemas.microsoft.com/office/powerpoint/2010/main" val="64520905"/>
              </p:ext>
            </p:extLst>
          </p:nvPr>
        </p:nvGraphicFramePr>
        <p:xfrm>
          <a:off x="7543332" y="1054100"/>
          <a:ext cx="265112" cy="287337"/>
        </p:xfrm>
        <a:graphic>
          <a:graphicData uri="http://schemas.openxmlformats.org/presentationml/2006/ole">
            <mc:AlternateContent xmlns:mc="http://schemas.openxmlformats.org/markup-compatibility/2006">
              <mc:Choice xmlns:v="urn:schemas-microsoft-com:vml" Requires="v">
                <p:oleObj spid="_x0000_s3331134"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7543332" y="1054100"/>
                        <a:ext cx="265112" cy="287337"/>
                      </a:xfrm>
                      <a:prstGeom prst="rect">
                        <a:avLst/>
                      </a:prstGeom>
                    </p:spPr>
                  </p:pic>
                </p:oleObj>
              </mc:Fallback>
            </mc:AlternateContent>
          </a:graphicData>
        </a:graphic>
      </p:graphicFrame>
      <p:sp>
        <p:nvSpPr>
          <p:cNvPr id="17" name="Rectangle 16"/>
          <p:cNvSpPr>
            <a:spLocks noChangeArrowheads="1"/>
          </p:cNvSpPr>
          <p:nvPr/>
        </p:nvSpPr>
        <p:spPr bwMode="auto">
          <a:xfrm>
            <a:off x="4665368" y="1054100"/>
            <a:ext cx="3634992" cy="3799222"/>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grpSp>
        <p:nvGrpSpPr>
          <p:cNvPr id="479" name="Group 478"/>
          <p:cNvGrpSpPr>
            <a:grpSpLocks/>
          </p:cNvGrpSpPr>
          <p:nvPr/>
        </p:nvGrpSpPr>
        <p:grpSpPr bwMode="auto">
          <a:xfrm>
            <a:off x="4929449" y="1328667"/>
            <a:ext cx="3205213" cy="308095"/>
            <a:chOff x="3112" y="2480"/>
            <a:chExt cx="1238" cy="119"/>
          </a:xfrm>
        </p:grpSpPr>
        <p:grpSp>
          <p:nvGrpSpPr>
            <p:cNvPr id="480" name="Group 479"/>
            <p:cNvGrpSpPr>
              <a:grpSpLocks/>
            </p:cNvGrpSpPr>
            <p:nvPr/>
          </p:nvGrpSpPr>
          <p:grpSpPr bwMode="auto">
            <a:xfrm>
              <a:off x="3112" y="2480"/>
              <a:ext cx="118" cy="119"/>
              <a:chOff x="3112" y="2480"/>
              <a:chExt cx="118" cy="119"/>
            </a:xfrm>
          </p:grpSpPr>
          <p:sp>
            <p:nvSpPr>
              <p:cNvPr id="493"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94"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1" name="Group 480"/>
            <p:cNvGrpSpPr>
              <a:grpSpLocks/>
            </p:cNvGrpSpPr>
            <p:nvPr/>
          </p:nvGrpSpPr>
          <p:grpSpPr bwMode="auto">
            <a:xfrm>
              <a:off x="3392" y="2480"/>
              <a:ext cx="118" cy="119"/>
              <a:chOff x="3392" y="2480"/>
              <a:chExt cx="118" cy="119"/>
            </a:xfrm>
          </p:grpSpPr>
          <p:sp>
            <p:nvSpPr>
              <p:cNvPr id="491"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92"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2" name="Group 481"/>
            <p:cNvGrpSpPr>
              <a:grpSpLocks/>
            </p:cNvGrpSpPr>
            <p:nvPr/>
          </p:nvGrpSpPr>
          <p:grpSpPr bwMode="auto">
            <a:xfrm>
              <a:off x="3672" y="2480"/>
              <a:ext cx="118" cy="119"/>
              <a:chOff x="3672" y="2480"/>
              <a:chExt cx="118" cy="119"/>
            </a:xfrm>
          </p:grpSpPr>
          <p:sp>
            <p:nvSpPr>
              <p:cNvPr id="489"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90"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3" name="Group 482"/>
            <p:cNvGrpSpPr>
              <a:grpSpLocks/>
            </p:cNvGrpSpPr>
            <p:nvPr/>
          </p:nvGrpSpPr>
          <p:grpSpPr bwMode="auto">
            <a:xfrm>
              <a:off x="3952" y="2480"/>
              <a:ext cx="118" cy="119"/>
              <a:chOff x="3952" y="2480"/>
              <a:chExt cx="118" cy="119"/>
            </a:xfrm>
          </p:grpSpPr>
          <p:sp>
            <p:nvSpPr>
              <p:cNvPr id="487"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88"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4" name="Group 483"/>
            <p:cNvGrpSpPr>
              <a:grpSpLocks/>
            </p:cNvGrpSpPr>
            <p:nvPr/>
          </p:nvGrpSpPr>
          <p:grpSpPr bwMode="auto">
            <a:xfrm>
              <a:off x="4232" y="2480"/>
              <a:ext cx="118" cy="119"/>
              <a:chOff x="4232" y="2480"/>
              <a:chExt cx="118" cy="119"/>
            </a:xfrm>
          </p:grpSpPr>
          <p:sp>
            <p:nvSpPr>
              <p:cNvPr id="485"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86"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495" name="Group 494"/>
          <p:cNvGrpSpPr>
            <a:grpSpLocks/>
          </p:cNvGrpSpPr>
          <p:nvPr/>
        </p:nvGrpSpPr>
        <p:grpSpPr bwMode="auto">
          <a:xfrm>
            <a:off x="5649198" y="1926732"/>
            <a:ext cx="2480286" cy="308095"/>
            <a:chOff x="3392" y="2480"/>
            <a:chExt cx="958" cy="119"/>
          </a:xfrm>
        </p:grpSpPr>
        <p:grpSp>
          <p:nvGrpSpPr>
            <p:cNvPr id="497" name="Group 496"/>
            <p:cNvGrpSpPr>
              <a:grpSpLocks/>
            </p:cNvGrpSpPr>
            <p:nvPr/>
          </p:nvGrpSpPr>
          <p:grpSpPr bwMode="auto">
            <a:xfrm>
              <a:off x="3392" y="2480"/>
              <a:ext cx="118" cy="119"/>
              <a:chOff x="3392" y="2480"/>
              <a:chExt cx="118" cy="119"/>
            </a:xfrm>
          </p:grpSpPr>
          <p:sp>
            <p:nvSpPr>
              <p:cNvPr id="507"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8"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98" name="Group 497"/>
            <p:cNvGrpSpPr>
              <a:grpSpLocks/>
            </p:cNvGrpSpPr>
            <p:nvPr/>
          </p:nvGrpSpPr>
          <p:grpSpPr bwMode="auto">
            <a:xfrm>
              <a:off x="3672" y="2480"/>
              <a:ext cx="118" cy="119"/>
              <a:chOff x="3672" y="2480"/>
              <a:chExt cx="118" cy="119"/>
            </a:xfrm>
          </p:grpSpPr>
          <p:sp>
            <p:nvSpPr>
              <p:cNvPr id="505"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6"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00" name="Group 499"/>
            <p:cNvGrpSpPr>
              <a:grpSpLocks/>
            </p:cNvGrpSpPr>
            <p:nvPr/>
          </p:nvGrpSpPr>
          <p:grpSpPr bwMode="auto">
            <a:xfrm>
              <a:off x="4232" y="2480"/>
              <a:ext cx="118" cy="119"/>
              <a:chOff x="4232" y="2480"/>
              <a:chExt cx="118" cy="119"/>
            </a:xfrm>
          </p:grpSpPr>
          <p:sp>
            <p:nvSpPr>
              <p:cNvPr id="501"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2"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11" name="Group 510"/>
          <p:cNvGrpSpPr>
            <a:grpSpLocks/>
          </p:cNvGrpSpPr>
          <p:nvPr/>
        </p:nvGrpSpPr>
        <p:grpSpPr bwMode="auto">
          <a:xfrm>
            <a:off x="4919092" y="2524798"/>
            <a:ext cx="3205213" cy="308095"/>
            <a:chOff x="3112" y="2480"/>
            <a:chExt cx="1238" cy="119"/>
          </a:xfrm>
        </p:grpSpPr>
        <p:grpSp>
          <p:nvGrpSpPr>
            <p:cNvPr id="512" name="Group 511"/>
            <p:cNvGrpSpPr>
              <a:grpSpLocks/>
            </p:cNvGrpSpPr>
            <p:nvPr/>
          </p:nvGrpSpPr>
          <p:grpSpPr bwMode="auto">
            <a:xfrm>
              <a:off x="3112" y="2480"/>
              <a:ext cx="118" cy="119"/>
              <a:chOff x="3112" y="2480"/>
              <a:chExt cx="118" cy="119"/>
            </a:xfrm>
          </p:grpSpPr>
          <p:sp>
            <p:nvSpPr>
              <p:cNvPr id="525"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6"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3" name="Group 512"/>
            <p:cNvGrpSpPr>
              <a:grpSpLocks/>
            </p:cNvGrpSpPr>
            <p:nvPr/>
          </p:nvGrpSpPr>
          <p:grpSpPr bwMode="auto">
            <a:xfrm>
              <a:off x="3392" y="2480"/>
              <a:ext cx="118" cy="119"/>
              <a:chOff x="3392" y="2480"/>
              <a:chExt cx="118" cy="119"/>
            </a:xfrm>
          </p:grpSpPr>
          <p:sp>
            <p:nvSpPr>
              <p:cNvPr id="523"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4"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4" name="Group 513"/>
            <p:cNvGrpSpPr>
              <a:grpSpLocks/>
            </p:cNvGrpSpPr>
            <p:nvPr/>
          </p:nvGrpSpPr>
          <p:grpSpPr bwMode="auto">
            <a:xfrm>
              <a:off x="3672" y="2480"/>
              <a:ext cx="118" cy="119"/>
              <a:chOff x="3672" y="2480"/>
              <a:chExt cx="118" cy="119"/>
            </a:xfrm>
          </p:grpSpPr>
          <p:sp>
            <p:nvSpPr>
              <p:cNvPr id="521"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2"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5" name="Group 514"/>
            <p:cNvGrpSpPr>
              <a:grpSpLocks/>
            </p:cNvGrpSpPr>
            <p:nvPr/>
          </p:nvGrpSpPr>
          <p:grpSpPr bwMode="auto">
            <a:xfrm>
              <a:off x="3952" y="2480"/>
              <a:ext cx="118" cy="119"/>
              <a:chOff x="3952" y="2480"/>
              <a:chExt cx="118" cy="119"/>
            </a:xfrm>
          </p:grpSpPr>
          <p:sp>
            <p:nvSpPr>
              <p:cNvPr id="519"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0"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6" name="Group 515"/>
            <p:cNvGrpSpPr>
              <a:grpSpLocks/>
            </p:cNvGrpSpPr>
            <p:nvPr/>
          </p:nvGrpSpPr>
          <p:grpSpPr bwMode="auto">
            <a:xfrm>
              <a:off x="4232" y="2480"/>
              <a:ext cx="118" cy="119"/>
              <a:chOff x="4232" y="2480"/>
              <a:chExt cx="118" cy="119"/>
            </a:xfrm>
          </p:grpSpPr>
          <p:sp>
            <p:nvSpPr>
              <p:cNvPr id="517"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18"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27" name="Group 526"/>
          <p:cNvGrpSpPr>
            <a:grpSpLocks/>
          </p:cNvGrpSpPr>
          <p:nvPr/>
        </p:nvGrpSpPr>
        <p:grpSpPr bwMode="auto">
          <a:xfrm>
            <a:off x="4913914" y="3122863"/>
            <a:ext cx="3205213" cy="308095"/>
            <a:chOff x="3112" y="2480"/>
            <a:chExt cx="1238" cy="119"/>
          </a:xfrm>
        </p:grpSpPr>
        <p:grpSp>
          <p:nvGrpSpPr>
            <p:cNvPr id="528" name="Group 527"/>
            <p:cNvGrpSpPr>
              <a:grpSpLocks/>
            </p:cNvGrpSpPr>
            <p:nvPr/>
          </p:nvGrpSpPr>
          <p:grpSpPr bwMode="auto">
            <a:xfrm>
              <a:off x="3112" y="2480"/>
              <a:ext cx="118" cy="119"/>
              <a:chOff x="3112" y="2480"/>
              <a:chExt cx="118" cy="119"/>
            </a:xfrm>
          </p:grpSpPr>
          <p:sp>
            <p:nvSpPr>
              <p:cNvPr id="541"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42"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29" name="Group 528"/>
            <p:cNvGrpSpPr>
              <a:grpSpLocks/>
            </p:cNvGrpSpPr>
            <p:nvPr/>
          </p:nvGrpSpPr>
          <p:grpSpPr bwMode="auto">
            <a:xfrm>
              <a:off x="3392" y="2480"/>
              <a:ext cx="118" cy="119"/>
              <a:chOff x="3392" y="2480"/>
              <a:chExt cx="118" cy="119"/>
            </a:xfrm>
          </p:grpSpPr>
          <p:sp>
            <p:nvSpPr>
              <p:cNvPr id="539"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40"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0" name="Group 529"/>
            <p:cNvGrpSpPr>
              <a:grpSpLocks/>
            </p:cNvGrpSpPr>
            <p:nvPr/>
          </p:nvGrpSpPr>
          <p:grpSpPr bwMode="auto">
            <a:xfrm>
              <a:off x="3672" y="2480"/>
              <a:ext cx="118" cy="119"/>
              <a:chOff x="3672" y="2480"/>
              <a:chExt cx="118" cy="119"/>
            </a:xfrm>
          </p:grpSpPr>
          <p:sp>
            <p:nvSpPr>
              <p:cNvPr id="537"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38"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1" name="Group 530"/>
            <p:cNvGrpSpPr>
              <a:grpSpLocks/>
            </p:cNvGrpSpPr>
            <p:nvPr/>
          </p:nvGrpSpPr>
          <p:grpSpPr bwMode="auto">
            <a:xfrm>
              <a:off x="3952" y="2480"/>
              <a:ext cx="118" cy="119"/>
              <a:chOff x="3952" y="2480"/>
              <a:chExt cx="118" cy="119"/>
            </a:xfrm>
          </p:grpSpPr>
          <p:sp>
            <p:nvSpPr>
              <p:cNvPr id="535"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36"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2" name="Group 531"/>
            <p:cNvGrpSpPr>
              <a:grpSpLocks/>
            </p:cNvGrpSpPr>
            <p:nvPr/>
          </p:nvGrpSpPr>
          <p:grpSpPr bwMode="auto">
            <a:xfrm>
              <a:off x="4232" y="2480"/>
              <a:ext cx="118" cy="119"/>
              <a:chOff x="4232" y="2480"/>
              <a:chExt cx="118" cy="119"/>
            </a:xfrm>
          </p:grpSpPr>
          <p:sp>
            <p:nvSpPr>
              <p:cNvPr id="533"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34"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43" name="Group 542"/>
          <p:cNvGrpSpPr>
            <a:grpSpLocks/>
          </p:cNvGrpSpPr>
          <p:nvPr/>
        </p:nvGrpSpPr>
        <p:grpSpPr bwMode="auto">
          <a:xfrm>
            <a:off x="4908736" y="3720929"/>
            <a:ext cx="3205213" cy="308095"/>
            <a:chOff x="3112" y="2480"/>
            <a:chExt cx="1238" cy="119"/>
          </a:xfrm>
        </p:grpSpPr>
        <p:grpSp>
          <p:nvGrpSpPr>
            <p:cNvPr id="544" name="Group 543"/>
            <p:cNvGrpSpPr>
              <a:grpSpLocks/>
            </p:cNvGrpSpPr>
            <p:nvPr/>
          </p:nvGrpSpPr>
          <p:grpSpPr bwMode="auto">
            <a:xfrm>
              <a:off x="3112" y="2480"/>
              <a:ext cx="118" cy="119"/>
              <a:chOff x="3112" y="2480"/>
              <a:chExt cx="118" cy="119"/>
            </a:xfrm>
          </p:grpSpPr>
          <p:sp>
            <p:nvSpPr>
              <p:cNvPr id="557"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8"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5" name="Group 544"/>
            <p:cNvGrpSpPr>
              <a:grpSpLocks/>
            </p:cNvGrpSpPr>
            <p:nvPr/>
          </p:nvGrpSpPr>
          <p:grpSpPr bwMode="auto">
            <a:xfrm>
              <a:off x="3392" y="2480"/>
              <a:ext cx="118" cy="119"/>
              <a:chOff x="3392" y="2480"/>
              <a:chExt cx="118" cy="119"/>
            </a:xfrm>
          </p:grpSpPr>
          <p:sp>
            <p:nvSpPr>
              <p:cNvPr id="555"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6"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6" name="Group 545"/>
            <p:cNvGrpSpPr>
              <a:grpSpLocks/>
            </p:cNvGrpSpPr>
            <p:nvPr/>
          </p:nvGrpSpPr>
          <p:grpSpPr bwMode="auto">
            <a:xfrm>
              <a:off x="3672" y="2480"/>
              <a:ext cx="118" cy="119"/>
              <a:chOff x="3672" y="2480"/>
              <a:chExt cx="118" cy="119"/>
            </a:xfrm>
          </p:grpSpPr>
          <p:sp>
            <p:nvSpPr>
              <p:cNvPr id="553"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4"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7" name="Group 546"/>
            <p:cNvGrpSpPr>
              <a:grpSpLocks/>
            </p:cNvGrpSpPr>
            <p:nvPr/>
          </p:nvGrpSpPr>
          <p:grpSpPr bwMode="auto">
            <a:xfrm>
              <a:off x="3952" y="2480"/>
              <a:ext cx="118" cy="119"/>
              <a:chOff x="3952" y="2480"/>
              <a:chExt cx="118" cy="119"/>
            </a:xfrm>
          </p:grpSpPr>
          <p:sp>
            <p:nvSpPr>
              <p:cNvPr id="551"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2"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8" name="Group 547"/>
            <p:cNvGrpSpPr>
              <a:grpSpLocks/>
            </p:cNvGrpSpPr>
            <p:nvPr/>
          </p:nvGrpSpPr>
          <p:grpSpPr bwMode="auto">
            <a:xfrm>
              <a:off x="4232" y="2480"/>
              <a:ext cx="118" cy="119"/>
              <a:chOff x="4232" y="2480"/>
              <a:chExt cx="118" cy="119"/>
            </a:xfrm>
          </p:grpSpPr>
          <p:sp>
            <p:nvSpPr>
              <p:cNvPr id="549"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0"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59" name="Group 558"/>
          <p:cNvGrpSpPr>
            <a:grpSpLocks/>
          </p:cNvGrpSpPr>
          <p:nvPr/>
        </p:nvGrpSpPr>
        <p:grpSpPr bwMode="auto">
          <a:xfrm>
            <a:off x="4903558" y="4318995"/>
            <a:ext cx="3205213" cy="308095"/>
            <a:chOff x="3112" y="2480"/>
            <a:chExt cx="1238" cy="119"/>
          </a:xfrm>
        </p:grpSpPr>
        <p:grpSp>
          <p:nvGrpSpPr>
            <p:cNvPr id="560" name="Group 559"/>
            <p:cNvGrpSpPr>
              <a:grpSpLocks/>
            </p:cNvGrpSpPr>
            <p:nvPr/>
          </p:nvGrpSpPr>
          <p:grpSpPr bwMode="auto">
            <a:xfrm>
              <a:off x="3112" y="2480"/>
              <a:ext cx="118" cy="119"/>
              <a:chOff x="3112" y="2480"/>
              <a:chExt cx="118" cy="119"/>
            </a:xfrm>
          </p:grpSpPr>
          <p:sp>
            <p:nvSpPr>
              <p:cNvPr id="573"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4"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1" name="Group 560"/>
            <p:cNvGrpSpPr>
              <a:grpSpLocks/>
            </p:cNvGrpSpPr>
            <p:nvPr/>
          </p:nvGrpSpPr>
          <p:grpSpPr bwMode="auto">
            <a:xfrm>
              <a:off x="3392" y="2480"/>
              <a:ext cx="118" cy="119"/>
              <a:chOff x="3392" y="2480"/>
              <a:chExt cx="118" cy="119"/>
            </a:xfrm>
          </p:grpSpPr>
          <p:sp>
            <p:nvSpPr>
              <p:cNvPr id="571"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2"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2" name="Group 561"/>
            <p:cNvGrpSpPr>
              <a:grpSpLocks/>
            </p:cNvGrpSpPr>
            <p:nvPr/>
          </p:nvGrpSpPr>
          <p:grpSpPr bwMode="auto">
            <a:xfrm>
              <a:off x="3672" y="2480"/>
              <a:ext cx="118" cy="119"/>
              <a:chOff x="3672" y="2480"/>
              <a:chExt cx="118" cy="119"/>
            </a:xfrm>
          </p:grpSpPr>
          <p:sp>
            <p:nvSpPr>
              <p:cNvPr id="569"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0"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3" name="Group 562"/>
            <p:cNvGrpSpPr>
              <a:grpSpLocks/>
            </p:cNvGrpSpPr>
            <p:nvPr/>
          </p:nvGrpSpPr>
          <p:grpSpPr bwMode="auto">
            <a:xfrm>
              <a:off x="3952" y="2480"/>
              <a:ext cx="118" cy="119"/>
              <a:chOff x="3952" y="2480"/>
              <a:chExt cx="118" cy="119"/>
            </a:xfrm>
          </p:grpSpPr>
          <p:sp>
            <p:nvSpPr>
              <p:cNvPr id="567"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68"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4" name="Group 563"/>
            <p:cNvGrpSpPr>
              <a:grpSpLocks/>
            </p:cNvGrpSpPr>
            <p:nvPr/>
          </p:nvGrpSpPr>
          <p:grpSpPr bwMode="auto">
            <a:xfrm>
              <a:off x="4232" y="2480"/>
              <a:ext cx="118" cy="119"/>
              <a:chOff x="4232" y="2480"/>
              <a:chExt cx="118" cy="119"/>
            </a:xfrm>
          </p:grpSpPr>
          <p:sp>
            <p:nvSpPr>
              <p:cNvPr id="565"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66"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sp>
        <p:nvSpPr>
          <p:cNvPr id="2" name="Frame 1"/>
          <p:cNvSpPr/>
          <p:nvPr/>
        </p:nvSpPr>
        <p:spPr>
          <a:xfrm>
            <a:off x="5462788" y="1957804"/>
            <a:ext cx="1610374" cy="1988371"/>
          </a:xfrm>
          <a:prstGeom prst="fram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5488559" y="1999222"/>
            <a:ext cx="1563773" cy="1848925"/>
            <a:chOff x="5488559" y="1999222"/>
            <a:chExt cx="1563773" cy="1848925"/>
          </a:xfrm>
        </p:grpSpPr>
        <p:grpSp>
          <p:nvGrpSpPr>
            <p:cNvPr id="10" name="Group 9"/>
            <p:cNvGrpSpPr/>
            <p:nvPr/>
          </p:nvGrpSpPr>
          <p:grpSpPr>
            <a:xfrm>
              <a:off x="5576584" y="1999222"/>
              <a:ext cx="134748" cy="134748"/>
              <a:chOff x="8197850" y="3984626"/>
              <a:chExt cx="177800" cy="177800"/>
            </a:xfrm>
          </p:grpSpPr>
          <p:cxnSp>
            <p:nvCxnSpPr>
              <p:cNvPr id="9" name="Straight Connector 8"/>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0" name="Group 609"/>
            <p:cNvGrpSpPr/>
            <p:nvPr/>
          </p:nvGrpSpPr>
          <p:grpSpPr>
            <a:xfrm>
              <a:off x="5819894" y="1999282"/>
              <a:ext cx="134748" cy="134748"/>
              <a:chOff x="8197850" y="3984626"/>
              <a:chExt cx="177800" cy="177800"/>
            </a:xfrm>
          </p:grpSpPr>
          <p:cxnSp>
            <p:nvCxnSpPr>
              <p:cNvPr id="611" name="Straight Connector 610"/>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2" name="Straight Connector 611"/>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3" name="Group 612"/>
            <p:cNvGrpSpPr/>
            <p:nvPr/>
          </p:nvGrpSpPr>
          <p:grpSpPr>
            <a:xfrm>
              <a:off x="6063204" y="1999342"/>
              <a:ext cx="134748" cy="134748"/>
              <a:chOff x="8197850" y="3984626"/>
              <a:chExt cx="177800" cy="177800"/>
            </a:xfrm>
          </p:grpSpPr>
          <p:cxnSp>
            <p:nvCxnSpPr>
              <p:cNvPr id="614" name="Straight Connector 613"/>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5" name="Straight Connector 614"/>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6" name="Group 615"/>
            <p:cNvGrpSpPr/>
            <p:nvPr/>
          </p:nvGrpSpPr>
          <p:grpSpPr>
            <a:xfrm>
              <a:off x="6306513" y="1999403"/>
              <a:ext cx="134748" cy="134748"/>
              <a:chOff x="8197850" y="3984626"/>
              <a:chExt cx="177800" cy="177800"/>
            </a:xfrm>
          </p:grpSpPr>
          <p:cxnSp>
            <p:nvCxnSpPr>
              <p:cNvPr id="617" name="Straight Connector 616"/>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9" name="Group 618"/>
            <p:cNvGrpSpPr/>
            <p:nvPr/>
          </p:nvGrpSpPr>
          <p:grpSpPr>
            <a:xfrm>
              <a:off x="6549823" y="1999463"/>
              <a:ext cx="134748" cy="134748"/>
              <a:chOff x="8197850" y="3984626"/>
              <a:chExt cx="177800" cy="177800"/>
            </a:xfrm>
          </p:grpSpPr>
          <p:cxnSp>
            <p:nvCxnSpPr>
              <p:cNvPr id="620" name="Straight Connector 619"/>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22" name="Group 621"/>
            <p:cNvGrpSpPr/>
            <p:nvPr/>
          </p:nvGrpSpPr>
          <p:grpSpPr>
            <a:xfrm>
              <a:off x="6793133" y="1999523"/>
              <a:ext cx="134748" cy="134748"/>
              <a:chOff x="8197850" y="3984626"/>
              <a:chExt cx="177800" cy="177800"/>
            </a:xfrm>
          </p:grpSpPr>
          <p:cxnSp>
            <p:nvCxnSpPr>
              <p:cNvPr id="623" name="Straight Connector 622"/>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4" name="Straight Connector 623"/>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25" name="Group 624"/>
            <p:cNvGrpSpPr/>
            <p:nvPr/>
          </p:nvGrpSpPr>
          <p:grpSpPr>
            <a:xfrm>
              <a:off x="5488559" y="2182986"/>
              <a:ext cx="134748" cy="134748"/>
              <a:chOff x="8197850" y="3984626"/>
              <a:chExt cx="177800" cy="177800"/>
            </a:xfrm>
          </p:grpSpPr>
          <p:cxnSp>
            <p:nvCxnSpPr>
              <p:cNvPr id="626" name="Straight Connector 625"/>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7" name="Straight Connector 626"/>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28" name="Group 627"/>
            <p:cNvGrpSpPr/>
            <p:nvPr/>
          </p:nvGrpSpPr>
          <p:grpSpPr>
            <a:xfrm>
              <a:off x="6917584" y="2182986"/>
              <a:ext cx="134748" cy="134748"/>
              <a:chOff x="8197850" y="3984626"/>
              <a:chExt cx="177800" cy="177800"/>
            </a:xfrm>
          </p:grpSpPr>
          <p:cxnSp>
            <p:nvCxnSpPr>
              <p:cNvPr id="629" name="Straight Connector 628"/>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0" name="Straight Connector 629"/>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639" name="Straight Connector 638"/>
            <p:cNvCxnSpPr/>
            <p:nvPr/>
          </p:nvCxnSpPr>
          <p:spPr>
            <a:xfrm rot="5400000">
              <a:off x="5649374" y="3780471"/>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2" name="Straight Connector 641"/>
            <p:cNvCxnSpPr/>
            <p:nvPr/>
          </p:nvCxnSpPr>
          <p:spPr>
            <a:xfrm rot="5400000">
              <a:off x="5892683" y="3780531"/>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p:nvPr/>
          </p:nvCxnSpPr>
          <p:spPr>
            <a:xfrm rot="5400000">
              <a:off x="6135993" y="3780592"/>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8" name="Straight Connector 647"/>
            <p:cNvCxnSpPr/>
            <p:nvPr/>
          </p:nvCxnSpPr>
          <p:spPr>
            <a:xfrm rot="5400000">
              <a:off x="6379303" y="3780652"/>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p:nvPr/>
          </p:nvCxnSpPr>
          <p:spPr>
            <a:xfrm rot="5400000">
              <a:off x="6622612" y="3780712"/>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54" name="Straight Connector 653"/>
            <p:cNvCxnSpPr/>
            <p:nvPr/>
          </p:nvCxnSpPr>
          <p:spPr>
            <a:xfrm rot="5400000">
              <a:off x="6865922" y="3780773"/>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0" name="Straight Connector 659"/>
            <p:cNvCxnSpPr/>
            <p:nvPr/>
          </p:nvCxnSpPr>
          <p:spPr>
            <a:xfrm rot="5400000">
              <a:off x="5565762" y="3596480"/>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p:nvPr/>
          </p:nvCxnSpPr>
          <p:spPr>
            <a:xfrm rot="5400000">
              <a:off x="6973900" y="3572427"/>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681" name="TextBox 680"/>
          <p:cNvSpPr txBox="1"/>
          <p:nvPr/>
        </p:nvSpPr>
        <p:spPr>
          <a:xfrm>
            <a:off x="339724" y="3550831"/>
            <a:ext cx="4041775" cy="1323439"/>
          </a:xfrm>
          <a:prstGeom prst="rect">
            <a:avLst/>
          </a:prstGeom>
          <a:noFill/>
        </p:spPr>
        <p:txBody>
          <a:bodyPr wrap="square" rtlCol="0">
            <a:spAutoFit/>
          </a:bodyPr>
          <a:lstStyle/>
          <a:p>
            <a:r>
              <a:rPr lang="en-US" sz="2000" dirty="0">
                <a:solidFill>
                  <a:srgbClr val="FF0000"/>
                </a:solidFill>
                <a:latin typeface="Apple Chancery"/>
                <a:cs typeface="Apple Chancery"/>
              </a:rPr>
              <a:t>--The electric field </a:t>
            </a:r>
            <a:r>
              <a:rPr lang="en-US" sz="2000" dirty="0">
                <a:latin typeface="Times New Roman"/>
                <a:cs typeface="Times New Roman"/>
              </a:rPr>
              <a:t>they set up will produce a force that </a:t>
            </a:r>
            <a:r>
              <a:rPr lang="en-US" sz="2000" dirty="0">
                <a:solidFill>
                  <a:srgbClr val="0000FF"/>
                </a:solidFill>
                <a:latin typeface="Times New Roman"/>
                <a:cs typeface="Times New Roman"/>
              </a:rPr>
              <a:t>counteracts the magnetic force </a:t>
            </a:r>
            <a:r>
              <a:rPr lang="en-US" sz="2000" dirty="0">
                <a:latin typeface="Times New Roman"/>
                <a:cs typeface="Times New Roman"/>
              </a:rPr>
              <a:t>and the charges will come into equilibrium (i.e.,             ).  </a:t>
            </a:r>
            <a:endParaRPr lang="en-US" sz="2000" dirty="0">
              <a:latin typeface="Apple Chancery"/>
              <a:cs typeface="Apple Chancery"/>
            </a:endParaRPr>
          </a:p>
        </p:txBody>
      </p:sp>
      <p:sp>
        <p:nvSpPr>
          <p:cNvPr id="682" name="TextBox 681"/>
          <p:cNvSpPr txBox="1"/>
          <p:nvPr/>
        </p:nvSpPr>
        <p:spPr>
          <a:xfrm>
            <a:off x="339725" y="4928595"/>
            <a:ext cx="4141788" cy="707886"/>
          </a:xfrm>
          <a:prstGeom prst="rect">
            <a:avLst/>
          </a:prstGeom>
          <a:noFill/>
        </p:spPr>
        <p:txBody>
          <a:bodyPr wrap="square" rtlCol="0">
            <a:spAutoFit/>
          </a:bodyPr>
          <a:lstStyle/>
          <a:p>
            <a:r>
              <a:rPr lang="en-US" sz="2000" dirty="0">
                <a:solidFill>
                  <a:srgbClr val="FF0000"/>
                </a:solidFill>
                <a:latin typeface="Apple Chancery"/>
                <a:cs typeface="Apple Chancery"/>
              </a:rPr>
              <a:t>--At that point </a:t>
            </a:r>
            <a:r>
              <a:rPr lang="en-US" sz="2000" dirty="0">
                <a:latin typeface="Times New Roman"/>
                <a:cs typeface="Times New Roman"/>
              </a:rPr>
              <a:t>(and all of this will happen very quickly), we will have an</a:t>
            </a:r>
            <a:endParaRPr lang="en-US" sz="2000" dirty="0">
              <a:solidFill>
                <a:srgbClr val="FF0000"/>
              </a:solidFill>
              <a:latin typeface="Apple Chancery"/>
              <a:cs typeface="Apple Chancery"/>
            </a:endParaRPr>
          </a:p>
        </p:txBody>
      </p:sp>
      <p:graphicFrame>
        <p:nvGraphicFramePr>
          <p:cNvPr id="684" name="Object 683"/>
          <p:cNvGraphicFramePr>
            <a:graphicFrameLocks noChangeAspect="1"/>
          </p:cNvGraphicFramePr>
          <p:nvPr>
            <p:extLst>
              <p:ext uri="{D42A27DB-BD31-4B8C-83A1-F6EECF244321}">
                <p14:modId xmlns:p14="http://schemas.microsoft.com/office/powerpoint/2010/main" val="426765199"/>
              </p:ext>
            </p:extLst>
          </p:nvPr>
        </p:nvGraphicFramePr>
        <p:xfrm>
          <a:off x="3259253" y="4479527"/>
          <a:ext cx="814387" cy="396875"/>
        </p:xfrm>
        <a:graphic>
          <a:graphicData uri="http://schemas.openxmlformats.org/presentationml/2006/ole">
            <mc:AlternateContent xmlns:mc="http://schemas.openxmlformats.org/markup-compatibility/2006">
              <mc:Choice xmlns:v="urn:schemas-microsoft-com:vml" Requires="v">
                <p:oleObj spid="_x0000_s3331135" name="Equation" r:id="rId8" imgW="469900" imgH="228600" progId="Equation.DSMT4">
                  <p:embed/>
                </p:oleObj>
              </mc:Choice>
              <mc:Fallback>
                <p:oleObj name="Equation" r:id="rId8" imgW="469900" imgH="228600" progId="Equation.DSMT4">
                  <p:embed/>
                  <p:pic>
                    <p:nvPicPr>
                      <p:cNvPr id="0" name=""/>
                      <p:cNvPicPr/>
                      <p:nvPr/>
                    </p:nvPicPr>
                    <p:blipFill>
                      <a:blip r:embed="rId9"/>
                      <a:stretch>
                        <a:fillRect/>
                      </a:stretch>
                    </p:blipFill>
                    <p:spPr>
                      <a:xfrm>
                        <a:off x="3259253" y="4479527"/>
                        <a:ext cx="814387" cy="396875"/>
                      </a:xfrm>
                      <a:prstGeom prst="rect">
                        <a:avLst/>
                      </a:prstGeom>
                    </p:spPr>
                  </p:pic>
                </p:oleObj>
              </mc:Fallback>
            </mc:AlternateContent>
          </a:graphicData>
        </a:graphic>
      </p:graphicFrame>
      <p:graphicFrame>
        <p:nvGraphicFramePr>
          <p:cNvPr id="687" name="Object 686"/>
          <p:cNvGraphicFramePr>
            <a:graphicFrameLocks noChangeAspect="1"/>
          </p:cNvGraphicFramePr>
          <p:nvPr>
            <p:extLst>
              <p:ext uri="{D42A27DB-BD31-4B8C-83A1-F6EECF244321}">
                <p14:modId xmlns:p14="http://schemas.microsoft.com/office/powerpoint/2010/main" val="690698641"/>
              </p:ext>
            </p:extLst>
          </p:nvPr>
        </p:nvGraphicFramePr>
        <p:xfrm>
          <a:off x="5187950" y="2737536"/>
          <a:ext cx="215900" cy="240342"/>
        </p:xfrm>
        <a:graphic>
          <a:graphicData uri="http://schemas.openxmlformats.org/presentationml/2006/ole">
            <mc:AlternateContent xmlns:mc="http://schemas.openxmlformats.org/markup-compatibility/2006">
              <mc:Choice xmlns:v="urn:schemas-microsoft-com:vml" Requires="v">
                <p:oleObj spid="_x0000_s3331136" name="Equation" r:id="rId10" imgW="114300" imgH="127000" progId="Equation.DSMT4">
                  <p:embed/>
                </p:oleObj>
              </mc:Choice>
              <mc:Fallback>
                <p:oleObj name="Equation" r:id="rId10" imgW="114300" imgH="127000" progId="Equation.DSMT4">
                  <p:embed/>
                  <p:pic>
                    <p:nvPicPr>
                      <p:cNvPr id="0" name=""/>
                      <p:cNvPicPr/>
                      <p:nvPr/>
                    </p:nvPicPr>
                    <p:blipFill>
                      <a:blip r:embed="rId11"/>
                      <a:stretch>
                        <a:fillRect/>
                      </a:stretch>
                    </p:blipFill>
                    <p:spPr>
                      <a:xfrm>
                        <a:off x="5187950" y="2737536"/>
                        <a:ext cx="215900" cy="240342"/>
                      </a:xfrm>
                      <a:prstGeom prst="rect">
                        <a:avLst/>
                      </a:prstGeom>
                    </p:spPr>
                  </p:pic>
                </p:oleObj>
              </mc:Fallback>
            </mc:AlternateContent>
          </a:graphicData>
        </a:graphic>
      </p:graphicFrame>
      <p:cxnSp>
        <p:nvCxnSpPr>
          <p:cNvPr id="688" name="Straight Arrow Connector 687"/>
          <p:cNvCxnSpPr/>
          <p:nvPr/>
        </p:nvCxnSpPr>
        <p:spPr>
          <a:xfrm>
            <a:off x="5111713" y="2977878"/>
            <a:ext cx="35107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89" name="TextBox 688"/>
          <p:cNvSpPr txBox="1"/>
          <p:nvPr/>
        </p:nvSpPr>
        <p:spPr>
          <a:xfrm>
            <a:off x="339724" y="5519373"/>
            <a:ext cx="8613775" cy="707886"/>
          </a:xfrm>
          <a:prstGeom prst="rect">
            <a:avLst/>
          </a:prstGeom>
          <a:noFill/>
        </p:spPr>
        <p:txBody>
          <a:bodyPr wrap="square" rtlCol="0">
            <a:spAutoFit/>
          </a:bodyPr>
          <a:lstStyle/>
          <a:p>
            <a:r>
              <a:rPr lang="en-US" sz="2000" dirty="0">
                <a:solidFill>
                  <a:srgbClr val="0000FF"/>
                </a:solidFill>
                <a:latin typeface="Times New Roman"/>
                <a:cs typeface="Times New Roman"/>
              </a:rPr>
              <a:t>electric dipole </a:t>
            </a:r>
            <a:r>
              <a:rPr lang="en-US" sz="2000" dirty="0">
                <a:latin typeface="Times New Roman"/>
                <a:cs typeface="Times New Roman"/>
              </a:rPr>
              <a:t>with </a:t>
            </a:r>
            <a:r>
              <a:rPr lang="en-US" sz="2000" dirty="0">
                <a:solidFill>
                  <a:srgbClr val="FF0000"/>
                </a:solidFill>
                <a:latin typeface="Times New Roman"/>
                <a:cs typeface="Times New Roman"/>
              </a:rPr>
              <a:t>NO CONVENTIONAL CURRENT </a:t>
            </a:r>
            <a:r>
              <a:rPr lang="en-US" sz="2000" dirty="0">
                <a:latin typeface="Times New Roman"/>
                <a:cs typeface="Times New Roman"/>
              </a:rPr>
              <a:t>in the loop.  </a:t>
            </a:r>
            <a:r>
              <a:rPr lang="en-US" sz="2000" dirty="0">
                <a:solidFill>
                  <a:srgbClr val="0000FF"/>
                </a:solidFill>
                <a:latin typeface="Times New Roman"/>
                <a:cs typeface="Times New Roman"/>
              </a:rPr>
              <a:t>This is the way the loop will stay </a:t>
            </a:r>
            <a:r>
              <a:rPr lang="en-US" sz="2000" dirty="0">
                <a:solidFill>
                  <a:srgbClr val="000000"/>
                </a:solidFill>
                <a:latin typeface="Times New Roman"/>
                <a:cs typeface="Times New Roman"/>
              </a:rPr>
              <a:t>as it moves through the </a:t>
            </a:r>
            <a:r>
              <a:rPr lang="en-US" sz="2000" i="1" dirty="0">
                <a:solidFill>
                  <a:srgbClr val="000000"/>
                </a:solidFill>
                <a:latin typeface="Times New Roman"/>
                <a:cs typeface="Times New Roman"/>
              </a:rPr>
              <a:t>B-fld</a:t>
            </a:r>
            <a:r>
              <a:rPr lang="en-US" sz="2000" dirty="0">
                <a:solidFill>
                  <a:srgbClr val="000000"/>
                </a:solidFill>
                <a:latin typeface="Times New Roman"/>
                <a:cs typeface="Times New Roman"/>
              </a:rPr>
              <a:t>.  </a:t>
            </a:r>
            <a:endParaRPr lang="en-US" sz="2000" dirty="0">
              <a:solidFill>
                <a:srgbClr val="000000"/>
              </a:solidFill>
              <a:latin typeface="Apple Chancery"/>
              <a:cs typeface="Apple Chancery"/>
            </a:endParaRPr>
          </a:p>
        </p:txBody>
      </p:sp>
      <p:grpSp>
        <p:nvGrpSpPr>
          <p:cNvPr id="8" name="Group 7"/>
          <p:cNvGrpSpPr/>
          <p:nvPr/>
        </p:nvGrpSpPr>
        <p:grpSpPr>
          <a:xfrm>
            <a:off x="4892675" y="1917406"/>
            <a:ext cx="2734963" cy="713082"/>
            <a:chOff x="4892675" y="1917406"/>
            <a:chExt cx="2734963" cy="713082"/>
          </a:xfrm>
        </p:grpSpPr>
        <p:cxnSp>
          <p:nvCxnSpPr>
            <p:cNvPr id="677" name="Straight Arrow Connector 676"/>
            <p:cNvCxnSpPr/>
            <p:nvPr/>
          </p:nvCxnSpPr>
          <p:spPr>
            <a:xfrm>
              <a:off x="5555743" y="2338660"/>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79" name="Object 678"/>
            <p:cNvGraphicFramePr>
              <a:graphicFrameLocks noChangeAspect="1"/>
            </p:cNvGraphicFramePr>
            <p:nvPr>
              <p:extLst>
                <p:ext uri="{D42A27DB-BD31-4B8C-83A1-F6EECF244321}">
                  <p14:modId xmlns:p14="http://schemas.microsoft.com/office/powerpoint/2010/main" val="4050454969"/>
                </p:ext>
              </p:extLst>
            </p:nvPr>
          </p:nvGraphicFramePr>
          <p:xfrm>
            <a:off x="5051425" y="2268538"/>
            <a:ext cx="407988" cy="361950"/>
          </p:xfrm>
          <a:graphic>
            <a:graphicData uri="http://schemas.openxmlformats.org/presentationml/2006/ole">
              <mc:AlternateContent xmlns:mc="http://schemas.openxmlformats.org/markup-compatibility/2006">
                <mc:Choice xmlns:v="urn:schemas-microsoft-com:vml" Requires="v">
                  <p:oleObj spid="_x0000_s3331137" name="Equation" r:id="rId12" imgW="215900" imgH="190500" progId="Equation.DSMT4">
                    <p:embed/>
                  </p:oleObj>
                </mc:Choice>
                <mc:Fallback>
                  <p:oleObj name="Equation" r:id="rId12" imgW="215900" imgH="190500" progId="Equation.DSMT4">
                    <p:embed/>
                    <p:pic>
                      <p:nvPicPr>
                        <p:cNvPr id="0" name=""/>
                        <p:cNvPicPr/>
                        <p:nvPr/>
                      </p:nvPicPr>
                      <p:blipFill>
                        <a:blip r:embed="rId13"/>
                        <a:stretch>
                          <a:fillRect/>
                        </a:stretch>
                      </p:blipFill>
                      <p:spPr>
                        <a:xfrm>
                          <a:off x="5051425" y="2268538"/>
                          <a:ext cx="407988" cy="361950"/>
                        </a:xfrm>
                        <a:prstGeom prst="rect">
                          <a:avLst/>
                        </a:prstGeom>
                      </p:spPr>
                    </p:pic>
                  </p:oleObj>
                </mc:Fallback>
              </mc:AlternateContent>
            </a:graphicData>
          </a:graphic>
        </p:graphicFrame>
        <p:cxnSp>
          <p:nvCxnSpPr>
            <p:cNvPr id="170" name="Straight Arrow Connector 169"/>
            <p:cNvCxnSpPr/>
            <p:nvPr/>
          </p:nvCxnSpPr>
          <p:spPr>
            <a:xfrm flipV="1">
              <a:off x="5555743" y="1957660"/>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1" name="Object 170"/>
            <p:cNvGraphicFramePr>
              <a:graphicFrameLocks noChangeAspect="1"/>
            </p:cNvGraphicFramePr>
            <p:nvPr>
              <p:extLst>
                <p:ext uri="{D42A27DB-BD31-4B8C-83A1-F6EECF244321}">
                  <p14:modId xmlns:p14="http://schemas.microsoft.com/office/powerpoint/2010/main" val="397718483"/>
                </p:ext>
              </p:extLst>
            </p:nvPr>
          </p:nvGraphicFramePr>
          <p:xfrm>
            <a:off x="4892675" y="1947863"/>
            <a:ext cx="552450" cy="361950"/>
          </p:xfrm>
          <a:graphic>
            <a:graphicData uri="http://schemas.openxmlformats.org/presentationml/2006/ole">
              <mc:AlternateContent xmlns:mc="http://schemas.openxmlformats.org/markup-compatibility/2006">
                <mc:Choice xmlns:v="urn:schemas-microsoft-com:vml" Requires="v">
                  <p:oleObj spid="_x0000_s3331138" name="Equation" r:id="rId14" imgW="292100" imgH="190500" progId="Equation.DSMT4">
                    <p:embed/>
                  </p:oleObj>
                </mc:Choice>
                <mc:Fallback>
                  <p:oleObj name="Equation" r:id="rId14" imgW="292100" imgH="190500" progId="Equation.DSMT4">
                    <p:embed/>
                    <p:pic>
                      <p:nvPicPr>
                        <p:cNvPr id="0" name=""/>
                        <p:cNvPicPr/>
                        <p:nvPr/>
                      </p:nvPicPr>
                      <p:blipFill>
                        <a:blip r:embed="rId15"/>
                        <a:stretch>
                          <a:fillRect/>
                        </a:stretch>
                      </p:blipFill>
                      <p:spPr>
                        <a:xfrm>
                          <a:off x="4892675" y="1947863"/>
                          <a:ext cx="552450" cy="361950"/>
                        </a:xfrm>
                        <a:prstGeom prst="rect">
                          <a:avLst/>
                        </a:prstGeom>
                      </p:spPr>
                    </p:pic>
                  </p:oleObj>
                </mc:Fallback>
              </mc:AlternateContent>
            </a:graphicData>
          </a:graphic>
        </p:graphicFrame>
        <p:cxnSp>
          <p:nvCxnSpPr>
            <p:cNvPr id="172" name="Straight Arrow Connector 171"/>
            <p:cNvCxnSpPr/>
            <p:nvPr/>
          </p:nvCxnSpPr>
          <p:spPr>
            <a:xfrm>
              <a:off x="6985431" y="2343180"/>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3" name="Object 172"/>
            <p:cNvGraphicFramePr>
              <a:graphicFrameLocks noChangeAspect="1"/>
            </p:cNvGraphicFramePr>
            <p:nvPr>
              <p:extLst>
                <p:ext uri="{D42A27DB-BD31-4B8C-83A1-F6EECF244321}">
                  <p14:modId xmlns:p14="http://schemas.microsoft.com/office/powerpoint/2010/main" val="1716581160"/>
                </p:ext>
              </p:extLst>
            </p:nvPr>
          </p:nvGraphicFramePr>
          <p:xfrm>
            <a:off x="7085862" y="2253930"/>
            <a:ext cx="407988" cy="361950"/>
          </p:xfrm>
          <a:graphic>
            <a:graphicData uri="http://schemas.openxmlformats.org/presentationml/2006/ole">
              <mc:AlternateContent xmlns:mc="http://schemas.openxmlformats.org/markup-compatibility/2006">
                <mc:Choice xmlns:v="urn:schemas-microsoft-com:vml" Requires="v">
                  <p:oleObj spid="_x0000_s3331139" name="Equation" r:id="rId16" imgW="215900" imgH="190500" progId="Equation.DSMT4">
                    <p:embed/>
                  </p:oleObj>
                </mc:Choice>
                <mc:Fallback>
                  <p:oleObj name="Equation" r:id="rId16" imgW="215900" imgH="190500" progId="Equation.DSMT4">
                    <p:embed/>
                    <p:pic>
                      <p:nvPicPr>
                        <p:cNvPr id="0" name=""/>
                        <p:cNvPicPr/>
                        <p:nvPr/>
                      </p:nvPicPr>
                      <p:blipFill>
                        <a:blip r:embed="rId13"/>
                        <a:stretch>
                          <a:fillRect/>
                        </a:stretch>
                      </p:blipFill>
                      <p:spPr>
                        <a:xfrm>
                          <a:off x="7085862" y="2253930"/>
                          <a:ext cx="407988" cy="361950"/>
                        </a:xfrm>
                        <a:prstGeom prst="rect">
                          <a:avLst/>
                        </a:prstGeom>
                      </p:spPr>
                    </p:pic>
                  </p:oleObj>
                </mc:Fallback>
              </mc:AlternateContent>
            </a:graphicData>
          </a:graphic>
        </p:graphicFrame>
        <p:cxnSp>
          <p:nvCxnSpPr>
            <p:cNvPr id="174" name="Straight Arrow Connector 173"/>
            <p:cNvCxnSpPr/>
            <p:nvPr/>
          </p:nvCxnSpPr>
          <p:spPr>
            <a:xfrm flipV="1">
              <a:off x="6985431" y="1949480"/>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5" name="Object 174"/>
            <p:cNvGraphicFramePr>
              <a:graphicFrameLocks noChangeAspect="1"/>
            </p:cNvGraphicFramePr>
            <p:nvPr>
              <p:extLst>
                <p:ext uri="{D42A27DB-BD31-4B8C-83A1-F6EECF244321}">
                  <p14:modId xmlns:p14="http://schemas.microsoft.com/office/powerpoint/2010/main" val="1424566942"/>
                </p:ext>
              </p:extLst>
            </p:nvPr>
          </p:nvGraphicFramePr>
          <p:xfrm>
            <a:off x="7075188" y="1917406"/>
            <a:ext cx="552450" cy="361950"/>
          </p:xfrm>
          <a:graphic>
            <a:graphicData uri="http://schemas.openxmlformats.org/presentationml/2006/ole">
              <mc:AlternateContent xmlns:mc="http://schemas.openxmlformats.org/markup-compatibility/2006">
                <mc:Choice xmlns:v="urn:schemas-microsoft-com:vml" Requires="v">
                  <p:oleObj spid="_x0000_s3331140" name="Equation" r:id="rId17" imgW="292100" imgH="190500" progId="Equation.DSMT4">
                    <p:embed/>
                  </p:oleObj>
                </mc:Choice>
                <mc:Fallback>
                  <p:oleObj name="Equation" r:id="rId17" imgW="292100" imgH="190500" progId="Equation.DSMT4">
                    <p:embed/>
                    <p:pic>
                      <p:nvPicPr>
                        <p:cNvPr id="0" name=""/>
                        <p:cNvPicPr/>
                        <p:nvPr/>
                      </p:nvPicPr>
                      <p:blipFill>
                        <a:blip r:embed="rId15"/>
                        <a:stretch>
                          <a:fillRect/>
                        </a:stretch>
                      </p:blipFill>
                      <p:spPr>
                        <a:xfrm>
                          <a:off x="7075188" y="1917406"/>
                          <a:ext cx="552450" cy="361950"/>
                        </a:xfrm>
                        <a:prstGeom prst="rect">
                          <a:avLst/>
                        </a:prstGeom>
                      </p:spPr>
                    </p:pic>
                  </p:oleObj>
                </mc:Fallback>
              </mc:AlternateContent>
            </a:graphicData>
          </a:graphic>
        </p:graphicFrame>
      </p:grpSp>
    </p:spTree>
    <p:extLst>
      <p:ext uri="{BB962C8B-B14F-4D97-AF65-F5344CB8AC3E}">
        <p14:creationId xmlns:p14="http://schemas.microsoft.com/office/powerpoint/2010/main" val="380882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80"/>
                                        </p:tgtEl>
                                        <p:attrNameLst>
                                          <p:attrName>style.visibility</p:attrName>
                                        </p:attrNameLst>
                                      </p:cBhvr>
                                      <p:to>
                                        <p:strVal val="visible"/>
                                      </p:to>
                                    </p:set>
                                    <p:animEffect transition="in" filter="dissolve">
                                      <p:cBhvr>
                                        <p:cTn id="10" dur="500"/>
                                        <p:tgtEl>
                                          <p:spTgt spid="68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81"/>
                                        </p:tgtEl>
                                        <p:attrNameLst>
                                          <p:attrName>style.visibility</p:attrName>
                                        </p:attrNameLst>
                                      </p:cBhvr>
                                      <p:to>
                                        <p:strVal val="visible"/>
                                      </p:to>
                                    </p:set>
                                    <p:animEffect transition="in" filter="dissolve">
                                      <p:cBhvr>
                                        <p:cTn id="20" dur="500"/>
                                        <p:tgtEl>
                                          <p:spTgt spid="681"/>
                                        </p:tgtEl>
                                      </p:cBhvr>
                                    </p:animEffect>
                                  </p:childTnLst>
                                </p:cTn>
                              </p:par>
                              <p:par>
                                <p:cTn id="21" presetID="9" presetClass="entr" presetSubtype="0" fill="hold" nodeType="withEffect">
                                  <p:stCondLst>
                                    <p:cond delay="0"/>
                                  </p:stCondLst>
                                  <p:childTnLst>
                                    <p:set>
                                      <p:cBhvr>
                                        <p:cTn id="22" dur="1" fill="hold">
                                          <p:stCondLst>
                                            <p:cond delay="0"/>
                                          </p:stCondLst>
                                        </p:cTn>
                                        <p:tgtEl>
                                          <p:spTgt spid="684"/>
                                        </p:tgtEl>
                                        <p:attrNameLst>
                                          <p:attrName>style.visibility</p:attrName>
                                        </p:attrNameLst>
                                      </p:cBhvr>
                                      <p:to>
                                        <p:strVal val="visible"/>
                                      </p:to>
                                    </p:set>
                                    <p:animEffect transition="in" filter="dissolve">
                                      <p:cBhvr>
                                        <p:cTn id="23" dur="500"/>
                                        <p:tgtEl>
                                          <p:spTgt spid="68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82"/>
                                        </p:tgtEl>
                                        <p:attrNameLst>
                                          <p:attrName>style.visibility</p:attrName>
                                        </p:attrNameLst>
                                      </p:cBhvr>
                                      <p:to>
                                        <p:strVal val="visible"/>
                                      </p:to>
                                    </p:set>
                                    <p:animEffect transition="in" filter="dissolve">
                                      <p:cBhvr>
                                        <p:cTn id="33" dur="500"/>
                                        <p:tgtEl>
                                          <p:spTgt spid="68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89"/>
                                        </p:tgtEl>
                                        <p:attrNameLst>
                                          <p:attrName>style.visibility</p:attrName>
                                        </p:attrNameLst>
                                      </p:cBhvr>
                                      <p:to>
                                        <p:strVal val="visible"/>
                                      </p:to>
                                    </p:set>
                                    <p:animEffect transition="in" filter="dissolve">
                                      <p:cBhvr>
                                        <p:cTn id="36" dur="500"/>
                                        <p:tgtEl>
                                          <p:spTgt spid="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 grpId="0"/>
      <p:bldP spid="681" grpId="0"/>
      <p:bldP spid="682" grpId="0"/>
      <p:bldP spid="68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
          <p:cNvSpPr txBox="1">
            <a:spLocks noChangeArrowheads="1"/>
          </p:cNvSpPr>
          <p:nvPr/>
        </p:nvSpPr>
        <p:spPr>
          <a:xfrm>
            <a:off x="614363" y="828867"/>
            <a:ext cx="5265737" cy="68355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c.) Write a</a:t>
            </a:r>
            <a:r>
              <a:rPr lang="en-US" sz="2000" dirty="0">
                <a:latin typeface="Times New Roman"/>
                <a:cs typeface="Times New Roman"/>
              </a:rPr>
              <a:t> </a:t>
            </a:r>
            <a:r>
              <a:rPr lang="en-US" sz="2000" dirty="0">
                <a:solidFill>
                  <a:srgbClr val="0000FF"/>
                </a:solidFill>
                <a:latin typeface="Times New Roman"/>
                <a:cs typeface="Times New Roman"/>
              </a:rPr>
              <a:t>differential equation </a:t>
            </a:r>
            <a:r>
              <a:rPr lang="en-US" sz="2000" dirty="0">
                <a:latin typeface="Times New Roman"/>
                <a:cs typeface="Times New Roman"/>
              </a:rPr>
              <a:t>that </a:t>
            </a:r>
            <a:r>
              <a:rPr lang="en-US" sz="2000" dirty="0">
                <a:solidFill>
                  <a:srgbClr val="000000"/>
                </a:solidFill>
                <a:latin typeface="Times New Roman"/>
                <a:cs typeface="Times New Roman"/>
              </a:rPr>
              <a:t>characterizes</a:t>
            </a:r>
            <a:r>
              <a:rPr lang="en-US" sz="2000" dirty="0">
                <a:solidFill>
                  <a:srgbClr val="0000FF"/>
                </a:solidFill>
                <a:latin typeface="Times New Roman"/>
                <a:cs typeface="Times New Roman"/>
              </a:rPr>
              <a:t> </a:t>
            </a:r>
            <a:r>
              <a:rPr lang="en-US" sz="2000" dirty="0">
                <a:latin typeface="Times New Roman"/>
                <a:cs typeface="Times New Roman"/>
              </a:rPr>
              <a:t>the </a:t>
            </a:r>
            <a:r>
              <a:rPr lang="en-US" sz="2000" i="1" dirty="0">
                <a:solidFill>
                  <a:srgbClr val="0000FF"/>
                </a:solidFill>
                <a:latin typeface="Times New Roman"/>
                <a:cs typeface="Times New Roman"/>
              </a:rPr>
              <a:t>current as a function of time</a:t>
            </a:r>
            <a:r>
              <a:rPr lang="en-US" sz="2000" dirty="0">
                <a:latin typeface="Times New Roman"/>
                <a:cs typeface="Times New Roman"/>
              </a:rPr>
              <a:t>.</a:t>
            </a:r>
            <a:endParaRPr lang="en-US" sz="1800" dirty="0">
              <a:solidFill>
                <a:srgbClr val="000000"/>
              </a:solidFill>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58.)</a:t>
            </a:r>
          </a:p>
        </p:txBody>
      </p:sp>
      <p:graphicFrame>
        <p:nvGraphicFramePr>
          <p:cNvPr id="99" name="Object 98"/>
          <p:cNvGraphicFramePr>
            <a:graphicFrameLocks noChangeAspect="1"/>
          </p:cNvGraphicFramePr>
          <p:nvPr>
            <p:extLst>
              <p:ext uri="{D42A27DB-BD31-4B8C-83A1-F6EECF244321}">
                <p14:modId xmlns:p14="http://schemas.microsoft.com/office/powerpoint/2010/main" val="4060974322"/>
              </p:ext>
            </p:extLst>
          </p:nvPr>
        </p:nvGraphicFramePr>
        <p:xfrm>
          <a:off x="1991054" y="2372609"/>
          <a:ext cx="3484562" cy="1214438"/>
        </p:xfrm>
        <a:graphic>
          <a:graphicData uri="http://schemas.openxmlformats.org/presentationml/2006/ole">
            <mc:AlternateContent xmlns:mc="http://schemas.openxmlformats.org/markup-compatibility/2006">
              <mc:Choice xmlns:v="urn:schemas-microsoft-com:vml" Requires="v">
                <p:oleObj spid="_x0000_s2613023" name="Equation" r:id="rId4" imgW="2070100" imgH="723900" progId="Equation.DSMT4">
                  <p:embed/>
                </p:oleObj>
              </mc:Choice>
              <mc:Fallback>
                <p:oleObj name="Equation" r:id="rId4" imgW="2070100" imgH="723900" progId="Equation.DSMT4">
                  <p:embed/>
                  <p:pic>
                    <p:nvPicPr>
                      <p:cNvPr id="0" name=""/>
                      <p:cNvPicPr/>
                      <p:nvPr/>
                    </p:nvPicPr>
                    <p:blipFill>
                      <a:blip r:embed="rId5"/>
                      <a:stretch>
                        <a:fillRect/>
                      </a:stretch>
                    </p:blipFill>
                    <p:spPr>
                      <a:xfrm>
                        <a:off x="1991054" y="2372609"/>
                        <a:ext cx="3484562" cy="1214438"/>
                      </a:xfrm>
                      <a:prstGeom prst="rect">
                        <a:avLst/>
                      </a:prstGeom>
                    </p:spPr>
                  </p:pic>
                </p:oleObj>
              </mc:Fallback>
            </mc:AlternateContent>
          </a:graphicData>
        </a:graphic>
      </p:graphicFrame>
      <p:cxnSp>
        <p:nvCxnSpPr>
          <p:cNvPr id="32" name="Straight Connector 31"/>
          <p:cNvCxnSpPr/>
          <p:nvPr/>
        </p:nvCxnSpPr>
        <p:spPr>
          <a:xfrm>
            <a:off x="715016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37241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487037" y="23840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263520" y="23872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838621" y="25005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438900" y="22288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099573" y="9082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356918" y="18531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487037" y="25005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318820" y="9280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Freeform 24"/>
          <p:cNvSpPr>
            <a:spLocks noChangeArrowheads="1"/>
          </p:cNvSpPr>
          <p:nvPr/>
        </p:nvSpPr>
        <p:spPr bwMode="auto">
          <a:xfrm>
            <a:off x="8166100" y="13484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 name="Arc 209"/>
          <p:cNvSpPr>
            <a:spLocks noChangeAspect="1"/>
          </p:cNvSpPr>
          <p:nvPr/>
        </p:nvSpPr>
        <p:spPr bwMode="auto">
          <a:xfrm rot="10800000" flipV="1">
            <a:off x="7382576"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 name="Arc 210"/>
          <p:cNvSpPr>
            <a:spLocks noChangeAspect="1"/>
          </p:cNvSpPr>
          <p:nvPr/>
        </p:nvSpPr>
        <p:spPr bwMode="auto">
          <a:xfrm rot="10800000" flipV="1">
            <a:off x="716065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 name="Arc 211"/>
          <p:cNvSpPr>
            <a:spLocks noChangeAspect="1"/>
          </p:cNvSpPr>
          <p:nvPr/>
        </p:nvSpPr>
        <p:spPr bwMode="auto">
          <a:xfrm rot="10800000" flipV="1">
            <a:off x="6936414" y="6318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 name="Arc 212"/>
          <p:cNvSpPr>
            <a:spLocks noChangeAspect="1"/>
          </p:cNvSpPr>
          <p:nvPr/>
        </p:nvSpPr>
        <p:spPr bwMode="auto">
          <a:xfrm rot="10800000" flipV="1">
            <a:off x="7604500"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 name="Line 213"/>
          <p:cNvSpPr>
            <a:spLocks noChangeAspect="1" noChangeShapeType="1"/>
          </p:cNvSpPr>
          <p:nvPr/>
        </p:nvSpPr>
        <p:spPr bwMode="auto">
          <a:xfrm rot="10800000" flipH="1">
            <a:off x="7935076" y="9202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214"/>
          <p:cNvSpPr>
            <a:spLocks noChangeAspect="1" noChangeShapeType="1"/>
          </p:cNvSpPr>
          <p:nvPr/>
        </p:nvSpPr>
        <p:spPr bwMode="auto">
          <a:xfrm rot="10800000" flipH="1">
            <a:off x="6099573" y="9202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Arc 215"/>
          <p:cNvSpPr>
            <a:spLocks noChangeAspect="1"/>
          </p:cNvSpPr>
          <p:nvPr/>
        </p:nvSpPr>
        <p:spPr bwMode="auto">
          <a:xfrm rot="10800000">
            <a:off x="738257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 name="Arc 216"/>
          <p:cNvSpPr>
            <a:spLocks noChangeAspect="1"/>
          </p:cNvSpPr>
          <p:nvPr/>
        </p:nvSpPr>
        <p:spPr bwMode="auto">
          <a:xfrm rot="10800000">
            <a:off x="716065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2" name="Arc 217"/>
          <p:cNvSpPr>
            <a:spLocks noChangeAspect="1"/>
          </p:cNvSpPr>
          <p:nvPr/>
        </p:nvSpPr>
        <p:spPr bwMode="auto">
          <a:xfrm rot="10800000" flipV="1">
            <a:off x="671680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 name="Arc 218"/>
          <p:cNvSpPr>
            <a:spLocks noChangeAspect="1"/>
          </p:cNvSpPr>
          <p:nvPr/>
        </p:nvSpPr>
        <p:spPr bwMode="auto">
          <a:xfrm rot="10800000">
            <a:off x="693872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 name="Arc 219"/>
          <p:cNvSpPr>
            <a:spLocks noChangeAspect="1"/>
          </p:cNvSpPr>
          <p:nvPr/>
        </p:nvSpPr>
        <p:spPr bwMode="auto">
          <a:xfrm rot="10800000">
            <a:off x="671680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 name="Arc 220"/>
          <p:cNvSpPr>
            <a:spLocks noChangeAspect="1"/>
          </p:cNvSpPr>
          <p:nvPr/>
        </p:nvSpPr>
        <p:spPr bwMode="auto">
          <a:xfrm rot="10800000">
            <a:off x="7597565"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 name="Arc 221"/>
          <p:cNvSpPr>
            <a:spLocks noChangeAspect="1"/>
          </p:cNvSpPr>
          <p:nvPr/>
        </p:nvSpPr>
        <p:spPr bwMode="auto">
          <a:xfrm rot="10800000">
            <a:off x="6487941"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57" name="Straight Connector 56"/>
          <p:cNvCxnSpPr/>
          <p:nvPr/>
        </p:nvCxnSpPr>
        <p:spPr>
          <a:xfrm>
            <a:off x="6099807" y="25050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374930" y="2473325"/>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8" name="Object 77"/>
          <p:cNvGraphicFramePr>
            <a:graphicFrameLocks noChangeAspect="1"/>
          </p:cNvGraphicFramePr>
          <p:nvPr>
            <p:extLst>
              <p:ext uri="{D42A27DB-BD31-4B8C-83A1-F6EECF244321}">
                <p14:modId xmlns:p14="http://schemas.microsoft.com/office/powerpoint/2010/main" val="3393825710"/>
              </p:ext>
            </p:extLst>
          </p:nvPr>
        </p:nvGraphicFramePr>
        <p:xfrm>
          <a:off x="7129463" y="2735263"/>
          <a:ext cx="319087" cy="338137"/>
        </p:xfrm>
        <a:graphic>
          <a:graphicData uri="http://schemas.openxmlformats.org/presentationml/2006/ole">
            <mc:AlternateContent xmlns:mc="http://schemas.openxmlformats.org/markup-compatibility/2006">
              <mc:Choice xmlns:v="urn:schemas-microsoft-com:vml" Requires="v">
                <p:oleObj spid="_x0000_s2613024" name="Equation" r:id="rId6" imgW="190500" imgH="203200" progId="Equation.DSMT4">
                  <p:embed/>
                </p:oleObj>
              </mc:Choice>
              <mc:Fallback>
                <p:oleObj name="Equation" r:id="rId6" imgW="190500" imgH="203200" progId="Equation.DSMT4">
                  <p:embed/>
                  <p:pic>
                    <p:nvPicPr>
                      <p:cNvPr id="0" name=""/>
                      <p:cNvPicPr/>
                      <p:nvPr/>
                    </p:nvPicPr>
                    <p:blipFill>
                      <a:blip r:embed="rId7"/>
                      <a:stretch>
                        <a:fillRect/>
                      </a:stretch>
                    </p:blipFill>
                    <p:spPr>
                      <a:xfrm>
                        <a:off x="7129463" y="2735263"/>
                        <a:ext cx="319087" cy="338137"/>
                      </a:xfrm>
                      <a:prstGeom prst="rect">
                        <a:avLst/>
                      </a:prstGeom>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3521597"/>
              </p:ext>
            </p:extLst>
          </p:nvPr>
        </p:nvGraphicFramePr>
        <p:xfrm>
          <a:off x="8553768" y="1411945"/>
          <a:ext cx="255588" cy="254000"/>
        </p:xfrm>
        <a:graphic>
          <a:graphicData uri="http://schemas.openxmlformats.org/presentationml/2006/ole">
            <mc:AlternateContent xmlns:mc="http://schemas.openxmlformats.org/markup-compatibility/2006">
              <mc:Choice xmlns:v="urn:schemas-microsoft-com:vml" Requires="v">
                <p:oleObj spid="_x0000_s2613025"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8553768" y="1411945"/>
                        <a:ext cx="255588" cy="254000"/>
                      </a:xfrm>
                      <a:prstGeom prst="rect">
                        <a:avLst/>
                      </a:prstGeom>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3076635456"/>
              </p:ext>
            </p:extLst>
          </p:nvPr>
        </p:nvGraphicFramePr>
        <p:xfrm>
          <a:off x="6986588" y="214311"/>
          <a:ext cx="574675" cy="339725"/>
        </p:xfrm>
        <a:graphic>
          <a:graphicData uri="http://schemas.openxmlformats.org/presentationml/2006/ole">
            <mc:AlternateContent xmlns:mc="http://schemas.openxmlformats.org/markup-compatibility/2006">
              <mc:Choice xmlns:v="urn:schemas-microsoft-com:vml" Requires="v">
                <p:oleObj spid="_x0000_s2613026" name="Equation" r:id="rId10" imgW="342900" imgH="203200" progId="Equation.DSMT4">
                  <p:embed/>
                </p:oleObj>
              </mc:Choice>
              <mc:Fallback>
                <p:oleObj name="Equation" r:id="rId10" imgW="342900" imgH="203200" progId="Equation.DSMT4">
                  <p:embed/>
                  <p:pic>
                    <p:nvPicPr>
                      <p:cNvPr id="0" name=""/>
                      <p:cNvPicPr/>
                      <p:nvPr/>
                    </p:nvPicPr>
                    <p:blipFill>
                      <a:blip r:embed="rId11"/>
                      <a:stretch>
                        <a:fillRect/>
                      </a:stretch>
                    </p:blipFill>
                    <p:spPr>
                      <a:xfrm>
                        <a:off x="6986588" y="214311"/>
                        <a:ext cx="574675" cy="339725"/>
                      </a:xfrm>
                      <a:prstGeom prst="rect">
                        <a:avLst/>
                      </a:prstGeom>
                    </p:spPr>
                  </p:pic>
                </p:oleObj>
              </mc:Fallback>
            </mc:AlternateContent>
          </a:graphicData>
        </a:graphic>
      </p:graphicFrame>
      <p:sp>
        <p:nvSpPr>
          <p:cNvPr id="81" name="Rectangle 9"/>
          <p:cNvSpPr txBox="1">
            <a:spLocks noChangeArrowheads="1"/>
          </p:cNvSpPr>
          <p:nvPr/>
        </p:nvSpPr>
        <p:spPr>
          <a:xfrm>
            <a:off x="994893" y="1576669"/>
            <a:ext cx="4885207" cy="102206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This is a </a:t>
            </a:r>
            <a:r>
              <a:rPr lang="en-US" sz="2000" dirty="0" err="1">
                <a:solidFill>
                  <a:srgbClr val="0000FF"/>
                </a:solidFill>
                <a:latin typeface="Times New Roman"/>
                <a:cs typeface="Times New Roman"/>
              </a:rPr>
              <a:t>Kirchoff’s</a:t>
            </a:r>
            <a:r>
              <a:rPr lang="en-US" sz="2000" dirty="0">
                <a:solidFill>
                  <a:srgbClr val="0000FF"/>
                </a:solidFill>
                <a:latin typeface="Times New Roman"/>
                <a:cs typeface="Times New Roman"/>
              </a:rPr>
              <a:t> Law problem</a:t>
            </a:r>
            <a:r>
              <a:rPr lang="en-US" sz="2000" dirty="0">
                <a:latin typeface="Times New Roman"/>
                <a:cs typeface="Times New Roman"/>
              </a:rPr>
              <a:t>.  Summing the voltage changes around a closed path yields:</a:t>
            </a:r>
            <a:endParaRPr lang="en-US" sz="1800" dirty="0">
              <a:solidFill>
                <a:srgbClr val="000000"/>
              </a:solidFill>
              <a:latin typeface="Apple Chancery"/>
              <a:ea typeface="ＭＳ Ｐゴシック" charset="0"/>
              <a:cs typeface="Apple Chancery"/>
            </a:endParaRPr>
          </a:p>
        </p:txBody>
      </p:sp>
      <p:sp>
        <p:nvSpPr>
          <p:cNvPr id="3" name="TextBox 2"/>
          <p:cNvSpPr txBox="1"/>
          <p:nvPr/>
        </p:nvSpPr>
        <p:spPr>
          <a:xfrm>
            <a:off x="5689599" y="2584450"/>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sp>
        <p:nvSpPr>
          <p:cNvPr id="82" name="Rectangle 9"/>
          <p:cNvSpPr txBox="1">
            <a:spLocks noChangeArrowheads="1"/>
          </p:cNvSpPr>
          <p:nvPr/>
        </p:nvSpPr>
        <p:spPr>
          <a:xfrm>
            <a:off x="766763" y="3689351"/>
            <a:ext cx="8135937" cy="46355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d.) Solve the </a:t>
            </a:r>
            <a:r>
              <a:rPr lang="en-US" sz="2000" dirty="0">
                <a:solidFill>
                  <a:srgbClr val="0000FF"/>
                </a:solidFill>
                <a:latin typeface="Times New Roman"/>
                <a:cs typeface="Times New Roman"/>
              </a:rPr>
              <a:t>differential equation </a:t>
            </a:r>
            <a:r>
              <a:rPr lang="en-US" sz="2000" dirty="0">
                <a:latin typeface="Times New Roman"/>
                <a:cs typeface="Times New Roman"/>
              </a:rPr>
              <a:t>for the </a:t>
            </a:r>
            <a:r>
              <a:rPr lang="en-US" sz="2000" dirty="0">
                <a:solidFill>
                  <a:srgbClr val="0000FF"/>
                </a:solidFill>
                <a:latin typeface="Times New Roman"/>
                <a:cs typeface="Times New Roman"/>
              </a:rPr>
              <a:t>current as a function of time</a:t>
            </a:r>
            <a:r>
              <a:rPr lang="en-US" sz="2000" dirty="0">
                <a:latin typeface="Times New Roman"/>
                <a:cs typeface="Times New Roman"/>
              </a:rPr>
              <a:t>.</a:t>
            </a:r>
            <a:endParaRPr lang="en-US" sz="1800" dirty="0">
              <a:solidFill>
                <a:srgbClr val="000000"/>
              </a:solidFill>
              <a:latin typeface="Apple Chancery"/>
              <a:ea typeface="ＭＳ Ｐゴシック" charset="0"/>
              <a:cs typeface="Apple Chancery"/>
            </a:endParaRPr>
          </a:p>
        </p:txBody>
      </p:sp>
      <p:sp>
        <p:nvSpPr>
          <p:cNvPr id="58" name="Rectangle 9"/>
          <p:cNvSpPr txBox="1">
            <a:spLocks noChangeArrowheads="1"/>
          </p:cNvSpPr>
          <p:nvPr/>
        </p:nvSpPr>
        <p:spPr>
          <a:xfrm>
            <a:off x="1143793" y="4123885"/>
            <a:ext cx="7381875" cy="986668"/>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This is exactly </a:t>
            </a:r>
            <a:r>
              <a:rPr lang="en-US" sz="2000" dirty="0">
                <a:latin typeface="Times New Roman"/>
                <a:cs typeface="Times New Roman"/>
              </a:rPr>
              <a:t>the form of </a:t>
            </a:r>
            <a:r>
              <a:rPr lang="en-US" sz="2000" dirty="0">
                <a:solidFill>
                  <a:srgbClr val="0000FF"/>
                </a:solidFill>
                <a:latin typeface="Times New Roman"/>
                <a:cs typeface="Times New Roman"/>
              </a:rPr>
              <a:t>differential equations </a:t>
            </a:r>
            <a:r>
              <a:rPr lang="en-US" sz="2000" dirty="0">
                <a:latin typeface="Times New Roman"/>
                <a:cs typeface="Times New Roman"/>
              </a:rPr>
              <a:t>we ran into for a charging capacitor (see below),</a:t>
            </a:r>
            <a:endParaRPr lang="en-US" sz="1800" dirty="0">
              <a:solidFill>
                <a:srgbClr val="000000"/>
              </a:solidFill>
              <a:latin typeface="Apple Chancery"/>
              <a:ea typeface="ＭＳ Ｐゴシック" charset="0"/>
              <a:cs typeface="Apple Chancery"/>
            </a:endParaRPr>
          </a:p>
        </p:txBody>
      </p:sp>
      <p:graphicFrame>
        <p:nvGraphicFramePr>
          <p:cNvPr id="50" name="Object 49">
            <a:extLst>
              <a:ext uri="{FF2B5EF4-FFF2-40B4-BE49-F238E27FC236}">
                <a16:creationId xmlns:a16="http://schemas.microsoft.com/office/drawing/2014/main" id="{1034E2FE-1AE5-424D-8040-0D200EA69B72}"/>
              </a:ext>
            </a:extLst>
          </p:cNvPr>
          <p:cNvGraphicFramePr>
            <a:graphicFrameLocks noChangeAspect="1"/>
          </p:cNvGraphicFramePr>
          <p:nvPr>
            <p:extLst>
              <p:ext uri="{D42A27DB-BD31-4B8C-83A1-F6EECF244321}">
                <p14:modId xmlns:p14="http://schemas.microsoft.com/office/powerpoint/2010/main" val="606030093"/>
              </p:ext>
            </p:extLst>
          </p:nvPr>
        </p:nvGraphicFramePr>
        <p:xfrm>
          <a:off x="4456739" y="4713588"/>
          <a:ext cx="2479675" cy="725488"/>
        </p:xfrm>
        <a:graphic>
          <a:graphicData uri="http://schemas.openxmlformats.org/presentationml/2006/ole">
            <mc:AlternateContent xmlns:mc="http://schemas.openxmlformats.org/markup-compatibility/2006">
              <mc:Choice xmlns:v="urn:schemas-microsoft-com:vml" Requires="v">
                <p:oleObj spid="_x0000_s2613027" name="Equation" r:id="rId12" imgW="1473200" imgH="431800" progId="Equation.DSMT4">
                  <p:embed/>
                </p:oleObj>
              </mc:Choice>
              <mc:Fallback>
                <p:oleObj name="Equation" r:id="rId12" imgW="1473200" imgH="431800" progId="Equation.DSMT4">
                  <p:embed/>
                  <p:pic>
                    <p:nvPicPr>
                      <p:cNvPr id="99" name="Object 98"/>
                      <p:cNvPicPr/>
                      <p:nvPr/>
                    </p:nvPicPr>
                    <p:blipFill>
                      <a:blip r:embed="rId13"/>
                      <a:stretch>
                        <a:fillRect/>
                      </a:stretch>
                    </p:blipFill>
                    <p:spPr>
                      <a:xfrm>
                        <a:off x="4456739" y="4713588"/>
                        <a:ext cx="2479675" cy="725488"/>
                      </a:xfrm>
                      <a:prstGeom prst="rect">
                        <a:avLst/>
                      </a:prstGeom>
                    </p:spPr>
                  </p:pic>
                </p:oleObj>
              </mc:Fallback>
            </mc:AlternateContent>
          </a:graphicData>
        </a:graphic>
      </p:graphicFrame>
      <p:sp>
        <p:nvSpPr>
          <p:cNvPr id="59" name="Rectangle 9">
            <a:extLst>
              <a:ext uri="{FF2B5EF4-FFF2-40B4-BE49-F238E27FC236}">
                <a16:creationId xmlns:a16="http://schemas.microsoft.com/office/drawing/2014/main" id="{19544A04-90E2-454E-8441-36EC15ACFBCA}"/>
              </a:ext>
            </a:extLst>
          </p:cNvPr>
          <p:cNvSpPr txBox="1">
            <a:spLocks noChangeArrowheads="1"/>
          </p:cNvSpPr>
          <p:nvPr/>
        </p:nvSpPr>
        <p:spPr>
          <a:xfrm>
            <a:off x="1171893" y="5399795"/>
            <a:ext cx="7381875" cy="76248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complete with a solution that includes a </a:t>
            </a:r>
            <a:r>
              <a:rPr lang="en-US" sz="2000" dirty="0">
                <a:solidFill>
                  <a:srgbClr val="0000FF"/>
                </a:solidFill>
                <a:latin typeface="Times New Roman"/>
                <a:cs typeface="Times New Roman"/>
              </a:rPr>
              <a:t>natural log function </a:t>
            </a:r>
            <a:r>
              <a:rPr lang="en-US" sz="2000" dirty="0">
                <a:latin typeface="Times New Roman"/>
                <a:cs typeface="Times New Roman"/>
              </a:rPr>
              <a:t>and </a:t>
            </a:r>
            <a:r>
              <a:rPr lang="en-US" sz="2000" dirty="0">
                <a:solidFill>
                  <a:srgbClr val="0000FF"/>
                </a:solidFill>
                <a:latin typeface="Times New Roman"/>
                <a:cs typeface="Times New Roman"/>
              </a:rPr>
              <a:t>exponential solution </a:t>
            </a:r>
            <a:r>
              <a:rPr lang="en-US" sz="2000" dirty="0">
                <a:latin typeface="Times New Roman"/>
                <a:cs typeface="Times New Roman"/>
              </a:rPr>
              <a:t>(see next page for the gruesome details).</a:t>
            </a:r>
            <a:endParaRPr lang="en-US" sz="1800" dirty="0">
              <a:solidFill>
                <a:srgbClr val="000000"/>
              </a:solidFill>
              <a:latin typeface="Apple Chancery"/>
              <a:ea typeface="ＭＳ Ｐゴシック" charset="0"/>
              <a:cs typeface="Apple Chancery"/>
            </a:endParaRPr>
          </a:p>
        </p:txBody>
      </p:sp>
    </p:spTree>
    <p:extLst>
      <p:ext uri="{BB962C8B-B14F-4D97-AF65-F5344CB8AC3E}">
        <p14:creationId xmlns:p14="http://schemas.microsoft.com/office/powerpoint/2010/main" val="43290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dissolve">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8">
                                            <p:txEl>
                                              <p:pRg st="0" end="0"/>
                                            </p:txEl>
                                          </p:spTgt>
                                        </p:tgtEl>
                                        <p:attrNameLst>
                                          <p:attrName>style.visibility</p:attrName>
                                        </p:attrNameLst>
                                      </p:cBhvr>
                                      <p:to>
                                        <p:strVal val="visible"/>
                                      </p:to>
                                    </p:set>
                                    <p:animEffect transition="in" filter="dissolve">
                                      <p:cBhvr>
                                        <p:cTn id="22" dur="500"/>
                                        <p:tgtEl>
                                          <p:spTgt spid="5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dissolv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9">
                                            <p:txEl>
                                              <p:pRg st="0" end="0"/>
                                            </p:txEl>
                                          </p:spTgt>
                                        </p:tgtEl>
                                        <p:attrNameLst>
                                          <p:attrName>style.visibility</p:attrName>
                                        </p:attrNameLst>
                                      </p:cBhvr>
                                      <p:to>
                                        <p:strVal val="visible"/>
                                      </p:to>
                                    </p:set>
                                    <p:animEffect transition="in" filter="dissolve">
                                      <p:cBhvr>
                                        <p:cTn id="32"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59.)</a:t>
            </a:r>
          </a:p>
        </p:txBody>
      </p:sp>
      <p:graphicFrame>
        <p:nvGraphicFramePr>
          <p:cNvPr id="83" name="Object 82"/>
          <p:cNvGraphicFramePr>
            <a:graphicFrameLocks noChangeAspect="1"/>
          </p:cNvGraphicFramePr>
          <p:nvPr>
            <p:extLst>
              <p:ext uri="{D42A27DB-BD31-4B8C-83A1-F6EECF244321}">
                <p14:modId xmlns:p14="http://schemas.microsoft.com/office/powerpoint/2010/main" val="349635951"/>
              </p:ext>
            </p:extLst>
          </p:nvPr>
        </p:nvGraphicFramePr>
        <p:xfrm>
          <a:off x="1184275" y="614363"/>
          <a:ext cx="7164388" cy="5508625"/>
        </p:xfrm>
        <a:graphic>
          <a:graphicData uri="http://schemas.openxmlformats.org/presentationml/2006/ole">
            <mc:AlternateContent xmlns:mc="http://schemas.openxmlformats.org/markup-compatibility/2006">
              <mc:Choice xmlns:v="urn:schemas-microsoft-com:vml" Requires="v">
                <p:oleObj spid="_x0000_s2618567" name="Equation" r:id="rId4" imgW="4330700" imgH="3340100" progId="Equation.DSMT4">
                  <p:embed/>
                </p:oleObj>
              </mc:Choice>
              <mc:Fallback>
                <p:oleObj name="Equation" r:id="rId4" imgW="4330700" imgH="3340100" progId="Equation.DSMT4">
                  <p:embed/>
                  <p:pic>
                    <p:nvPicPr>
                      <p:cNvPr id="0" name=""/>
                      <p:cNvPicPr/>
                      <p:nvPr/>
                    </p:nvPicPr>
                    <p:blipFill>
                      <a:blip r:embed="rId5"/>
                      <a:stretch>
                        <a:fillRect/>
                      </a:stretch>
                    </p:blipFill>
                    <p:spPr>
                      <a:xfrm>
                        <a:off x="1184275" y="614363"/>
                        <a:ext cx="7164388" cy="5508625"/>
                      </a:xfrm>
                      <a:prstGeom prst="rect">
                        <a:avLst/>
                      </a:prstGeom>
                    </p:spPr>
                  </p:pic>
                </p:oleObj>
              </mc:Fallback>
            </mc:AlternateContent>
          </a:graphicData>
        </a:graphic>
      </p:graphicFrame>
    </p:spTree>
    <p:extLst>
      <p:ext uri="{BB962C8B-B14F-4D97-AF65-F5344CB8AC3E}">
        <p14:creationId xmlns:p14="http://schemas.microsoft.com/office/powerpoint/2010/main" val="20990041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
          <p:cNvSpPr txBox="1">
            <a:spLocks noChangeArrowheads="1"/>
          </p:cNvSpPr>
          <p:nvPr/>
        </p:nvSpPr>
        <p:spPr>
          <a:xfrm>
            <a:off x="614363" y="812800"/>
            <a:ext cx="5265737" cy="39895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e.) What is the circuit’s </a:t>
            </a:r>
            <a:r>
              <a:rPr lang="en-US" sz="2000" dirty="0">
                <a:solidFill>
                  <a:srgbClr val="0000FF"/>
                </a:solidFill>
                <a:latin typeface="Times New Roman"/>
                <a:cs typeface="Times New Roman"/>
              </a:rPr>
              <a:t>time constant?</a:t>
            </a:r>
            <a:endParaRPr lang="en-US" sz="1800" dirty="0">
              <a:solidFill>
                <a:srgbClr val="000000"/>
              </a:solidFill>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60.)</a:t>
            </a:r>
          </a:p>
        </p:txBody>
      </p:sp>
      <p:cxnSp>
        <p:nvCxnSpPr>
          <p:cNvPr id="32" name="Straight Connector 31"/>
          <p:cNvCxnSpPr/>
          <p:nvPr/>
        </p:nvCxnSpPr>
        <p:spPr>
          <a:xfrm>
            <a:off x="7416869" y="21209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639119" y="21209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753737" y="22697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530220" y="22729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105321" y="23862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05600" y="21145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366273" y="7939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623618" y="17388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753737" y="23862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585520" y="8137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Freeform 24"/>
          <p:cNvSpPr>
            <a:spLocks noChangeArrowheads="1"/>
          </p:cNvSpPr>
          <p:nvPr/>
        </p:nvSpPr>
        <p:spPr bwMode="auto">
          <a:xfrm>
            <a:off x="8432800" y="12341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 name="Arc 209"/>
          <p:cNvSpPr>
            <a:spLocks noChangeAspect="1"/>
          </p:cNvSpPr>
          <p:nvPr/>
        </p:nvSpPr>
        <p:spPr bwMode="auto">
          <a:xfrm rot="10800000" flipV="1">
            <a:off x="7649276"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 name="Arc 210"/>
          <p:cNvSpPr>
            <a:spLocks noChangeAspect="1"/>
          </p:cNvSpPr>
          <p:nvPr/>
        </p:nvSpPr>
        <p:spPr bwMode="auto">
          <a:xfrm rot="10800000" flipV="1">
            <a:off x="7427351"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 name="Arc 211"/>
          <p:cNvSpPr>
            <a:spLocks noChangeAspect="1"/>
          </p:cNvSpPr>
          <p:nvPr/>
        </p:nvSpPr>
        <p:spPr bwMode="auto">
          <a:xfrm rot="10800000" flipV="1">
            <a:off x="7203114" y="5175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 name="Arc 212"/>
          <p:cNvSpPr>
            <a:spLocks noChangeAspect="1"/>
          </p:cNvSpPr>
          <p:nvPr/>
        </p:nvSpPr>
        <p:spPr bwMode="auto">
          <a:xfrm rot="10800000" flipV="1">
            <a:off x="7871200"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 name="Line 213"/>
          <p:cNvSpPr>
            <a:spLocks noChangeAspect="1" noChangeShapeType="1"/>
          </p:cNvSpPr>
          <p:nvPr/>
        </p:nvSpPr>
        <p:spPr bwMode="auto">
          <a:xfrm rot="10800000" flipH="1">
            <a:off x="8201776" y="8059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214"/>
          <p:cNvSpPr>
            <a:spLocks noChangeAspect="1" noChangeShapeType="1"/>
          </p:cNvSpPr>
          <p:nvPr/>
        </p:nvSpPr>
        <p:spPr bwMode="auto">
          <a:xfrm rot="10800000" flipH="1">
            <a:off x="6366273" y="8059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Arc 215"/>
          <p:cNvSpPr>
            <a:spLocks noChangeAspect="1"/>
          </p:cNvSpPr>
          <p:nvPr/>
        </p:nvSpPr>
        <p:spPr bwMode="auto">
          <a:xfrm rot="10800000">
            <a:off x="7649276"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 name="Arc 216"/>
          <p:cNvSpPr>
            <a:spLocks noChangeAspect="1"/>
          </p:cNvSpPr>
          <p:nvPr/>
        </p:nvSpPr>
        <p:spPr bwMode="auto">
          <a:xfrm rot="10800000">
            <a:off x="7427351"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2" name="Arc 217"/>
          <p:cNvSpPr>
            <a:spLocks noChangeAspect="1"/>
          </p:cNvSpPr>
          <p:nvPr/>
        </p:nvSpPr>
        <p:spPr bwMode="auto">
          <a:xfrm rot="10800000" flipV="1">
            <a:off x="6983501"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 name="Arc 218"/>
          <p:cNvSpPr>
            <a:spLocks noChangeAspect="1"/>
          </p:cNvSpPr>
          <p:nvPr/>
        </p:nvSpPr>
        <p:spPr bwMode="auto">
          <a:xfrm rot="10800000">
            <a:off x="7205426"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 name="Arc 219"/>
          <p:cNvSpPr>
            <a:spLocks noChangeAspect="1"/>
          </p:cNvSpPr>
          <p:nvPr/>
        </p:nvSpPr>
        <p:spPr bwMode="auto">
          <a:xfrm rot="10800000">
            <a:off x="6983501"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 name="Arc 220"/>
          <p:cNvSpPr>
            <a:spLocks noChangeAspect="1"/>
          </p:cNvSpPr>
          <p:nvPr/>
        </p:nvSpPr>
        <p:spPr bwMode="auto">
          <a:xfrm rot="10800000">
            <a:off x="7864265" y="7939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 name="Arc 221"/>
          <p:cNvSpPr>
            <a:spLocks noChangeAspect="1"/>
          </p:cNvSpPr>
          <p:nvPr/>
        </p:nvSpPr>
        <p:spPr bwMode="auto">
          <a:xfrm rot="10800000">
            <a:off x="6754641" y="7939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57" name="Straight Connector 56"/>
          <p:cNvCxnSpPr/>
          <p:nvPr/>
        </p:nvCxnSpPr>
        <p:spPr>
          <a:xfrm>
            <a:off x="6366507" y="23907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641630" y="2359025"/>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8" name="Object 77"/>
          <p:cNvGraphicFramePr>
            <a:graphicFrameLocks noChangeAspect="1"/>
          </p:cNvGraphicFramePr>
          <p:nvPr>
            <p:extLst>
              <p:ext uri="{D42A27DB-BD31-4B8C-83A1-F6EECF244321}">
                <p14:modId xmlns:p14="http://schemas.microsoft.com/office/powerpoint/2010/main" val="840163626"/>
              </p:ext>
            </p:extLst>
          </p:nvPr>
        </p:nvGraphicFramePr>
        <p:xfrm>
          <a:off x="7396163" y="2620963"/>
          <a:ext cx="319087" cy="338137"/>
        </p:xfrm>
        <a:graphic>
          <a:graphicData uri="http://schemas.openxmlformats.org/presentationml/2006/ole">
            <mc:AlternateContent xmlns:mc="http://schemas.openxmlformats.org/markup-compatibility/2006">
              <mc:Choice xmlns:v="urn:schemas-microsoft-com:vml" Requires="v">
                <p:oleObj spid="_x0000_s2620324" name="Equation" r:id="rId4" imgW="190500" imgH="203200" progId="Equation.DSMT4">
                  <p:embed/>
                </p:oleObj>
              </mc:Choice>
              <mc:Fallback>
                <p:oleObj name="Equation" r:id="rId4" imgW="190500" imgH="203200" progId="Equation.DSMT4">
                  <p:embed/>
                  <p:pic>
                    <p:nvPicPr>
                      <p:cNvPr id="0" name=""/>
                      <p:cNvPicPr/>
                      <p:nvPr/>
                    </p:nvPicPr>
                    <p:blipFill>
                      <a:blip r:embed="rId5"/>
                      <a:stretch>
                        <a:fillRect/>
                      </a:stretch>
                    </p:blipFill>
                    <p:spPr>
                      <a:xfrm>
                        <a:off x="7396163" y="2620963"/>
                        <a:ext cx="319087" cy="338137"/>
                      </a:xfrm>
                      <a:prstGeom prst="rect">
                        <a:avLst/>
                      </a:prstGeom>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3457925042"/>
              </p:ext>
            </p:extLst>
          </p:nvPr>
        </p:nvGraphicFramePr>
        <p:xfrm>
          <a:off x="8820468" y="1297645"/>
          <a:ext cx="255588" cy="254000"/>
        </p:xfrm>
        <a:graphic>
          <a:graphicData uri="http://schemas.openxmlformats.org/presentationml/2006/ole">
            <mc:AlternateContent xmlns:mc="http://schemas.openxmlformats.org/markup-compatibility/2006">
              <mc:Choice xmlns:v="urn:schemas-microsoft-com:vml" Requires="v">
                <p:oleObj spid="_x0000_s2620325" name="Equation" r:id="rId6" imgW="152400" imgH="152400" progId="Equation.DSMT4">
                  <p:embed/>
                </p:oleObj>
              </mc:Choice>
              <mc:Fallback>
                <p:oleObj name="Equation" r:id="rId6" imgW="152400" imgH="152400" progId="Equation.DSMT4">
                  <p:embed/>
                  <p:pic>
                    <p:nvPicPr>
                      <p:cNvPr id="0" name=""/>
                      <p:cNvPicPr/>
                      <p:nvPr/>
                    </p:nvPicPr>
                    <p:blipFill>
                      <a:blip r:embed="rId7"/>
                      <a:stretch>
                        <a:fillRect/>
                      </a:stretch>
                    </p:blipFill>
                    <p:spPr>
                      <a:xfrm>
                        <a:off x="8820468" y="1297645"/>
                        <a:ext cx="255588" cy="254000"/>
                      </a:xfrm>
                      <a:prstGeom prst="rect">
                        <a:avLst/>
                      </a:prstGeom>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1086716148"/>
              </p:ext>
            </p:extLst>
          </p:nvPr>
        </p:nvGraphicFramePr>
        <p:xfrm>
          <a:off x="7253288" y="100011"/>
          <a:ext cx="574675" cy="339725"/>
        </p:xfrm>
        <a:graphic>
          <a:graphicData uri="http://schemas.openxmlformats.org/presentationml/2006/ole">
            <mc:AlternateContent xmlns:mc="http://schemas.openxmlformats.org/markup-compatibility/2006">
              <mc:Choice xmlns:v="urn:schemas-microsoft-com:vml" Requires="v">
                <p:oleObj spid="_x0000_s2620326" name="Equation" r:id="rId8" imgW="342900" imgH="203200" progId="Equation.DSMT4">
                  <p:embed/>
                </p:oleObj>
              </mc:Choice>
              <mc:Fallback>
                <p:oleObj name="Equation" r:id="rId8" imgW="342900" imgH="203200" progId="Equation.DSMT4">
                  <p:embed/>
                  <p:pic>
                    <p:nvPicPr>
                      <p:cNvPr id="0" name=""/>
                      <p:cNvPicPr/>
                      <p:nvPr/>
                    </p:nvPicPr>
                    <p:blipFill>
                      <a:blip r:embed="rId9"/>
                      <a:stretch>
                        <a:fillRect/>
                      </a:stretch>
                    </p:blipFill>
                    <p:spPr>
                      <a:xfrm>
                        <a:off x="7253288" y="100011"/>
                        <a:ext cx="574675" cy="339725"/>
                      </a:xfrm>
                      <a:prstGeom prst="rect">
                        <a:avLst/>
                      </a:prstGeom>
                    </p:spPr>
                  </p:pic>
                </p:oleObj>
              </mc:Fallback>
            </mc:AlternateContent>
          </a:graphicData>
        </a:graphic>
      </p:graphicFrame>
      <p:sp>
        <p:nvSpPr>
          <p:cNvPr id="3" name="TextBox 2"/>
          <p:cNvSpPr txBox="1"/>
          <p:nvPr/>
        </p:nvSpPr>
        <p:spPr>
          <a:xfrm>
            <a:off x="5956299" y="2470150"/>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graphicFrame>
        <p:nvGraphicFramePr>
          <p:cNvPr id="59" name="Object 58"/>
          <p:cNvGraphicFramePr>
            <a:graphicFrameLocks noChangeAspect="1"/>
          </p:cNvGraphicFramePr>
          <p:nvPr>
            <p:extLst>
              <p:ext uri="{D42A27DB-BD31-4B8C-83A1-F6EECF244321}">
                <p14:modId xmlns:p14="http://schemas.microsoft.com/office/powerpoint/2010/main" val="3118239654"/>
              </p:ext>
            </p:extLst>
          </p:nvPr>
        </p:nvGraphicFramePr>
        <p:xfrm>
          <a:off x="3357563" y="3816350"/>
          <a:ext cx="2924175" cy="2266950"/>
        </p:xfrm>
        <a:graphic>
          <a:graphicData uri="http://schemas.openxmlformats.org/presentationml/2006/ole">
            <mc:AlternateContent xmlns:mc="http://schemas.openxmlformats.org/markup-compatibility/2006">
              <mc:Choice xmlns:v="urn:schemas-microsoft-com:vml" Requires="v">
                <p:oleObj spid="_x0000_s2620327" name="Equation" r:id="rId10" imgW="1701800" imgH="1320800" progId="Equation.DSMT4">
                  <p:embed/>
                </p:oleObj>
              </mc:Choice>
              <mc:Fallback>
                <p:oleObj name="Equation" r:id="rId10" imgW="1701800" imgH="1320800" progId="Equation.DSMT4">
                  <p:embed/>
                  <p:pic>
                    <p:nvPicPr>
                      <p:cNvPr id="0" name=""/>
                      <p:cNvPicPr/>
                      <p:nvPr/>
                    </p:nvPicPr>
                    <p:blipFill>
                      <a:blip r:embed="rId11"/>
                      <a:stretch>
                        <a:fillRect/>
                      </a:stretch>
                    </p:blipFill>
                    <p:spPr>
                      <a:xfrm>
                        <a:off x="3357563" y="3816350"/>
                        <a:ext cx="2924175" cy="2266950"/>
                      </a:xfrm>
                      <a:prstGeom prst="rect">
                        <a:avLst/>
                      </a:prstGeom>
                    </p:spPr>
                  </p:pic>
                </p:oleObj>
              </mc:Fallback>
            </mc:AlternateContent>
          </a:graphicData>
        </a:graphic>
      </p:graphicFrame>
      <p:sp>
        <p:nvSpPr>
          <p:cNvPr id="2" name="TextBox 1"/>
          <p:cNvSpPr txBox="1"/>
          <p:nvPr/>
        </p:nvSpPr>
        <p:spPr>
          <a:xfrm>
            <a:off x="939800" y="1265835"/>
            <a:ext cx="4648200" cy="1323439"/>
          </a:xfrm>
          <a:prstGeom prst="rect">
            <a:avLst/>
          </a:prstGeom>
          <a:noFill/>
        </p:spPr>
        <p:txBody>
          <a:bodyPr wrap="square" rtlCol="0">
            <a:spAutoFit/>
          </a:bodyPr>
          <a:lstStyle/>
          <a:p>
            <a:r>
              <a:rPr lang="en-US" sz="2000" dirty="0">
                <a:solidFill>
                  <a:srgbClr val="FF0000"/>
                </a:solidFill>
                <a:latin typeface="Apple Chancery"/>
                <a:cs typeface="Apple Chancery"/>
              </a:rPr>
              <a:t>As was done </a:t>
            </a:r>
            <a:r>
              <a:rPr lang="en-US" sz="2000" dirty="0">
                <a:latin typeface="Times New Roman"/>
                <a:cs typeface="Times New Roman"/>
              </a:rPr>
              <a:t>with </a:t>
            </a:r>
            <a:r>
              <a:rPr lang="en-US" sz="2000" dirty="0">
                <a:solidFill>
                  <a:srgbClr val="FF0000"/>
                </a:solidFill>
                <a:latin typeface="Times New Roman"/>
                <a:cs typeface="Times New Roman"/>
              </a:rPr>
              <a:t>capacitors</a:t>
            </a:r>
            <a:r>
              <a:rPr lang="en-US" sz="2000" dirty="0">
                <a:latin typeface="Times New Roman"/>
                <a:cs typeface="Times New Roman"/>
              </a:rPr>
              <a:t>, the </a:t>
            </a:r>
            <a:r>
              <a:rPr lang="en-US" sz="2000" dirty="0">
                <a:solidFill>
                  <a:srgbClr val="0000FF"/>
                </a:solidFill>
                <a:latin typeface="Times New Roman"/>
                <a:cs typeface="Times New Roman"/>
              </a:rPr>
              <a:t>time constant </a:t>
            </a:r>
            <a:r>
              <a:rPr lang="en-US" sz="2000" dirty="0">
                <a:latin typeface="Times New Roman"/>
                <a:cs typeface="Times New Roman"/>
              </a:rPr>
              <a:t>is the </a:t>
            </a:r>
            <a:r>
              <a:rPr lang="en-US" sz="2000" dirty="0">
                <a:solidFill>
                  <a:srgbClr val="0000FF"/>
                </a:solidFill>
                <a:latin typeface="Times New Roman"/>
                <a:cs typeface="Times New Roman"/>
              </a:rPr>
              <a:t>inverse of the argument </a:t>
            </a:r>
            <a:r>
              <a:rPr lang="en-US" sz="2000" dirty="0">
                <a:solidFill>
                  <a:srgbClr val="000000"/>
                </a:solidFill>
                <a:latin typeface="Times New Roman"/>
                <a:cs typeface="Times New Roman"/>
              </a:rPr>
              <a:t>of </a:t>
            </a:r>
            <a:r>
              <a:rPr lang="en-US" sz="2000" dirty="0">
                <a:solidFill>
                  <a:srgbClr val="0000FF"/>
                </a:solidFill>
                <a:latin typeface="Times New Roman"/>
                <a:cs typeface="Times New Roman"/>
              </a:rPr>
              <a:t>the exponential </a:t>
            </a:r>
            <a:r>
              <a:rPr lang="en-US" sz="2000" dirty="0">
                <a:solidFill>
                  <a:srgbClr val="000000"/>
                </a:solidFill>
                <a:latin typeface="Times New Roman"/>
                <a:cs typeface="Times New Roman"/>
              </a:rPr>
              <a:t>in the current function</a:t>
            </a:r>
            <a:r>
              <a:rPr lang="en-US" sz="2000" dirty="0">
                <a:solidFill>
                  <a:srgbClr val="0000FF"/>
                </a:solidFill>
                <a:latin typeface="Times New Roman"/>
                <a:cs typeface="Times New Roman"/>
              </a:rPr>
              <a:t>.  </a:t>
            </a:r>
            <a:r>
              <a:rPr lang="en-US" sz="2000" dirty="0">
                <a:latin typeface="Times New Roman"/>
                <a:cs typeface="Times New Roman"/>
              </a:rPr>
              <a:t>That means that for our </a:t>
            </a:r>
            <a:r>
              <a:rPr lang="en-US" sz="2000" dirty="0">
                <a:solidFill>
                  <a:srgbClr val="0000FF"/>
                </a:solidFill>
                <a:latin typeface="Times New Roman"/>
                <a:cs typeface="Times New Roman"/>
              </a:rPr>
              <a:t>inductor</a:t>
            </a:r>
            <a:r>
              <a:rPr lang="en-US" sz="2000" dirty="0">
                <a:latin typeface="Times New Roman"/>
                <a:cs typeface="Times New Roman"/>
              </a:rPr>
              <a:t>:</a:t>
            </a:r>
          </a:p>
        </p:txBody>
      </p:sp>
      <p:graphicFrame>
        <p:nvGraphicFramePr>
          <p:cNvPr id="60" name="Object 59"/>
          <p:cNvGraphicFramePr>
            <a:graphicFrameLocks noChangeAspect="1"/>
          </p:cNvGraphicFramePr>
          <p:nvPr>
            <p:extLst>
              <p:ext uri="{D42A27DB-BD31-4B8C-83A1-F6EECF244321}">
                <p14:modId xmlns:p14="http://schemas.microsoft.com/office/powerpoint/2010/main" val="3866429536"/>
              </p:ext>
            </p:extLst>
          </p:nvPr>
        </p:nvGraphicFramePr>
        <p:xfrm>
          <a:off x="2830512" y="2635250"/>
          <a:ext cx="977900" cy="506412"/>
        </p:xfrm>
        <a:graphic>
          <a:graphicData uri="http://schemas.openxmlformats.org/presentationml/2006/ole">
            <mc:AlternateContent xmlns:mc="http://schemas.openxmlformats.org/markup-compatibility/2006">
              <mc:Choice xmlns:v="urn:schemas-microsoft-com:vml" Requires="v">
                <p:oleObj spid="_x0000_s2620328" name="Equation" r:id="rId12" imgW="635000" imgH="330200" progId="Equation.DSMT4">
                  <p:embed/>
                </p:oleObj>
              </mc:Choice>
              <mc:Fallback>
                <p:oleObj name="Equation" r:id="rId12" imgW="635000" imgH="330200" progId="Equation.DSMT4">
                  <p:embed/>
                  <p:pic>
                    <p:nvPicPr>
                      <p:cNvPr id="0" name=""/>
                      <p:cNvPicPr/>
                      <p:nvPr/>
                    </p:nvPicPr>
                    <p:blipFill>
                      <a:blip r:embed="rId13"/>
                      <a:stretch>
                        <a:fillRect/>
                      </a:stretch>
                    </p:blipFill>
                    <p:spPr>
                      <a:xfrm>
                        <a:off x="2830512" y="2635250"/>
                        <a:ext cx="977900" cy="506412"/>
                      </a:xfrm>
                      <a:prstGeom prst="rect">
                        <a:avLst/>
                      </a:prstGeom>
                    </p:spPr>
                  </p:pic>
                </p:oleObj>
              </mc:Fallback>
            </mc:AlternateContent>
          </a:graphicData>
        </a:graphic>
      </p:graphicFrame>
      <p:sp>
        <p:nvSpPr>
          <p:cNvPr id="61" name="TextBox 60"/>
          <p:cNvSpPr txBox="1"/>
          <p:nvPr/>
        </p:nvSpPr>
        <p:spPr>
          <a:xfrm>
            <a:off x="939800" y="3257274"/>
            <a:ext cx="7880668" cy="400110"/>
          </a:xfrm>
          <a:prstGeom prst="rect">
            <a:avLst/>
          </a:prstGeom>
          <a:noFill/>
        </p:spPr>
        <p:txBody>
          <a:bodyPr wrap="square" rtlCol="0">
            <a:spAutoFit/>
          </a:bodyPr>
          <a:lstStyle/>
          <a:p>
            <a:r>
              <a:rPr lang="en-US" sz="2000" dirty="0">
                <a:solidFill>
                  <a:srgbClr val="FF0000"/>
                </a:solidFill>
                <a:latin typeface="Apple Chancery"/>
                <a:cs typeface="Apple Chancery"/>
              </a:rPr>
              <a:t>Again, as before, </a:t>
            </a:r>
            <a:r>
              <a:rPr lang="en-US" sz="2000" dirty="0">
                <a:latin typeface="Times New Roman"/>
                <a:cs typeface="Times New Roman"/>
              </a:rPr>
              <a:t>after </a:t>
            </a:r>
            <a:r>
              <a:rPr lang="en-US" sz="2000" dirty="0">
                <a:solidFill>
                  <a:srgbClr val="0000FF"/>
                </a:solidFill>
                <a:latin typeface="Times New Roman"/>
                <a:cs typeface="Times New Roman"/>
              </a:rPr>
              <a:t>one time constant </a:t>
            </a:r>
            <a:r>
              <a:rPr lang="en-US" sz="2000" dirty="0">
                <a:latin typeface="Times New Roman"/>
                <a:cs typeface="Times New Roman"/>
              </a:rPr>
              <a:t>the current will be:</a:t>
            </a:r>
          </a:p>
        </p:txBody>
      </p:sp>
    </p:spTree>
    <p:extLst>
      <p:ext uri="{BB962C8B-B14F-4D97-AF65-F5344CB8AC3E}">
        <p14:creationId xmlns:p14="http://schemas.microsoft.com/office/powerpoint/2010/main" val="316062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ssolv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dissolv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dissolve">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61.)</a:t>
            </a:r>
          </a:p>
        </p:txBody>
      </p:sp>
      <p:sp>
        <p:nvSpPr>
          <p:cNvPr id="61" name="TextBox 60"/>
          <p:cNvSpPr txBox="1"/>
          <p:nvPr/>
        </p:nvSpPr>
        <p:spPr>
          <a:xfrm>
            <a:off x="762000" y="1197702"/>
            <a:ext cx="4914900" cy="2554545"/>
          </a:xfrm>
          <a:prstGeom prst="rect">
            <a:avLst/>
          </a:prstGeom>
          <a:noFill/>
        </p:spPr>
        <p:txBody>
          <a:bodyPr wrap="square" rtlCol="0">
            <a:spAutoFit/>
          </a:bodyPr>
          <a:lstStyle/>
          <a:p>
            <a:r>
              <a:rPr lang="en-US" sz="2000" dirty="0">
                <a:solidFill>
                  <a:srgbClr val="FF0000"/>
                </a:solidFill>
                <a:latin typeface="Apple Chancery"/>
                <a:cs typeface="Apple Chancery"/>
              </a:rPr>
              <a:t>An attempted </a:t>
            </a:r>
            <a:r>
              <a:rPr lang="en-US" sz="2000" dirty="0">
                <a:solidFill>
                  <a:srgbClr val="0000FF"/>
                </a:solidFill>
                <a:latin typeface="Times New Roman"/>
                <a:cs typeface="Times New Roman"/>
              </a:rPr>
              <a:t>drop </a:t>
            </a:r>
            <a:r>
              <a:rPr lang="en-US" sz="2000" dirty="0">
                <a:latin typeface="Times New Roman"/>
                <a:cs typeface="Times New Roman"/>
              </a:rPr>
              <a:t>in </a:t>
            </a:r>
            <a:r>
              <a:rPr lang="en-US" sz="2000" dirty="0">
                <a:solidFill>
                  <a:srgbClr val="0000FF"/>
                </a:solidFill>
                <a:latin typeface="Times New Roman"/>
                <a:cs typeface="Times New Roman"/>
              </a:rPr>
              <a:t>battery-current </a:t>
            </a:r>
            <a:r>
              <a:rPr lang="en-US" sz="2000" dirty="0">
                <a:latin typeface="Times New Roman"/>
                <a:cs typeface="Times New Roman"/>
              </a:rPr>
              <a:t>will instigate an attempted drop in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down the axis of the coil</a:t>
            </a:r>
            <a:r>
              <a:rPr lang="en-US" sz="2000" dirty="0">
                <a:latin typeface="Times New Roman"/>
                <a:cs typeface="Times New Roman"/>
              </a:rPr>
              <a:t>.  That will </a:t>
            </a:r>
            <a:r>
              <a:rPr lang="en-US" sz="2000" dirty="0">
                <a:solidFill>
                  <a:srgbClr val="0000FF"/>
                </a:solidFill>
                <a:latin typeface="Times New Roman"/>
                <a:cs typeface="Times New Roman"/>
              </a:rPr>
              <a:t>induce an EMF </a:t>
            </a:r>
            <a:r>
              <a:rPr lang="en-US" sz="2000" dirty="0">
                <a:latin typeface="Times New Roman"/>
                <a:cs typeface="Times New Roman"/>
              </a:rPr>
              <a:t>that </a:t>
            </a:r>
            <a:r>
              <a:rPr lang="en-US" sz="2000" i="1" dirty="0">
                <a:solidFill>
                  <a:srgbClr val="FF0000"/>
                </a:solidFill>
                <a:latin typeface="Times New Roman"/>
                <a:cs typeface="Times New Roman"/>
              </a:rPr>
              <a:t>fights the change</a:t>
            </a:r>
            <a:r>
              <a:rPr lang="en-US" sz="2000" dirty="0">
                <a:latin typeface="Times New Roman"/>
                <a:cs typeface="Times New Roman"/>
              </a:rPr>
              <a:t>, which in this case means it will </a:t>
            </a:r>
            <a:r>
              <a:rPr lang="en-US" sz="2000" dirty="0">
                <a:solidFill>
                  <a:srgbClr val="0000FF"/>
                </a:solidFill>
                <a:latin typeface="Times New Roman"/>
                <a:cs typeface="Times New Roman"/>
              </a:rPr>
              <a:t>force current to flow </a:t>
            </a:r>
            <a:r>
              <a:rPr lang="en-US" sz="2000" i="1" dirty="0">
                <a:solidFill>
                  <a:srgbClr val="FF0000"/>
                </a:solidFill>
                <a:latin typeface="Times New Roman"/>
                <a:cs typeface="Times New Roman"/>
              </a:rPr>
              <a:t>even longer than it normally would</a:t>
            </a:r>
            <a:r>
              <a:rPr lang="en-US" sz="2000" dirty="0">
                <a:latin typeface="Times New Roman"/>
                <a:cs typeface="Times New Roman"/>
              </a:rPr>
              <a:t>.  Due to the symmetry of the situation, it </a:t>
            </a:r>
            <a:r>
              <a:rPr lang="en-US" sz="2000" dirty="0">
                <a:solidFill>
                  <a:srgbClr val="0000FF"/>
                </a:solidFill>
                <a:latin typeface="Times New Roman"/>
                <a:cs typeface="Times New Roman"/>
              </a:rPr>
              <a:t>will take </a:t>
            </a:r>
            <a:r>
              <a:rPr lang="en-US" sz="2000" i="1" dirty="0">
                <a:solidFill>
                  <a:srgbClr val="FF0000"/>
                </a:solidFill>
                <a:latin typeface="Times New Roman"/>
                <a:cs typeface="Times New Roman"/>
              </a:rPr>
              <a:t>one time constant </a:t>
            </a:r>
            <a:r>
              <a:rPr lang="en-US" sz="2000" dirty="0">
                <a:latin typeface="Times New Roman"/>
                <a:cs typeface="Times New Roman"/>
              </a:rPr>
              <a:t>for the current to </a:t>
            </a:r>
            <a:r>
              <a:rPr lang="en-US" sz="2000" dirty="0">
                <a:solidFill>
                  <a:srgbClr val="0000FF"/>
                </a:solidFill>
                <a:latin typeface="Times New Roman"/>
                <a:cs typeface="Times New Roman"/>
              </a:rPr>
              <a:t>drop 63% </a:t>
            </a:r>
            <a:r>
              <a:rPr lang="en-US" sz="2000" dirty="0">
                <a:latin typeface="Times New Roman"/>
                <a:cs typeface="Times New Roman"/>
              </a:rPr>
              <a:t>of its maximum.</a:t>
            </a:r>
          </a:p>
        </p:txBody>
      </p:sp>
      <p:cxnSp>
        <p:nvCxnSpPr>
          <p:cNvPr id="63" name="Straight Connector 62"/>
          <p:cNvCxnSpPr/>
          <p:nvPr/>
        </p:nvCxnSpPr>
        <p:spPr>
          <a:xfrm>
            <a:off x="3548463" y="4126636"/>
            <a:ext cx="0" cy="22860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423789" y="6302705"/>
            <a:ext cx="5652267" cy="2705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66" name="Object 65"/>
          <p:cNvGraphicFramePr>
            <a:graphicFrameLocks noChangeAspect="1"/>
          </p:cNvGraphicFramePr>
          <p:nvPr>
            <p:extLst>
              <p:ext uri="{D42A27DB-BD31-4B8C-83A1-F6EECF244321}">
                <p14:modId xmlns:p14="http://schemas.microsoft.com/office/powerpoint/2010/main" val="1496293190"/>
              </p:ext>
            </p:extLst>
          </p:nvPr>
        </p:nvGraphicFramePr>
        <p:xfrm>
          <a:off x="3206754" y="4576763"/>
          <a:ext cx="331788" cy="279400"/>
        </p:xfrm>
        <a:graphic>
          <a:graphicData uri="http://schemas.openxmlformats.org/presentationml/2006/ole">
            <mc:AlternateContent xmlns:mc="http://schemas.openxmlformats.org/markup-compatibility/2006">
              <mc:Choice xmlns:v="urn:schemas-microsoft-com:vml" Requires="v">
                <p:oleObj spid="_x0000_s3170540" name="Equation" r:id="rId4" imgW="241300" imgH="203200" progId="Equation.DSMT4">
                  <p:embed/>
                </p:oleObj>
              </mc:Choice>
              <mc:Fallback>
                <p:oleObj name="Equation" r:id="rId4" imgW="241300" imgH="203200" progId="Equation.DSMT4">
                  <p:embed/>
                  <p:pic>
                    <p:nvPicPr>
                      <p:cNvPr id="0" name=""/>
                      <p:cNvPicPr/>
                      <p:nvPr/>
                    </p:nvPicPr>
                    <p:blipFill>
                      <a:blip r:embed="rId5"/>
                      <a:stretch>
                        <a:fillRect/>
                      </a:stretch>
                    </p:blipFill>
                    <p:spPr>
                      <a:xfrm>
                        <a:off x="3206754" y="4576763"/>
                        <a:ext cx="331788" cy="279400"/>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11804177"/>
              </p:ext>
            </p:extLst>
          </p:nvPr>
        </p:nvGraphicFramePr>
        <p:xfrm>
          <a:off x="2997735" y="5202238"/>
          <a:ext cx="560387" cy="263525"/>
        </p:xfrm>
        <a:graphic>
          <a:graphicData uri="http://schemas.openxmlformats.org/presentationml/2006/ole">
            <mc:AlternateContent xmlns:mc="http://schemas.openxmlformats.org/markup-compatibility/2006">
              <mc:Choice xmlns:v="urn:schemas-microsoft-com:vml" Requires="v">
                <p:oleObj spid="_x0000_s3170541" name="Equation" r:id="rId6" imgW="431800" imgH="203200" progId="Equation.DSMT4">
                  <p:embed/>
                </p:oleObj>
              </mc:Choice>
              <mc:Fallback>
                <p:oleObj name="Equation" r:id="rId6" imgW="431800" imgH="203200" progId="Equation.DSMT4">
                  <p:embed/>
                  <p:pic>
                    <p:nvPicPr>
                      <p:cNvPr id="0" name=""/>
                      <p:cNvPicPr/>
                      <p:nvPr/>
                    </p:nvPicPr>
                    <p:blipFill>
                      <a:blip r:embed="rId7"/>
                      <a:stretch>
                        <a:fillRect/>
                      </a:stretch>
                    </p:blipFill>
                    <p:spPr>
                      <a:xfrm>
                        <a:off x="2997735" y="5202238"/>
                        <a:ext cx="560387" cy="263525"/>
                      </a:xfrm>
                      <a:prstGeom prst="rect">
                        <a:avLst/>
                      </a:prstGeom>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2589452580"/>
              </p:ext>
            </p:extLst>
          </p:nvPr>
        </p:nvGraphicFramePr>
        <p:xfrm>
          <a:off x="3001968" y="4856163"/>
          <a:ext cx="560387" cy="263525"/>
        </p:xfrm>
        <a:graphic>
          <a:graphicData uri="http://schemas.openxmlformats.org/presentationml/2006/ole">
            <mc:AlternateContent xmlns:mc="http://schemas.openxmlformats.org/markup-compatibility/2006">
              <mc:Choice xmlns:v="urn:schemas-microsoft-com:vml" Requires="v">
                <p:oleObj spid="_x0000_s3170542" name="Equation" r:id="rId8" imgW="431800" imgH="203200" progId="Equation.DSMT4">
                  <p:embed/>
                </p:oleObj>
              </mc:Choice>
              <mc:Fallback>
                <p:oleObj name="Equation" r:id="rId8" imgW="431800" imgH="203200" progId="Equation.DSMT4">
                  <p:embed/>
                  <p:pic>
                    <p:nvPicPr>
                      <p:cNvPr id="0" name=""/>
                      <p:cNvPicPr/>
                      <p:nvPr/>
                    </p:nvPicPr>
                    <p:blipFill>
                      <a:blip r:embed="rId9"/>
                      <a:stretch>
                        <a:fillRect/>
                      </a:stretch>
                    </p:blipFill>
                    <p:spPr>
                      <a:xfrm>
                        <a:off x="3001968" y="4856163"/>
                        <a:ext cx="560387" cy="263525"/>
                      </a:xfrm>
                      <a:prstGeom prst="rect">
                        <a:avLst/>
                      </a:prstGeom>
                    </p:spPr>
                  </p:pic>
                </p:oleObj>
              </mc:Fallback>
            </mc:AlternateContent>
          </a:graphicData>
        </a:graphic>
      </p:graphicFrame>
      <p:graphicFrame>
        <p:nvGraphicFramePr>
          <p:cNvPr id="84" name="Object 83"/>
          <p:cNvGraphicFramePr>
            <a:graphicFrameLocks noChangeAspect="1"/>
          </p:cNvGraphicFramePr>
          <p:nvPr>
            <p:extLst>
              <p:ext uri="{D42A27DB-BD31-4B8C-83A1-F6EECF244321}">
                <p14:modId xmlns:p14="http://schemas.microsoft.com/office/powerpoint/2010/main" val="2875503053"/>
              </p:ext>
            </p:extLst>
          </p:nvPr>
        </p:nvGraphicFramePr>
        <p:xfrm>
          <a:off x="3969888" y="6395174"/>
          <a:ext cx="147638" cy="180975"/>
        </p:xfrm>
        <a:graphic>
          <a:graphicData uri="http://schemas.openxmlformats.org/presentationml/2006/ole">
            <mc:AlternateContent xmlns:mc="http://schemas.openxmlformats.org/markup-compatibility/2006">
              <mc:Choice xmlns:v="urn:schemas-microsoft-com:vml" Requires="v">
                <p:oleObj spid="_x0000_s3170543" name="Equation" r:id="rId10" imgW="114300" imgH="139700" progId="Equation.DSMT4">
                  <p:embed/>
                </p:oleObj>
              </mc:Choice>
              <mc:Fallback>
                <p:oleObj name="Equation" r:id="rId10" imgW="114300" imgH="139700" progId="Equation.DSMT4">
                  <p:embed/>
                  <p:pic>
                    <p:nvPicPr>
                      <p:cNvPr id="0" name=""/>
                      <p:cNvPicPr/>
                      <p:nvPr/>
                    </p:nvPicPr>
                    <p:blipFill>
                      <a:blip r:embed="rId11"/>
                      <a:stretch>
                        <a:fillRect/>
                      </a:stretch>
                    </p:blipFill>
                    <p:spPr>
                      <a:xfrm>
                        <a:off x="3969888" y="6395174"/>
                        <a:ext cx="147638" cy="180975"/>
                      </a:xfrm>
                      <a:prstGeom prst="rect">
                        <a:avLst/>
                      </a:prstGeom>
                    </p:spPr>
                  </p:pic>
                </p:oleObj>
              </mc:Fallback>
            </mc:AlternateContent>
          </a:graphicData>
        </a:graphic>
      </p:graphicFrame>
      <p:graphicFrame>
        <p:nvGraphicFramePr>
          <p:cNvPr id="85" name="Object 84"/>
          <p:cNvGraphicFramePr>
            <a:graphicFrameLocks noChangeAspect="1"/>
          </p:cNvGraphicFramePr>
          <p:nvPr>
            <p:extLst>
              <p:ext uri="{D42A27DB-BD31-4B8C-83A1-F6EECF244321}">
                <p14:modId xmlns:p14="http://schemas.microsoft.com/office/powerpoint/2010/main" val="3450788231"/>
              </p:ext>
            </p:extLst>
          </p:nvPr>
        </p:nvGraphicFramePr>
        <p:xfrm>
          <a:off x="4437770" y="6378242"/>
          <a:ext cx="261937" cy="214312"/>
        </p:xfrm>
        <a:graphic>
          <a:graphicData uri="http://schemas.openxmlformats.org/presentationml/2006/ole">
            <mc:AlternateContent xmlns:mc="http://schemas.openxmlformats.org/markup-compatibility/2006">
              <mc:Choice xmlns:v="urn:schemas-microsoft-com:vml" Requires="v">
                <p:oleObj spid="_x0000_s3170544" name="Equation" r:id="rId12" imgW="203200" imgH="165100" progId="Equation.DSMT4">
                  <p:embed/>
                </p:oleObj>
              </mc:Choice>
              <mc:Fallback>
                <p:oleObj name="Equation" r:id="rId12" imgW="203200" imgH="165100" progId="Equation.DSMT4">
                  <p:embed/>
                  <p:pic>
                    <p:nvPicPr>
                      <p:cNvPr id="0" name=""/>
                      <p:cNvPicPr/>
                      <p:nvPr/>
                    </p:nvPicPr>
                    <p:blipFill>
                      <a:blip r:embed="rId13"/>
                      <a:stretch>
                        <a:fillRect/>
                      </a:stretch>
                    </p:blipFill>
                    <p:spPr>
                      <a:xfrm>
                        <a:off x="4437770" y="6378242"/>
                        <a:ext cx="261937" cy="214312"/>
                      </a:xfrm>
                      <a:prstGeom prst="rect">
                        <a:avLst/>
                      </a:prstGeom>
                    </p:spPr>
                  </p:pic>
                </p:oleObj>
              </mc:Fallback>
            </mc:AlternateContent>
          </a:graphicData>
        </a:graphic>
      </p:graphicFrame>
      <p:sp>
        <p:nvSpPr>
          <p:cNvPr id="86" name="TextBox 85"/>
          <p:cNvSpPr txBox="1"/>
          <p:nvPr/>
        </p:nvSpPr>
        <p:spPr>
          <a:xfrm>
            <a:off x="4881936" y="3941970"/>
            <a:ext cx="2648284" cy="369332"/>
          </a:xfrm>
          <a:prstGeom prst="rect">
            <a:avLst/>
          </a:prstGeom>
          <a:noFill/>
        </p:spPr>
        <p:txBody>
          <a:bodyPr wrap="square" rtlCol="0">
            <a:spAutoFit/>
          </a:bodyPr>
          <a:lstStyle/>
          <a:p>
            <a:r>
              <a:rPr lang="en-US" dirty="0">
                <a:solidFill>
                  <a:srgbClr val="FF0000"/>
                </a:solidFill>
                <a:latin typeface="Apple Chancery"/>
                <a:cs typeface="Apple Chancery"/>
              </a:rPr>
              <a:t>graph of current function:</a:t>
            </a:r>
            <a:endParaRPr lang="en-US" dirty="0">
              <a:latin typeface="Times New Roman"/>
              <a:cs typeface="Times New Roman"/>
            </a:endParaRPr>
          </a:p>
        </p:txBody>
      </p:sp>
      <p:cxnSp>
        <p:nvCxnSpPr>
          <p:cNvPr id="58" name="Straight Connector 57"/>
          <p:cNvCxnSpPr/>
          <p:nvPr/>
        </p:nvCxnSpPr>
        <p:spPr>
          <a:xfrm>
            <a:off x="7416869" y="21209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7639119" y="21209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7753737" y="22697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7530220" y="22729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105321" y="23862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6705600" y="21145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6366273" y="7939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8623618" y="17388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7753737" y="23862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8585520" y="8137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Freeform 24"/>
          <p:cNvSpPr>
            <a:spLocks noChangeArrowheads="1"/>
          </p:cNvSpPr>
          <p:nvPr/>
        </p:nvSpPr>
        <p:spPr bwMode="auto">
          <a:xfrm>
            <a:off x="8432800" y="12341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0" name="Arc 209"/>
          <p:cNvSpPr>
            <a:spLocks noChangeAspect="1"/>
          </p:cNvSpPr>
          <p:nvPr/>
        </p:nvSpPr>
        <p:spPr bwMode="auto">
          <a:xfrm rot="10800000" flipV="1">
            <a:off x="7649276"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1" name="Arc 210"/>
          <p:cNvSpPr>
            <a:spLocks noChangeAspect="1"/>
          </p:cNvSpPr>
          <p:nvPr/>
        </p:nvSpPr>
        <p:spPr bwMode="auto">
          <a:xfrm rot="10800000" flipV="1">
            <a:off x="7427351"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 name="Arc 211"/>
          <p:cNvSpPr>
            <a:spLocks noChangeAspect="1"/>
          </p:cNvSpPr>
          <p:nvPr/>
        </p:nvSpPr>
        <p:spPr bwMode="auto">
          <a:xfrm rot="10800000" flipV="1">
            <a:off x="7203114" y="5175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3" name="Arc 212"/>
          <p:cNvSpPr>
            <a:spLocks noChangeAspect="1"/>
          </p:cNvSpPr>
          <p:nvPr/>
        </p:nvSpPr>
        <p:spPr bwMode="auto">
          <a:xfrm rot="10800000" flipV="1">
            <a:off x="7871200"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4" name="Line 213"/>
          <p:cNvSpPr>
            <a:spLocks noChangeAspect="1" noChangeShapeType="1"/>
          </p:cNvSpPr>
          <p:nvPr/>
        </p:nvSpPr>
        <p:spPr bwMode="auto">
          <a:xfrm rot="10800000" flipH="1">
            <a:off x="8201776" y="8059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5" name="Line 214"/>
          <p:cNvSpPr>
            <a:spLocks noChangeAspect="1" noChangeShapeType="1"/>
          </p:cNvSpPr>
          <p:nvPr/>
        </p:nvSpPr>
        <p:spPr bwMode="auto">
          <a:xfrm rot="10800000" flipH="1">
            <a:off x="6366273" y="8059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6" name="Arc 215"/>
          <p:cNvSpPr>
            <a:spLocks noChangeAspect="1"/>
          </p:cNvSpPr>
          <p:nvPr/>
        </p:nvSpPr>
        <p:spPr bwMode="auto">
          <a:xfrm rot="10800000">
            <a:off x="7649276"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 name="Arc 216"/>
          <p:cNvSpPr>
            <a:spLocks noChangeAspect="1"/>
          </p:cNvSpPr>
          <p:nvPr/>
        </p:nvSpPr>
        <p:spPr bwMode="auto">
          <a:xfrm rot="10800000">
            <a:off x="7427351"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8" name="Arc 217"/>
          <p:cNvSpPr>
            <a:spLocks noChangeAspect="1"/>
          </p:cNvSpPr>
          <p:nvPr/>
        </p:nvSpPr>
        <p:spPr bwMode="auto">
          <a:xfrm rot="10800000" flipV="1">
            <a:off x="6983501"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 name="Arc 218"/>
          <p:cNvSpPr>
            <a:spLocks noChangeAspect="1"/>
          </p:cNvSpPr>
          <p:nvPr/>
        </p:nvSpPr>
        <p:spPr bwMode="auto">
          <a:xfrm rot="10800000">
            <a:off x="7205426"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 name="Arc 219"/>
          <p:cNvSpPr>
            <a:spLocks noChangeAspect="1"/>
          </p:cNvSpPr>
          <p:nvPr/>
        </p:nvSpPr>
        <p:spPr bwMode="auto">
          <a:xfrm rot="10800000">
            <a:off x="6983501"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 name="Arc 220"/>
          <p:cNvSpPr>
            <a:spLocks noChangeAspect="1"/>
          </p:cNvSpPr>
          <p:nvPr/>
        </p:nvSpPr>
        <p:spPr bwMode="auto">
          <a:xfrm rot="10800000">
            <a:off x="7864265" y="7939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221"/>
          <p:cNvSpPr>
            <a:spLocks noChangeAspect="1"/>
          </p:cNvSpPr>
          <p:nvPr/>
        </p:nvSpPr>
        <p:spPr bwMode="auto">
          <a:xfrm rot="10800000">
            <a:off x="6754641" y="7939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104" name="Straight Connector 103"/>
          <p:cNvCxnSpPr/>
          <p:nvPr/>
        </p:nvCxnSpPr>
        <p:spPr>
          <a:xfrm>
            <a:off x="6366507" y="23907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06" name="Object 105"/>
          <p:cNvGraphicFramePr>
            <a:graphicFrameLocks noChangeAspect="1"/>
          </p:cNvGraphicFramePr>
          <p:nvPr>
            <p:extLst>
              <p:ext uri="{D42A27DB-BD31-4B8C-83A1-F6EECF244321}">
                <p14:modId xmlns:p14="http://schemas.microsoft.com/office/powerpoint/2010/main" val="2683755648"/>
              </p:ext>
            </p:extLst>
          </p:nvPr>
        </p:nvGraphicFramePr>
        <p:xfrm>
          <a:off x="7396163" y="2620963"/>
          <a:ext cx="319087" cy="338137"/>
        </p:xfrm>
        <a:graphic>
          <a:graphicData uri="http://schemas.openxmlformats.org/presentationml/2006/ole">
            <mc:AlternateContent xmlns:mc="http://schemas.openxmlformats.org/markup-compatibility/2006">
              <mc:Choice xmlns:v="urn:schemas-microsoft-com:vml" Requires="v">
                <p:oleObj spid="_x0000_s3170545" name="Equation" r:id="rId14" imgW="190500" imgH="203200" progId="Equation.DSMT4">
                  <p:embed/>
                </p:oleObj>
              </mc:Choice>
              <mc:Fallback>
                <p:oleObj name="Equation" r:id="rId14" imgW="190500" imgH="203200" progId="Equation.DSMT4">
                  <p:embed/>
                  <p:pic>
                    <p:nvPicPr>
                      <p:cNvPr id="0" name=""/>
                      <p:cNvPicPr/>
                      <p:nvPr/>
                    </p:nvPicPr>
                    <p:blipFill>
                      <a:blip r:embed="rId15"/>
                      <a:stretch>
                        <a:fillRect/>
                      </a:stretch>
                    </p:blipFill>
                    <p:spPr>
                      <a:xfrm>
                        <a:off x="7396163" y="2620963"/>
                        <a:ext cx="319087" cy="338137"/>
                      </a:xfrm>
                      <a:prstGeom prst="rect">
                        <a:avLst/>
                      </a:prstGeom>
                    </p:spPr>
                  </p:pic>
                </p:oleObj>
              </mc:Fallback>
            </mc:AlternateContent>
          </a:graphicData>
        </a:graphic>
      </p:graphicFrame>
      <p:graphicFrame>
        <p:nvGraphicFramePr>
          <p:cNvPr id="107" name="Object 106"/>
          <p:cNvGraphicFramePr>
            <a:graphicFrameLocks noChangeAspect="1"/>
          </p:cNvGraphicFramePr>
          <p:nvPr>
            <p:extLst>
              <p:ext uri="{D42A27DB-BD31-4B8C-83A1-F6EECF244321}">
                <p14:modId xmlns:p14="http://schemas.microsoft.com/office/powerpoint/2010/main" val="3405062481"/>
              </p:ext>
            </p:extLst>
          </p:nvPr>
        </p:nvGraphicFramePr>
        <p:xfrm>
          <a:off x="8820468" y="1297645"/>
          <a:ext cx="255588" cy="254000"/>
        </p:xfrm>
        <a:graphic>
          <a:graphicData uri="http://schemas.openxmlformats.org/presentationml/2006/ole">
            <mc:AlternateContent xmlns:mc="http://schemas.openxmlformats.org/markup-compatibility/2006">
              <mc:Choice xmlns:v="urn:schemas-microsoft-com:vml" Requires="v">
                <p:oleObj spid="_x0000_s3170546" name="Equation" r:id="rId16" imgW="152400" imgH="152400" progId="Equation.DSMT4">
                  <p:embed/>
                </p:oleObj>
              </mc:Choice>
              <mc:Fallback>
                <p:oleObj name="Equation" r:id="rId16" imgW="152400" imgH="152400" progId="Equation.DSMT4">
                  <p:embed/>
                  <p:pic>
                    <p:nvPicPr>
                      <p:cNvPr id="0" name=""/>
                      <p:cNvPicPr/>
                      <p:nvPr/>
                    </p:nvPicPr>
                    <p:blipFill>
                      <a:blip r:embed="rId17"/>
                      <a:stretch>
                        <a:fillRect/>
                      </a:stretch>
                    </p:blipFill>
                    <p:spPr>
                      <a:xfrm>
                        <a:off x="8820468" y="1297645"/>
                        <a:ext cx="255588" cy="254000"/>
                      </a:xfrm>
                      <a:prstGeom prst="rect">
                        <a:avLst/>
                      </a:prstGeom>
                    </p:spPr>
                  </p:pic>
                </p:oleObj>
              </mc:Fallback>
            </mc:AlternateContent>
          </a:graphicData>
        </a:graphic>
      </p:graphicFrame>
      <p:graphicFrame>
        <p:nvGraphicFramePr>
          <p:cNvPr id="108" name="Object 107"/>
          <p:cNvGraphicFramePr>
            <a:graphicFrameLocks noChangeAspect="1"/>
          </p:cNvGraphicFramePr>
          <p:nvPr>
            <p:extLst>
              <p:ext uri="{D42A27DB-BD31-4B8C-83A1-F6EECF244321}">
                <p14:modId xmlns:p14="http://schemas.microsoft.com/office/powerpoint/2010/main" val="24050391"/>
              </p:ext>
            </p:extLst>
          </p:nvPr>
        </p:nvGraphicFramePr>
        <p:xfrm>
          <a:off x="7253288" y="100011"/>
          <a:ext cx="574675" cy="339725"/>
        </p:xfrm>
        <a:graphic>
          <a:graphicData uri="http://schemas.openxmlformats.org/presentationml/2006/ole">
            <mc:AlternateContent xmlns:mc="http://schemas.openxmlformats.org/markup-compatibility/2006">
              <mc:Choice xmlns:v="urn:schemas-microsoft-com:vml" Requires="v">
                <p:oleObj spid="_x0000_s3170547" name="Equation" r:id="rId18" imgW="342900" imgH="203200" progId="Equation.DSMT4">
                  <p:embed/>
                </p:oleObj>
              </mc:Choice>
              <mc:Fallback>
                <p:oleObj name="Equation" r:id="rId18" imgW="342900" imgH="203200" progId="Equation.DSMT4">
                  <p:embed/>
                  <p:pic>
                    <p:nvPicPr>
                      <p:cNvPr id="0" name=""/>
                      <p:cNvPicPr/>
                      <p:nvPr/>
                    </p:nvPicPr>
                    <p:blipFill>
                      <a:blip r:embed="rId19"/>
                      <a:stretch>
                        <a:fillRect/>
                      </a:stretch>
                    </p:blipFill>
                    <p:spPr>
                      <a:xfrm>
                        <a:off x="7253288" y="100011"/>
                        <a:ext cx="574675" cy="339725"/>
                      </a:xfrm>
                      <a:prstGeom prst="rect">
                        <a:avLst/>
                      </a:prstGeom>
                    </p:spPr>
                  </p:pic>
                </p:oleObj>
              </mc:Fallback>
            </mc:AlternateContent>
          </a:graphicData>
        </a:graphic>
      </p:graphicFrame>
      <p:sp>
        <p:nvSpPr>
          <p:cNvPr id="109" name="TextBox 108"/>
          <p:cNvSpPr txBox="1"/>
          <p:nvPr/>
        </p:nvSpPr>
        <p:spPr>
          <a:xfrm>
            <a:off x="5956299" y="2470150"/>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opened after long time</a:t>
            </a:r>
          </a:p>
        </p:txBody>
      </p:sp>
      <p:sp>
        <p:nvSpPr>
          <p:cNvPr id="110" name="Rectangle 9"/>
          <p:cNvSpPr txBox="1">
            <a:spLocks noChangeArrowheads="1"/>
          </p:cNvSpPr>
          <p:nvPr/>
        </p:nvSpPr>
        <p:spPr>
          <a:xfrm>
            <a:off x="408605" y="392736"/>
            <a:ext cx="5026995" cy="84203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f.) If current </a:t>
            </a:r>
            <a:r>
              <a:rPr lang="en-US" sz="2000" dirty="0">
                <a:solidFill>
                  <a:srgbClr val="000000"/>
                </a:solidFill>
                <a:latin typeface="Times New Roman"/>
                <a:cs typeface="Times New Roman"/>
              </a:rPr>
              <a:t>has been </a:t>
            </a:r>
            <a:r>
              <a:rPr lang="en-US" sz="2000" dirty="0">
                <a:solidFill>
                  <a:srgbClr val="0000FF"/>
                </a:solidFill>
                <a:latin typeface="Times New Roman"/>
                <a:cs typeface="Times New Roman"/>
              </a:rPr>
              <a:t>flowing for a long time, what happens </a:t>
            </a:r>
            <a:r>
              <a:rPr lang="en-US" sz="2000" dirty="0">
                <a:latin typeface="Times New Roman"/>
                <a:cs typeface="Times New Roman"/>
              </a:rPr>
              <a:t>when you </a:t>
            </a:r>
            <a:r>
              <a:rPr lang="en-US" sz="2000" dirty="0">
                <a:solidFill>
                  <a:srgbClr val="FF0000"/>
                </a:solidFill>
                <a:latin typeface="Times New Roman"/>
                <a:cs typeface="Times New Roman"/>
              </a:rPr>
              <a:t>open the switch?</a:t>
            </a:r>
            <a:endParaRPr lang="en-US" sz="1800" dirty="0">
              <a:solidFill>
                <a:srgbClr val="FF0000"/>
              </a:solidFill>
              <a:latin typeface="Apple Chancery"/>
              <a:ea typeface="ＭＳ Ｐゴシック" charset="0"/>
              <a:cs typeface="Apple Chancery"/>
            </a:endParaRPr>
          </a:p>
        </p:txBody>
      </p:sp>
      <p:sp>
        <p:nvSpPr>
          <p:cNvPr id="4" name="TextBox 3"/>
          <p:cNvSpPr txBox="1"/>
          <p:nvPr/>
        </p:nvSpPr>
        <p:spPr>
          <a:xfrm>
            <a:off x="571500" y="4114800"/>
            <a:ext cx="2247900" cy="2246769"/>
          </a:xfrm>
          <a:prstGeom prst="rect">
            <a:avLst/>
          </a:prstGeom>
          <a:noFill/>
        </p:spPr>
        <p:txBody>
          <a:bodyPr wrap="square" rtlCol="0">
            <a:spAutoFit/>
          </a:bodyPr>
          <a:lstStyle/>
          <a:p>
            <a:r>
              <a:rPr lang="en-US" sz="2000" dirty="0">
                <a:solidFill>
                  <a:srgbClr val="FF0000"/>
                </a:solidFill>
                <a:latin typeface="Apple Chancery"/>
                <a:cs typeface="Apple Chancery"/>
              </a:rPr>
              <a:t>g.) The switch </a:t>
            </a:r>
            <a:r>
              <a:rPr lang="en-US" sz="2000" dirty="0">
                <a:latin typeface="Times New Roman"/>
                <a:cs typeface="Times New Roman"/>
              </a:rPr>
              <a:t>is </a:t>
            </a:r>
            <a:r>
              <a:rPr lang="en-US" sz="2000" dirty="0">
                <a:solidFill>
                  <a:srgbClr val="FF0000"/>
                </a:solidFill>
                <a:latin typeface="Times New Roman"/>
                <a:cs typeface="Times New Roman"/>
              </a:rPr>
              <a:t>closed</a:t>
            </a:r>
            <a:r>
              <a:rPr lang="en-US" sz="2000" dirty="0">
                <a:latin typeface="Times New Roman"/>
                <a:cs typeface="Times New Roman"/>
              </a:rPr>
              <a:t>, then </a:t>
            </a:r>
            <a:r>
              <a:rPr lang="en-US" sz="2000" dirty="0">
                <a:solidFill>
                  <a:srgbClr val="0000FF"/>
                </a:solidFill>
                <a:latin typeface="Times New Roman"/>
                <a:cs typeface="Times New Roman"/>
              </a:rPr>
              <a:t>after a long time </a:t>
            </a:r>
            <a:r>
              <a:rPr lang="en-US" sz="2000" dirty="0">
                <a:latin typeface="Times New Roman"/>
                <a:cs typeface="Times New Roman"/>
              </a:rPr>
              <a:t>it is </a:t>
            </a:r>
            <a:r>
              <a:rPr lang="en-US" sz="2000" dirty="0">
                <a:solidFill>
                  <a:srgbClr val="FF0000"/>
                </a:solidFill>
                <a:latin typeface="Times New Roman"/>
                <a:cs typeface="Times New Roman"/>
              </a:rPr>
              <a:t>opened</a:t>
            </a:r>
            <a:r>
              <a:rPr lang="en-US" sz="2000" dirty="0">
                <a:latin typeface="Times New Roman"/>
                <a:cs typeface="Times New Roman"/>
              </a:rPr>
              <a:t>.  What will a </a:t>
            </a:r>
            <a:r>
              <a:rPr lang="en-US" sz="2000" dirty="0">
                <a:solidFill>
                  <a:srgbClr val="0000FF"/>
                </a:solidFill>
                <a:latin typeface="Times New Roman"/>
                <a:cs typeface="Times New Roman"/>
              </a:rPr>
              <a:t>graph of </a:t>
            </a:r>
            <a:r>
              <a:rPr lang="en-US" sz="2000" dirty="0">
                <a:latin typeface="Times New Roman"/>
                <a:cs typeface="Times New Roman"/>
              </a:rPr>
              <a:t>the </a:t>
            </a:r>
            <a:r>
              <a:rPr lang="en-US" sz="2000" i="1" dirty="0">
                <a:solidFill>
                  <a:srgbClr val="FF0000"/>
                </a:solidFill>
                <a:latin typeface="Times New Roman"/>
                <a:cs typeface="Times New Roman"/>
              </a:rPr>
              <a:t>current </a:t>
            </a:r>
            <a:r>
              <a:rPr lang="en-US" sz="2000" i="1" dirty="0" err="1">
                <a:solidFill>
                  <a:srgbClr val="FF0000"/>
                </a:solidFill>
                <a:latin typeface="Times New Roman"/>
                <a:cs typeface="Times New Roman"/>
              </a:rPr>
              <a:t>vs</a:t>
            </a:r>
            <a:r>
              <a:rPr lang="en-US" sz="2000" i="1" dirty="0">
                <a:solidFill>
                  <a:srgbClr val="FF0000"/>
                </a:solidFill>
                <a:latin typeface="Times New Roman"/>
                <a:cs typeface="Times New Roman"/>
              </a:rPr>
              <a:t> time </a:t>
            </a:r>
            <a:r>
              <a:rPr lang="en-US" sz="2000" dirty="0">
                <a:latin typeface="Times New Roman"/>
                <a:cs typeface="Times New Roman"/>
              </a:rPr>
              <a:t>look like for the system? </a:t>
            </a:r>
          </a:p>
        </p:txBody>
      </p:sp>
      <p:cxnSp>
        <p:nvCxnSpPr>
          <p:cNvPr id="5" name="Straight Connector 4"/>
          <p:cNvCxnSpPr/>
          <p:nvPr/>
        </p:nvCxnSpPr>
        <p:spPr>
          <a:xfrm flipH="1">
            <a:off x="3547625" y="4763811"/>
            <a:ext cx="1856378"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4067648" y="5312133"/>
            <a:ext cx="0" cy="991361"/>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3572737" y="5337497"/>
            <a:ext cx="455756"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3586380" y="4983533"/>
            <a:ext cx="960928"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4568360" y="4992861"/>
            <a:ext cx="0" cy="1317818"/>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118" idx="0"/>
          </p:cNvCxnSpPr>
          <p:nvPr/>
        </p:nvCxnSpPr>
        <p:spPr>
          <a:xfrm flipH="1">
            <a:off x="5649942" y="4807373"/>
            <a:ext cx="721336" cy="1198"/>
          </a:xfrm>
          <a:prstGeom prst="line">
            <a:avLst/>
          </a:prstGeom>
          <a:ln w="2857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6901393" y="5790007"/>
            <a:ext cx="8748" cy="50945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0800000">
            <a:off x="6406482" y="5774567"/>
            <a:ext cx="455756"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10800000">
            <a:off x="6420125" y="6128531"/>
            <a:ext cx="960928"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7402105" y="6128531"/>
            <a:ext cx="0" cy="193871"/>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6" name="Freeform 5"/>
          <p:cNvSpPr/>
          <p:nvPr/>
        </p:nvSpPr>
        <p:spPr>
          <a:xfrm>
            <a:off x="3537533" y="4807374"/>
            <a:ext cx="2139368" cy="1533095"/>
          </a:xfrm>
          <a:custGeom>
            <a:avLst/>
            <a:gdLst>
              <a:gd name="connsiteX0" fmla="*/ 0 w 3378200"/>
              <a:gd name="connsiteY0" fmla="*/ 1943570 h 1943570"/>
              <a:gd name="connsiteX1" fmla="*/ 114300 w 3378200"/>
              <a:gd name="connsiteY1" fmla="*/ 1600670 h 1943570"/>
              <a:gd name="connsiteX2" fmla="*/ 368300 w 3378200"/>
              <a:gd name="connsiteY2" fmla="*/ 1143470 h 1943570"/>
              <a:gd name="connsiteX3" fmla="*/ 850900 w 3378200"/>
              <a:gd name="connsiteY3" fmla="*/ 673570 h 1943570"/>
              <a:gd name="connsiteX4" fmla="*/ 1422400 w 3378200"/>
              <a:gd name="connsiteY4" fmla="*/ 317970 h 1943570"/>
              <a:gd name="connsiteX5" fmla="*/ 2133600 w 3378200"/>
              <a:gd name="connsiteY5" fmla="*/ 102070 h 1943570"/>
              <a:gd name="connsiteX6" fmla="*/ 2971800 w 3378200"/>
              <a:gd name="connsiteY6" fmla="*/ 13170 h 1943570"/>
              <a:gd name="connsiteX7" fmla="*/ 3378200 w 3378200"/>
              <a:gd name="connsiteY7" fmla="*/ 470 h 194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1943570">
                <a:moveTo>
                  <a:pt x="0" y="1943570"/>
                </a:moveTo>
                <a:cubicBezTo>
                  <a:pt x="26458" y="1838795"/>
                  <a:pt x="52917" y="1734020"/>
                  <a:pt x="114300" y="1600670"/>
                </a:cubicBezTo>
                <a:cubicBezTo>
                  <a:pt x="175683" y="1467320"/>
                  <a:pt x="245533" y="1297987"/>
                  <a:pt x="368300" y="1143470"/>
                </a:cubicBezTo>
                <a:cubicBezTo>
                  <a:pt x="491067" y="988953"/>
                  <a:pt x="675217" y="811153"/>
                  <a:pt x="850900" y="673570"/>
                </a:cubicBezTo>
                <a:cubicBezTo>
                  <a:pt x="1026583" y="535987"/>
                  <a:pt x="1208617" y="413220"/>
                  <a:pt x="1422400" y="317970"/>
                </a:cubicBezTo>
                <a:cubicBezTo>
                  <a:pt x="1636183" y="222720"/>
                  <a:pt x="1875367" y="152870"/>
                  <a:pt x="2133600" y="102070"/>
                </a:cubicBezTo>
                <a:cubicBezTo>
                  <a:pt x="2391833" y="51270"/>
                  <a:pt x="2764367" y="30103"/>
                  <a:pt x="2971800" y="13170"/>
                </a:cubicBezTo>
                <a:cubicBezTo>
                  <a:pt x="3179233" y="-3763"/>
                  <a:pt x="3378200" y="470"/>
                  <a:pt x="3378200" y="470"/>
                </a:cubicBezTo>
              </a:path>
            </a:pathLst>
          </a:cu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Freeform 117"/>
          <p:cNvSpPr/>
          <p:nvPr/>
        </p:nvSpPr>
        <p:spPr>
          <a:xfrm rot="10800000" flipH="1">
            <a:off x="6371278" y="4807373"/>
            <a:ext cx="2139368" cy="1497316"/>
          </a:xfrm>
          <a:custGeom>
            <a:avLst/>
            <a:gdLst>
              <a:gd name="connsiteX0" fmla="*/ 0 w 3378200"/>
              <a:gd name="connsiteY0" fmla="*/ 1943570 h 1943570"/>
              <a:gd name="connsiteX1" fmla="*/ 114300 w 3378200"/>
              <a:gd name="connsiteY1" fmla="*/ 1600670 h 1943570"/>
              <a:gd name="connsiteX2" fmla="*/ 368300 w 3378200"/>
              <a:gd name="connsiteY2" fmla="*/ 1143470 h 1943570"/>
              <a:gd name="connsiteX3" fmla="*/ 850900 w 3378200"/>
              <a:gd name="connsiteY3" fmla="*/ 673570 h 1943570"/>
              <a:gd name="connsiteX4" fmla="*/ 1422400 w 3378200"/>
              <a:gd name="connsiteY4" fmla="*/ 317970 h 1943570"/>
              <a:gd name="connsiteX5" fmla="*/ 2133600 w 3378200"/>
              <a:gd name="connsiteY5" fmla="*/ 102070 h 1943570"/>
              <a:gd name="connsiteX6" fmla="*/ 2971800 w 3378200"/>
              <a:gd name="connsiteY6" fmla="*/ 13170 h 1943570"/>
              <a:gd name="connsiteX7" fmla="*/ 3378200 w 3378200"/>
              <a:gd name="connsiteY7" fmla="*/ 470 h 194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1943570">
                <a:moveTo>
                  <a:pt x="0" y="1943570"/>
                </a:moveTo>
                <a:cubicBezTo>
                  <a:pt x="26458" y="1838795"/>
                  <a:pt x="52917" y="1734020"/>
                  <a:pt x="114300" y="1600670"/>
                </a:cubicBezTo>
                <a:cubicBezTo>
                  <a:pt x="175683" y="1467320"/>
                  <a:pt x="245533" y="1297987"/>
                  <a:pt x="368300" y="1143470"/>
                </a:cubicBezTo>
                <a:cubicBezTo>
                  <a:pt x="491067" y="988953"/>
                  <a:pt x="675217" y="811153"/>
                  <a:pt x="850900" y="673570"/>
                </a:cubicBezTo>
                <a:cubicBezTo>
                  <a:pt x="1026583" y="535987"/>
                  <a:pt x="1208617" y="413220"/>
                  <a:pt x="1422400" y="317970"/>
                </a:cubicBezTo>
                <a:cubicBezTo>
                  <a:pt x="1636183" y="222720"/>
                  <a:pt x="1875367" y="152870"/>
                  <a:pt x="2133600" y="102070"/>
                </a:cubicBezTo>
                <a:cubicBezTo>
                  <a:pt x="2391833" y="51270"/>
                  <a:pt x="2764367" y="30103"/>
                  <a:pt x="2971800" y="13170"/>
                </a:cubicBezTo>
                <a:cubicBezTo>
                  <a:pt x="3179233" y="-3763"/>
                  <a:pt x="3378200" y="470"/>
                  <a:pt x="3378200" y="470"/>
                </a:cubicBezTo>
              </a:path>
            </a:pathLst>
          </a:cu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9" name="Straight Connector 118"/>
          <p:cNvCxnSpPr/>
          <p:nvPr/>
        </p:nvCxnSpPr>
        <p:spPr>
          <a:xfrm flipH="1">
            <a:off x="6358865" y="4808570"/>
            <a:ext cx="1" cy="1502109"/>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120" name="Object 119"/>
          <p:cNvGraphicFramePr>
            <a:graphicFrameLocks noChangeAspect="1"/>
          </p:cNvGraphicFramePr>
          <p:nvPr>
            <p:extLst>
              <p:ext uri="{D42A27DB-BD31-4B8C-83A1-F6EECF244321}">
                <p14:modId xmlns:p14="http://schemas.microsoft.com/office/powerpoint/2010/main" val="122010381"/>
              </p:ext>
            </p:extLst>
          </p:nvPr>
        </p:nvGraphicFramePr>
        <p:xfrm>
          <a:off x="6827574" y="6587192"/>
          <a:ext cx="147638" cy="180975"/>
        </p:xfrm>
        <a:graphic>
          <a:graphicData uri="http://schemas.openxmlformats.org/presentationml/2006/ole">
            <mc:AlternateContent xmlns:mc="http://schemas.openxmlformats.org/markup-compatibility/2006">
              <mc:Choice xmlns:v="urn:schemas-microsoft-com:vml" Requires="v">
                <p:oleObj spid="_x0000_s3170548" name="Equation" r:id="rId20" imgW="114300" imgH="139700" progId="Equation.DSMT4">
                  <p:embed/>
                </p:oleObj>
              </mc:Choice>
              <mc:Fallback>
                <p:oleObj name="Equation" r:id="rId20" imgW="114300" imgH="139700" progId="Equation.DSMT4">
                  <p:embed/>
                  <p:pic>
                    <p:nvPicPr>
                      <p:cNvPr id="0" name=""/>
                      <p:cNvPicPr/>
                      <p:nvPr/>
                    </p:nvPicPr>
                    <p:blipFill>
                      <a:blip r:embed="rId11"/>
                      <a:stretch>
                        <a:fillRect/>
                      </a:stretch>
                    </p:blipFill>
                    <p:spPr>
                      <a:xfrm>
                        <a:off x="6827574" y="6587192"/>
                        <a:ext cx="147638" cy="180975"/>
                      </a:xfrm>
                      <a:prstGeom prst="rect">
                        <a:avLst/>
                      </a:prstGeom>
                    </p:spPr>
                  </p:pic>
                </p:oleObj>
              </mc:Fallback>
            </mc:AlternateContent>
          </a:graphicData>
        </a:graphic>
      </p:graphicFrame>
      <p:graphicFrame>
        <p:nvGraphicFramePr>
          <p:cNvPr id="121" name="Object 120"/>
          <p:cNvGraphicFramePr>
            <a:graphicFrameLocks noChangeAspect="1"/>
          </p:cNvGraphicFramePr>
          <p:nvPr>
            <p:extLst>
              <p:ext uri="{D42A27DB-BD31-4B8C-83A1-F6EECF244321}">
                <p14:modId xmlns:p14="http://schemas.microsoft.com/office/powerpoint/2010/main" val="430956395"/>
              </p:ext>
            </p:extLst>
          </p:nvPr>
        </p:nvGraphicFramePr>
        <p:xfrm>
          <a:off x="7233179" y="6485398"/>
          <a:ext cx="261937" cy="214312"/>
        </p:xfrm>
        <a:graphic>
          <a:graphicData uri="http://schemas.openxmlformats.org/presentationml/2006/ole">
            <mc:AlternateContent xmlns:mc="http://schemas.openxmlformats.org/markup-compatibility/2006">
              <mc:Choice xmlns:v="urn:schemas-microsoft-com:vml" Requires="v">
                <p:oleObj spid="_x0000_s3170549" name="Equation" r:id="rId21" imgW="203200" imgH="165100" progId="Equation.DSMT4">
                  <p:embed/>
                </p:oleObj>
              </mc:Choice>
              <mc:Fallback>
                <p:oleObj name="Equation" r:id="rId21" imgW="203200" imgH="165100" progId="Equation.DSMT4">
                  <p:embed/>
                  <p:pic>
                    <p:nvPicPr>
                      <p:cNvPr id="0" name=""/>
                      <p:cNvPicPr/>
                      <p:nvPr/>
                    </p:nvPicPr>
                    <p:blipFill>
                      <a:blip r:embed="rId13"/>
                      <a:stretch>
                        <a:fillRect/>
                      </a:stretch>
                    </p:blipFill>
                    <p:spPr>
                      <a:xfrm>
                        <a:off x="7233179" y="6485398"/>
                        <a:ext cx="261937" cy="214312"/>
                      </a:xfrm>
                      <a:prstGeom prst="rect">
                        <a:avLst/>
                      </a:prstGeom>
                    </p:spPr>
                  </p:pic>
                </p:oleObj>
              </mc:Fallback>
            </mc:AlternateContent>
          </a:graphicData>
        </a:graphic>
      </p:graphicFrame>
      <p:cxnSp>
        <p:nvCxnSpPr>
          <p:cNvPr id="16" name="Straight Arrow Connector 15"/>
          <p:cNvCxnSpPr/>
          <p:nvPr/>
        </p:nvCxnSpPr>
        <p:spPr>
          <a:xfrm>
            <a:off x="6358865" y="6434141"/>
            <a:ext cx="1037298"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6358865" y="6539974"/>
            <a:ext cx="542528"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23" name="Object 122"/>
          <p:cNvGraphicFramePr>
            <a:graphicFrameLocks noChangeAspect="1"/>
          </p:cNvGraphicFramePr>
          <p:nvPr>
            <p:extLst>
              <p:ext uri="{D42A27DB-BD31-4B8C-83A1-F6EECF244321}">
                <p14:modId xmlns:p14="http://schemas.microsoft.com/office/powerpoint/2010/main" val="845686156"/>
              </p:ext>
            </p:extLst>
          </p:nvPr>
        </p:nvGraphicFramePr>
        <p:xfrm>
          <a:off x="6936943" y="5642804"/>
          <a:ext cx="560387" cy="263525"/>
        </p:xfrm>
        <a:graphic>
          <a:graphicData uri="http://schemas.openxmlformats.org/presentationml/2006/ole">
            <mc:AlternateContent xmlns:mc="http://schemas.openxmlformats.org/markup-compatibility/2006">
              <mc:Choice xmlns:v="urn:schemas-microsoft-com:vml" Requires="v">
                <p:oleObj spid="_x0000_s3170550" name="Equation" r:id="rId22" imgW="431800" imgH="203200" progId="Equation.DSMT4">
                  <p:embed/>
                </p:oleObj>
              </mc:Choice>
              <mc:Fallback>
                <p:oleObj name="Equation" r:id="rId22" imgW="431800" imgH="203200" progId="Equation.DSMT4">
                  <p:embed/>
                  <p:pic>
                    <p:nvPicPr>
                      <p:cNvPr id="0" name=""/>
                      <p:cNvPicPr/>
                      <p:nvPr/>
                    </p:nvPicPr>
                    <p:blipFill>
                      <a:blip r:embed="rId23"/>
                      <a:stretch>
                        <a:fillRect/>
                      </a:stretch>
                    </p:blipFill>
                    <p:spPr>
                      <a:xfrm>
                        <a:off x="6936943" y="5642804"/>
                        <a:ext cx="560387" cy="263525"/>
                      </a:xfrm>
                      <a:prstGeom prst="rect">
                        <a:avLst/>
                      </a:prstGeom>
                    </p:spPr>
                  </p:pic>
                </p:oleObj>
              </mc:Fallback>
            </mc:AlternateContent>
          </a:graphicData>
        </a:graphic>
      </p:graphicFrame>
      <p:graphicFrame>
        <p:nvGraphicFramePr>
          <p:cNvPr id="124" name="Object 123"/>
          <p:cNvGraphicFramePr>
            <a:graphicFrameLocks noChangeAspect="1"/>
          </p:cNvGraphicFramePr>
          <p:nvPr>
            <p:extLst>
              <p:ext uri="{D42A27DB-BD31-4B8C-83A1-F6EECF244321}">
                <p14:modId xmlns:p14="http://schemas.microsoft.com/office/powerpoint/2010/main" val="193590209"/>
              </p:ext>
            </p:extLst>
          </p:nvPr>
        </p:nvGraphicFramePr>
        <p:xfrm>
          <a:off x="7497330" y="5921769"/>
          <a:ext cx="560387" cy="263525"/>
        </p:xfrm>
        <a:graphic>
          <a:graphicData uri="http://schemas.openxmlformats.org/presentationml/2006/ole">
            <mc:AlternateContent xmlns:mc="http://schemas.openxmlformats.org/markup-compatibility/2006">
              <mc:Choice xmlns:v="urn:schemas-microsoft-com:vml" Requires="v">
                <p:oleObj spid="_x0000_s3170551" name="Equation" r:id="rId24" imgW="431800" imgH="203200" progId="Equation.DSMT4">
                  <p:embed/>
                </p:oleObj>
              </mc:Choice>
              <mc:Fallback>
                <p:oleObj name="Equation" r:id="rId24" imgW="431800" imgH="203200" progId="Equation.DSMT4">
                  <p:embed/>
                  <p:pic>
                    <p:nvPicPr>
                      <p:cNvPr id="0" name=""/>
                      <p:cNvPicPr/>
                      <p:nvPr/>
                    </p:nvPicPr>
                    <p:blipFill>
                      <a:blip r:embed="rId25"/>
                      <a:stretch>
                        <a:fillRect/>
                      </a:stretch>
                    </p:blipFill>
                    <p:spPr>
                      <a:xfrm>
                        <a:off x="7497330" y="5921769"/>
                        <a:ext cx="560387" cy="263525"/>
                      </a:xfrm>
                      <a:prstGeom prst="rect">
                        <a:avLst/>
                      </a:prstGeom>
                    </p:spPr>
                  </p:pic>
                </p:oleObj>
              </mc:Fallback>
            </mc:AlternateContent>
          </a:graphicData>
        </a:graphic>
      </p:graphicFrame>
      <p:graphicFrame>
        <p:nvGraphicFramePr>
          <p:cNvPr id="125" name="Object 124"/>
          <p:cNvGraphicFramePr>
            <a:graphicFrameLocks noChangeAspect="1"/>
          </p:cNvGraphicFramePr>
          <p:nvPr>
            <p:extLst>
              <p:ext uri="{D42A27DB-BD31-4B8C-83A1-F6EECF244321}">
                <p14:modId xmlns:p14="http://schemas.microsoft.com/office/powerpoint/2010/main" val="2785979167"/>
              </p:ext>
            </p:extLst>
          </p:nvPr>
        </p:nvGraphicFramePr>
        <p:xfrm>
          <a:off x="6705600" y="4856163"/>
          <a:ext cx="906462" cy="411162"/>
        </p:xfrm>
        <a:graphic>
          <a:graphicData uri="http://schemas.openxmlformats.org/presentationml/2006/ole">
            <mc:AlternateContent xmlns:mc="http://schemas.openxmlformats.org/markup-compatibility/2006">
              <mc:Choice xmlns:v="urn:schemas-microsoft-com:vml" Requires="v">
                <p:oleObj spid="_x0000_s3170552" name="Equation" r:id="rId26" imgW="698500" imgH="317500" progId="Equation.DSMT4">
                  <p:embed/>
                </p:oleObj>
              </mc:Choice>
              <mc:Fallback>
                <p:oleObj name="Equation" r:id="rId26" imgW="698500" imgH="317500" progId="Equation.DSMT4">
                  <p:embed/>
                  <p:pic>
                    <p:nvPicPr>
                      <p:cNvPr id="0" name=""/>
                      <p:cNvPicPr/>
                      <p:nvPr/>
                    </p:nvPicPr>
                    <p:blipFill>
                      <a:blip r:embed="rId27"/>
                      <a:stretch>
                        <a:fillRect/>
                      </a:stretch>
                    </p:blipFill>
                    <p:spPr>
                      <a:xfrm>
                        <a:off x="6705600" y="4856163"/>
                        <a:ext cx="906462" cy="411162"/>
                      </a:xfrm>
                      <a:prstGeom prst="rect">
                        <a:avLst/>
                      </a:prstGeom>
                    </p:spPr>
                  </p:pic>
                </p:oleObj>
              </mc:Fallback>
            </mc:AlternateContent>
          </a:graphicData>
        </a:graphic>
      </p:graphicFrame>
    </p:spTree>
    <p:extLst>
      <p:ext uri="{BB962C8B-B14F-4D97-AF65-F5344CB8AC3E}">
        <p14:creationId xmlns:p14="http://schemas.microsoft.com/office/powerpoint/2010/main" val="210900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dissolve">
                                      <p:cBhvr>
                                        <p:cTn id="12" dur="500"/>
                                        <p:tgtEl>
                                          <p:spTgt spid="6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dissolve">
                                      <p:cBhvr>
                                        <p:cTn id="15" dur="500"/>
                                        <p:tgtEl>
                                          <p:spTgt spid="86"/>
                                        </p:tgtEl>
                                      </p:cBhvr>
                                    </p:animEffect>
                                  </p:childTnLst>
                                </p:cTn>
                              </p:par>
                              <p:par>
                                <p:cTn id="16" presetID="9" presetClass="entr" presetSubtype="0"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dissolve">
                                      <p:cBhvr>
                                        <p:cTn id="18" dur="500"/>
                                        <p:tgtEl>
                                          <p:spTgt spid="6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dissolve">
                                      <p:cBhvr>
                                        <p:cTn id="26" dur="500"/>
                                        <p:tgtEl>
                                          <p:spTgt spid="66"/>
                                        </p:tgtEl>
                                      </p:cBhvr>
                                    </p:animEffect>
                                  </p:childTnLst>
                                </p:cTn>
                              </p:par>
                              <p:par>
                                <p:cTn id="27" presetID="9"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par>
                                <p:cTn id="33" presetID="9" presetClass="entr" presetSubtype="0" fill="hold" nodeType="withEffect">
                                  <p:stCondLst>
                                    <p:cond delay="0"/>
                                  </p:stCondLst>
                                  <p:childTnLst>
                                    <p:set>
                                      <p:cBhvr>
                                        <p:cTn id="34" dur="1" fill="hold">
                                          <p:stCondLst>
                                            <p:cond delay="0"/>
                                          </p:stCondLst>
                                        </p:cTn>
                                        <p:tgtEl>
                                          <p:spTgt spid="113"/>
                                        </p:tgtEl>
                                        <p:attrNameLst>
                                          <p:attrName>style.visibility</p:attrName>
                                        </p:attrNameLst>
                                      </p:cBhvr>
                                      <p:to>
                                        <p:strVal val="visible"/>
                                      </p:to>
                                    </p:set>
                                    <p:animEffect transition="in" filter="dissolve">
                                      <p:cBhvr>
                                        <p:cTn id="35" dur="500"/>
                                        <p:tgtEl>
                                          <p:spTgt spid="11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dissolve">
                                      <p:cBhvr>
                                        <p:cTn id="38" dur="500"/>
                                        <p:tgtEl>
                                          <p:spTgt spid="11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dissolve">
                                      <p:cBhvr>
                                        <p:cTn id="43" dur="500"/>
                                        <p:tgtEl>
                                          <p:spTgt spid="83"/>
                                        </p:tgtEl>
                                      </p:cBhvr>
                                    </p:animEffect>
                                  </p:childTnLst>
                                </p:cTn>
                              </p:par>
                              <p:par>
                                <p:cTn id="44" presetID="9" presetClass="entr" presetSubtype="0"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ssolve">
                                      <p:cBhvr>
                                        <p:cTn id="46" dur="500"/>
                                        <p:tgtEl>
                                          <p:spTgt spid="75"/>
                                        </p:tgtEl>
                                      </p:cBhvr>
                                    </p:animEffect>
                                  </p:childTnLst>
                                </p:cTn>
                              </p:par>
                              <p:par>
                                <p:cTn id="47" presetID="9"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dissolve">
                                      <p:cBhvr>
                                        <p:cTn id="49" dur="500"/>
                                        <p:tgtEl>
                                          <p:spTgt spid="76"/>
                                        </p:tgtEl>
                                      </p:cBhvr>
                                    </p:animEffect>
                                  </p:childTnLst>
                                </p:cTn>
                              </p:par>
                              <p:par>
                                <p:cTn id="50" presetID="9" presetClass="entr" presetSubtype="0"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dissolve">
                                      <p:cBhvr>
                                        <p:cTn id="52" dur="500"/>
                                        <p:tgtEl>
                                          <p:spTgt spid="67"/>
                                        </p:tgtEl>
                                      </p:cBhvr>
                                    </p:animEffect>
                                  </p:childTnLst>
                                </p:cTn>
                              </p:par>
                              <p:par>
                                <p:cTn id="53" presetID="9"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dissolve">
                                      <p:cBhvr>
                                        <p:cTn id="55" dur="500"/>
                                        <p:tgtEl>
                                          <p:spTgt spid="74"/>
                                        </p:tgtEl>
                                      </p:cBhvr>
                                    </p:animEffect>
                                  </p:childTnLst>
                                </p:cTn>
                              </p:par>
                              <p:par>
                                <p:cTn id="56" presetID="9"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dissolve">
                                      <p:cBhvr>
                                        <p:cTn id="58" dur="500"/>
                                        <p:tgtEl>
                                          <p:spTgt spid="68"/>
                                        </p:tgtEl>
                                      </p:cBhvr>
                                    </p:animEffect>
                                  </p:childTnLst>
                                </p:cTn>
                              </p:par>
                              <p:par>
                                <p:cTn id="59" presetID="9" presetClass="entr" presetSubtype="0" fill="hold" nodeType="with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dissolve">
                                      <p:cBhvr>
                                        <p:cTn id="61" dur="500"/>
                                        <p:tgtEl>
                                          <p:spTgt spid="84"/>
                                        </p:tgtEl>
                                      </p:cBhvr>
                                    </p:animEffect>
                                  </p:childTnLst>
                                </p:cTn>
                              </p:par>
                              <p:par>
                                <p:cTn id="62" presetID="9" presetClass="entr" presetSubtype="0" fill="hold"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dissolve">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119"/>
                                        </p:tgtEl>
                                        <p:attrNameLst>
                                          <p:attrName>style.visibility</p:attrName>
                                        </p:attrNameLst>
                                      </p:cBhvr>
                                      <p:to>
                                        <p:strVal val="visible"/>
                                      </p:to>
                                    </p:set>
                                    <p:animEffect transition="in" filter="dissolve">
                                      <p:cBhvr>
                                        <p:cTn id="69" dur="500"/>
                                        <p:tgtEl>
                                          <p:spTgt spid="119"/>
                                        </p:tgtEl>
                                      </p:cBhvr>
                                    </p:animEffect>
                                  </p:childTnLst>
                                </p:cTn>
                              </p:par>
                              <p:par>
                                <p:cTn id="70" presetID="9" presetClass="entr" presetSubtype="0" fill="hold" nodeType="with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dissolve">
                                      <p:cBhvr>
                                        <p:cTn id="72" dur="500"/>
                                        <p:tgtEl>
                                          <p:spTgt spid="115"/>
                                        </p:tgtEl>
                                      </p:cBhvr>
                                    </p:animEffect>
                                  </p:childTnLst>
                                </p:cTn>
                              </p:par>
                              <p:par>
                                <p:cTn id="73" presetID="9" presetClass="entr" presetSubtype="0" fill="hold" nodeType="with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dissolve">
                                      <p:cBhvr>
                                        <p:cTn id="75" dur="500"/>
                                        <p:tgtEl>
                                          <p:spTgt spid="116"/>
                                        </p:tgtEl>
                                      </p:cBhvr>
                                    </p:animEffect>
                                  </p:childTnLst>
                                </p:cTn>
                              </p:par>
                              <p:par>
                                <p:cTn id="76" presetID="9" presetClass="entr" presetSubtype="0" fill="hold" nodeType="withEffect">
                                  <p:stCondLst>
                                    <p:cond delay="0"/>
                                  </p:stCondLst>
                                  <p:childTnLst>
                                    <p:set>
                                      <p:cBhvr>
                                        <p:cTn id="77" dur="1" fill="hold">
                                          <p:stCondLst>
                                            <p:cond delay="0"/>
                                          </p:stCondLst>
                                        </p:cTn>
                                        <p:tgtEl>
                                          <p:spTgt spid="114"/>
                                        </p:tgtEl>
                                        <p:attrNameLst>
                                          <p:attrName>style.visibility</p:attrName>
                                        </p:attrNameLst>
                                      </p:cBhvr>
                                      <p:to>
                                        <p:strVal val="visible"/>
                                      </p:to>
                                    </p:set>
                                    <p:animEffect transition="in" filter="dissolve">
                                      <p:cBhvr>
                                        <p:cTn id="78" dur="500"/>
                                        <p:tgtEl>
                                          <p:spTgt spid="114"/>
                                        </p:tgtEl>
                                      </p:cBhvr>
                                    </p:animEffect>
                                  </p:childTnLst>
                                </p:cTn>
                              </p:par>
                              <p:par>
                                <p:cTn id="79" presetID="9" presetClass="entr" presetSubtype="0" fill="hold" nodeType="withEffect">
                                  <p:stCondLst>
                                    <p:cond delay="0"/>
                                  </p:stCondLst>
                                  <p:childTnLst>
                                    <p:set>
                                      <p:cBhvr>
                                        <p:cTn id="80" dur="1" fill="hold">
                                          <p:stCondLst>
                                            <p:cond delay="0"/>
                                          </p:stCondLst>
                                        </p:cTn>
                                        <p:tgtEl>
                                          <p:spTgt spid="117"/>
                                        </p:tgtEl>
                                        <p:attrNameLst>
                                          <p:attrName>style.visibility</p:attrName>
                                        </p:attrNameLst>
                                      </p:cBhvr>
                                      <p:to>
                                        <p:strVal val="visible"/>
                                      </p:to>
                                    </p:set>
                                    <p:animEffect transition="in" filter="dissolve">
                                      <p:cBhvr>
                                        <p:cTn id="81" dur="500"/>
                                        <p:tgtEl>
                                          <p:spTgt spid="117"/>
                                        </p:tgtEl>
                                      </p:cBhvr>
                                    </p:animEffect>
                                  </p:childTnLst>
                                </p:cTn>
                              </p:par>
                              <p:par>
                                <p:cTn id="82" presetID="9" presetClass="entr" presetSubtype="0" fill="hold" nodeType="withEffect">
                                  <p:stCondLst>
                                    <p:cond delay="0"/>
                                  </p:stCondLst>
                                  <p:childTnLst>
                                    <p:set>
                                      <p:cBhvr>
                                        <p:cTn id="83" dur="1" fill="hold">
                                          <p:stCondLst>
                                            <p:cond delay="0"/>
                                          </p:stCondLst>
                                        </p:cTn>
                                        <p:tgtEl>
                                          <p:spTgt spid="123"/>
                                        </p:tgtEl>
                                        <p:attrNameLst>
                                          <p:attrName>style.visibility</p:attrName>
                                        </p:attrNameLst>
                                      </p:cBhvr>
                                      <p:to>
                                        <p:strVal val="visible"/>
                                      </p:to>
                                    </p:set>
                                    <p:animEffect transition="in" filter="dissolve">
                                      <p:cBhvr>
                                        <p:cTn id="84" dur="500"/>
                                        <p:tgtEl>
                                          <p:spTgt spid="123"/>
                                        </p:tgtEl>
                                      </p:cBhvr>
                                    </p:animEffect>
                                  </p:childTnLst>
                                </p:cTn>
                              </p:par>
                              <p:par>
                                <p:cTn id="85" presetID="9" presetClass="entr" presetSubtype="0" fill="hold" nodeType="with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dissolve">
                                      <p:cBhvr>
                                        <p:cTn id="87" dur="500"/>
                                        <p:tgtEl>
                                          <p:spTgt spid="124"/>
                                        </p:tgtEl>
                                      </p:cBhvr>
                                    </p:animEffect>
                                  </p:childTnLst>
                                </p:cTn>
                              </p:par>
                              <p:par>
                                <p:cTn id="88" presetID="9" presetClass="entr" presetSubtype="0"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dissolve">
                                      <p:cBhvr>
                                        <p:cTn id="90" dur="500"/>
                                        <p:tgtEl>
                                          <p:spTgt spid="16"/>
                                        </p:tgtEl>
                                      </p:cBhvr>
                                    </p:animEffect>
                                  </p:childTnLst>
                                </p:cTn>
                              </p:par>
                              <p:par>
                                <p:cTn id="91" presetID="9" presetClass="entr" presetSubtype="0" fill="hold" nodeType="withEffect">
                                  <p:stCondLst>
                                    <p:cond delay="0"/>
                                  </p:stCondLst>
                                  <p:childTnLst>
                                    <p:set>
                                      <p:cBhvr>
                                        <p:cTn id="92" dur="1" fill="hold">
                                          <p:stCondLst>
                                            <p:cond delay="0"/>
                                          </p:stCondLst>
                                        </p:cTn>
                                        <p:tgtEl>
                                          <p:spTgt spid="122"/>
                                        </p:tgtEl>
                                        <p:attrNameLst>
                                          <p:attrName>style.visibility</p:attrName>
                                        </p:attrNameLst>
                                      </p:cBhvr>
                                      <p:to>
                                        <p:strVal val="visible"/>
                                      </p:to>
                                    </p:set>
                                    <p:animEffect transition="in" filter="dissolve">
                                      <p:cBhvr>
                                        <p:cTn id="93" dur="500"/>
                                        <p:tgtEl>
                                          <p:spTgt spid="122"/>
                                        </p:tgtEl>
                                      </p:cBhvr>
                                    </p:animEffect>
                                  </p:childTnLst>
                                </p:cTn>
                              </p:par>
                              <p:par>
                                <p:cTn id="94" presetID="9" presetClass="entr" presetSubtype="0" fill="hold"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dissolve">
                                      <p:cBhvr>
                                        <p:cTn id="96" dur="500"/>
                                        <p:tgtEl>
                                          <p:spTgt spid="120"/>
                                        </p:tgtEl>
                                      </p:cBhvr>
                                    </p:animEffect>
                                  </p:childTnLst>
                                </p:cTn>
                              </p:par>
                              <p:par>
                                <p:cTn id="97" presetID="9" presetClass="entr" presetSubtype="0" fill="hold" nodeType="withEffect">
                                  <p:stCondLst>
                                    <p:cond delay="0"/>
                                  </p:stCondLst>
                                  <p:childTnLst>
                                    <p:set>
                                      <p:cBhvr>
                                        <p:cTn id="98" dur="1" fill="hold">
                                          <p:stCondLst>
                                            <p:cond delay="0"/>
                                          </p:stCondLst>
                                        </p:cTn>
                                        <p:tgtEl>
                                          <p:spTgt spid="121"/>
                                        </p:tgtEl>
                                        <p:attrNameLst>
                                          <p:attrName>style.visibility</p:attrName>
                                        </p:attrNameLst>
                                      </p:cBhvr>
                                      <p:to>
                                        <p:strVal val="visible"/>
                                      </p:to>
                                    </p:set>
                                    <p:animEffect transition="in" filter="dissolve">
                                      <p:cBhvr>
                                        <p:cTn id="99" dur="500"/>
                                        <p:tgtEl>
                                          <p:spTgt spid="121"/>
                                        </p:tgtEl>
                                      </p:cBhvr>
                                    </p:animEffect>
                                  </p:childTnLst>
                                </p:cTn>
                              </p:par>
                              <p:par>
                                <p:cTn id="100" presetID="9" presetClass="entr" presetSubtype="0" fill="hold" nodeType="with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dissolve">
                                      <p:cBhvr>
                                        <p:cTn id="10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86" grpId="0"/>
      <p:bldP spid="4" grpId="0"/>
      <p:bldP spid="6" grpId="0" animBg="1"/>
      <p:bldP spid="1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
          <p:cNvSpPr txBox="1">
            <a:spLocks noChangeArrowheads="1"/>
          </p:cNvSpPr>
          <p:nvPr/>
        </p:nvSpPr>
        <p:spPr>
          <a:xfrm>
            <a:off x="614363" y="1006668"/>
            <a:ext cx="5265737" cy="39509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a.) What is the </a:t>
            </a:r>
            <a:r>
              <a:rPr lang="en-US" sz="2000" dirty="0">
                <a:solidFill>
                  <a:srgbClr val="0000FF"/>
                </a:solidFill>
                <a:latin typeface="Times New Roman"/>
                <a:cs typeface="Times New Roman"/>
              </a:rPr>
              <a:t>time constant </a:t>
            </a:r>
            <a:r>
              <a:rPr lang="en-US" sz="2000" dirty="0">
                <a:latin typeface="Times New Roman"/>
                <a:cs typeface="Times New Roman"/>
              </a:rPr>
              <a:t>for the circuit?</a:t>
            </a:r>
            <a:endParaRPr lang="en-US" sz="1800" dirty="0">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62.)</a:t>
            </a:r>
          </a:p>
        </p:txBody>
      </p:sp>
      <p:sp>
        <p:nvSpPr>
          <p:cNvPr id="50" name="Rectangle 9"/>
          <p:cNvSpPr txBox="1">
            <a:spLocks noChangeArrowheads="1"/>
          </p:cNvSpPr>
          <p:nvPr/>
        </p:nvSpPr>
        <p:spPr>
          <a:xfrm>
            <a:off x="109447" y="115565"/>
            <a:ext cx="5700753" cy="99444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18</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solidFill>
                  <a:srgbClr val="000000"/>
                </a:solidFill>
                <a:latin typeface="Times New Roman"/>
                <a:cs typeface="Times New Roman"/>
              </a:rPr>
              <a:t>(problem courtesy of Mr. White)  </a:t>
            </a:r>
            <a:r>
              <a:rPr lang="en-US" sz="2000" dirty="0">
                <a:solidFill>
                  <a:srgbClr val="000000"/>
                </a:solidFill>
                <a:latin typeface="Times New Roman"/>
                <a:cs typeface="Times New Roman"/>
              </a:rPr>
              <a:t>For</a:t>
            </a:r>
            <a:r>
              <a:rPr lang="en-US" sz="2000" dirty="0">
                <a:solidFill>
                  <a:srgbClr val="0000FF"/>
                </a:solidFill>
                <a:latin typeface="Times New Roman"/>
                <a:cs typeface="Times New Roman"/>
              </a:rPr>
              <a:t> the circuit </a:t>
            </a:r>
            <a:r>
              <a:rPr lang="en-US" sz="2000" dirty="0">
                <a:latin typeface="Times New Roman"/>
                <a:cs typeface="Times New Roman"/>
              </a:rPr>
              <a:t>to the right with the switch thrown at t = 0</a:t>
            </a:r>
            <a:r>
              <a:rPr lang="en-US" sz="2000" dirty="0">
                <a:solidFill>
                  <a:srgbClr val="0000FF"/>
                </a:solidFill>
                <a:latin typeface="Times New Roman"/>
                <a:cs typeface="Times New Roman"/>
              </a:rPr>
              <a:t>:</a:t>
            </a:r>
            <a:endParaRPr lang="en-US" sz="2000" dirty="0">
              <a:solidFill>
                <a:srgbClr val="008000"/>
              </a:solidFill>
              <a:latin typeface="Apple Chancery"/>
              <a:ea typeface="ＭＳ Ｐゴシック" charset="0"/>
              <a:cs typeface="Apple Chancery"/>
            </a:endParaRPr>
          </a:p>
        </p:txBody>
      </p:sp>
      <p:graphicFrame>
        <p:nvGraphicFramePr>
          <p:cNvPr id="99" name="Object 98"/>
          <p:cNvGraphicFramePr>
            <a:graphicFrameLocks noChangeAspect="1"/>
          </p:cNvGraphicFramePr>
          <p:nvPr>
            <p:extLst>
              <p:ext uri="{D42A27DB-BD31-4B8C-83A1-F6EECF244321}">
                <p14:modId xmlns:p14="http://schemas.microsoft.com/office/powerpoint/2010/main" val="2757301081"/>
              </p:ext>
            </p:extLst>
          </p:nvPr>
        </p:nvGraphicFramePr>
        <p:xfrm>
          <a:off x="2338388" y="1490663"/>
          <a:ext cx="1535112" cy="1658937"/>
        </p:xfrm>
        <a:graphic>
          <a:graphicData uri="http://schemas.openxmlformats.org/presentationml/2006/ole">
            <mc:AlternateContent xmlns:mc="http://schemas.openxmlformats.org/markup-compatibility/2006">
              <mc:Choice xmlns:v="urn:schemas-microsoft-com:vml" Requires="v">
                <p:oleObj spid="_x0000_s2624364" name="Equation" r:id="rId4" imgW="914400" imgH="990600" progId="Equation.DSMT4">
                  <p:embed/>
                </p:oleObj>
              </mc:Choice>
              <mc:Fallback>
                <p:oleObj name="Equation" r:id="rId4" imgW="914400" imgH="990600" progId="Equation.DSMT4">
                  <p:embed/>
                  <p:pic>
                    <p:nvPicPr>
                      <p:cNvPr id="0" name=""/>
                      <p:cNvPicPr/>
                      <p:nvPr/>
                    </p:nvPicPr>
                    <p:blipFill>
                      <a:blip r:embed="rId5"/>
                      <a:stretch>
                        <a:fillRect/>
                      </a:stretch>
                    </p:blipFill>
                    <p:spPr>
                      <a:xfrm>
                        <a:off x="2338388" y="1490663"/>
                        <a:ext cx="1535112" cy="1658937"/>
                      </a:xfrm>
                      <a:prstGeom prst="rect">
                        <a:avLst/>
                      </a:prstGeom>
                    </p:spPr>
                  </p:pic>
                </p:oleObj>
              </mc:Fallback>
            </mc:AlternateContent>
          </a:graphicData>
        </a:graphic>
      </p:graphicFrame>
      <p:cxnSp>
        <p:nvCxnSpPr>
          <p:cNvPr id="32" name="Straight Connector 31"/>
          <p:cNvCxnSpPr/>
          <p:nvPr/>
        </p:nvCxnSpPr>
        <p:spPr>
          <a:xfrm>
            <a:off x="690886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13111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245737" y="23840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022220" y="23872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97321" y="25005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197600" y="22288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58273" y="9082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115618" y="18531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245737" y="25005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077520" y="9280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Freeform 24"/>
          <p:cNvSpPr>
            <a:spLocks noChangeArrowheads="1"/>
          </p:cNvSpPr>
          <p:nvPr/>
        </p:nvSpPr>
        <p:spPr bwMode="auto">
          <a:xfrm>
            <a:off x="7924800" y="13484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 name="Arc 209"/>
          <p:cNvSpPr>
            <a:spLocks noChangeAspect="1"/>
          </p:cNvSpPr>
          <p:nvPr/>
        </p:nvSpPr>
        <p:spPr bwMode="auto">
          <a:xfrm rot="10800000" flipV="1">
            <a:off x="7141276"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 name="Arc 210"/>
          <p:cNvSpPr>
            <a:spLocks noChangeAspect="1"/>
          </p:cNvSpPr>
          <p:nvPr/>
        </p:nvSpPr>
        <p:spPr bwMode="auto">
          <a:xfrm rot="10800000" flipV="1">
            <a:off x="691935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 name="Arc 211"/>
          <p:cNvSpPr>
            <a:spLocks noChangeAspect="1"/>
          </p:cNvSpPr>
          <p:nvPr/>
        </p:nvSpPr>
        <p:spPr bwMode="auto">
          <a:xfrm rot="10800000" flipV="1">
            <a:off x="6695114" y="6318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 name="Arc 212"/>
          <p:cNvSpPr>
            <a:spLocks noChangeAspect="1"/>
          </p:cNvSpPr>
          <p:nvPr/>
        </p:nvSpPr>
        <p:spPr bwMode="auto">
          <a:xfrm rot="10800000" flipV="1">
            <a:off x="7363200"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 name="Line 213"/>
          <p:cNvSpPr>
            <a:spLocks noChangeAspect="1" noChangeShapeType="1"/>
          </p:cNvSpPr>
          <p:nvPr/>
        </p:nvSpPr>
        <p:spPr bwMode="auto">
          <a:xfrm rot="10800000" flipH="1">
            <a:off x="7693776" y="9202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214"/>
          <p:cNvSpPr>
            <a:spLocks noChangeAspect="1" noChangeShapeType="1"/>
          </p:cNvSpPr>
          <p:nvPr/>
        </p:nvSpPr>
        <p:spPr bwMode="auto">
          <a:xfrm rot="10800000" flipH="1">
            <a:off x="5858273" y="9202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Arc 215"/>
          <p:cNvSpPr>
            <a:spLocks noChangeAspect="1"/>
          </p:cNvSpPr>
          <p:nvPr/>
        </p:nvSpPr>
        <p:spPr bwMode="auto">
          <a:xfrm rot="10800000">
            <a:off x="714127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 name="Arc 216"/>
          <p:cNvSpPr>
            <a:spLocks noChangeAspect="1"/>
          </p:cNvSpPr>
          <p:nvPr/>
        </p:nvSpPr>
        <p:spPr bwMode="auto">
          <a:xfrm rot="10800000">
            <a:off x="691935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2" name="Arc 217"/>
          <p:cNvSpPr>
            <a:spLocks noChangeAspect="1"/>
          </p:cNvSpPr>
          <p:nvPr/>
        </p:nvSpPr>
        <p:spPr bwMode="auto">
          <a:xfrm rot="10800000" flipV="1">
            <a:off x="647550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 name="Arc 218"/>
          <p:cNvSpPr>
            <a:spLocks noChangeAspect="1"/>
          </p:cNvSpPr>
          <p:nvPr/>
        </p:nvSpPr>
        <p:spPr bwMode="auto">
          <a:xfrm rot="10800000">
            <a:off x="669742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 name="Arc 219"/>
          <p:cNvSpPr>
            <a:spLocks noChangeAspect="1"/>
          </p:cNvSpPr>
          <p:nvPr/>
        </p:nvSpPr>
        <p:spPr bwMode="auto">
          <a:xfrm rot="10800000">
            <a:off x="647550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 name="Arc 220"/>
          <p:cNvSpPr>
            <a:spLocks noChangeAspect="1"/>
          </p:cNvSpPr>
          <p:nvPr/>
        </p:nvSpPr>
        <p:spPr bwMode="auto">
          <a:xfrm rot="10800000">
            <a:off x="7356265"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 name="Arc 221"/>
          <p:cNvSpPr>
            <a:spLocks noChangeAspect="1"/>
          </p:cNvSpPr>
          <p:nvPr/>
        </p:nvSpPr>
        <p:spPr bwMode="auto">
          <a:xfrm rot="10800000">
            <a:off x="6246641"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57" name="Straight Connector 56"/>
          <p:cNvCxnSpPr/>
          <p:nvPr/>
        </p:nvCxnSpPr>
        <p:spPr>
          <a:xfrm>
            <a:off x="5858507" y="25050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133630" y="2473325"/>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8" name="Object 77"/>
          <p:cNvGraphicFramePr>
            <a:graphicFrameLocks noChangeAspect="1"/>
          </p:cNvGraphicFramePr>
          <p:nvPr>
            <p:extLst>
              <p:ext uri="{D42A27DB-BD31-4B8C-83A1-F6EECF244321}">
                <p14:modId xmlns:p14="http://schemas.microsoft.com/office/powerpoint/2010/main" val="602721095"/>
              </p:ext>
            </p:extLst>
          </p:nvPr>
        </p:nvGraphicFramePr>
        <p:xfrm>
          <a:off x="6670675" y="2735263"/>
          <a:ext cx="1084263" cy="338137"/>
        </p:xfrm>
        <a:graphic>
          <a:graphicData uri="http://schemas.openxmlformats.org/presentationml/2006/ole">
            <mc:AlternateContent xmlns:mc="http://schemas.openxmlformats.org/markup-compatibility/2006">
              <mc:Choice xmlns:v="urn:schemas-microsoft-com:vml" Requires="v">
                <p:oleObj spid="_x0000_s2624365" name="Equation" r:id="rId6" imgW="647700" imgH="203200" progId="Equation.DSMT4">
                  <p:embed/>
                </p:oleObj>
              </mc:Choice>
              <mc:Fallback>
                <p:oleObj name="Equation" r:id="rId6" imgW="647700" imgH="203200" progId="Equation.DSMT4">
                  <p:embed/>
                  <p:pic>
                    <p:nvPicPr>
                      <p:cNvPr id="0" name=""/>
                      <p:cNvPicPr/>
                      <p:nvPr/>
                    </p:nvPicPr>
                    <p:blipFill>
                      <a:blip r:embed="rId7"/>
                      <a:stretch>
                        <a:fillRect/>
                      </a:stretch>
                    </p:blipFill>
                    <p:spPr>
                      <a:xfrm>
                        <a:off x="6670675" y="2735263"/>
                        <a:ext cx="1084263" cy="338137"/>
                      </a:xfrm>
                      <a:prstGeom prst="rect">
                        <a:avLst/>
                      </a:prstGeom>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1642577911"/>
              </p:ext>
            </p:extLst>
          </p:nvPr>
        </p:nvGraphicFramePr>
        <p:xfrm>
          <a:off x="8243888" y="1401763"/>
          <a:ext cx="850900" cy="274637"/>
        </p:xfrm>
        <a:graphic>
          <a:graphicData uri="http://schemas.openxmlformats.org/presentationml/2006/ole">
            <mc:AlternateContent xmlns:mc="http://schemas.openxmlformats.org/markup-compatibility/2006">
              <mc:Choice xmlns:v="urn:schemas-microsoft-com:vml" Requires="v">
                <p:oleObj spid="_x0000_s2624366" name="Equation" r:id="rId8" imgW="508000" imgH="165100" progId="Equation.DSMT4">
                  <p:embed/>
                </p:oleObj>
              </mc:Choice>
              <mc:Fallback>
                <p:oleObj name="Equation" r:id="rId8" imgW="508000" imgH="165100" progId="Equation.DSMT4">
                  <p:embed/>
                  <p:pic>
                    <p:nvPicPr>
                      <p:cNvPr id="0" name=""/>
                      <p:cNvPicPr/>
                      <p:nvPr/>
                    </p:nvPicPr>
                    <p:blipFill>
                      <a:blip r:embed="rId9"/>
                      <a:stretch>
                        <a:fillRect/>
                      </a:stretch>
                    </p:blipFill>
                    <p:spPr>
                      <a:xfrm>
                        <a:off x="8243888" y="1401763"/>
                        <a:ext cx="850900" cy="274637"/>
                      </a:xfrm>
                      <a:prstGeom prst="rect">
                        <a:avLst/>
                      </a:prstGeom>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883197342"/>
              </p:ext>
            </p:extLst>
          </p:nvPr>
        </p:nvGraphicFramePr>
        <p:xfrm>
          <a:off x="6362700" y="255588"/>
          <a:ext cx="1339850" cy="255587"/>
        </p:xfrm>
        <a:graphic>
          <a:graphicData uri="http://schemas.openxmlformats.org/presentationml/2006/ole">
            <mc:AlternateContent xmlns:mc="http://schemas.openxmlformats.org/markup-compatibility/2006">
              <mc:Choice xmlns:v="urn:schemas-microsoft-com:vml" Requires="v">
                <p:oleObj spid="_x0000_s2624367" name="Equation" r:id="rId10" imgW="800100" imgH="152400" progId="Equation.DSMT4">
                  <p:embed/>
                </p:oleObj>
              </mc:Choice>
              <mc:Fallback>
                <p:oleObj name="Equation" r:id="rId10" imgW="800100" imgH="152400" progId="Equation.DSMT4">
                  <p:embed/>
                  <p:pic>
                    <p:nvPicPr>
                      <p:cNvPr id="0" name=""/>
                      <p:cNvPicPr/>
                      <p:nvPr/>
                    </p:nvPicPr>
                    <p:blipFill>
                      <a:blip r:embed="rId11"/>
                      <a:stretch>
                        <a:fillRect/>
                      </a:stretch>
                    </p:blipFill>
                    <p:spPr>
                      <a:xfrm>
                        <a:off x="6362700" y="255588"/>
                        <a:ext cx="1339850" cy="255587"/>
                      </a:xfrm>
                      <a:prstGeom prst="rect">
                        <a:avLst/>
                      </a:prstGeom>
                    </p:spPr>
                  </p:pic>
                </p:oleObj>
              </mc:Fallback>
            </mc:AlternateContent>
          </a:graphicData>
        </a:graphic>
      </p:graphicFrame>
      <p:sp>
        <p:nvSpPr>
          <p:cNvPr id="3" name="TextBox 2"/>
          <p:cNvSpPr txBox="1"/>
          <p:nvPr/>
        </p:nvSpPr>
        <p:spPr>
          <a:xfrm>
            <a:off x="5448299" y="2584450"/>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sp>
        <p:nvSpPr>
          <p:cNvPr id="82" name="Rectangle 9"/>
          <p:cNvSpPr txBox="1">
            <a:spLocks noChangeArrowheads="1"/>
          </p:cNvSpPr>
          <p:nvPr/>
        </p:nvSpPr>
        <p:spPr>
          <a:xfrm>
            <a:off x="614363" y="3373361"/>
            <a:ext cx="8135937" cy="46355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b.) What is the </a:t>
            </a:r>
            <a:r>
              <a:rPr lang="en-US" sz="2000" dirty="0">
                <a:solidFill>
                  <a:srgbClr val="0000FF"/>
                </a:solidFill>
                <a:latin typeface="Times New Roman"/>
                <a:cs typeface="Times New Roman"/>
              </a:rPr>
              <a:t>current just after </a:t>
            </a:r>
            <a:r>
              <a:rPr lang="en-US" sz="2000" dirty="0">
                <a:latin typeface="Times New Roman"/>
                <a:cs typeface="Times New Roman"/>
              </a:rPr>
              <a:t>the switch is thrown?</a:t>
            </a:r>
            <a:endParaRPr lang="en-US" sz="1800" dirty="0">
              <a:latin typeface="Apple Chancery"/>
              <a:ea typeface="ＭＳ Ｐゴシック" charset="0"/>
              <a:cs typeface="Apple Chancery"/>
            </a:endParaRPr>
          </a:p>
        </p:txBody>
      </p:sp>
      <p:sp>
        <p:nvSpPr>
          <p:cNvPr id="58" name="Rectangle 9"/>
          <p:cNvSpPr txBox="1">
            <a:spLocks noChangeArrowheads="1"/>
          </p:cNvSpPr>
          <p:nvPr/>
        </p:nvSpPr>
        <p:spPr>
          <a:xfrm>
            <a:off x="6558032" y="3424162"/>
            <a:ext cx="687705" cy="37147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zero</a:t>
            </a:r>
            <a:endParaRPr lang="en-US" sz="1800" dirty="0">
              <a:solidFill>
                <a:srgbClr val="000000"/>
              </a:solidFill>
              <a:latin typeface="Apple Chancery"/>
              <a:ea typeface="ＭＳ Ｐゴシック" charset="0"/>
              <a:cs typeface="Apple Chancery"/>
            </a:endParaRPr>
          </a:p>
        </p:txBody>
      </p:sp>
      <p:sp>
        <p:nvSpPr>
          <p:cNvPr id="59" name="Rectangle 9"/>
          <p:cNvSpPr txBox="1">
            <a:spLocks noChangeArrowheads="1"/>
          </p:cNvSpPr>
          <p:nvPr/>
        </p:nvSpPr>
        <p:spPr>
          <a:xfrm>
            <a:off x="614363" y="3989310"/>
            <a:ext cx="2725737" cy="67158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c.) What is the </a:t>
            </a:r>
            <a:r>
              <a:rPr lang="en-US" sz="2000" dirty="0">
                <a:solidFill>
                  <a:srgbClr val="0000FF"/>
                </a:solidFill>
                <a:latin typeface="Times New Roman"/>
                <a:cs typeface="Times New Roman"/>
              </a:rPr>
              <a:t>current </a:t>
            </a:r>
            <a:r>
              <a:rPr lang="en-US" sz="2000" dirty="0">
                <a:solidFill>
                  <a:srgbClr val="000000"/>
                </a:solidFill>
                <a:latin typeface="Times New Roman"/>
                <a:cs typeface="Times New Roman"/>
              </a:rPr>
              <a:t>at</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t = 2.0 </a:t>
            </a:r>
            <a:r>
              <a:rPr lang="en-US" sz="2000" i="1" dirty="0" err="1">
                <a:solidFill>
                  <a:srgbClr val="0000FF"/>
                </a:solidFill>
                <a:latin typeface="Times New Roman"/>
                <a:cs typeface="Times New Roman"/>
              </a:rPr>
              <a:t>milli</a:t>
            </a:r>
            <a:r>
              <a:rPr lang="en-US" sz="2000" i="1" dirty="0">
                <a:solidFill>
                  <a:srgbClr val="0000FF"/>
                </a:solidFill>
                <a:latin typeface="Times New Roman"/>
                <a:cs typeface="Times New Roman"/>
              </a:rPr>
              <a:t>-seconds</a:t>
            </a:r>
            <a:r>
              <a:rPr lang="en-US" sz="2000" dirty="0">
                <a:latin typeface="Times New Roman"/>
                <a:cs typeface="Times New Roman"/>
              </a:rPr>
              <a:t>?</a:t>
            </a:r>
            <a:endParaRPr lang="en-US" sz="1800" dirty="0">
              <a:solidFill>
                <a:srgbClr val="000000"/>
              </a:solidFill>
              <a:latin typeface="Apple Chancery"/>
              <a:ea typeface="ＭＳ Ｐゴシック" charset="0"/>
              <a:cs typeface="Apple Chancery"/>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1024453131"/>
              </p:ext>
            </p:extLst>
          </p:nvPr>
        </p:nvGraphicFramePr>
        <p:xfrm>
          <a:off x="3590926" y="4117975"/>
          <a:ext cx="3297237" cy="2409825"/>
        </p:xfrm>
        <a:graphic>
          <a:graphicData uri="http://schemas.openxmlformats.org/presentationml/2006/ole">
            <mc:AlternateContent xmlns:mc="http://schemas.openxmlformats.org/markup-compatibility/2006">
              <mc:Choice xmlns:v="urn:schemas-microsoft-com:vml" Requires="v">
                <p:oleObj spid="_x0000_s2624368" name="Equation" r:id="rId12" imgW="1993900" imgH="1460500" progId="Equation.DSMT4">
                  <p:embed/>
                </p:oleObj>
              </mc:Choice>
              <mc:Fallback>
                <p:oleObj name="Equation" r:id="rId12" imgW="1993900" imgH="1460500" progId="Equation.DSMT4">
                  <p:embed/>
                  <p:pic>
                    <p:nvPicPr>
                      <p:cNvPr id="0" name=""/>
                      <p:cNvPicPr/>
                      <p:nvPr/>
                    </p:nvPicPr>
                    <p:blipFill>
                      <a:blip r:embed="rId13"/>
                      <a:stretch>
                        <a:fillRect/>
                      </a:stretch>
                    </p:blipFill>
                    <p:spPr>
                      <a:xfrm>
                        <a:off x="3590926" y="4117975"/>
                        <a:ext cx="3297237" cy="2409825"/>
                      </a:xfrm>
                      <a:prstGeom prst="rect">
                        <a:avLst/>
                      </a:prstGeom>
                    </p:spPr>
                  </p:pic>
                </p:oleObj>
              </mc:Fallback>
            </mc:AlternateContent>
          </a:graphicData>
        </a:graphic>
      </p:graphicFrame>
    </p:spTree>
    <p:extLst>
      <p:ext uri="{BB962C8B-B14F-4D97-AF65-F5344CB8AC3E}">
        <p14:creationId xmlns:p14="http://schemas.microsoft.com/office/powerpoint/2010/main" val="362525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dissolv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dissolve">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dissolv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dissolve">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58" grpId="0"/>
      <p:bldP spid="5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
          <p:cNvSpPr txBox="1">
            <a:spLocks noChangeArrowheads="1"/>
          </p:cNvSpPr>
          <p:nvPr/>
        </p:nvSpPr>
        <p:spPr>
          <a:xfrm>
            <a:off x="385763" y="434286"/>
            <a:ext cx="5265737" cy="49376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d.) What is the </a:t>
            </a:r>
            <a:r>
              <a:rPr lang="en-US" sz="2000" dirty="0">
                <a:solidFill>
                  <a:srgbClr val="0000FF"/>
                </a:solidFill>
                <a:latin typeface="Times New Roman"/>
                <a:cs typeface="Times New Roman"/>
              </a:rPr>
              <a:t>current </a:t>
            </a:r>
            <a:r>
              <a:rPr lang="en-US" sz="2000" dirty="0">
                <a:solidFill>
                  <a:srgbClr val="000000"/>
                </a:solidFill>
                <a:latin typeface="Times New Roman"/>
                <a:cs typeface="Times New Roman"/>
              </a:rPr>
              <a:t>after</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one time constant</a:t>
            </a:r>
            <a:r>
              <a:rPr lang="en-US" sz="2000" dirty="0">
                <a:latin typeface="Times New Roman"/>
                <a:cs typeface="Times New Roman"/>
              </a:rPr>
              <a:t>?</a:t>
            </a:r>
            <a:endParaRPr lang="en-US" sz="1800" dirty="0">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63.)</a:t>
            </a:r>
          </a:p>
        </p:txBody>
      </p:sp>
      <p:cxnSp>
        <p:nvCxnSpPr>
          <p:cNvPr id="32" name="Straight Connector 31"/>
          <p:cNvCxnSpPr/>
          <p:nvPr/>
        </p:nvCxnSpPr>
        <p:spPr>
          <a:xfrm>
            <a:off x="690886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13111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245737" y="23840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022220" y="23872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97321" y="25005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197600" y="22288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58273" y="9082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115618" y="18531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245737" y="25005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077520" y="9280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Freeform 24"/>
          <p:cNvSpPr>
            <a:spLocks noChangeArrowheads="1"/>
          </p:cNvSpPr>
          <p:nvPr/>
        </p:nvSpPr>
        <p:spPr bwMode="auto">
          <a:xfrm>
            <a:off x="7924800" y="13484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 name="Arc 209"/>
          <p:cNvSpPr>
            <a:spLocks noChangeAspect="1"/>
          </p:cNvSpPr>
          <p:nvPr/>
        </p:nvSpPr>
        <p:spPr bwMode="auto">
          <a:xfrm rot="10800000" flipV="1">
            <a:off x="7141276"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 name="Arc 210"/>
          <p:cNvSpPr>
            <a:spLocks noChangeAspect="1"/>
          </p:cNvSpPr>
          <p:nvPr/>
        </p:nvSpPr>
        <p:spPr bwMode="auto">
          <a:xfrm rot="10800000" flipV="1">
            <a:off x="691935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 name="Arc 211"/>
          <p:cNvSpPr>
            <a:spLocks noChangeAspect="1"/>
          </p:cNvSpPr>
          <p:nvPr/>
        </p:nvSpPr>
        <p:spPr bwMode="auto">
          <a:xfrm rot="10800000" flipV="1">
            <a:off x="6695114" y="6318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 name="Arc 212"/>
          <p:cNvSpPr>
            <a:spLocks noChangeAspect="1"/>
          </p:cNvSpPr>
          <p:nvPr/>
        </p:nvSpPr>
        <p:spPr bwMode="auto">
          <a:xfrm rot="10800000" flipV="1">
            <a:off x="7363200"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 name="Line 213"/>
          <p:cNvSpPr>
            <a:spLocks noChangeAspect="1" noChangeShapeType="1"/>
          </p:cNvSpPr>
          <p:nvPr/>
        </p:nvSpPr>
        <p:spPr bwMode="auto">
          <a:xfrm rot="10800000" flipH="1">
            <a:off x="7693776" y="9202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214"/>
          <p:cNvSpPr>
            <a:spLocks noChangeAspect="1" noChangeShapeType="1"/>
          </p:cNvSpPr>
          <p:nvPr/>
        </p:nvSpPr>
        <p:spPr bwMode="auto">
          <a:xfrm rot="10800000" flipH="1">
            <a:off x="5858273" y="9202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Arc 215"/>
          <p:cNvSpPr>
            <a:spLocks noChangeAspect="1"/>
          </p:cNvSpPr>
          <p:nvPr/>
        </p:nvSpPr>
        <p:spPr bwMode="auto">
          <a:xfrm rot="10800000">
            <a:off x="714127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 name="Arc 216"/>
          <p:cNvSpPr>
            <a:spLocks noChangeAspect="1"/>
          </p:cNvSpPr>
          <p:nvPr/>
        </p:nvSpPr>
        <p:spPr bwMode="auto">
          <a:xfrm rot="10800000">
            <a:off x="691935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2" name="Arc 217"/>
          <p:cNvSpPr>
            <a:spLocks noChangeAspect="1"/>
          </p:cNvSpPr>
          <p:nvPr/>
        </p:nvSpPr>
        <p:spPr bwMode="auto">
          <a:xfrm rot="10800000" flipV="1">
            <a:off x="647550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 name="Arc 218"/>
          <p:cNvSpPr>
            <a:spLocks noChangeAspect="1"/>
          </p:cNvSpPr>
          <p:nvPr/>
        </p:nvSpPr>
        <p:spPr bwMode="auto">
          <a:xfrm rot="10800000">
            <a:off x="669742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 name="Arc 219"/>
          <p:cNvSpPr>
            <a:spLocks noChangeAspect="1"/>
          </p:cNvSpPr>
          <p:nvPr/>
        </p:nvSpPr>
        <p:spPr bwMode="auto">
          <a:xfrm rot="10800000">
            <a:off x="647550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 name="Arc 220"/>
          <p:cNvSpPr>
            <a:spLocks noChangeAspect="1"/>
          </p:cNvSpPr>
          <p:nvPr/>
        </p:nvSpPr>
        <p:spPr bwMode="auto">
          <a:xfrm rot="10800000">
            <a:off x="7356265"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 name="Arc 221"/>
          <p:cNvSpPr>
            <a:spLocks noChangeAspect="1"/>
          </p:cNvSpPr>
          <p:nvPr/>
        </p:nvSpPr>
        <p:spPr bwMode="auto">
          <a:xfrm rot="10800000">
            <a:off x="6246641"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57" name="Straight Connector 56"/>
          <p:cNvCxnSpPr/>
          <p:nvPr/>
        </p:nvCxnSpPr>
        <p:spPr>
          <a:xfrm>
            <a:off x="5858507" y="25050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133630" y="2473325"/>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8" name="Object 77"/>
          <p:cNvGraphicFramePr>
            <a:graphicFrameLocks noChangeAspect="1"/>
          </p:cNvGraphicFramePr>
          <p:nvPr>
            <p:extLst>
              <p:ext uri="{D42A27DB-BD31-4B8C-83A1-F6EECF244321}">
                <p14:modId xmlns:p14="http://schemas.microsoft.com/office/powerpoint/2010/main" val="3600818970"/>
              </p:ext>
            </p:extLst>
          </p:nvPr>
        </p:nvGraphicFramePr>
        <p:xfrm>
          <a:off x="6670675" y="2735263"/>
          <a:ext cx="1084263" cy="338137"/>
        </p:xfrm>
        <a:graphic>
          <a:graphicData uri="http://schemas.openxmlformats.org/presentationml/2006/ole">
            <mc:AlternateContent xmlns:mc="http://schemas.openxmlformats.org/markup-compatibility/2006">
              <mc:Choice xmlns:v="urn:schemas-microsoft-com:vml" Requires="v">
                <p:oleObj spid="_x0000_s2625368" name="Equation" r:id="rId4" imgW="647700" imgH="203200" progId="Equation.DSMT4">
                  <p:embed/>
                </p:oleObj>
              </mc:Choice>
              <mc:Fallback>
                <p:oleObj name="Equation" r:id="rId4" imgW="647700" imgH="203200" progId="Equation.DSMT4">
                  <p:embed/>
                  <p:pic>
                    <p:nvPicPr>
                      <p:cNvPr id="0" name=""/>
                      <p:cNvPicPr/>
                      <p:nvPr/>
                    </p:nvPicPr>
                    <p:blipFill>
                      <a:blip r:embed="rId5"/>
                      <a:stretch>
                        <a:fillRect/>
                      </a:stretch>
                    </p:blipFill>
                    <p:spPr>
                      <a:xfrm>
                        <a:off x="6670675" y="2735263"/>
                        <a:ext cx="1084263" cy="338137"/>
                      </a:xfrm>
                      <a:prstGeom prst="rect">
                        <a:avLst/>
                      </a:prstGeom>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882179040"/>
              </p:ext>
            </p:extLst>
          </p:nvPr>
        </p:nvGraphicFramePr>
        <p:xfrm>
          <a:off x="8243888" y="1401763"/>
          <a:ext cx="850900" cy="274637"/>
        </p:xfrm>
        <a:graphic>
          <a:graphicData uri="http://schemas.openxmlformats.org/presentationml/2006/ole">
            <mc:AlternateContent xmlns:mc="http://schemas.openxmlformats.org/markup-compatibility/2006">
              <mc:Choice xmlns:v="urn:schemas-microsoft-com:vml" Requires="v">
                <p:oleObj spid="_x0000_s2625369" name="Equation" r:id="rId6" imgW="508000" imgH="165100" progId="Equation.DSMT4">
                  <p:embed/>
                </p:oleObj>
              </mc:Choice>
              <mc:Fallback>
                <p:oleObj name="Equation" r:id="rId6" imgW="508000" imgH="165100" progId="Equation.DSMT4">
                  <p:embed/>
                  <p:pic>
                    <p:nvPicPr>
                      <p:cNvPr id="0" name=""/>
                      <p:cNvPicPr/>
                      <p:nvPr/>
                    </p:nvPicPr>
                    <p:blipFill>
                      <a:blip r:embed="rId7"/>
                      <a:stretch>
                        <a:fillRect/>
                      </a:stretch>
                    </p:blipFill>
                    <p:spPr>
                      <a:xfrm>
                        <a:off x="8243888" y="1401763"/>
                        <a:ext cx="850900" cy="274637"/>
                      </a:xfrm>
                      <a:prstGeom prst="rect">
                        <a:avLst/>
                      </a:prstGeom>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2950411130"/>
              </p:ext>
            </p:extLst>
          </p:nvPr>
        </p:nvGraphicFramePr>
        <p:xfrm>
          <a:off x="6362700" y="255588"/>
          <a:ext cx="1339850" cy="255587"/>
        </p:xfrm>
        <a:graphic>
          <a:graphicData uri="http://schemas.openxmlformats.org/presentationml/2006/ole">
            <mc:AlternateContent xmlns:mc="http://schemas.openxmlformats.org/markup-compatibility/2006">
              <mc:Choice xmlns:v="urn:schemas-microsoft-com:vml" Requires="v">
                <p:oleObj spid="_x0000_s2625370" name="Equation" r:id="rId8" imgW="800100" imgH="152400" progId="Equation.DSMT4">
                  <p:embed/>
                </p:oleObj>
              </mc:Choice>
              <mc:Fallback>
                <p:oleObj name="Equation" r:id="rId8" imgW="800100" imgH="152400" progId="Equation.DSMT4">
                  <p:embed/>
                  <p:pic>
                    <p:nvPicPr>
                      <p:cNvPr id="0" name=""/>
                      <p:cNvPicPr/>
                      <p:nvPr/>
                    </p:nvPicPr>
                    <p:blipFill>
                      <a:blip r:embed="rId9"/>
                      <a:stretch>
                        <a:fillRect/>
                      </a:stretch>
                    </p:blipFill>
                    <p:spPr>
                      <a:xfrm>
                        <a:off x="6362700" y="255588"/>
                        <a:ext cx="1339850" cy="255587"/>
                      </a:xfrm>
                      <a:prstGeom prst="rect">
                        <a:avLst/>
                      </a:prstGeom>
                    </p:spPr>
                  </p:pic>
                </p:oleObj>
              </mc:Fallback>
            </mc:AlternateContent>
          </a:graphicData>
        </a:graphic>
      </p:graphicFrame>
      <p:sp>
        <p:nvSpPr>
          <p:cNvPr id="3" name="TextBox 2"/>
          <p:cNvSpPr txBox="1"/>
          <p:nvPr/>
        </p:nvSpPr>
        <p:spPr>
          <a:xfrm>
            <a:off x="5448299" y="2584450"/>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sp>
        <p:nvSpPr>
          <p:cNvPr id="82" name="Rectangle 9"/>
          <p:cNvSpPr txBox="1">
            <a:spLocks noChangeArrowheads="1"/>
          </p:cNvSpPr>
          <p:nvPr/>
        </p:nvSpPr>
        <p:spPr>
          <a:xfrm>
            <a:off x="385763" y="3379712"/>
            <a:ext cx="8135937" cy="46355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e.) What is the </a:t>
            </a:r>
            <a:r>
              <a:rPr lang="en-US" sz="2000" dirty="0">
                <a:solidFill>
                  <a:srgbClr val="0000FF"/>
                </a:solidFill>
                <a:latin typeface="Times New Roman"/>
                <a:cs typeface="Times New Roman"/>
              </a:rPr>
              <a:t>current </a:t>
            </a:r>
            <a:r>
              <a:rPr lang="en-US" sz="2000" dirty="0">
                <a:latin typeface="Times New Roman"/>
                <a:cs typeface="Times New Roman"/>
              </a:rPr>
              <a:t>a </a:t>
            </a:r>
            <a:r>
              <a:rPr lang="en-US" sz="2000" dirty="0">
                <a:solidFill>
                  <a:srgbClr val="FF0000"/>
                </a:solidFill>
                <a:latin typeface="Times New Roman"/>
                <a:cs typeface="Times New Roman"/>
              </a:rPr>
              <a:t>long time after </a:t>
            </a:r>
            <a:r>
              <a:rPr lang="en-US" sz="2000" dirty="0">
                <a:solidFill>
                  <a:srgbClr val="000000"/>
                </a:solidFill>
                <a:latin typeface="Times New Roman"/>
                <a:cs typeface="Times New Roman"/>
              </a:rPr>
              <a:t>the switch is thrown</a:t>
            </a:r>
            <a:r>
              <a:rPr lang="en-US" sz="2000" dirty="0">
                <a:latin typeface="Times New Roman"/>
                <a:cs typeface="Times New Roman"/>
              </a:rPr>
              <a:t>?</a:t>
            </a:r>
            <a:endParaRPr lang="en-US" sz="1800" dirty="0">
              <a:solidFill>
                <a:srgbClr val="000000"/>
              </a:solidFill>
              <a:latin typeface="Apple Chancery"/>
              <a:ea typeface="ＭＳ Ｐゴシック" charset="0"/>
              <a:cs typeface="Apple Chancery"/>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4019019695"/>
              </p:ext>
            </p:extLst>
          </p:nvPr>
        </p:nvGraphicFramePr>
        <p:xfrm>
          <a:off x="2082800" y="1187450"/>
          <a:ext cx="1995488" cy="2095500"/>
        </p:xfrm>
        <a:graphic>
          <a:graphicData uri="http://schemas.openxmlformats.org/presentationml/2006/ole">
            <mc:AlternateContent xmlns:mc="http://schemas.openxmlformats.org/markup-compatibility/2006">
              <mc:Choice xmlns:v="urn:schemas-microsoft-com:vml" Requires="v">
                <p:oleObj spid="_x0000_s2625371" name="Equation" r:id="rId10" imgW="1206500" imgH="1270000" progId="Equation.DSMT4">
                  <p:embed/>
                </p:oleObj>
              </mc:Choice>
              <mc:Fallback>
                <p:oleObj name="Equation" r:id="rId10" imgW="1206500" imgH="1270000" progId="Equation.DSMT4">
                  <p:embed/>
                  <p:pic>
                    <p:nvPicPr>
                      <p:cNvPr id="0" name=""/>
                      <p:cNvPicPr/>
                      <p:nvPr/>
                    </p:nvPicPr>
                    <p:blipFill>
                      <a:blip r:embed="rId11"/>
                      <a:stretch>
                        <a:fillRect/>
                      </a:stretch>
                    </p:blipFill>
                    <p:spPr>
                      <a:xfrm>
                        <a:off x="2082800" y="1187450"/>
                        <a:ext cx="1995488" cy="2095500"/>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1202931833"/>
              </p:ext>
            </p:extLst>
          </p:nvPr>
        </p:nvGraphicFramePr>
        <p:xfrm>
          <a:off x="2879725" y="3994150"/>
          <a:ext cx="1365250" cy="1738313"/>
        </p:xfrm>
        <a:graphic>
          <a:graphicData uri="http://schemas.openxmlformats.org/presentationml/2006/ole">
            <mc:AlternateContent xmlns:mc="http://schemas.openxmlformats.org/markup-compatibility/2006">
              <mc:Choice xmlns:v="urn:schemas-microsoft-com:vml" Requires="v">
                <p:oleObj spid="_x0000_s2625372" name="Equation" r:id="rId12" imgW="825500" imgH="1054100" progId="Equation.DSMT4">
                  <p:embed/>
                </p:oleObj>
              </mc:Choice>
              <mc:Fallback>
                <p:oleObj name="Equation" r:id="rId12" imgW="825500" imgH="1054100" progId="Equation.DSMT4">
                  <p:embed/>
                  <p:pic>
                    <p:nvPicPr>
                      <p:cNvPr id="0" name=""/>
                      <p:cNvPicPr/>
                      <p:nvPr/>
                    </p:nvPicPr>
                    <p:blipFill>
                      <a:blip r:embed="rId13"/>
                      <a:stretch>
                        <a:fillRect/>
                      </a:stretch>
                    </p:blipFill>
                    <p:spPr>
                      <a:xfrm>
                        <a:off x="2879725" y="3994150"/>
                        <a:ext cx="1365250" cy="1738313"/>
                      </a:xfrm>
                      <a:prstGeom prst="rect">
                        <a:avLst/>
                      </a:prstGeom>
                    </p:spPr>
                  </p:pic>
                </p:oleObj>
              </mc:Fallback>
            </mc:AlternateContent>
          </a:graphicData>
        </a:graphic>
      </p:graphicFrame>
    </p:spTree>
    <p:extLst>
      <p:ext uri="{BB962C8B-B14F-4D97-AF65-F5344CB8AC3E}">
        <p14:creationId xmlns:p14="http://schemas.microsoft.com/office/powerpoint/2010/main" val="229095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dissolve">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dissolve">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64.)</a:t>
            </a:r>
          </a:p>
        </p:txBody>
      </p:sp>
      <p:sp>
        <p:nvSpPr>
          <p:cNvPr id="2" name="TextBox 1"/>
          <p:cNvSpPr txBox="1"/>
          <p:nvPr/>
        </p:nvSpPr>
        <p:spPr>
          <a:xfrm>
            <a:off x="381000" y="850900"/>
            <a:ext cx="5664200" cy="830997"/>
          </a:xfrm>
          <a:prstGeom prst="rect">
            <a:avLst/>
          </a:prstGeom>
          <a:noFill/>
        </p:spPr>
        <p:txBody>
          <a:bodyPr wrap="square" rtlCol="0">
            <a:spAutoFit/>
          </a:bodyPr>
          <a:lstStyle/>
          <a:p>
            <a:r>
              <a:rPr lang="en-US" sz="2800" dirty="0">
                <a:solidFill>
                  <a:srgbClr val="FF0000"/>
                </a:solidFill>
                <a:latin typeface="Apple Chancery"/>
                <a:cs typeface="Apple Chancery"/>
              </a:rPr>
              <a:t>Think back. </a:t>
            </a:r>
            <a:r>
              <a:rPr lang="en-US" sz="2000" dirty="0">
                <a:solidFill>
                  <a:srgbClr val="0000FF"/>
                </a:solidFill>
                <a:latin typeface="Times New Roman"/>
                <a:cs typeface="Times New Roman"/>
              </a:rPr>
              <a:t>A </a:t>
            </a:r>
            <a:r>
              <a:rPr lang="en-US" sz="2000" i="1" dirty="0">
                <a:solidFill>
                  <a:srgbClr val="FF0000"/>
                </a:solidFill>
                <a:latin typeface="Times New Roman"/>
                <a:cs typeface="Times New Roman"/>
              </a:rPr>
              <a:t>capacitor</a:t>
            </a:r>
            <a:r>
              <a:rPr lang="en-US" sz="2000" dirty="0">
                <a:solidFill>
                  <a:srgbClr val="0000FF"/>
                </a:solidFill>
                <a:latin typeface="Times New Roman"/>
                <a:cs typeface="Times New Roman"/>
              </a:rPr>
              <a:t> stores its energy </a:t>
            </a:r>
            <a:r>
              <a:rPr lang="en-US" sz="2000" dirty="0">
                <a:latin typeface="Times New Roman"/>
                <a:cs typeface="Times New Roman"/>
              </a:rPr>
              <a:t>in the </a:t>
            </a:r>
            <a:r>
              <a:rPr lang="en-US" sz="2000" i="1" dirty="0">
                <a:solidFill>
                  <a:srgbClr val="0000FF"/>
                </a:solidFill>
                <a:latin typeface="Times New Roman"/>
                <a:cs typeface="Times New Roman"/>
              </a:rPr>
              <a:t>electric field </a:t>
            </a:r>
            <a:r>
              <a:rPr lang="en-US" sz="2000" dirty="0">
                <a:solidFill>
                  <a:srgbClr val="008000"/>
                </a:solidFill>
                <a:latin typeface="Times New Roman"/>
                <a:cs typeface="Times New Roman"/>
              </a:rPr>
              <a:t>that exists between its plates</a:t>
            </a:r>
            <a:r>
              <a:rPr lang="en-US" sz="2000" dirty="0">
                <a:solidFill>
                  <a:srgbClr val="0000FF"/>
                </a:solidFill>
                <a:latin typeface="Times New Roman"/>
                <a:cs typeface="Times New Roman"/>
              </a:rPr>
              <a:t>.  </a:t>
            </a:r>
          </a:p>
        </p:txBody>
      </p:sp>
      <p:sp>
        <p:nvSpPr>
          <p:cNvPr id="81" name="TextBox 80"/>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Energy in an Inductor</a:t>
            </a:r>
          </a:p>
        </p:txBody>
      </p:sp>
      <p:graphicFrame>
        <p:nvGraphicFramePr>
          <p:cNvPr id="75" name="Object 74"/>
          <p:cNvGraphicFramePr>
            <a:graphicFrameLocks noChangeAspect="1"/>
          </p:cNvGraphicFramePr>
          <p:nvPr>
            <p:extLst>
              <p:ext uri="{D42A27DB-BD31-4B8C-83A1-F6EECF244321}">
                <p14:modId xmlns:p14="http://schemas.microsoft.com/office/powerpoint/2010/main" val="3781454802"/>
              </p:ext>
            </p:extLst>
          </p:nvPr>
        </p:nvGraphicFramePr>
        <p:xfrm>
          <a:off x="2939256" y="3123270"/>
          <a:ext cx="2090737" cy="660400"/>
        </p:xfrm>
        <a:graphic>
          <a:graphicData uri="http://schemas.openxmlformats.org/presentationml/2006/ole">
            <mc:AlternateContent xmlns:mc="http://schemas.openxmlformats.org/markup-compatibility/2006">
              <mc:Choice xmlns:v="urn:schemas-microsoft-com:vml" Requires="v">
                <p:oleObj spid="_x0000_s3036564" name="Equation" r:id="rId4" imgW="1244600" imgH="393700" progId="Equation.DSMT4">
                  <p:embed/>
                </p:oleObj>
              </mc:Choice>
              <mc:Fallback>
                <p:oleObj name="Equation" r:id="rId4" imgW="1244600" imgH="393700" progId="Equation.DSMT4">
                  <p:embed/>
                  <p:pic>
                    <p:nvPicPr>
                      <p:cNvPr id="0" name=""/>
                      <p:cNvPicPr/>
                      <p:nvPr/>
                    </p:nvPicPr>
                    <p:blipFill>
                      <a:blip r:embed="rId5"/>
                      <a:stretch>
                        <a:fillRect/>
                      </a:stretch>
                    </p:blipFill>
                    <p:spPr>
                      <a:xfrm>
                        <a:off x="2939256" y="3123270"/>
                        <a:ext cx="2090737" cy="660400"/>
                      </a:xfrm>
                      <a:prstGeom prst="rect">
                        <a:avLst/>
                      </a:prstGeom>
                    </p:spPr>
                  </p:pic>
                </p:oleObj>
              </mc:Fallback>
            </mc:AlternateContent>
          </a:graphicData>
        </a:graphic>
      </p:graphicFrame>
      <p:sp>
        <p:nvSpPr>
          <p:cNvPr id="12" name="TextBox 11"/>
          <p:cNvSpPr txBox="1"/>
          <p:nvPr/>
        </p:nvSpPr>
        <p:spPr>
          <a:xfrm>
            <a:off x="381000" y="1652895"/>
            <a:ext cx="5664200" cy="1446550"/>
          </a:xfrm>
          <a:prstGeom prst="rect">
            <a:avLst/>
          </a:prstGeom>
          <a:noFill/>
        </p:spPr>
        <p:txBody>
          <a:bodyPr wrap="square" rtlCol="0">
            <a:spAutoFit/>
          </a:bodyPr>
          <a:lstStyle/>
          <a:p>
            <a:r>
              <a:rPr lang="en-US" sz="2800" dirty="0">
                <a:solidFill>
                  <a:srgbClr val="FF0000"/>
                </a:solidFill>
                <a:latin typeface="Apple Chancery"/>
                <a:cs typeface="Apple Chancery"/>
              </a:rPr>
              <a:t>Not surprisingly, </a:t>
            </a:r>
            <a:r>
              <a:rPr lang="en-US" sz="2000" dirty="0">
                <a:solidFill>
                  <a:srgbClr val="0000FF"/>
                </a:solidFill>
                <a:latin typeface="Times New Roman"/>
                <a:cs typeface="Times New Roman"/>
              </a:rPr>
              <a:t>an inductor stores </a:t>
            </a:r>
            <a:r>
              <a:rPr lang="en-US" sz="2000" i="1" dirty="0">
                <a:solidFill>
                  <a:srgbClr val="0000FF"/>
                </a:solidFill>
                <a:latin typeface="Times New Roman"/>
                <a:cs typeface="Times New Roman"/>
              </a:rPr>
              <a:t>its</a:t>
            </a:r>
            <a:r>
              <a:rPr lang="en-US" sz="2000" dirty="0">
                <a:solidFill>
                  <a:srgbClr val="0000FF"/>
                </a:solidFill>
                <a:latin typeface="Times New Roman"/>
                <a:cs typeface="Times New Roman"/>
              </a:rPr>
              <a:t> energy </a:t>
            </a:r>
            <a:r>
              <a:rPr lang="en-US" sz="2000" dirty="0">
                <a:latin typeface="Times New Roman"/>
                <a:cs typeface="Times New Roman"/>
              </a:rPr>
              <a:t>in the </a:t>
            </a:r>
            <a:r>
              <a:rPr lang="en-US" sz="2000" i="1" dirty="0">
                <a:solidFill>
                  <a:srgbClr val="0000FF"/>
                </a:solidFill>
                <a:latin typeface="Times New Roman"/>
                <a:cs typeface="Times New Roman"/>
              </a:rPr>
              <a:t>magnetic field </a:t>
            </a:r>
            <a:r>
              <a:rPr lang="en-US" sz="2000" dirty="0">
                <a:solidFill>
                  <a:srgbClr val="0000FF"/>
                </a:solidFill>
                <a:latin typeface="Times New Roman"/>
                <a:cs typeface="Times New Roman"/>
              </a:rPr>
              <a:t>that exists </a:t>
            </a:r>
            <a:r>
              <a:rPr lang="en-US" sz="2000" dirty="0">
                <a:solidFill>
                  <a:srgbClr val="008000"/>
                </a:solidFill>
                <a:latin typeface="Times New Roman"/>
                <a:cs typeface="Times New Roman"/>
              </a:rPr>
              <a:t>down its axis</a:t>
            </a:r>
            <a:r>
              <a:rPr lang="en-US" sz="2000" dirty="0">
                <a:solidFill>
                  <a:srgbClr val="0000FF"/>
                </a:solidFill>
                <a:latin typeface="Times New Roman"/>
                <a:cs typeface="Times New Roman"/>
              </a:rPr>
              <a:t>.  </a:t>
            </a:r>
            <a:r>
              <a:rPr lang="en-US" sz="2000" dirty="0">
                <a:latin typeface="Times New Roman"/>
                <a:cs typeface="Times New Roman"/>
              </a:rPr>
              <a:t>To see </a:t>
            </a:r>
            <a:r>
              <a:rPr lang="en-US" sz="2000" i="1" dirty="0">
                <a:solidFill>
                  <a:srgbClr val="FF0000"/>
                </a:solidFill>
                <a:latin typeface="Times New Roman"/>
                <a:cs typeface="Times New Roman"/>
              </a:rPr>
              <a:t>how much</a:t>
            </a:r>
            <a:r>
              <a:rPr lang="en-US" sz="2000" dirty="0">
                <a:solidFill>
                  <a:srgbClr val="FF0000"/>
                </a:solidFill>
                <a:latin typeface="Times New Roman"/>
                <a:cs typeface="Times New Roman"/>
              </a:rPr>
              <a:t> energy </a:t>
            </a:r>
            <a:r>
              <a:rPr lang="en-US" sz="2000" dirty="0">
                <a:latin typeface="Times New Roman"/>
                <a:cs typeface="Times New Roman"/>
              </a:rPr>
              <a:t>is</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stored</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in an inductor, consider the circuit shown to the right.</a:t>
            </a:r>
          </a:p>
        </p:txBody>
      </p:sp>
      <p:cxnSp>
        <p:nvCxnSpPr>
          <p:cNvPr id="13" name="Straight Connector 12"/>
          <p:cNvCxnSpPr/>
          <p:nvPr/>
        </p:nvCxnSpPr>
        <p:spPr>
          <a:xfrm>
            <a:off x="7378382" y="2939118"/>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600632" y="2939118"/>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715250" y="3087967"/>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491733" y="3091142"/>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066834" y="3204452"/>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67113" y="2932768"/>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327786" y="1612191"/>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585131" y="2557079"/>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15250" y="3204452"/>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547033" y="1631973"/>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Freeform 24"/>
          <p:cNvSpPr>
            <a:spLocks noChangeArrowheads="1"/>
          </p:cNvSpPr>
          <p:nvPr/>
        </p:nvSpPr>
        <p:spPr bwMode="auto">
          <a:xfrm>
            <a:off x="8394313" y="2052363"/>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8" name="Arc 209"/>
          <p:cNvSpPr>
            <a:spLocks noChangeAspect="1"/>
          </p:cNvSpPr>
          <p:nvPr/>
        </p:nvSpPr>
        <p:spPr bwMode="auto">
          <a:xfrm rot="10800000" flipV="1">
            <a:off x="7610789" y="13387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Arc 210"/>
          <p:cNvSpPr>
            <a:spLocks noChangeAspect="1"/>
          </p:cNvSpPr>
          <p:nvPr/>
        </p:nvSpPr>
        <p:spPr bwMode="auto">
          <a:xfrm rot="10800000" flipV="1">
            <a:off x="7388864" y="13387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Arc 211"/>
          <p:cNvSpPr>
            <a:spLocks noChangeAspect="1"/>
          </p:cNvSpPr>
          <p:nvPr/>
        </p:nvSpPr>
        <p:spPr bwMode="auto">
          <a:xfrm rot="10800000" flipV="1">
            <a:off x="7164627" y="1335753"/>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Arc 212"/>
          <p:cNvSpPr>
            <a:spLocks noChangeAspect="1"/>
          </p:cNvSpPr>
          <p:nvPr/>
        </p:nvSpPr>
        <p:spPr bwMode="auto">
          <a:xfrm rot="10800000" flipV="1">
            <a:off x="7832713" y="13387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Line 213"/>
          <p:cNvSpPr>
            <a:spLocks noChangeAspect="1" noChangeShapeType="1"/>
          </p:cNvSpPr>
          <p:nvPr/>
        </p:nvSpPr>
        <p:spPr bwMode="auto">
          <a:xfrm rot="10800000" flipH="1">
            <a:off x="8163289" y="1624211"/>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Line 214"/>
          <p:cNvSpPr>
            <a:spLocks noChangeAspect="1" noChangeShapeType="1"/>
          </p:cNvSpPr>
          <p:nvPr/>
        </p:nvSpPr>
        <p:spPr bwMode="auto">
          <a:xfrm rot="10800000" flipH="1">
            <a:off x="6327786" y="1624211"/>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 name="Arc 215"/>
          <p:cNvSpPr>
            <a:spLocks noChangeAspect="1"/>
          </p:cNvSpPr>
          <p:nvPr/>
        </p:nvSpPr>
        <p:spPr bwMode="auto">
          <a:xfrm rot="10800000">
            <a:off x="7610789" y="16151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5" name="Arc 216"/>
          <p:cNvSpPr>
            <a:spLocks noChangeAspect="1"/>
          </p:cNvSpPr>
          <p:nvPr/>
        </p:nvSpPr>
        <p:spPr bwMode="auto">
          <a:xfrm rot="10800000">
            <a:off x="7388864" y="16151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 name="Arc 217"/>
          <p:cNvSpPr>
            <a:spLocks noChangeAspect="1"/>
          </p:cNvSpPr>
          <p:nvPr/>
        </p:nvSpPr>
        <p:spPr bwMode="auto">
          <a:xfrm rot="10800000" flipV="1">
            <a:off x="6945014" y="13387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 name="Arc 218"/>
          <p:cNvSpPr>
            <a:spLocks noChangeAspect="1"/>
          </p:cNvSpPr>
          <p:nvPr/>
        </p:nvSpPr>
        <p:spPr bwMode="auto">
          <a:xfrm rot="10800000">
            <a:off x="7166939" y="16151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 name="Arc 219"/>
          <p:cNvSpPr>
            <a:spLocks noChangeAspect="1"/>
          </p:cNvSpPr>
          <p:nvPr/>
        </p:nvSpPr>
        <p:spPr bwMode="auto">
          <a:xfrm rot="10800000">
            <a:off x="6945014" y="16151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 name="Arc 220"/>
          <p:cNvSpPr>
            <a:spLocks noChangeAspect="1"/>
          </p:cNvSpPr>
          <p:nvPr/>
        </p:nvSpPr>
        <p:spPr bwMode="auto">
          <a:xfrm rot="10800000">
            <a:off x="7825778" y="1612192"/>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 name="Arc 221"/>
          <p:cNvSpPr>
            <a:spLocks noChangeAspect="1"/>
          </p:cNvSpPr>
          <p:nvPr/>
        </p:nvSpPr>
        <p:spPr bwMode="auto">
          <a:xfrm rot="10800000">
            <a:off x="6716154" y="1612192"/>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41" name="Straight Connector 40"/>
          <p:cNvCxnSpPr/>
          <p:nvPr/>
        </p:nvCxnSpPr>
        <p:spPr>
          <a:xfrm>
            <a:off x="6328020" y="3208993"/>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603143" y="3177243"/>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3" name="Object 42"/>
          <p:cNvGraphicFramePr>
            <a:graphicFrameLocks noChangeAspect="1"/>
          </p:cNvGraphicFramePr>
          <p:nvPr>
            <p:extLst>
              <p:ext uri="{D42A27DB-BD31-4B8C-83A1-F6EECF244321}">
                <p14:modId xmlns:p14="http://schemas.microsoft.com/office/powerpoint/2010/main" val="2080738596"/>
              </p:ext>
            </p:extLst>
          </p:nvPr>
        </p:nvGraphicFramePr>
        <p:xfrm>
          <a:off x="7357676" y="3439181"/>
          <a:ext cx="319087" cy="338137"/>
        </p:xfrm>
        <a:graphic>
          <a:graphicData uri="http://schemas.openxmlformats.org/presentationml/2006/ole">
            <mc:AlternateContent xmlns:mc="http://schemas.openxmlformats.org/markup-compatibility/2006">
              <mc:Choice xmlns:v="urn:schemas-microsoft-com:vml" Requires="v">
                <p:oleObj spid="_x0000_s3036565" name="Equation" r:id="rId6" imgW="190500" imgH="203200" progId="Equation.DSMT4">
                  <p:embed/>
                </p:oleObj>
              </mc:Choice>
              <mc:Fallback>
                <p:oleObj name="Equation" r:id="rId6" imgW="190500" imgH="203200" progId="Equation.DSMT4">
                  <p:embed/>
                  <p:pic>
                    <p:nvPicPr>
                      <p:cNvPr id="0" name=""/>
                      <p:cNvPicPr/>
                      <p:nvPr/>
                    </p:nvPicPr>
                    <p:blipFill>
                      <a:blip r:embed="rId7"/>
                      <a:stretch>
                        <a:fillRect/>
                      </a:stretch>
                    </p:blipFill>
                    <p:spPr>
                      <a:xfrm>
                        <a:off x="7357676" y="3439181"/>
                        <a:ext cx="319087" cy="338137"/>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110021446"/>
              </p:ext>
            </p:extLst>
          </p:nvPr>
        </p:nvGraphicFramePr>
        <p:xfrm>
          <a:off x="8781981" y="2115863"/>
          <a:ext cx="255588" cy="254000"/>
        </p:xfrm>
        <a:graphic>
          <a:graphicData uri="http://schemas.openxmlformats.org/presentationml/2006/ole">
            <mc:AlternateContent xmlns:mc="http://schemas.openxmlformats.org/markup-compatibility/2006">
              <mc:Choice xmlns:v="urn:schemas-microsoft-com:vml" Requires="v">
                <p:oleObj spid="_x0000_s3036566"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8781981" y="2115863"/>
                        <a:ext cx="255588" cy="254000"/>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356671486"/>
              </p:ext>
            </p:extLst>
          </p:nvPr>
        </p:nvGraphicFramePr>
        <p:xfrm>
          <a:off x="7214801" y="918229"/>
          <a:ext cx="574675" cy="339725"/>
        </p:xfrm>
        <a:graphic>
          <a:graphicData uri="http://schemas.openxmlformats.org/presentationml/2006/ole">
            <mc:AlternateContent xmlns:mc="http://schemas.openxmlformats.org/markup-compatibility/2006">
              <mc:Choice xmlns:v="urn:schemas-microsoft-com:vml" Requires="v">
                <p:oleObj spid="_x0000_s3036567" name="Equation" r:id="rId10" imgW="342900" imgH="203200" progId="Equation.DSMT4">
                  <p:embed/>
                </p:oleObj>
              </mc:Choice>
              <mc:Fallback>
                <p:oleObj name="Equation" r:id="rId10" imgW="342900" imgH="203200" progId="Equation.DSMT4">
                  <p:embed/>
                  <p:pic>
                    <p:nvPicPr>
                      <p:cNvPr id="0" name=""/>
                      <p:cNvPicPr/>
                      <p:nvPr/>
                    </p:nvPicPr>
                    <p:blipFill>
                      <a:blip r:embed="rId11"/>
                      <a:stretch>
                        <a:fillRect/>
                      </a:stretch>
                    </p:blipFill>
                    <p:spPr>
                      <a:xfrm>
                        <a:off x="7214801" y="918229"/>
                        <a:ext cx="574675" cy="339725"/>
                      </a:xfrm>
                      <a:prstGeom prst="rect">
                        <a:avLst/>
                      </a:prstGeom>
                    </p:spPr>
                  </p:pic>
                </p:oleObj>
              </mc:Fallback>
            </mc:AlternateContent>
          </a:graphicData>
        </a:graphic>
      </p:graphicFrame>
      <p:sp>
        <p:nvSpPr>
          <p:cNvPr id="46" name="TextBox 45"/>
          <p:cNvSpPr txBox="1"/>
          <p:nvPr/>
        </p:nvSpPr>
        <p:spPr>
          <a:xfrm>
            <a:off x="6503689" y="2369863"/>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sp>
        <p:nvSpPr>
          <p:cNvPr id="47" name="TextBox 46"/>
          <p:cNvSpPr txBox="1"/>
          <p:nvPr/>
        </p:nvSpPr>
        <p:spPr>
          <a:xfrm>
            <a:off x="381000" y="3222211"/>
            <a:ext cx="4648200" cy="400110"/>
          </a:xfrm>
          <a:prstGeom prst="rect">
            <a:avLst/>
          </a:prstGeom>
          <a:noFill/>
        </p:spPr>
        <p:txBody>
          <a:bodyPr wrap="square" rtlCol="0">
            <a:spAutoFit/>
          </a:bodyPr>
          <a:lstStyle/>
          <a:p>
            <a:r>
              <a:rPr lang="en-US" sz="2000" dirty="0" err="1">
                <a:solidFill>
                  <a:srgbClr val="FF0000"/>
                </a:solidFill>
                <a:latin typeface="Apple Chancery"/>
                <a:cs typeface="Apple Chancery"/>
              </a:rPr>
              <a:t>Kirchoff’s</a:t>
            </a:r>
            <a:r>
              <a:rPr lang="en-US" sz="2000" dirty="0">
                <a:solidFill>
                  <a:srgbClr val="FF0000"/>
                </a:solidFill>
                <a:latin typeface="Apple Chancery"/>
                <a:cs typeface="Apple Chancery"/>
              </a:rPr>
              <a:t> Law </a:t>
            </a:r>
            <a:r>
              <a:rPr lang="en-US" sz="2000" dirty="0">
                <a:latin typeface="Times New Roman"/>
                <a:cs typeface="Times New Roman"/>
              </a:rPr>
              <a:t>yields:</a:t>
            </a:r>
            <a:endParaRPr lang="en-US" sz="2000" dirty="0">
              <a:solidFill>
                <a:srgbClr val="000000"/>
              </a:solidFill>
              <a:latin typeface="Times New Roman"/>
              <a:cs typeface="Times New Roman"/>
            </a:endParaRPr>
          </a:p>
        </p:txBody>
      </p:sp>
      <p:sp>
        <p:nvSpPr>
          <p:cNvPr id="48" name="TextBox 47"/>
          <p:cNvSpPr txBox="1"/>
          <p:nvPr/>
        </p:nvSpPr>
        <p:spPr>
          <a:xfrm>
            <a:off x="381000" y="3768725"/>
            <a:ext cx="4648200" cy="400110"/>
          </a:xfrm>
          <a:prstGeom prst="rect">
            <a:avLst/>
          </a:prstGeom>
          <a:noFill/>
        </p:spPr>
        <p:txBody>
          <a:bodyPr wrap="square" rtlCol="0">
            <a:spAutoFit/>
          </a:bodyPr>
          <a:lstStyle/>
          <a:p>
            <a:r>
              <a:rPr lang="en-US" sz="2000" dirty="0">
                <a:solidFill>
                  <a:srgbClr val="FF0000"/>
                </a:solidFill>
                <a:latin typeface="Apple Chancery"/>
                <a:cs typeface="Apple Chancery"/>
              </a:rPr>
              <a:t>Multiplying by </a:t>
            </a:r>
            <a:r>
              <a:rPr lang="en-US" sz="2000" dirty="0">
                <a:latin typeface="Times New Roman"/>
                <a:cs typeface="Times New Roman"/>
              </a:rPr>
              <a:t>the </a:t>
            </a:r>
            <a:r>
              <a:rPr lang="en-US" sz="2000" dirty="0">
                <a:solidFill>
                  <a:srgbClr val="0000FF"/>
                </a:solidFill>
                <a:latin typeface="Times New Roman"/>
                <a:cs typeface="Times New Roman"/>
              </a:rPr>
              <a:t>current</a:t>
            </a:r>
            <a:r>
              <a:rPr lang="en-US" sz="2000" dirty="0">
                <a:latin typeface="Times New Roman"/>
                <a:cs typeface="Times New Roman"/>
              </a:rPr>
              <a:t> yields:</a:t>
            </a:r>
            <a:endParaRPr lang="en-US" sz="2000" dirty="0">
              <a:solidFill>
                <a:srgbClr val="000000"/>
              </a:solidFill>
              <a:latin typeface="Times New Roman"/>
              <a:cs typeface="Times New Roman"/>
            </a:endParaRPr>
          </a:p>
        </p:txBody>
      </p:sp>
      <p:graphicFrame>
        <p:nvGraphicFramePr>
          <p:cNvPr id="49" name="Object 48"/>
          <p:cNvGraphicFramePr>
            <a:graphicFrameLocks noChangeAspect="1"/>
          </p:cNvGraphicFramePr>
          <p:nvPr>
            <p:extLst>
              <p:ext uri="{D42A27DB-BD31-4B8C-83A1-F6EECF244321}">
                <p14:modId xmlns:p14="http://schemas.microsoft.com/office/powerpoint/2010/main" val="520630455"/>
              </p:ext>
            </p:extLst>
          </p:nvPr>
        </p:nvGraphicFramePr>
        <p:xfrm>
          <a:off x="4238625" y="3672947"/>
          <a:ext cx="2305050" cy="660400"/>
        </p:xfrm>
        <a:graphic>
          <a:graphicData uri="http://schemas.openxmlformats.org/presentationml/2006/ole">
            <mc:AlternateContent xmlns:mc="http://schemas.openxmlformats.org/markup-compatibility/2006">
              <mc:Choice xmlns:v="urn:schemas-microsoft-com:vml" Requires="v">
                <p:oleObj spid="_x0000_s3036568" name="Equation" r:id="rId12" imgW="1371600" imgH="393700" progId="Equation.DSMT4">
                  <p:embed/>
                </p:oleObj>
              </mc:Choice>
              <mc:Fallback>
                <p:oleObj name="Equation" r:id="rId12" imgW="1371600" imgH="393700" progId="Equation.DSMT4">
                  <p:embed/>
                  <p:pic>
                    <p:nvPicPr>
                      <p:cNvPr id="0" name=""/>
                      <p:cNvPicPr/>
                      <p:nvPr/>
                    </p:nvPicPr>
                    <p:blipFill>
                      <a:blip r:embed="rId13"/>
                      <a:stretch>
                        <a:fillRect/>
                      </a:stretch>
                    </p:blipFill>
                    <p:spPr>
                      <a:xfrm>
                        <a:off x="4238625" y="3672947"/>
                        <a:ext cx="2305050" cy="660400"/>
                      </a:xfrm>
                      <a:prstGeom prst="rect">
                        <a:avLst/>
                      </a:prstGeom>
                    </p:spPr>
                  </p:pic>
                </p:oleObj>
              </mc:Fallback>
            </mc:AlternateContent>
          </a:graphicData>
        </a:graphic>
      </p:graphicFrame>
      <p:sp>
        <p:nvSpPr>
          <p:cNvPr id="50" name="TextBox 49"/>
          <p:cNvSpPr txBox="1"/>
          <p:nvPr/>
        </p:nvSpPr>
        <p:spPr>
          <a:xfrm>
            <a:off x="660399" y="4219635"/>
            <a:ext cx="979487" cy="400110"/>
          </a:xfrm>
          <a:prstGeom prst="rect">
            <a:avLst/>
          </a:prstGeom>
          <a:noFill/>
        </p:spPr>
        <p:txBody>
          <a:bodyPr wrap="square" rtlCol="0">
            <a:spAutoFit/>
          </a:bodyPr>
          <a:lstStyle/>
          <a:p>
            <a:r>
              <a:rPr lang="en-US" sz="2000" dirty="0">
                <a:solidFill>
                  <a:srgbClr val="FF0000"/>
                </a:solidFill>
                <a:latin typeface="Apple Chancery"/>
                <a:cs typeface="Apple Chancery"/>
              </a:rPr>
              <a:t>Notice:</a:t>
            </a:r>
            <a:endParaRPr lang="en-US" sz="2000" dirty="0">
              <a:solidFill>
                <a:srgbClr val="000000"/>
              </a:solidFill>
              <a:latin typeface="Times New Roman"/>
              <a:cs typeface="Times New Roman"/>
            </a:endParaRPr>
          </a:p>
        </p:txBody>
      </p:sp>
      <p:sp>
        <p:nvSpPr>
          <p:cNvPr id="51" name="TextBox 50"/>
          <p:cNvSpPr txBox="1"/>
          <p:nvPr/>
        </p:nvSpPr>
        <p:spPr>
          <a:xfrm>
            <a:off x="939800" y="4556245"/>
            <a:ext cx="7975600" cy="400110"/>
          </a:xfrm>
          <a:prstGeom prst="rect">
            <a:avLst/>
          </a:prstGeom>
          <a:noFill/>
        </p:spPr>
        <p:txBody>
          <a:bodyPr wrap="square" rtlCol="0">
            <a:spAutoFit/>
          </a:bodyPr>
          <a:lstStyle/>
          <a:p>
            <a:r>
              <a:rPr lang="en-US" sz="2000" dirty="0">
                <a:solidFill>
                  <a:srgbClr val="0000FF"/>
                </a:solidFill>
                <a:latin typeface="Times New Roman"/>
                <a:cs typeface="Times New Roman"/>
              </a:rPr>
              <a:t>--      </a:t>
            </a:r>
            <a:r>
              <a:rPr lang="en-US" sz="2000" dirty="0">
                <a:latin typeface="Times New Roman"/>
                <a:cs typeface="Times New Roman"/>
              </a:rPr>
              <a:t>is the </a:t>
            </a:r>
            <a:r>
              <a:rPr lang="en-US" sz="2000" dirty="0">
                <a:solidFill>
                  <a:srgbClr val="0000FF"/>
                </a:solidFill>
                <a:latin typeface="Times New Roman"/>
                <a:cs typeface="Times New Roman"/>
              </a:rPr>
              <a:t>power provided </a:t>
            </a:r>
            <a:r>
              <a:rPr lang="en-US" sz="2000" dirty="0">
                <a:solidFill>
                  <a:srgbClr val="000000"/>
                </a:solidFill>
                <a:latin typeface="Times New Roman"/>
                <a:cs typeface="Times New Roman"/>
              </a:rPr>
              <a:t>by the </a:t>
            </a:r>
            <a:r>
              <a:rPr lang="en-US" sz="2000" dirty="0">
                <a:solidFill>
                  <a:srgbClr val="0000FF"/>
                </a:solidFill>
                <a:latin typeface="Times New Roman"/>
                <a:cs typeface="Times New Roman"/>
              </a:rPr>
              <a:t>battery;</a:t>
            </a:r>
            <a:endParaRPr lang="en-US" sz="2000" dirty="0">
              <a:solidFill>
                <a:srgbClr val="000000"/>
              </a:solidFill>
              <a:latin typeface="Times New Roman"/>
              <a:cs typeface="Times New Roman"/>
            </a:endParaRPr>
          </a:p>
        </p:txBody>
      </p:sp>
      <p:graphicFrame>
        <p:nvGraphicFramePr>
          <p:cNvPr id="52" name="Object 51"/>
          <p:cNvGraphicFramePr>
            <a:graphicFrameLocks noChangeAspect="1"/>
          </p:cNvGraphicFramePr>
          <p:nvPr>
            <p:extLst>
              <p:ext uri="{D42A27DB-BD31-4B8C-83A1-F6EECF244321}">
                <p14:modId xmlns:p14="http://schemas.microsoft.com/office/powerpoint/2010/main" val="3069077505"/>
              </p:ext>
            </p:extLst>
          </p:nvPr>
        </p:nvGraphicFramePr>
        <p:xfrm>
          <a:off x="1204912" y="4615510"/>
          <a:ext cx="384175" cy="339725"/>
        </p:xfrm>
        <a:graphic>
          <a:graphicData uri="http://schemas.openxmlformats.org/presentationml/2006/ole">
            <mc:AlternateContent xmlns:mc="http://schemas.openxmlformats.org/markup-compatibility/2006">
              <mc:Choice xmlns:v="urn:schemas-microsoft-com:vml" Requires="v">
                <p:oleObj spid="_x0000_s3036569" name="Equation" r:id="rId14" imgW="228600" imgH="203200" progId="Equation.DSMT4">
                  <p:embed/>
                </p:oleObj>
              </mc:Choice>
              <mc:Fallback>
                <p:oleObj name="Equation" r:id="rId14" imgW="228600" imgH="203200" progId="Equation.DSMT4">
                  <p:embed/>
                  <p:pic>
                    <p:nvPicPr>
                      <p:cNvPr id="0" name=""/>
                      <p:cNvPicPr/>
                      <p:nvPr/>
                    </p:nvPicPr>
                    <p:blipFill>
                      <a:blip r:embed="rId15"/>
                      <a:stretch>
                        <a:fillRect/>
                      </a:stretch>
                    </p:blipFill>
                    <p:spPr>
                      <a:xfrm>
                        <a:off x="1204912" y="4615510"/>
                        <a:ext cx="384175" cy="339725"/>
                      </a:xfrm>
                      <a:prstGeom prst="rect">
                        <a:avLst/>
                      </a:prstGeom>
                    </p:spPr>
                  </p:pic>
                </p:oleObj>
              </mc:Fallback>
            </mc:AlternateContent>
          </a:graphicData>
        </a:graphic>
      </p:graphicFrame>
      <p:sp>
        <p:nvSpPr>
          <p:cNvPr id="53" name="TextBox 52"/>
          <p:cNvSpPr txBox="1"/>
          <p:nvPr/>
        </p:nvSpPr>
        <p:spPr>
          <a:xfrm>
            <a:off x="939800" y="4956355"/>
            <a:ext cx="7975600" cy="400110"/>
          </a:xfrm>
          <a:prstGeom prst="rect">
            <a:avLst/>
          </a:prstGeom>
          <a:noFill/>
        </p:spPr>
        <p:txBody>
          <a:bodyPr wrap="square" rtlCol="0">
            <a:spAutoFit/>
          </a:bodyPr>
          <a:lstStyle/>
          <a:p>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is the </a:t>
            </a:r>
            <a:r>
              <a:rPr lang="en-US" sz="2000" dirty="0">
                <a:solidFill>
                  <a:srgbClr val="0000FF"/>
                </a:solidFill>
                <a:latin typeface="Times New Roman"/>
                <a:cs typeface="Times New Roman"/>
              </a:rPr>
              <a:t>power dissipated </a:t>
            </a:r>
            <a:r>
              <a:rPr lang="en-US" sz="2000" dirty="0">
                <a:solidFill>
                  <a:srgbClr val="000000"/>
                </a:solidFill>
                <a:latin typeface="Times New Roman"/>
                <a:cs typeface="Times New Roman"/>
              </a:rPr>
              <a:t>by the </a:t>
            </a:r>
            <a:r>
              <a:rPr lang="en-US" sz="2000" dirty="0">
                <a:solidFill>
                  <a:srgbClr val="0000FF"/>
                </a:solidFill>
                <a:latin typeface="Times New Roman"/>
                <a:cs typeface="Times New Roman"/>
              </a:rPr>
              <a:t>resistors </a:t>
            </a:r>
            <a:r>
              <a:rPr lang="en-US" sz="2000" dirty="0">
                <a:solidFill>
                  <a:srgbClr val="000000"/>
                </a:solidFill>
                <a:latin typeface="Times New Roman"/>
                <a:cs typeface="Times New Roman"/>
              </a:rPr>
              <a:t>in the circuit;</a:t>
            </a:r>
          </a:p>
        </p:txBody>
      </p:sp>
      <p:graphicFrame>
        <p:nvGraphicFramePr>
          <p:cNvPr id="54" name="Object 53"/>
          <p:cNvGraphicFramePr>
            <a:graphicFrameLocks noChangeAspect="1"/>
          </p:cNvGraphicFramePr>
          <p:nvPr>
            <p:extLst>
              <p:ext uri="{D42A27DB-BD31-4B8C-83A1-F6EECF244321}">
                <p14:modId xmlns:p14="http://schemas.microsoft.com/office/powerpoint/2010/main" val="1009701251"/>
              </p:ext>
            </p:extLst>
          </p:nvPr>
        </p:nvGraphicFramePr>
        <p:xfrm>
          <a:off x="1190625" y="4976521"/>
          <a:ext cx="619125" cy="384175"/>
        </p:xfrm>
        <a:graphic>
          <a:graphicData uri="http://schemas.openxmlformats.org/presentationml/2006/ole">
            <mc:AlternateContent xmlns:mc="http://schemas.openxmlformats.org/markup-compatibility/2006">
              <mc:Choice xmlns:v="urn:schemas-microsoft-com:vml" Requires="v">
                <p:oleObj spid="_x0000_s3036570" name="Equation" r:id="rId16" imgW="368300" imgH="228600" progId="Equation.DSMT4">
                  <p:embed/>
                </p:oleObj>
              </mc:Choice>
              <mc:Fallback>
                <p:oleObj name="Equation" r:id="rId16" imgW="368300" imgH="228600" progId="Equation.DSMT4">
                  <p:embed/>
                  <p:pic>
                    <p:nvPicPr>
                      <p:cNvPr id="0" name=""/>
                      <p:cNvPicPr/>
                      <p:nvPr/>
                    </p:nvPicPr>
                    <p:blipFill>
                      <a:blip r:embed="rId17"/>
                      <a:stretch>
                        <a:fillRect/>
                      </a:stretch>
                    </p:blipFill>
                    <p:spPr>
                      <a:xfrm>
                        <a:off x="1190625" y="4976521"/>
                        <a:ext cx="619125" cy="384175"/>
                      </a:xfrm>
                      <a:prstGeom prst="rect">
                        <a:avLst/>
                      </a:prstGeom>
                    </p:spPr>
                  </p:pic>
                </p:oleObj>
              </mc:Fallback>
            </mc:AlternateContent>
          </a:graphicData>
        </a:graphic>
      </p:graphicFrame>
      <p:sp>
        <p:nvSpPr>
          <p:cNvPr id="55" name="TextBox 54"/>
          <p:cNvSpPr txBox="1"/>
          <p:nvPr/>
        </p:nvSpPr>
        <p:spPr>
          <a:xfrm>
            <a:off x="939800" y="5394562"/>
            <a:ext cx="7975600" cy="707886"/>
          </a:xfrm>
          <a:prstGeom prst="rect">
            <a:avLst/>
          </a:prstGeom>
          <a:noFill/>
        </p:spPr>
        <p:txBody>
          <a:bodyPr wrap="square" rtlCol="0">
            <a:spAutoFit/>
          </a:bodyPr>
          <a:lstStyle/>
          <a:p>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must be </a:t>
            </a:r>
            <a:r>
              <a:rPr lang="en-US" sz="2000" dirty="0">
                <a:solidFill>
                  <a:srgbClr val="000000"/>
                </a:solidFill>
                <a:latin typeface="Times New Roman"/>
                <a:cs typeface="Times New Roman"/>
              </a:rPr>
              <a:t>the</a:t>
            </a:r>
            <a:r>
              <a:rPr lang="en-US" sz="2000" dirty="0">
                <a:solidFill>
                  <a:srgbClr val="0000FF"/>
                </a:solidFill>
                <a:latin typeface="Times New Roman"/>
                <a:cs typeface="Times New Roman"/>
              </a:rPr>
              <a:t> power </a:t>
            </a:r>
            <a:r>
              <a:rPr lang="en-US" sz="2000" dirty="0">
                <a:solidFill>
                  <a:srgbClr val="008000"/>
                </a:solidFill>
                <a:latin typeface="Times New Roman"/>
                <a:cs typeface="Times New Roman"/>
              </a:rPr>
              <a:t>(i.e., the work the inductor does per unit time) </a:t>
            </a:r>
            <a:r>
              <a:rPr lang="en-US" sz="2000" dirty="0">
                <a:solidFill>
                  <a:srgbClr val="0000FF"/>
                </a:solidFill>
                <a:latin typeface="Times New Roman"/>
                <a:cs typeface="Times New Roman"/>
              </a:rPr>
              <a:t>dissipated by </a:t>
            </a:r>
            <a:r>
              <a:rPr lang="en-US" sz="2000" dirty="0">
                <a:latin typeface="Times New Roman"/>
                <a:cs typeface="Times New Roman"/>
              </a:rPr>
              <a:t>the</a:t>
            </a:r>
            <a:r>
              <a:rPr lang="en-US" sz="2000" dirty="0">
                <a:solidFill>
                  <a:srgbClr val="0000FF"/>
                </a:solidFill>
                <a:latin typeface="Times New Roman"/>
                <a:cs typeface="Times New Roman"/>
              </a:rPr>
              <a:t> inductor </a:t>
            </a:r>
            <a:r>
              <a:rPr lang="en-US" sz="2000" dirty="0">
                <a:solidFill>
                  <a:srgbClr val="000000"/>
                </a:solidFill>
                <a:latin typeface="Times New Roman"/>
                <a:cs typeface="Times New Roman"/>
              </a:rPr>
              <a:t>while in the circuit.</a:t>
            </a:r>
          </a:p>
        </p:txBody>
      </p:sp>
      <p:graphicFrame>
        <p:nvGraphicFramePr>
          <p:cNvPr id="56" name="Object 55"/>
          <p:cNvGraphicFramePr>
            <a:graphicFrameLocks noChangeAspect="1"/>
          </p:cNvGraphicFramePr>
          <p:nvPr>
            <p:extLst>
              <p:ext uri="{D42A27DB-BD31-4B8C-83A1-F6EECF244321}">
                <p14:modId xmlns:p14="http://schemas.microsoft.com/office/powerpoint/2010/main" val="497896455"/>
              </p:ext>
            </p:extLst>
          </p:nvPr>
        </p:nvGraphicFramePr>
        <p:xfrm>
          <a:off x="1196975" y="5387975"/>
          <a:ext cx="768350" cy="490538"/>
        </p:xfrm>
        <a:graphic>
          <a:graphicData uri="http://schemas.openxmlformats.org/presentationml/2006/ole">
            <mc:AlternateContent xmlns:mc="http://schemas.openxmlformats.org/markup-compatibility/2006">
              <mc:Choice xmlns:v="urn:schemas-microsoft-com:vml" Requires="v">
                <p:oleObj spid="_x0000_s3036571" name="Equation" r:id="rId18" imgW="457200" imgH="292100" progId="Equation.DSMT4">
                  <p:embed/>
                </p:oleObj>
              </mc:Choice>
              <mc:Fallback>
                <p:oleObj name="Equation" r:id="rId18" imgW="457200" imgH="292100" progId="Equation.DSMT4">
                  <p:embed/>
                  <p:pic>
                    <p:nvPicPr>
                      <p:cNvPr id="0" name=""/>
                      <p:cNvPicPr/>
                      <p:nvPr/>
                    </p:nvPicPr>
                    <p:blipFill>
                      <a:blip r:embed="rId19"/>
                      <a:stretch>
                        <a:fillRect/>
                      </a:stretch>
                    </p:blipFill>
                    <p:spPr>
                      <a:xfrm>
                        <a:off x="1196975" y="5387975"/>
                        <a:ext cx="768350" cy="490538"/>
                      </a:xfrm>
                      <a:prstGeom prst="rect">
                        <a:avLst/>
                      </a:prstGeom>
                    </p:spPr>
                  </p:pic>
                </p:oleObj>
              </mc:Fallback>
            </mc:AlternateContent>
          </a:graphicData>
        </a:graphic>
      </p:graphicFrame>
    </p:spTree>
    <p:extLst>
      <p:ext uri="{BB962C8B-B14F-4D97-AF65-F5344CB8AC3E}">
        <p14:creationId xmlns:p14="http://schemas.microsoft.com/office/powerpoint/2010/main" val="419070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par>
                                <p:cTn id="13" presetID="9"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dissolve">
                                      <p:cBhvr>
                                        <p:cTn id="15" dur="5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dissolve">
                                      <p:cBhvr>
                                        <p:cTn id="20" dur="500"/>
                                        <p:tgtEl>
                                          <p:spTgt spid="48"/>
                                        </p:tgtEl>
                                      </p:cBhvr>
                                    </p:animEffect>
                                  </p:childTnLst>
                                </p:cTn>
                              </p:par>
                              <p:par>
                                <p:cTn id="21" presetID="9"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dissolv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dissolve">
                                      <p:cBhvr>
                                        <p:cTn id="28" dur="500"/>
                                        <p:tgtEl>
                                          <p:spTgt spid="50"/>
                                        </p:tgtEl>
                                      </p:cBhvr>
                                    </p:animEffect>
                                  </p:childTnLst>
                                </p:cTn>
                              </p:par>
                              <p:par>
                                <p:cTn id="29" presetID="9"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dissolve">
                                      <p:cBhvr>
                                        <p:cTn id="31" dur="500"/>
                                        <p:tgtEl>
                                          <p:spTgt spid="5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dissolv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dissolve">
                                      <p:cBhvr>
                                        <p:cTn id="39" dur="500"/>
                                        <p:tgtEl>
                                          <p:spTgt spid="5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dissolv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dissolve">
                                      <p:cBhvr>
                                        <p:cTn id="47" dur="500"/>
                                        <p:tgtEl>
                                          <p:spTgt spid="56"/>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dissolve">
                                      <p:cBhvr>
                                        <p:cTn id="5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7" grpId="0"/>
      <p:bldP spid="48" grpId="0"/>
      <p:bldP spid="50" grpId="0"/>
      <p:bldP spid="51" grpId="0"/>
      <p:bldP spid="53" grpId="0"/>
      <p:bldP spid="5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65.)</a:t>
            </a:r>
          </a:p>
        </p:txBody>
      </p:sp>
      <p:sp>
        <p:nvSpPr>
          <p:cNvPr id="46" name="TextBox 45"/>
          <p:cNvSpPr txBox="1"/>
          <p:nvPr/>
        </p:nvSpPr>
        <p:spPr>
          <a:xfrm>
            <a:off x="381000" y="428211"/>
            <a:ext cx="5494338" cy="400110"/>
          </a:xfrm>
          <a:prstGeom prst="rect">
            <a:avLst/>
          </a:prstGeom>
          <a:noFill/>
        </p:spPr>
        <p:txBody>
          <a:bodyPr wrap="square" rtlCol="0">
            <a:spAutoFit/>
          </a:bodyPr>
          <a:lstStyle/>
          <a:p>
            <a:r>
              <a:rPr lang="en-US" sz="2000" dirty="0">
                <a:solidFill>
                  <a:srgbClr val="FF0000"/>
                </a:solidFill>
                <a:latin typeface="Apple Chancery"/>
                <a:cs typeface="Apple Chancery"/>
              </a:rPr>
              <a:t>If the power dissipated </a:t>
            </a:r>
            <a:r>
              <a:rPr lang="en-US" sz="2000" dirty="0">
                <a:latin typeface="Times New Roman"/>
                <a:cs typeface="Times New Roman"/>
              </a:rPr>
              <a:t>by an inductor is</a:t>
            </a:r>
            <a:endParaRPr lang="en-US" sz="2000" dirty="0">
              <a:solidFill>
                <a:srgbClr val="000000"/>
              </a:solidFill>
              <a:latin typeface="Times New Roman"/>
              <a:cs typeface="Times New Roman"/>
            </a:endParaRPr>
          </a:p>
        </p:txBody>
      </p:sp>
      <p:cxnSp>
        <p:nvCxnSpPr>
          <p:cNvPr id="47" name="Straight Connector 46"/>
          <p:cNvCxnSpPr/>
          <p:nvPr/>
        </p:nvCxnSpPr>
        <p:spPr>
          <a:xfrm>
            <a:off x="7378382" y="2316818"/>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7600632" y="2316818"/>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715250" y="2465667"/>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491733" y="2468842"/>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066834" y="2582152"/>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667113" y="2310468"/>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6327786" y="989891"/>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8585131" y="1934779"/>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7715250" y="2582152"/>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8547033" y="1009673"/>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Freeform 24"/>
          <p:cNvSpPr>
            <a:spLocks noChangeArrowheads="1"/>
          </p:cNvSpPr>
          <p:nvPr/>
        </p:nvSpPr>
        <p:spPr bwMode="auto">
          <a:xfrm>
            <a:off x="8394313" y="1430063"/>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 name="Arc 209"/>
          <p:cNvSpPr>
            <a:spLocks noChangeAspect="1"/>
          </p:cNvSpPr>
          <p:nvPr/>
        </p:nvSpPr>
        <p:spPr bwMode="auto">
          <a:xfrm rot="10800000" flipV="1">
            <a:off x="7610789" y="7164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 name="Arc 210"/>
          <p:cNvSpPr>
            <a:spLocks noChangeAspect="1"/>
          </p:cNvSpPr>
          <p:nvPr/>
        </p:nvSpPr>
        <p:spPr bwMode="auto">
          <a:xfrm rot="10800000" flipV="1">
            <a:off x="7388864" y="7164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0" name="Arc 211"/>
          <p:cNvSpPr>
            <a:spLocks noChangeAspect="1"/>
          </p:cNvSpPr>
          <p:nvPr/>
        </p:nvSpPr>
        <p:spPr bwMode="auto">
          <a:xfrm rot="10800000" flipV="1">
            <a:off x="7164627" y="713453"/>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1" name="Arc 212"/>
          <p:cNvSpPr>
            <a:spLocks noChangeAspect="1"/>
          </p:cNvSpPr>
          <p:nvPr/>
        </p:nvSpPr>
        <p:spPr bwMode="auto">
          <a:xfrm rot="10800000" flipV="1">
            <a:off x="7832713" y="7164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2" name="Line 213"/>
          <p:cNvSpPr>
            <a:spLocks noChangeAspect="1" noChangeShapeType="1"/>
          </p:cNvSpPr>
          <p:nvPr/>
        </p:nvSpPr>
        <p:spPr bwMode="auto">
          <a:xfrm rot="10800000" flipH="1">
            <a:off x="8163289" y="1001911"/>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214"/>
          <p:cNvSpPr>
            <a:spLocks noChangeAspect="1" noChangeShapeType="1"/>
          </p:cNvSpPr>
          <p:nvPr/>
        </p:nvSpPr>
        <p:spPr bwMode="auto">
          <a:xfrm rot="10800000" flipH="1">
            <a:off x="6327786" y="1001911"/>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4" name="Arc 215"/>
          <p:cNvSpPr>
            <a:spLocks noChangeAspect="1"/>
          </p:cNvSpPr>
          <p:nvPr/>
        </p:nvSpPr>
        <p:spPr bwMode="auto">
          <a:xfrm rot="10800000">
            <a:off x="7610789" y="9928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5" name="Arc 216"/>
          <p:cNvSpPr>
            <a:spLocks noChangeAspect="1"/>
          </p:cNvSpPr>
          <p:nvPr/>
        </p:nvSpPr>
        <p:spPr bwMode="auto">
          <a:xfrm rot="10800000">
            <a:off x="7388864" y="9928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6" name="Arc 217"/>
          <p:cNvSpPr>
            <a:spLocks noChangeAspect="1"/>
          </p:cNvSpPr>
          <p:nvPr/>
        </p:nvSpPr>
        <p:spPr bwMode="auto">
          <a:xfrm rot="10800000" flipV="1">
            <a:off x="6945014" y="7164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7" name="Arc 218"/>
          <p:cNvSpPr>
            <a:spLocks noChangeAspect="1"/>
          </p:cNvSpPr>
          <p:nvPr/>
        </p:nvSpPr>
        <p:spPr bwMode="auto">
          <a:xfrm rot="10800000">
            <a:off x="7166939" y="9928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8" name="Arc 219"/>
          <p:cNvSpPr>
            <a:spLocks noChangeAspect="1"/>
          </p:cNvSpPr>
          <p:nvPr/>
        </p:nvSpPr>
        <p:spPr bwMode="auto">
          <a:xfrm rot="10800000">
            <a:off x="6945014" y="9928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 name="Arc 220"/>
          <p:cNvSpPr>
            <a:spLocks noChangeAspect="1"/>
          </p:cNvSpPr>
          <p:nvPr/>
        </p:nvSpPr>
        <p:spPr bwMode="auto">
          <a:xfrm rot="10800000">
            <a:off x="7825778" y="989892"/>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 name="Arc 221"/>
          <p:cNvSpPr>
            <a:spLocks noChangeAspect="1"/>
          </p:cNvSpPr>
          <p:nvPr/>
        </p:nvSpPr>
        <p:spPr bwMode="auto">
          <a:xfrm rot="10800000">
            <a:off x="6716154" y="989892"/>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71" name="Straight Connector 70"/>
          <p:cNvCxnSpPr/>
          <p:nvPr/>
        </p:nvCxnSpPr>
        <p:spPr>
          <a:xfrm>
            <a:off x="6328020" y="2586693"/>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6603143" y="2554943"/>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3" name="Object 72"/>
          <p:cNvGraphicFramePr>
            <a:graphicFrameLocks noChangeAspect="1"/>
          </p:cNvGraphicFramePr>
          <p:nvPr>
            <p:extLst>
              <p:ext uri="{D42A27DB-BD31-4B8C-83A1-F6EECF244321}">
                <p14:modId xmlns:p14="http://schemas.microsoft.com/office/powerpoint/2010/main" val="300441346"/>
              </p:ext>
            </p:extLst>
          </p:nvPr>
        </p:nvGraphicFramePr>
        <p:xfrm>
          <a:off x="7357676" y="2816881"/>
          <a:ext cx="319087" cy="338137"/>
        </p:xfrm>
        <a:graphic>
          <a:graphicData uri="http://schemas.openxmlformats.org/presentationml/2006/ole">
            <mc:AlternateContent xmlns:mc="http://schemas.openxmlformats.org/markup-compatibility/2006">
              <mc:Choice xmlns:v="urn:schemas-microsoft-com:vml" Requires="v">
                <p:oleObj spid="_x0000_s3333166" name="Equation" r:id="rId4" imgW="190500" imgH="203200" progId="Equation.DSMT4">
                  <p:embed/>
                </p:oleObj>
              </mc:Choice>
              <mc:Fallback>
                <p:oleObj name="Equation" r:id="rId4" imgW="190500" imgH="203200" progId="Equation.DSMT4">
                  <p:embed/>
                  <p:pic>
                    <p:nvPicPr>
                      <p:cNvPr id="0" name=""/>
                      <p:cNvPicPr/>
                      <p:nvPr/>
                    </p:nvPicPr>
                    <p:blipFill>
                      <a:blip r:embed="rId5"/>
                      <a:stretch>
                        <a:fillRect/>
                      </a:stretch>
                    </p:blipFill>
                    <p:spPr>
                      <a:xfrm>
                        <a:off x="7357676" y="2816881"/>
                        <a:ext cx="319087" cy="338137"/>
                      </a:xfrm>
                      <a:prstGeom prst="rect">
                        <a:avLst/>
                      </a:prstGeom>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838492846"/>
              </p:ext>
            </p:extLst>
          </p:nvPr>
        </p:nvGraphicFramePr>
        <p:xfrm>
          <a:off x="8781981" y="1493563"/>
          <a:ext cx="255588" cy="254000"/>
        </p:xfrm>
        <a:graphic>
          <a:graphicData uri="http://schemas.openxmlformats.org/presentationml/2006/ole">
            <mc:AlternateContent xmlns:mc="http://schemas.openxmlformats.org/markup-compatibility/2006">
              <mc:Choice xmlns:v="urn:schemas-microsoft-com:vml" Requires="v">
                <p:oleObj spid="_x0000_s3333167" name="Equation" r:id="rId6" imgW="152400" imgH="152400" progId="Equation.DSMT4">
                  <p:embed/>
                </p:oleObj>
              </mc:Choice>
              <mc:Fallback>
                <p:oleObj name="Equation" r:id="rId6" imgW="152400" imgH="152400" progId="Equation.DSMT4">
                  <p:embed/>
                  <p:pic>
                    <p:nvPicPr>
                      <p:cNvPr id="0" name=""/>
                      <p:cNvPicPr/>
                      <p:nvPr/>
                    </p:nvPicPr>
                    <p:blipFill>
                      <a:blip r:embed="rId7"/>
                      <a:stretch>
                        <a:fillRect/>
                      </a:stretch>
                    </p:blipFill>
                    <p:spPr>
                      <a:xfrm>
                        <a:off x="8781981" y="1493563"/>
                        <a:ext cx="255588" cy="254000"/>
                      </a:xfrm>
                      <a:prstGeom prst="rect">
                        <a:avLst/>
                      </a:prstGeom>
                    </p:spPr>
                  </p:pic>
                </p:oleObj>
              </mc:Fallback>
            </mc:AlternateContent>
          </a:graphicData>
        </a:graphic>
      </p:graphicFrame>
      <p:graphicFrame>
        <p:nvGraphicFramePr>
          <p:cNvPr id="76" name="Object 75"/>
          <p:cNvGraphicFramePr>
            <a:graphicFrameLocks noChangeAspect="1"/>
          </p:cNvGraphicFramePr>
          <p:nvPr>
            <p:extLst>
              <p:ext uri="{D42A27DB-BD31-4B8C-83A1-F6EECF244321}">
                <p14:modId xmlns:p14="http://schemas.microsoft.com/office/powerpoint/2010/main" val="1042889423"/>
              </p:ext>
            </p:extLst>
          </p:nvPr>
        </p:nvGraphicFramePr>
        <p:xfrm>
          <a:off x="7214801" y="295929"/>
          <a:ext cx="574675" cy="339725"/>
        </p:xfrm>
        <a:graphic>
          <a:graphicData uri="http://schemas.openxmlformats.org/presentationml/2006/ole">
            <mc:AlternateContent xmlns:mc="http://schemas.openxmlformats.org/markup-compatibility/2006">
              <mc:Choice xmlns:v="urn:schemas-microsoft-com:vml" Requires="v">
                <p:oleObj spid="_x0000_s3333168" name="Equation" r:id="rId8" imgW="342900" imgH="203200" progId="Equation.DSMT4">
                  <p:embed/>
                </p:oleObj>
              </mc:Choice>
              <mc:Fallback>
                <p:oleObj name="Equation" r:id="rId8" imgW="342900" imgH="203200" progId="Equation.DSMT4">
                  <p:embed/>
                  <p:pic>
                    <p:nvPicPr>
                      <p:cNvPr id="0" name=""/>
                      <p:cNvPicPr/>
                      <p:nvPr/>
                    </p:nvPicPr>
                    <p:blipFill>
                      <a:blip r:embed="rId9"/>
                      <a:stretch>
                        <a:fillRect/>
                      </a:stretch>
                    </p:blipFill>
                    <p:spPr>
                      <a:xfrm>
                        <a:off x="7214801" y="295929"/>
                        <a:ext cx="574675" cy="339725"/>
                      </a:xfrm>
                      <a:prstGeom prst="rect">
                        <a:avLst/>
                      </a:prstGeom>
                    </p:spPr>
                  </p:pic>
                </p:oleObj>
              </mc:Fallback>
            </mc:AlternateContent>
          </a:graphicData>
        </a:graphic>
      </p:graphicFrame>
      <p:sp>
        <p:nvSpPr>
          <p:cNvPr id="77" name="TextBox 76"/>
          <p:cNvSpPr txBox="1"/>
          <p:nvPr/>
        </p:nvSpPr>
        <p:spPr>
          <a:xfrm>
            <a:off x="6503689" y="1747563"/>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graphicFrame>
        <p:nvGraphicFramePr>
          <p:cNvPr id="78" name="Object 77"/>
          <p:cNvGraphicFramePr>
            <a:graphicFrameLocks noChangeAspect="1"/>
          </p:cNvGraphicFramePr>
          <p:nvPr>
            <p:extLst>
              <p:ext uri="{D42A27DB-BD31-4B8C-83A1-F6EECF244321}">
                <p14:modId xmlns:p14="http://schemas.microsoft.com/office/powerpoint/2010/main" val="3440437579"/>
              </p:ext>
            </p:extLst>
          </p:nvPr>
        </p:nvGraphicFramePr>
        <p:xfrm>
          <a:off x="1941313" y="2216573"/>
          <a:ext cx="1793875" cy="1282700"/>
        </p:xfrm>
        <a:graphic>
          <a:graphicData uri="http://schemas.openxmlformats.org/presentationml/2006/ole">
            <mc:AlternateContent xmlns:mc="http://schemas.openxmlformats.org/markup-compatibility/2006">
              <mc:Choice xmlns:v="urn:schemas-microsoft-com:vml" Requires="v">
                <p:oleObj spid="_x0000_s3333169" name="Equation" r:id="rId10" imgW="1066800" imgH="762000" progId="Equation.DSMT4">
                  <p:embed/>
                </p:oleObj>
              </mc:Choice>
              <mc:Fallback>
                <p:oleObj name="Equation" r:id="rId10" imgW="1066800" imgH="762000" progId="Equation.DSMT4">
                  <p:embed/>
                  <p:pic>
                    <p:nvPicPr>
                      <p:cNvPr id="0" name=""/>
                      <p:cNvPicPr/>
                      <p:nvPr/>
                    </p:nvPicPr>
                    <p:blipFill>
                      <a:blip r:embed="rId11"/>
                      <a:stretch>
                        <a:fillRect/>
                      </a:stretch>
                    </p:blipFill>
                    <p:spPr>
                      <a:xfrm>
                        <a:off x="1941313" y="2216573"/>
                        <a:ext cx="1793875" cy="1282700"/>
                      </a:xfrm>
                      <a:prstGeom prst="rect">
                        <a:avLst/>
                      </a:prstGeom>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2425609809"/>
              </p:ext>
            </p:extLst>
          </p:nvPr>
        </p:nvGraphicFramePr>
        <p:xfrm>
          <a:off x="1986714" y="3807897"/>
          <a:ext cx="2389187" cy="2324100"/>
        </p:xfrm>
        <a:graphic>
          <a:graphicData uri="http://schemas.openxmlformats.org/presentationml/2006/ole">
            <mc:AlternateContent xmlns:mc="http://schemas.openxmlformats.org/markup-compatibility/2006">
              <mc:Choice xmlns:v="urn:schemas-microsoft-com:vml" Requires="v">
                <p:oleObj spid="_x0000_s3333170" name="Equation" r:id="rId12" imgW="1422400" imgH="1384300" progId="Equation.DSMT4">
                  <p:embed/>
                </p:oleObj>
              </mc:Choice>
              <mc:Fallback>
                <p:oleObj name="Equation" r:id="rId12" imgW="1422400" imgH="1384300" progId="Equation.DSMT4">
                  <p:embed/>
                  <p:pic>
                    <p:nvPicPr>
                      <p:cNvPr id="0" name=""/>
                      <p:cNvPicPr/>
                      <p:nvPr/>
                    </p:nvPicPr>
                    <p:blipFill>
                      <a:blip r:embed="rId13"/>
                      <a:stretch>
                        <a:fillRect/>
                      </a:stretch>
                    </p:blipFill>
                    <p:spPr>
                      <a:xfrm>
                        <a:off x="1986714" y="3807897"/>
                        <a:ext cx="2389187" cy="2324100"/>
                      </a:xfrm>
                      <a:prstGeom prst="rect">
                        <a:avLst/>
                      </a:prstGeom>
                    </p:spPr>
                  </p:pic>
                </p:oleObj>
              </mc:Fallback>
            </mc:AlternateContent>
          </a:graphicData>
        </a:graphic>
      </p:graphicFrame>
      <p:sp>
        <p:nvSpPr>
          <p:cNvPr id="84" name="TextBox 83"/>
          <p:cNvSpPr txBox="1"/>
          <p:nvPr/>
        </p:nvSpPr>
        <p:spPr>
          <a:xfrm>
            <a:off x="381634" y="3242995"/>
            <a:ext cx="1612900" cy="400110"/>
          </a:xfrm>
          <a:prstGeom prst="rect">
            <a:avLst/>
          </a:prstGeom>
          <a:noFill/>
        </p:spPr>
        <p:txBody>
          <a:bodyPr wrap="square" rtlCol="0">
            <a:spAutoFit/>
          </a:bodyPr>
          <a:lstStyle/>
          <a:p>
            <a:r>
              <a:rPr lang="en-US" sz="2000" dirty="0">
                <a:solidFill>
                  <a:srgbClr val="FF0000"/>
                </a:solidFill>
                <a:latin typeface="Apple Chancery"/>
                <a:cs typeface="Apple Chancery"/>
              </a:rPr>
              <a:t>so:</a:t>
            </a:r>
            <a:endParaRPr lang="en-US" sz="2000" dirty="0">
              <a:solidFill>
                <a:srgbClr val="000000"/>
              </a:solidFill>
              <a:latin typeface="Times New Roman"/>
              <a:cs typeface="Times New Roman"/>
            </a:endParaRPr>
          </a:p>
        </p:txBody>
      </p:sp>
      <p:graphicFrame>
        <p:nvGraphicFramePr>
          <p:cNvPr id="40" name="Object 39">
            <a:extLst>
              <a:ext uri="{FF2B5EF4-FFF2-40B4-BE49-F238E27FC236}">
                <a16:creationId xmlns:a16="http://schemas.microsoft.com/office/drawing/2014/main" id="{C3D60306-8A75-0944-B3D7-9C24EA540563}"/>
              </a:ext>
            </a:extLst>
          </p:cNvPr>
          <p:cNvGraphicFramePr>
            <a:graphicFrameLocks noChangeAspect="1"/>
          </p:cNvGraphicFramePr>
          <p:nvPr>
            <p:extLst>
              <p:ext uri="{D42A27DB-BD31-4B8C-83A1-F6EECF244321}">
                <p14:modId xmlns:p14="http://schemas.microsoft.com/office/powerpoint/2010/main" val="479810060"/>
              </p:ext>
            </p:extLst>
          </p:nvPr>
        </p:nvGraphicFramePr>
        <p:xfrm>
          <a:off x="4624598" y="382997"/>
          <a:ext cx="768350" cy="490538"/>
        </p:xfrm>
        <a:graphic>
          <a:graphicData uri="http://schemas.openxmlformats.org/presentationml/2006/ole">
            <mc:AlternateContent xmlns:mc="http://schemas.openxmlformats.org/markup-compatibility/2006">
              <mc:Choice xmlns:v="urn:schemas-microsoft-com:vml" Requires="v">
                <p:oleObj spid="_x0000_s3333171" name="Equation" r:id="rId14" imgW="457200" imgH="292100" progId="Equation.DSMT4">
                  <p:embed/>
                </p:oleObj>
              </mc:Choice>
              <mc:Fallback>
                <p:oleObj name="Equation" r:id="rId14" imgW="457200" imgH="292100" progId="Equation.DSMT4">
                  <p:embed/>
                  <p:pic>
                    <p:nvPicPr>
                      <p:cNvPr id="78" name="Object 77"/>
                      <p:cNvPicPr/>
                      <p:nvPr/>
                    </p:nvPicPr>
                    <p:blipFill>
                      <a:blip r:embed="rId15"/>
                      <a:stretch>
                        <a:fillRect/>
                      </a:stretch>
                    </p:blipFill>
                    <p:spPr>
                      <a:xfrm>
                        <a:off x="4624598" y="382997"/>
                        <a:ext cx="768350" cy="49053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7CCB1FF1-F54E-CF43-8A56-46A8483D5EE4}"/>
              </a:ext>
            </a:extLst>
          </p:cNvPr>
          <p:cNvGrpSpPr/>
          <p:nvPr/>
        </p:nvGrpSpPr>
        <p:grpSpPr>
          <a:xfrm>
            <a:off x="632802" y="794519"/>
            <a:ext cx="5301494" cy="490538"/>
            <a:chOff x="632802" y="794519"/>
            <a:chExt cx="5301494" cy="490538"/>
          </a:xfrm>
        </p:grpSpPr>
        <p:sp>
          <p:nvSpPr>
            <p:cNvPr id="41" name="TextBox 40">
              <a:extLst>
                <a:ext uri="{FF2B5EF4-FFF2-40B4-BE49-F238E27FC236}">
                  <a16:creationId xmlns:a16="http://schemas.microsoft.com/office/drawing/2014/main" id="{08420EF7-ED8B-A94F-9A01-03EBE6082E57}"/>
                </a:ext>
              </a:extLst>
            </p:cNvPr>
            <p:cNvSpPr txBox="1"/>
            <p:nvPr/>
          </p:nvSpPr>
          <p:spPr>
            <a:xfrm>
              <a:off x="632802" y="844246"/>
              <a:ext cx="4494659" cy="400110"/>
            </a:xfrm>
            <a:prstGeom prst="rect">
              <a:avLst/>
            </a:prstGeom>
            <a:noFill/>
          </p:spPr>
          <p:txBody>
            <a:bodyPr wrap="square" rtlCol="0">
              <a:spAutoFit/>
            </a:bodyPr>
            <a:lstStyle/>
            <a:p>
              <a:r>
                <a:rPr lang="en-US" sz="2000" dirty="0">
                  <a:solidFill>
                    <a:srgbClr val="FF0000"/>
                  </a:solidFill>
                  <a:latin typeface="Apple Chancery"/>
                  <a:cs typeface="Apple Chancery"/>
                </a:rPr>
                <a:t>the power involved </a:t>
              </a:r>
              <a:r>
                <a:rPr lang="en-US" sz="2000" dirty="0">
                  <a:latin typeface="Times New Roman"/>
                  <a:cs typeface="Times New Roman"/>
                </a:rPr>
                <a:t>in </a:t>
              </a:r>
              <a:r>
                <a:rPr lang="en-US" sz="2000" dirty="0">
                  <a:solidFill>
                    <a:srgbClr val="1932D1"/>
                  </a:solidFill>
                  <a:latin typeface="Times New Roman"/>
                  <a:cs typeface="Times New Roman"/>
                </a:rPr>
                <a:t>storage</a:t>
              </a:r>
              <a:r>
                <a:rPr lang="en-US" sz="2000" dirty="0">
                  <a:latin typeface="Times New Roman"/>
                  <a:cs typeface="Times New Roman"/>
                </a:rPr>
                <a:t> must be</a:t>
              </a:r>
              <a:endParaRPr lang="en-US" sz="2000" dirty="0">
                <a:solidFill>
                  <a:srgbClr val="000000"/>
                </a:solidFill>
                <a:latin typeface="Times New Roman"/>
                <a:cs typeface="Times New Roman"/>
              </a:endParaRPr>
            </a:p>
          </p:txBody>
        </p:sp>
        <p:graphicFrame>
          <p:nvGraphicFramePr>
            <p:cNvPr id="42" name="Object 41">
              <a:extLst>
                <a:ext uri="{FF2B5EF4-FFF2-40B4-BE49-F238E27FC236}">
                  <a16:creationId xmlns:a16="http://schemas.microsoft.com/office/drawing/2014/main" id="{42852E29-B124-C740-8019-CDF1915090E7}"/>
                </a:ext>
              </a:extLst>
            </p:cNvPr>
            <p:cNvGraphicFramePr>
              <a:graphicFrameLocks noChangeAspect="1"/>
            </p:cNvGraphicFramePr>
            <p:nvPr>
              <p:extLst>
                <p:ext uri="{D42A27DB-BD31-4B8C-83A1-F6EECF244321}">
                  <p14:modId xmlns:p14="http://schemas.microsoft.com/office/powerpoint/2010/main" val="2570742349"/>
                </p:ext>
              </p:extLst>
            </p:nvPr>
          </p:nvGraphicFramePr>
          <p:xfrm>
            <a:off x="4610321" y="794519"/>
            <a:ext cx="1323975" cy="490538"/>
          </p:xfrm>
          <a:graphic>
            <a:graphicData uri="http://schemas.openxmlformats.org/presentationml/2006/ole">
              <mc:AlternateContent xmlns:mc="http://schemas.openxmlformats.org/markup-compatibility/2006">
                <mc:Choice xmlns:v="urn:schemas-microsoft-com:vml" Requires="v">
                  <p:oleObj spid="_x0000_s3333172" name="Equation" r:id="rId16" imgW="787400" imgH="292100" progId="Equation.DSMT4">
                    <p:embed/>
                  </p:oleObj>
                </mc:Choice>
                <mc:Fallback>
                  <p:oleObj name="Equation" r:id="rId16" imgW="787400" imgH="292100" progId="Equation.DSMT4">
                    <p:embed/>
                    <p:pic>
                      <p:nvPicPr>
                        <p:cNvPr id="40" name="Object 39">
                          <a:extLst>
                            <a:ext uri="{FF2B5EF4-FFF2-40B4-BE49-F238E27FC236}">
                              <a16:creationId xmlns:a16="http://schemas.microsoft.com/office/drawing/2014/main" id="{C3D60306-8A75-0944-B3D7-9C24EA540563}"/>
                            </a:ext>
                          </a:extLst>
                        </p:cNvPr>
                        <p:cNvPicPr/>
                        <p:nvPr/>
                      </p:nvPicPr>
                      <p:blipFill>
                        <a:blip r:embed="rId17"/>
                        <a:stretch>
                          <a:fillRect/>
                        </a:stretch>
                      </p:blipFill>
                      <p:spPr>
                        <a:xfrm>
                          <a:off x="4610321" y="794519"/>
                          <a:ext cx="1323975" cy="490538"/>
                        </a:xfrm>
                        <a:prstGeom prst="rect">
                          <a:avLst/>
                        </a:prstGeom>
                      </p:spPr>
                    </p:pic>
                  </p:oleObj>
                </mc:Fallback>
              </mc:AlternateContent>
            </a:graphicData>
          </a:graphic>
        </p:graphicFrame>
      </p:grpSp>
      <p:sp>
        <p:nvSpPr>
          <p:cNvPr id="43" name="TextBox 42">
            <a:extLst>
              <a:ext uri="{FF2B5EF4-FFF2-40B4-BE49-F238E27FC236}">
                <a16:creationId xmlns:a16="http://schemas.microsoft.com/office/drawing/2014/main" id="{582549D9-7DE5-E440-978F-51AAE528A033}"/>
              </a:ext>
            </a:extLst>
          </p:cNvPr>
          <p:cNvSpPr txBox="1"/>
          <p:nvPr/>
        </p:nvSpPr>
        <p:spPr>
          <a:xfrm>
            <a:off x="382562" y="1386498"/>
            <a:ext cx="5689255" cy="707886"/>
          </a:xfrm>
          <a:prstGeom prst="rect">
            <a:avLst/>
          </a:prstGeom>
          <a:noFill/>
        </p:spPr>
        <p:txBody>
          <a:bodyPr wrap="square" rtlCol="0">
            <a:spAutoFit/>
          </a:bodyPr>
          <a:lstStyle/>
          <a:p>
            <a:r>
              <a:rPr lang="en-US" sz="2000" dirty="0">
                <a:solidFill>
                  <a:srgbClr val="FF0000"/>
                </a:solidFill>
                <a:latin typeface="Apple Chancery"/>
                <a:cs typeface="Apple Chancery"/>
              </a:rPr>
              <a:t>The relationships </a:t>
            </a:r>
            <a:r>
              <a:rPr lang="en-US" sz="2000" dirty="0">
                <a:latin typeface="Times New Roman"/>
                <a:cs typeface="Times New Roman"/>
              </a:rPr>
              <a:t>between power and work and work and potential energy are combine to produce:</a:t>
            </a:r>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327014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dissolv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dissolve">
                                      <p:cBhvr>
                                        <p:cTn id="22" dur="500"/>
                                        <p:tgtEl>
                                          <p:spTgt spid="84"/>
                                        </p:tgtEl>
                                      </p:cBhvr>
                                    </p:animEffect>
                                  </p:childTnLst>
                                </p:cTn>
                              </p:par>
                              <p:par>
                                <p:cTn id="23" presetID="9"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dissolve">
                                      <p:cBhvr>
                                        <p:cTn id="2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4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66.)</a:t>
            </a:r>
          </a:p>
        </p:txBody>
      </p:sp>
      <p:sp>
        <p:nvSpPr>
          <p:cNvPr id="2" name="TextBox 1"/>
          <p:cNvSpPr txBox="1"/>
          <p:nvPr/>
        </p:nvSpPr>
        <p:spPr>
          <a:xfrm>
            <a:off x="380999" y="990600"/>
            <a:ext cx="8649880" cy="1446550"/>
          </a:xfrm>
          <a:prstGeom prst="rect">
            <a:avLst/>
          </a:prstGeom>
          <a:noFill/>
        </p:spPr>
        <p:txBody>
          <a:bodyPr wrap="square" rtlCol="0">
            <a:spAutoFit/>
          </a:bodyPr>
          <a:lstStyle/>
          <a:p>
            <a:r>
              <a:rPr lang="en-US" sz="2800" dirty="0">
                <a:solidFill>
                  <a:srgbClr val="FF0000"/>
                </a:solidFill>
                <a:latin typeface="Apple Chancery"/>
                <a:cs typeface="Apple Chancery"/>
              </a:rPr>
              <a:t>As one more </a:t>
            </a:r>
            <a:r>
              <a:rPr lang="en-US" sz="2000" dirty="0">
                <a:latin typeface="Times New Roman"/>
                <a:cs typeface="Times New Roman"/>
              </a:rPr>
              <a:t>nod to the use of </a:t>
            </a:r>
            <a:r>
              <a:rPr lang="en-US" sz="2000" dirty="0">
                <a:solidFill>
                  <a:srgbClr val="0000FF"/>
                </a:solidFill>
                <a:latin typeface="Times New Roman"/>
                <a:cs typeface="Times New Roman"/>
              </a:rPr>
              <a:t>Lenz’s Law</a:t>
            </a:r>
            <a:r>
              <a:rPr lang="en-US" sz="2000" dirty="0">
                <a:latin typeface="Times New Roman"/>
                <a:cs typeface="Times New Roman"/>
              </a:rPr>
              <a:t>, consider a </a:t>
            </a:r>
            <a:r>
              <a:rPr lang="en-US" sz="2000" dirty="0">
                <a:solidFill>
                  <a:srgbClr val="0000FF"/>
                </a:solidFill>
                <a:latin typeface="Times New Roman"/>
                <a:cs typeface="Times New Roman"/>
              </a:rPr>
              <a:t>coil</a:t>
            </a:r>
            <a:r>
              <a:rPr lang="en-US" sz="2000" dirty="0">
                <a:latin typeface="Times New Roman"/>
                <a:cs typeface="Times New Roman"/>
              </a:rPr>
              <a:t> that is </a:t>
            </a:r>
            <a:r>
              <a:rPr lang="en-US" sz="2000" dirty="0">
                <a:solidFill>
                  <a:srgbClr val="0000FF"/>
                </a:solidFill>
                <a:latin typeface="Times New Roman"/>
                <a:cs typeface="Times New Roman"/>
              </a:rPr>
              <a:t>spinning</a:t>
            </a:r>
            <a:r>
              <a:rPr lang="en-US" sz="2000" dirty="0">
                <a:latin typeface="Times New Roman"/>
                <a:cs typeface="Times New Roman"/>
              </a:rPr>
              <a:t> with </a:t>
            </a:r>
            <a:r>
              <a:rPr lang="en-US" sz="2000" dirty="0">
                <a:solidFill>
                  <a:srgbClr val="0000FF"/>
                </a:solidFill>
                <a:latin typeface="Times New Roman"/>
                <a:cs typeface="Times New Roman"/>
              </a:rPr>
              <a:t>constant angular velocity     </a:t>
            </a:r>
            <a:r>
              <a:rPr lang="en-US" sz="2000" dirty="0">
                <a:latin typeface="Times New Roman"/>
                <a:cs typeface="Times New Roman"/>
              </a:rPr>
              <a:t>in a </a:t>
            </a:r>
            <a:r>
              <a:rPr lang="en-US" sz="2000" dirty="0">
                <a:solidFill>
                  <a:srgbClr val="0000FF"/>
                </a:solidFill>
                <a:latin typeface="Times New Roman"/>
                <a:cs typeface="Times New Roman"/>
              </a:rPr>
              <a:t>constant</a:t>
            </a:r>
            <a:r>
              <a:rPr lang="en-US" sz="2000" dirty="0">
                <a:latin typeface="Times New Roman"/>
                <a:cs typeface="Times New Roman"/>
              </a:rPr>
              <a:t> </a:t>
            </a:r>
            <a:r>
              <a:rPr lang="en-US" sz="2000" i="1" dirty="0">
                <a:solidFill>
                  <a:srgbClr val="FF0000"/>
                </a:solidFill>
                <a:latin typeface="Times New Roman"/>
                <a:cs typeface="Times New Roman"/>
              </a:rPr>
              <a:t>B-</a:t>
            </a:r>
            <a:r>
              <a:rPr lang="en-US" sz="2000" i="1" dirty="0" err="1">
                <a:solidFill>
                  <a:srgbClr val="FF0000"/>
                </a:solidFill>
                <a:latin typeface="Times New Roman"/>
                <a:cs typeface="Times New Roman"/>
              </a:rPr>
              <a:t>fld</a:t>
            </a:r>
            <a:r>
              <a:rPr lang="en-US" sz="2000" dirty="0">
                <a:solidFill>
                  <a:srgbClr val="FF0000"/>
                </a:solidFill>
                <a:latin typeface="Times New Roman"/>
                <a:cs typeface="Times New Roman"/>
              </a:rPr>
              <a:t> </a:t>
            </a:r>
            <a:r>
              <a:rPr lang="en-US" sz="2000" dirty="0">
                <a:latin typeface="Times New Roman"/>
                <a:cs typeface="Times New Roman"/>
              </a:rPr>
              <a:t>coming </a:t>
            </a:r>
            <a:r>
              <a:rPr lang="en-US" sz="2000" i="1" dirty="0">
                <a:solidFill>
                  <a:srgbClr val="FF0000"/>
                </a:solidFill>
                <a:latin typeface="Times New Roman"/>
                <a:cs typeface="Times New Roman"/>
              </a:rPr>
              <a:t>out of the page</a:t>
            </a:r>
            <a:r>
              <a:rPr lang="en-US" sz="2000" i="1" dirty="0">
                <a:latin typeface="Times New Roman"/>
                <a:cs typeface="Times New Roman"/>
              </a:rPr>
              <a:t>.</a:t>
            </a:r>
            <a:r>
              <a:rPr lang="en-US" sz="2000" dirty="0">
                <a:latin typeface="Times New Roman"/>
                <a:cs typeface="Times New Roman"/>
              </a:rPr>
              <a:t>  To make the </a:t>
            </a:r>
            <a:r>
              <a:rPr lang="en-US" sz="2000" i="1" dirty="0">
                <a:latin typeface="Times New Roman"/>
                <a:cs typeface="Times New Roman"/>
              </a:rPr>
              <a:t>keeping track of things </a:t>
            </a:r>
            <a:r>
              <a:rPr lang="en-US" sz="2000" dirty="0">
                <a:latin typeface="Times New Roman"/>
                <a:cs typeface="Times New Roman"/>
              </a:rPr>
              <a:t>easier, I’ve made one side of the coil blue and one side red, and I’m making the side closest to you bigger.  </a:t>
            </a:r>
            <a:endParaRPr lang="en-US" sz="2000" dirty="0">
              <a:solidFill>
                <a:srgbClr val="0000FF"/>
              </a:solidFill>
              <a:latin typeface="Times New Roman"/>
              <a:cs typeface="Times New Roman"/>
            </a:endParaRPr>
          </a:p>
        </p:txBody>
      </p:sp>
      <p:sp>
        <p:nvSpPr>
          <p:cNvPr id="81" name="TextBox 80"/>
          <p:cNvSpPr txBox="1"/>
          <p:nvPr/>
        </p:nvSpPr>
        <p:spPr>
          <a:xfrm>
            <a:off x="34290" y="139700"/>
            <a:ext cx="9074877"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The Production of AC</a:t>
            </a:r>
          </a:p>
        </p:txBody>
      </p:sp>
      <p:graphicFrame>
        <p:nvGraphicFramePr>
          <p:cNvPr id="75" name="Object 74"/>
          <p:cNvGraphicFramePr>
            <a:graphicFrameLocks noChangeAspect="1"/>
          </p:cNvGraphicFramePr>
          <p:nvPr>
            <p:extLst>
              <p:ext uri="{D42A27DB-BD31-4B8C-83A1-F6EECF244321}">
                <p14:modId xmlns:p14="http://schemas.microsoft.com/office/powerpoint/2010/main" val="3550834554"/>
              </p:ext>
            </p:extLst>
          </p:nvPr>
        </p:nvGraphicFramePr>
        <p:xfrm>
          <a:off x="3568700" y="1543050"/>
          <a:ext cx="255587" cy="234950"/>
        </p:xfrm>
        <a:graphic>
          <a:graphicData uri="http://schemas.openxmlformats.org/presentationml/2006/ole">
            <mc:AlternateContent xmlns:mc="http://schemas.openxmlformats.org/markup-compatibility/2006">
              <mc:Choice xmlns:v="urn:schemas-microsoft-com:vml" Requires="v">
                <p:oleObj spid="_x0000_s2654665" name="Equation" r:id="rId4" imgW="152400" imgH="139700" progId="Equation.DSMT4">
                  <p:embed/>
                </p:oleObj>
              </mc:Choice>
              <mc:Fallback>
                <p:oleObj name="Equation" r:id="rId4" imgW="152400" imgH="139700" progId="Equation.DSMT4">
                  <p:embed/>
                  <p:pic>
                    <p:nvPicPr>
                      <p:cNvPr id="0" name=""/>
                      <p:cNvPicPr/>
                      <p:nvPr/>
                    </p:nvPicPr>
                    <p:blipFill>
                      <a:blip r:embed="rId5"/>
                      <a:stretch>
                        <a:fillRect/>
                      </a:stretch>
                    </p:blipFill>
                    <p:spPr>
                      <a:xfrm>
                        <a:off x="3568700" y="1543050"/>
                        <a:ext cx="255587" cy="234950"/>
                      </a:xfrm>
                      <a:prstGeom prst="rect">
                        <a:avLst/>
                      </a:prstGeom>
                    </p:spPr>
                  </p:pic>
                </p:oleObj>
              </mc:Fallback>
            </mc:AlternateContent>
          </a:graphicData>
        </a:graphic>
      </p:graphicFrame>
      <p:sp>
        <p:nvSpPr>
          <p:cNvPr id="51" name="TextBox 50"/>
          <p:cNvSpPr txBox="1"/>
          <p:nvPr/>
        </p:nvSpPr>
        <p:spPr>
          <a:xfrm>
            <a:off x="711200" y="4174089"/>
            <a:ext cx="5727700" cy="1938992"/>
          </a:xfrm>
          <a:prstGeom prst="rect">
            <a:avLst/>
          </a:prstGeom>
          <a:noFill/>
        </p:spPr>
        <p:txBody>
          <a:bodyPr wrap="square" rtlCol="0">
            <a:spAutoFit/>
          </a:bodyPr>
          <a:lstStyle/>
          <a:p>
            <a:r>
              <a:rPr lang="en-US" sz="2000" dirty="0">
                <a:solidFill>
                  <a:srgbClr val="000000"/>
                </a:solidFill>
                <a:latin typeface="Times New Roman"/>
                <a:cs typeface="Times New Roman"/>
              </a:rPr>
              <a:t>--At the point shown in the rotation, the loop’s </a:t>
            </a:r>
            <a:r>
              <a:rPr lang="en-US" sz="2000" dirty="0">
                <a:solidFill>
                  <a:srgbClr val="0000FF"/>
                </a:solidFill>
                <a:latin typeface="Times New Roman"/>
                <a:cs typeface="Times New Roman"/>
              </a:rPr>
              <a:t>external magnetic flux </a:t>
            </a:r>
            <a:r>
              <a:rPr lang="en-US" sz="2000" dirty="0">
                <a:solidFill>
                  <a:srgbClr val="000000"/>
                </a:solidFill>
                <a:latin typeface="Times New Roman"/>
                <a:cs typeface="Times New Roman"/>
              </a:rPr>
              <a:t>is entering a period of </a:t>
            </a:r>
            <a:r>
              <a:rPr lang="en-US" sz="2000" dirty="0">
                <a:solidFill>
                  <a:srgbClr val="0000FF"/>
                </a:solidFill>
                <a:latin typeface="Times New Roman"/>
                <a:cs typeface="Times New Roman"/>
              </a:rPr>
              <a:t>diminishing</a:t>
            </a:r>
            <a:r>
              <a:rPr lang="en-US" sz="2000" dirty="0">
                <a:solidFill>
                  <a:srgbClr val="000000"/>
                </a:solidFill>
                <a:latin typeface="Times New Roman"/>
                <a:cs typeface="Times New Roman"/>
              </a:rPr>
              <a:t>.  The induced </a:t>
            </a:r>
            <a:r>
              <a:rPr lang="en-US" sz="2000" i="1" dirty="0">
                <a:solidFill>
                  <a:srgbClr val="000000"/>
                </a:solidFill>
                <a:latin typeface="Times New Roman"/>
                <a:cs typeface="Times New Roman"/>
              </a:rPr>
              <a:t>B-</a:t>
            </a:r>
            <a:r>
              <a:rPr lang="en-US" sz="2000" i="1" dirty="0" err="1">
                <a:solidFill>
                  <a:srgbClr val="000000"/>
                </a:solidFill>
                <a:latin typeface="Times New Roman"/>
                <a:cs typeface="Times New Roman"/>
              </a:rPr>
              <a:t>fld</a:t>
            </a:r>
            <a:r>
              <a:rPr lang="en-US" sz="2000" i="1" dirty="0">
                <a:solidFill>
                  <a:srgbClr val="000000"/>
                </a:solidFill>
                <a:latin typeface="Times New Roman"/>
                <a:cs typeface="Times New Roman"/>
              </a:rPr>
              <a:t> </a:t>
            </a:r>
            <a:r>
              <a:rPr lang="en-US" sz="2000" dirty="0">
                <a:solidFill>
                  <a:srgbClr val="000000"/>
                </a:solidFill>
                <a:latin typeface="Times New Roman"/>
                <a:cs typeface="Times New Roman"/>
              </a:rPr>
              <a:t>is </a:t>
            </a:r>
            <a:r>
              <a:rPr lang="en-US" sz="2000" i="1" dirty="0">
                <a:solidFill>
                  <a:srgbClr val="000000"/>
                </a:solidFill>
                <a:latin typeface="Times New Roman"/>
                <a:cs typeface="Times New Roman"/>
              </a:rPr>
              <a:t>out of the page</a:t>
            </a:r>
            <a:r>
              <a:rPr lang="en-US" sz="2000" dirty="0">
                <a:solidFill>
                  <a:srgbClr val="000000"/>
                </a:solidFill>
                <a:latin typeface="Times New Roman"/>
                <a:cs typeface="Times New Roman"/>
              </a:rPr>
              <a:t>.  This happens due to an </a:t>
            </a:r>
            <a:r>
              <a:rPr lang="en-US" sz="2000" dirty="0">
                <a:solidFill>
                  <a:srgbClr val="0000FF"/>
                </a:solidFill>
                <a:latin typeface="Times New Roman"/>
                <a:cs typeface="Times New Roman"/>
              </a:rPr>
              <a:t>induced current that is c.c</a:t>
            </a:r>
            <a:r>
              <a:rPr lang="en-US" sz="2000" dirty="0">
                <a:solidFill>
                  <a:srgbClr val="000000"/>
                </a:solidFill>
                <a:latin typeface="Times New Roman"/>
                <a:cs typeface="Times New Roman"/>
              </a:rPr>
              <a:t>.  That means the </a:t>
            </a:r>
            <a:r>
              <a:rPr lang="en-US" sz="2000" dirty="0">
                <a:solidFill>
                  <a:srgbClr val="FF0000"/>
                </a:solidFill>
                <a:latin typeface="Times New Roman"/>
                <a:cs typeface="Times New Roman"/>
              </a:rPr>
              <a:t>red end </a:t>
            </a:r>
            <a:r>
              <a:rPr lang="en-US" sz="2000" dirty="0">
                <a:solidFill>
                  <a:srgbClr val="0000FF"/>
                </a:solidFill>
                <a:latin typeface="Times New Roman"/>
                <a:cs typeface="Times New Roman"/>
              </a:rPr>
              <a:t>will act like </a:t>
            </a:r>
            <a:r>
              <a:rPr lang="en-US" sz="2000" dirty="0">
                <a:solidFill>
                  <a:srgbClr val="000000"/>
                </a:solidFill>
                <a:latin typeface="Times New Roman"/>
                <a:cs typeface="Times New Roman"/>
              </a:rPr>
              <a:t>a </a:t>
            </a:r>
            <a:r>
              <a:rPr lang="en-US" sz="2000" dirty="0">
                <a:solidFill>
                  <a:srgbClr val="FF0000"/>
                </a:solidFill>
                <a:latin typeface="Times New Roman"/>
                <a:cs typeface="Times New Roman"/>
              </a:rPr>
              <a:t>high voltage (+) source</a:t>
            </a:r>
            <a:r>
              <a:rPr lang="en-US" sz="2000" dirty="0">
                <a:solidFill>
                  <a:srgbClr val="000000"/>
                </a:solidFill>
                <a:latin typeface="Times New Roman"/>
                <a:cs typeface="Times New Roman"/>
              </a:rPr>
              <a:t>.</a:t>
            </a:r>
          </a:p>
        </p:txBody>
      </p:sp>
      <p:sp>
        <p:nvSpPr>
          <p:cNvPr id="60" name="TextBox 59"/>
          <p:cNvSpPr txBox="1"/>
          <p:nvPr/>
        </p:nvSpPr>
        <p:spPr>
          <a:xfrm>
            <a:off x="380999" y="2577303"/>
            <a:ext cx="8649879" cy="830997"/>
          </a:xfrm>
          <a:prstGeom prst="rect">
            <a:avLst/>
          </a:prstGeom>
          <a:noFill/>
        </p:spPr>
        <p:txBody>
          <a:bodyPr wrap="square" rtlCol="0">
            <a:spAutoFit/>
          </a:bodyPr>
          <a:lstStyle/>
          <a:p>
            <a:r>
              <a:rPr lang="en-US" sz="2800" dirty="0">
                <a:solidFill>
                  <a:srgbClr val="FF0000"/>
                </a:solidFill>
                <a:latin typeface="Apple Chancery"/>
                <a:cs typeface="Apple Chancery"/>
              </a:rPr>
              <a:t>We want to </a:t>
            </a:r>
            <a:r>
              <a:rPr lang="en-US" sz="2000" dirty="0">
                <a:latin typeface="Times New Roman"/>
                <a:cs typeface="Times New Roman"/>
              </a:rPr>
              <a:t>keep track of the </a:t>
            </a:r>
            <a:r>
              <a:rPr lang="en-US" sz="2000" dirty="0">
                <a:solidFill>
                  <a:srgbClr val="0000FF"/>
                </a:solidFill>
                <a:latin typeface="Times New Roman"/>
                <a:cs typeface="Times New Roman"/>
              </a:rPr>
              <a:t>induced current </a:t>
            </a:r>
            <a:r>
              <a:rPr lang="en-US" sz="2000" dirty="0">
                <a:latin typeface="Times New Roman"/>
                <a:cs typeface="Times New Roman"/>
              </a:rPr>
              <a:t>(or, more to point, </a:t>
            </a:r>
            <a:r>
              <a:rPr lang="en-US" sz="2000" dirty="0">
                <a:solidFill>
                  <a:srgbClr val="0000FF"/>
                </a:solidFill>
                <a:latin typeface="Times New Roman"/>
                <a:cs typeface="Times New Roman"/>
              </a:rPr>
              <a:t>which terminal is </a:t>
            </a:r>
            <a:r>
              <a:rPr lang="en-US" sz="2000" dirty="0">
                <a:solidFill>
                  <a:srgbClr val="FF0000"/>
                </a:solidFill>
                <a:latin typeface="Times New Roman"/>
                <a:cs typeface="Times New Roman"/>
              </a:rPr>
              <a:t>positive</a:t>
            </a:r>
            <a:r>
              <a:rPr lang="en-US" sz="2000" dirty="0">
                <a:latin typeface="Times New Roman"/>
                <a:cs typeface="Times New Roman"/>
              </a:rPr>
              <a:t> and </a:t>
            </a:r>
            <a:r>
              <a:rPr lang="en-US" sz="2000" dirty="0">
                <a:solidFill>
                  <a:srgbClr val="0000FF"/>
                </a:solidFill>
                <a:latin typeface="Times New Roman"/>
                <a:cs typeface="Times New Roman"/>
              </a:rPr>
              <a:t>which</a:t>
            </a:r>
            <a:r>
              <a:rPr lang="en-US" sz="2000" dirty="0">
                <a:latin typeface="Times New Roman"/>
                <a:cs typeface="Times New Roman"/>
              </a:rPr>
              <a:t> </a:t>
            </a:r>
            <a:r>
              <a:rPr lang="en-US" sz="2000" dirty="0">
                <a:solidFill>
                  <a:srgbClr val="FF0000"/>
                </a:solidFill>
                <a:latin typeface="Times New Roman"/>
                <a:cs typeface="Times New Roman"/>
              </a:rPr>
              <a:t>negative</a:t>
            </a:r>
            <a:r>
              <a:rPr lang="en-US" sz="2000" dirty="0">
                <a:latin typeface="Times New Roman"/>
                <a:cs typeface="Times New Roman"/>
              </a:rPr>
              <a:t>) </a:t>
            </a:r>
            <a:r>
              <a:rPr lang="en-US" sz="2000" dirty="0">
                <a:solidFill>
                  <a:srgbClr val="0000FF"/>
                </a:solidFill>
                <a:latin typeface="Times New Roman"/>
                <a:cs typeface="Times New Roman"/>
              </a:rPr>
              <a:t>as </a:t>
            </a:r>
            <a:r>
              <a:rPr lang="en-US" sz="2000" dirty="0">
                <a:latin typeface="Times New Roman"/>
                <a:cs typeface="Times New Roman"/>
              </a:rPr>
              <a:t>the</a:t>
            </a:r>
            <a:r>
              <a:rPr lang="en-US" sz="2000" dirty="0">
                <a:solidFill>
                  <a:srgbClr val="0000FF"/>
                </a:solidFill>
                <a:latin typeface="Times New Roman"/>
                <a:cs typeface="Times New Roman"/>
              </a:rPr>
              <a:t> coil rotates</a:t>
            </a:r>
            <a:r>
              <a:rPr lang="en-US" sz="2000" dirty="0">
                <a:latin typeface="Times New Roman"/>
                <a:cs typeface="Times New Roman"/>
              </a:rPr>
              <a:t>.</a:t>
            </a:r>
            <a:endParaRPr lang="en-US" sz="2000" dirty="0">
              <a:solidFill>
                <a:srgbClr val="0000FF"/>
              </a:solidFill>
              <a:latin typeface="Times New Roman"/>
              <a:cs typeface="Times New Roman"/>
            </a:endParaRPr>
          </a:p>
        </p:txBody>
      </p:sp>
      <p:grpSp>
        <p:nvGrpSpPr>
          <p:cNvPr id="138" name="Group 137"/>
          <p:cNvGrpSpPr/>
          <p:nvPr/>
        </p:nvGrpSpPr>
        <p:grpSpPr>
          <a:xfrm>
            <a:off x="7388701" y="4174088"/>
            <a:ext cx="1518780" cy="1602005"/>
            <a:chOff x="6670675" y="1615720"/>
            <a:chExt cx="2092325" cy="2206980"/>
          </a:xfrm>
        </p:grpSpPr>
        <p:sp>
          <p:nvSpPr>
            <p:cNvPr id="198" name="Block Arc 197"/>
            <p:cNvSpPr/>
            <p:nvPr/>
          </p:nvSpPr>
          <p:spPr>
            <a:xfrm rot="16200000">
              <a:off x="6670675" y="1615720"/>
              <a:ext cx="2092325" cy="2092325"/>
            </a:xfrm>
            <a:prstGeom prst="blockArc">
              <a:avLst>
                <a:gd name="adj1" fmla="val 10629054"/>
                <a:gd name="adj2" fmla="val 21599981"/>
                <a:gd name="adj3" fmla="val 3808"/>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9" name="Freeform 198"/>
            <p:cNvSpPr/>
            <p:nvPr/>
          </p:nvSpPr>
          <p:spPr>
            <a:xfrm>
              <a:off x="7734300" y="3670300"/>
              <a:ext cx="520700" cy="152400"/>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Freeform 199"/>
            <p:cNvSpPr/>
            <p:nvPr/>
          </p:nvSpPr>
          <p:spPr>
            <a:xfrm flipH="1">
              <a:off x="7277100" y="3669945"/>
              <a:ext cx="520700" cy="152400"/>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Block Arc 200"/>
            <p:cNvSpPr/>
            <p:nvPr/>
          </p:nvSpPr>
          <p:spPr>
            <a:xfrm rot="5400000" flipH="1">
              <a:off x="6670675" y="1615720"/>
              <a:ext cx="2092325" cy="2092325"/>
            </a:xfrm>
            <a:prstGeom prst="blockArc">
              <a:avLst>
                <a:gd name="adj1" fmla="val 10629054"/>
                <a:gd name="adj2" fmla="val 21599981"/>
                <a:gd name="adj3" fmla="val 380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39" name="Group 138"/>
          <p:cNvGrpSpPr/>
          <p:nvPr/>
        </p:nvGrpSpPr>
        <p:grpSpPr>
          <a:xfrm>
            <a:off x="7022021" y="3854745"/>
            <a:ext cx="2253179" cy="2235949"/>
            <a:chOff x="2501900" y="1905000"/>
            <a:chExt cx="3162300" cy="3124200"/>
          </a:xfrm>
        </p:grpSpPr>
        <p:grpSp>
          <p:nvGrpSpPr>
            <p:cNvPr id="147" name="Group 6"/>
            <p:cNvGrpSpPr>
              <a:grpSpLocks/>
            </p:cNvGrpSpPr>
            <p:nvPr/>
          </p:nvGrpSpPr>
          <p:grpSpPr bwMode="auto">
            <a:xfrm>
              <a:off x="2501900" y="1905000"/>
              <a:ext cx="342900" cy="342900"/>
              <a:chOff x="1576" y="1200"/>
              <a:chExt cx="216" cy="216"/>
            </a:xfrm>
          </p:grpSpPr>
          <p:sp>
            <p:nvSpPr>
              <p:cNvPr id="196" name="Oval 7"/>
              <p:cNvSpPr>
                <a:spLocks noChangeArrowheads="1"/>
              </p:cNvSpPr>
              <p:nvPr/>
            </p:nvSpPr>
            <p:spPr bwMode="auto">
              <a:xfrm>
                <a:off x="1576"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7" name="Oval 8"/>
              <p:cNvSpPr>
                <a:spLocks noChangeArrowheads="1"/>
              </p:cNvSpPr>
              <p:nvPr/>
            </p:nvSpPr>
            <p:spPr bwMode="auto">
              <a:xfrm>
                <a:off x="1648"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48" name="Group 9"/>
            <p:cNvGrpSpPr>
              <a:grpSpLocks/>
            </p:cNvGrpSpPr>
            <p:nvPr/>
          </p:nvGrpSpPr>
          <p:grpSpPr bwMode="auto">
            <a:xfrm>
              <a:off x="2501900" y="2832100"/>
              <a:ext cx="342900" cy="342900"/>
              <a:chOff x="1576" y="1784"/>
              <a:chExt cx="216" cy="216"/>
            </a:xfrm>
          </p:grpSpPr>
          <p:sp>
            <p:nvSpPr>
              <p:cNvPr id="194" name="Oval 10"/>
              <p:cNvSpPr>
                <a:spLocks noChangeArrowheads="1"/>
              </p:cNvSpPr>
              <p:nvPr/>
            </p:nvSpPr>
            <p:spPr bwMode="auto">
              <a:xfrm>
                <a:off x="1576"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5" name="Oval 11"/>
              <p:cNvSpPr>
                <a:spLocks noChangeArrowheads="1"/>
              </p:cNvSpPr>
              <p:nvPr/>
            </p:nvSpPr>
            <p:spPr bwMode="auto">
              <a:xfrm>
                <a:off x="1648"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49" name="Group 12"/>
            <p:cNvGrpSpPr>
              <a:grpSpLocks/>
            </p:cNvGrpSpPr>
            <p:nvPr/>
          </p:nvGrpSpPr>
          <p:grpSpPr bwMode="auto">
            <a:xfrm>
              <a:off x="2501900" y="3759200"/>
              <a:ext cx="342900" cy="342900"/>
              <a:chOff x="1576" y="2368"/>
              <a:chExt cx="216" cy="216"/>
            </a:xfrm>
          </p:grpSpPr>
          <p:sp>
            <p:nvSpPr>
              <p:cNvPr id="192" name="Oval 13"/>
              <p:cNvSpPr>
                <a:spLocks noChangeArrowheads="1"/>
              </p:cNvSpPr>
              <p:nvPr/>
            </p:nvSpPr>
            <p:spPr bwMode="auto">
              <a:xfrm>
                <a:off x="1576"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3" name="Oval 14"/>
              <p:cNvSpPr>
                <a:spLocks noChangeArrowheads="1"/>
              </p:cNvSpPr>
              <p:nvPr/>
            </p:nvSpPr>
            <p:spPr bwMode="auto">
              <a:xfrm>
                <a:off x="1648"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0" name="Group 15"/>
            <p:cNvGrpSpPr>
              <a:grpSpLocks/>
            </p:cNvGrpSpPr>
            <p:nvPr/>
          </p:nvGrpSpPr>
          <p:grpSpPr bwMode="auto">
            <a:xfrm>
              <a:off x="2501900" y="4686300"/>
              <a:ext cx="342900" cy="342900"/>
              <a:chOff x="1576" y="2952"/>
              <a:chExt cx="216" cy="216"/>
            </a:xfrm>
          </p:grpSpPr>
          <p:sp>
            <p:nvSpPr>
              <p:cNvPr id="190" name="Oval 16"/>
              <p:cNvSpPr>
                <a:spLocks noChangeArrowheads="1"/>
              </p:cNvSpPr>
              <p:nvPr/>
            </p:nvSpPr>
            <p:spPr bwMode="auto">
              <a:xfrm>
                <a:off x="1576"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1" name="Oval 17"/>
              <p:cNvSpPr>
                <a:spLocks noChangeArrowheads="1"/>
              </p:cNvSpPr>
              <p:nvPr/>
            </p:nvSpPr>
            <p:spPr bwMode="auto">
              <a:xfrm>
                <a:off x="1648" y="3032"/>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1" name="Group 18"/>
            <p:cNvGrpSpPr>
              <a:grpSpLocks/>
            </p:cNvGrpSpPr>
            <p:nvPr/>
          </p:nvGrpSpPr>
          <p:grpSpPr bwMode="auto">
            <a:xfrm>
              <a:off x="3441700" y="1905000"/>
              <a:ext cx="342900" cy="3124200"/>
              <a:chOff x="2168" y="1200"/>
              <a:chExt cx="216" cy="1968"/>
            </a:xfrm>
          </p:grpSpPr>
          <p:grpSp>
            <p:nvGrpSpPr>
              <p:cNvPr id="178" name="Group 19"/>
              <p:cNvGrpSpPr>
                <a:grpSpLocks/>
              </p:cNvGrpSpPr>
              <p:nvPr/>
            </p:nvGrpSpPr>
            <p:grpSpPr bwMode="auto">
              <a:xfrm>
                <a:off x="2168" y="1200"/>
                <a:ext cx="216" cy="216"/>
                <a:chOff x="2168" y="1200"/>
                <a:chExt cx="216" cy="216"/>
              </a:xfrm>
            </p:grpSpPr>
            <p:sp>
              <p:nvSpPr>
                <p:cNvPr id="188" name="Oval 20"/>
                <p:cNvSpPr>
                  <a:spLocks noChangeArrowheads="1"/>
                </p:cNvSpPr>
                <p:nvPr/>
              </p:nvSpPr>
              <p:spPr bwMode="auto">
                <a:xfrm>
                  <a:off x="2168"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9" name="Oval 21"/>
                <p:cNvSpPr>
                  <a:spLocks noChangeArrowheads="1"/>
                </p:cNvSpPr>
                <p:nvPr/>
              </p:nvSpPr>
              <p:spPr bwMode="auto">
                <a:xfrm>
                  <a:off x="2240"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79" name="Group 22"/>
              <p:cNvGrpSpPr>
                <a:grpSpLocks/>
              </p:cNvGrpSpPr>
              <p:nvPr/>
            </p:nvGrpSpPr>
            <p:grpSpPr bwMode="auto">
              <a:xfrm>
                <a:off x="2168" y="1784"/>
                <a:ext cx="216" cy="216"/>
                <a:chOff x="2168" y="1784"/>
                <a:chExt cx="216" cy="216"/>
              </a:xfrm>
            </p:grpSpPr>
            <p:sp>
              <p:nvSpPr>
                <p:cNvPr id="186" name="Oval 23"/>
                <p:cNvSpPr>
                  <a:spLocks noChangeArrowheads="1"/>
                </p:cNvSpPr>
                <p:nvPr/>
              </p:nvSpPr>
              <p:spPr bwMode="auto">
                <a:xfrm>
                  <a:off x="2168"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7" name="Oval 24"/>
                <p:cNvSpPr>
                  <a:spLocks noChangeArrowheads="1"/>
                </p:cNvSpPr>
                <p:nvPr/>
              </p:nvSpPr>
              <p:spPr bwMode="auto">
                <a:xfrm>
                  <a:off x="2240"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80" name="Group 25"/>
              <p:cNvGrpSpPr>
                <a:grpSpLocks/>
              </p:cNvGrpSpPr>
              <p:nvPr/>
            </p:nvGrpSpPr>
            <p:grpSpPr bwMode="auto">
              <a:xfrm>
                <a:off x="2168" y="2368"/>
                <a:ext cx="216" cy="216"/>
                <a:chOff x="2168" y="2368"/>
                <a:chExt cx="216" cy="216"/>
              </a:xfrm>
            </p:grpSpPr>
            <p:sp>
              <p:nvSpPr>
                <p:cNvPr id="184" name="Oval 26"/>
                <p:cNvSpPr>
                  <a:spLocks noChangeArrowheads="1"/>
                </p:cNvSpPr>
                <p:nvPr/>
              </p:nvSpPr>
              <p:spPr bwMode="auto">
                <a:xfrm>
                  <a:off x="2168"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5" name="Oval 27"/>
                <p:cNvSpPr>
                  <a:spLocks noChangeArrowheads="1"/>
                </p:cNvSpPr>
                <p:nvPr/>
              </p:nvSpPr>
              <p:spPr bwMode="auto">
                <a:xfrm>
                  <a:off x="2240"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81" name="Group 28"/>
              <p:cNvGrpSpPr>
                <a:grpSpLocks/>
              </p:cNvGrpSpPr>
              <p:nvPr/>
            </p:nvGrpSpPr>
            <p:grpSpPr bwMode="auto">
              <a:xfrm>
                <a:off x="2168" y="2952"/>
                <a:ext cx="216" cy="216"/>
                <a:chOff x="2168" y="2952"/>
                <a:chExt cx="216" cy="216"/>
              </a:xfrm>
            </p:grpSpPr>
            <p:sp>
              <p:nvSpPr>
                <p:cNvPr id="182" name="Oval 29"/>
                <p:cNvSpPr>
                  <a:spLocks noChangeArrowheads="1"/>
                </p:cNvSpPr>
                <p:nvPr/>
              </p:nvSpPr>
              <p:spPr bwMode="auto">
                <a:xfrm>
                  <a:off x="2168"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3" name="Oval 30"/>
                <p:cNvSpPr>
                  <a:spLocks noChangeArrowheads="1"/>
                </p:cNvSpPr>
                <p:nvPr/>
              </p:nvSpPr>
              <p:spPr bwMode="auto">
                <a:xfrm>
                  <a:off x="2240"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52" name="Group 31"/>
            <p:cNvGrpSpPr>
              <a:grpSpLocks/>
            </p:cNvGrpSpPr>
            <p:nvPr/>
          </p:nvGrpSpPr>
          <p:grpSpPr bwMode="auto">
            <a:xfrm>
              <a:off x="4381500" y="1905000"/>
              <a:ext cx="342900" cy="3124200"/>
              <a:chOff x="2760" y="1200"/>
              <a:chExt cx="216" cy="1968"/>
            </a:xfrm>
          </p:grpSpPr>
          <p:grpSp>
            <p:nvGrpSpPr>
              <p:cNvPr id="166" name="Group 32"/>
              <p:cNvGrpSpPr>
                <a:grpSpLocks/>
              </p:cNvGrpSpPr>
              <p:nvPr/>
            </p:nvGrpSpPr>
            <p:grpSpPr bwMode="auto">
              <a:xfrm>
                <a:off x="2760" y="1200"/>
                <a:ext cx="216" cy="216"/>
                <a:chOff x="2760" y="1200"/>
                <a:chExt cx="216" cy="216"/>
              </a:xfrm>
            </p:grpSpPr>
            <p:sp>
              <p:nvSpPr>
                <p:cNvPr id="176" name="Oval 33"/>
                <p:cNvSpPr>
                  <a:spLocks noChangeArrowheads="1"/>
                </p:cNvSpPr>
                <p:nvPr/>
              </p:nvSpPr>
              <p:spPr bwMode="auto">
                <a:xfrm>
                  <a:off x="2760"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7" name="Oval 34"/>
                <p:cNvSpPr>
                  <a:spLocks noChangeArrowheads="1"/>
                </p:cNvSpPr>
                <p:nvPr/>
              </p:nvSpPr>
              <p:spPr bwMode="auto">
                <a:xfrm>
                  <a:off x="2832"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67" name="Group 35"/>
              <p:cNvGrpSpPr>
                <a:grpSpLocks/>
              </p:cNvGrpSpPr>
              <p:nvPr/>
            </p:nvGrpSpPr>
            <p:grpSpPr bwMode="auto">
              <a:xfrm>
                <a:off x="2760" y="1784"/>
                <a:ext cx="216" cy="216"/>
                <a:chOff x="2760" y="1784"/>
                <a:chExt cx="216" cy="216"/>
              </a:xfrm>
            </p:grpSpPr>
            <p:sp>
              <p:nvSpPr>
                <p:cNvPr id="174" name="Oval 36"/>
                <p:cNvSpPr>
                  <a:spLocks noChangeArrowheads="1"/>
                </p:cNvSpPr>
                <p:nvPr/>
              </p:nvSpPr>
              <p:spPr bwMode="auto">
                <a:xfrm>
                  <a:off x="2760"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5" name="Oval 37"/>
                <p:cNvSpPr>
                  <a:spLocks noChangeArrowheads="1"/>
                </p:cNvSpPr>
                <p:nvPr/>
              </p:nvSpPr>
              <p:spPr bwMode="auto">
                <a:xfrm>
                  <a:off x="2832"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68" name="Group 38"/>
              <p:cNvGrpSpPr>
                <a:grpSpLocks/>
              </p:cNvGrpSpPr>
              <p:nvPr/>
            </p:nvGrpSpPr>
            <p:grpSpPr bwMode="auto">
              <a:xfrm>
                <a:off x="2760" y="2368"/>
                <a:ext cx="216" cy="216"/>
                <a:chOff x="2760" y="2368"/>
                <a:chExt cx="216" cy="216"/>
              </a:xfrm>
            </p:grpSpPr>
            <p:sp>
              <p:nvSpPr>
                <p:cNvPr id="172" name="Oval 39"/>
                <p:cNvSpPr>
                  <a:spLocks noChangeArrowheads="1"/>
                </p:cNvSpPr>
                <p:nvPr/>
              </p:nvSpPr>
              <p:spPr bwMode="auto">
                <a:xfrm>
                  <a:off x="2760"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3" name="Oval 40"/>
                <p:cNvSpPr>
                  <a:spLocks noChangeArrowheads="1"/>
                </p:cNvSpPr>
                <p:nvPr/>
              </p:nvSpPr>
              <p:spPr bwMode="auto">
                <a:xfrm>
                  <a:off x="2832"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69" name="Group 41"/>
              <p:cNvGrpSpPr>
                <a:grpSpLocks/>
              </p:cNvGrpSpPr>
              <p:nvPr/>
            </p:nvGrpSpPr>
            <p:grpSpPr bwMode="auto">
              <a:xfrm>
                <a:off x="2760" y="2952"/>
                <a:ext cx="216" cy="216"/>
                <a:chOff x="2760" y="2952"/>
                <a:chExt cx="216" cy="216"/>
              </a:xfrm>
            </p:grpSpPr>
            <p:sp>
              <p:nvSpPr>
                <p:cNvPr id="170" name="Oval 42"/>
                <p:cNvSpPr>
                  <a:spLocks noChangeArrowheads="1"/>
                </p:cNvSpPr>
                <p:nvPr/>
              </p:nvSpPr>
              <p:spPr bwMode="auto">
                <a:xfrm>
                  <a:off x="2760"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1" name="Oval 43"/>
                <p:cNvSpPr>
                  <a:spLocks noChangeArrowheads="1"/>
                </p:cNvSpPr>
                <p:nvPr/>
              </p:nvSpPr>
              <p:spPr bwMode="auto">
                <a:xfrm>
                  <a:off x="2832"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53" name="Group 44"/>
            <p:cNvGrpSpPr>
              <a:grpSpLocks/>
            </p:cNvGrpSpPr>
            <p:nvPr/>
          </p:nvGrpSpPr>
          <p:grpSpPr bwMode="auto">
            <a:xfrm>
              <a:off x="5321300" y="1905000"/>
              <a:ext cx="342900" cy="3124200"/>
              <a:chOff x="3352" y="1200"/>
              <a:chExt cx="216" cy="1968"/>
            </a:xfrm>
          </p:grpSpPr>
          <p:grpSp>
            <p:nvGrpSpPr>
              <p:cNvPr id="154" name="Group 45"/>
              <p:cNvGrpSpPr>
                <a:grpSpLocks/>
              </p:cNvGrpSpPr>
              <p:nvPr/>
            </p:nvGrpSpPr>
            <p:grpSpPr bwMode="auto">
              <a:xfrm>
                <a:off x="3352" y="1200"/>
                <a:ext cx="216" cy="216"/>
                <a:chOff x="3352" y="1200"/>
                <a:chExt cx="216" cy="216"/>
              </a:xfrm>
            </p:grpSpPr>
            <p:sp>
              <p:nvSpPr>
                <p:cNvPr id="164" name="Oval 46"/>
                <p:cNvSpPr>
                  <a:spLocks noChangeArrowheads="1"/>
                </p:cNvSpPr>
                <p:nvPr/>
              </p:nvSpPr>
              <p:spPr bwMode="auto">
                <a:xfrm>
                  <a:off x="3352"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 name="Oval 47"/>
                <p:cNvSpPr>
                  <a:spLocks noChangeArrowheads="1"/>
                </p:cNvSpPr>
                <p:nvPr/>
              </p:nvSpPr>
              <p:spPr bwMode="auto">
                <a:xfrm>
                  <a:off x="3424"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5" name="Group 48"/>
              <p:cNvGrpSpPr>
                <a:grpSpLocks/>
              </p:cNvGrpSpPr>
              <p:nvPr/>
            </p:nvGrpSpPr>
            <p:grpSpPr bwMode="auto">
              <a:xfrm>
                <a:off x="3352" y="1784"/>
                <a:ext cx="216" cy="216"/>
                <a:chOff x="3352" y="1784"/>
                <a:chExt cx="216" cy="216"/>
              </a:xfrm>
            </p:grpSpPr>
            <p:sp>
              <p:nvSpPr>
                <p:cNvPr id="162" name="Oval 49"/>
                <p:cNvSpPr>
                  <a:spLocks noChangeArrowheads="1"/>
                </p:cNvSpPr>
                <p:nvPr/>
              </p:nvSpPr>
              <p:spPr bwMode="auto">
                <a:xfrm>
                  <a:off x="3352"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 name="Oval 50"/>
                <p:cNvSpPr>
                  <a:spLocks noChangeArrowheads="1"/>
                </p:cNvSpPr>
                <p:nvPr/>
              </p:nvSpPr>
              <p:spPr bwMode="auto">
                <a:xfrm>
                  <a:off x="3424"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6" name="Group 51"/>
              <p:cNvGrpSpPr>
                <a:grpSpLocks/>
              </p:cNvGrpSpPr>
              <p:nvPr/>
            </p:nvGrpSpPr>
            <p:grpSpPr bwMode="auto">
              <a:xfrm>
                <a:off x="3352" y="2368"/>
                <a:ext cx="216" cy="216"/>
                <a:chOff x="3352" y="2368"/>
                <a:chExt cx="216" cy="216"/>
              </a:xfrm>
            </p:grpSpPr>
            <p:sp>
              <p:nvSpPr>
                <p:cNvPr id="160" name="Oval 52"/>
                <p:cNvSpPr>
                  <a:spLocks noChangeArrowheads="1"/>
                </p:cNvSpPr>
                <p:nvPr/>
              </p:nvSpPr>
              <p:spPr bwMode="auto">
                <a:xfrm>
                  <a:off x="3352"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1" name="Oval 53"/>
                <p:cNvSpPr>
                  <a:spLocks noChangeArrowheads="1"/>
                </p:cNvSpPr>
                <p:nvPr/>
              </p:nvSpPr>
              <p:spPr bwMode="auto">
                <a:xfrm>
                  <a:off x="3424"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7" name="Group 54"/>
              <p:cNvGrpSpPr>
                <a:grpSpLocks/>
              </p:cNvGrpSpPr>
              <p:nvPr/>
            </p:nvGrpSpPr>
            <p:grpSpPr bwMode="auto">
              <a:xfrm>
                <a:off x="3352" y="2952"/>
                <a:ext cx="216" cy="216"/>
                <a:chOff x="3352" y="2952"/>
                <a:chExt cx="216" cy="216"/>
              </a:xfrm>
            </p:grpSpPr>
            <p:sp>
              <p:nvSpPr>
                <p:cNvPr id="158" name="Oval 55"/>
                <p:cNvSpPr>
                  <a:spLocks noChangeArrowheads="1"/>
                </p:cNvSpPr>
                <p:nvPr/>
              </p:nvSpPr>
              <p:spPr bwMode="auto">
                <a:xfrm>
                  <a:off x="3352"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 name="Oval 56"/>
                <p:cNvSpPr>
                  <a:spLocks noChangeArrowheads="1"/>
                </p:cNvSpPr>
                <p:nvPr/>
              </p:nvSpPr>
              <p:spPr bwMode="auto">
                <a:xfrm>
                  <a:off x="3424"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sp>
        <p:nvSpPr>
          <p:cNvPr id="140" name="Right Triangle 139"/>
          <p:cNvSpPr/>
          <p:nvPr/>
        </p:nvSpPr>
        <p:spPr>
          <a:xfrm rot="18913401">
            <a:off x="8089357" y="4023948"/>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ight Triangle 140"/>
          <p:cNvSpPr/>
          <p:nvPr/>
        </p:nvSpPr>
        <p:spPr>
          <a:xfrm rot="2686599" flipV="1">
            <a:off x="8089356" y="5718627"/>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2" name="Group 141"/>
          <p:cNvGrpSpPr/>
          <p:nvPr/>
        </p:nvGrpSpPr>
        <p:grpSpPr>
          <a:xfrm>
            <a:off x="7931711" y="4036066"/>
            <a:ext cx="409300" cy="113616"/>
            <a:chOff x="7418745" y="1425575"/>
            <a:chExt cx="563867" cy="156521"/>
          </a:xfrm>
        </p:grpSpPr>
        <p:sp>
          <p:nvSpPr>
            <p:cNvPr id="144" name="Arc 143"/>
            <p:cNvSpPr/>
            <p:nvPr/>
          </p:nvSpPr>
          <p:spPr>
            <a:xfrm>
              <a:off x="7418745" y="1425575"/>
              <a:ext cx="563867" cy="156521"/>
            </a:xfrm>
            <a:prstGeom prst="arc">
              <a:avLst>
                <a:gd name="adj1" fmla="val 8894415"/>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5" name="Straight Connector 144"/>
            <p:cNvCxnSpPr>
              <a:stCxn id="144" idx="0"/>
            </p:cNvCxnSpPr>
            <p:nvPr/>
          </p:nvCxnSpPr>
          <p:spPr>
            <a:xfrm flipH="1" flipV="1">
              <a:off x="7493000" y="1513865"/>
              <a:ext cx="92325" cy="6138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a:off x="7451725" y="1575247"/>
              <a:ext cx="133601" cy="684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143" name="Straight Connector 142"/>
          <p:cNvCxnSpPr>
            <a:stCxn id="140" idx="5"/>
          </p:cNvCxnSpPr>
          <p:nvPr/>
        </p:nvCxnSpPr>
        <p:spPr>
          <a:xfrm>
            <a:off x="8151548" y="4086139"/>
            <a:ext cx="0" cy="192158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pSp>
        <p:nvGrpSpPr>
          <p:cNvPr id="205" name="Group 204"/>
          <p:cNvGrpSpPr/>
          <p:nvPr/>
        </p:nvGrpSpPr>
        <p:grpSpPr>
          <a:xfrm rot="3317596">
            <a:off x="8435293" y="5411291"/>
            <a:ext cx="255005" cy="233056"/>
            <a:chOff x="4686300" y="5775835"/>
            <a:chExt cx="333375" cy="233056"/>
          </a:xfrm>
        </p:grpSpPr>
        <p:cxnSp>
          <p:nvCxnSpPr>
            <p:cNvPr id="203" name="Straight Connector 202"/>
            <p:cNvCxnSpPr/>
            <p:nvPr/>
          </p:nvCxnSpPr>
          <p:spPr>
            <a:xfrm flipH="1">
              <a:off x="4686300" y="5775835"/>
              <a:ext cx="165100"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4854575" y="5777000"/>
              <a:ext cx="165100"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07" name="Object 206"/>
          <p:cNvGraphicFramePr>
            <a:graphicFrameLocks noChangeAspect="1"/>
          </p:cNvGraphicFramePr>
          <p:nvPr>
            <p:extLst>
              <p:ext uri="{D42A27DB-BD31-4B8C-83A1-F6EECF244321}">
                <p14:modId xmlns:p14="http://schemas.microsoft.com/office/powerpoint/2010/main" val="3187824481"/>
              </p:ext>
            </p:extLst>
          </p:nvPr>
        </p:nvGraphicFramePr>
        <p:xfrm>
          <a:off x="8023754" y="3828162"/>
          <a:ext cx="255587" cy="234950"/>
        </p:xfrm>
        <a:graphic>
          <a:graphicData uri="http://schemas.openxmlformats.org/presentationml/2006/ole">
            <mc:AlternateContent xmlns:mc="http://schemas.openxmlformats.org/markup-compatibility/2006">
              <mc:Choice xmlns:v="urn:schemas-microsoft-com:vml" Requires="v">
                <p:oleObj spid="_x0000_s2654666" name="Equation" r:id="rId6" imgW="152400" imgH="139700" progId="Equation.DSMT4">
                  <p:embed/>
                </p:oleObj>
              </mc:Choice>
              <mc:Fallback>
                <p:oleObj name="Equation" r:id="rId6" imgW="152400" imgH="139700" progId="Equation.DSMT4">
                  <p:embed/>
                  <p:pic>
                    <p:nvPicPr>
                      <p:cNvPr id="0" name=""/>
                      <p:cNvPicPr/>
                      <p:nvPr/>
                    </p:nvPicPr>
                    <p:blipFill>
                      <a:blip r:embed="rId5"/>
                      <a:stretch>
                        <a:fillRect/>
                      </a:stretch>
                    </p:blipFill>
                    <p:spPr>
                      <a:xfrm>
                        <a:off x="8023754" y="3828162"/>
                        <a:ext cx="255587" cy="234950"/>
                      </a:xfrm>
                      <a:prstGeom prst="rect">
                        <a:avLst/>
                      </a:prstGeom>
                    </p:spPr>
                  </p:pic>
                </p:oleObj>
              </mc:Fallback>
            </mc:AlternateContent>
          </a:graphicData>
        </a:graphic>
      </p:graphicFrame>
      <p:graphicFrame>
        <p:nvGraphicFramePr>
          <p:cNvPr id="209" name="Object 208"/>
          <p:cNvGraphicFramePr>
            <a:graphicFrameLocks noChangeAspect="1"/>
          </p:cNvGraphicFramePr>
          <p:nvPr>
            <p:extLst>
              <p:ext uri="{D42A27DB-BD31-4B8C-83A1-F6EECF244321}">
                <p14:modId xmlns:p14="http://schemas.microsoft.com/office/powerpoint/2010/main" val="4016560191"/>
              </p:ext>
            </p:extLst>
          </p:nvPr>
        </p:nvGraphicFramePr>
        <p:xfrm>
          <a:off x="7531100" y="5571211"/>
          <a:ext cx="285206" cy="310257"/>
        </p:xfrm>
        <a:graphic>
          <a:graphicData uri="http://schemas.openxmlformats.org/presentationml/2006/ole">
            <mc:AlternateContent xmlns:mc="http://schemas.openxmlformats.org/markup-compatibility/2006">
              <mc:Choice xmlns:v="urn:schemas-microsoft-com:vml" Requires="v">
                <p:oleObj spid="_x0000_s2654667" name="Equation" r:id="rId7" imgW="139700" imgH="152400" progId="Equation.DSMT4">
                  <p:embed/>
                </p:oleObj>
              </mc:Choice>
              <mc:Fallback>
                <p:oleObj name="Equation" r:id="rId7" imgW="139700" imgH="152400" progId="Equation.DSMT4">
                  <p:embed/>
                  <p:pic>
                    <p:nvPicPr>
                      <p:cNvPr id="0" name=""/>
                      <p:cNvPicPr/>
                      <p:nvPr/>
                    </p:nvPicPr>
                    <p:blipFill>
                      <a:blip r:embed="rId8"/>
                      <a:stretch>
                        <a:fillRect/>
                      </a:stretch>
                    </p:blipFill>
                    <p:spPr>
                      <a:xfrm>
                        <a:off x="7531100" y="5571211"/>
                        <a:ext cx="285206" cy="310257"/>
                      </a:xfrm>
                      <a:prstGeom prst="rect">
                        <a:avLst/>
                      </a:prstGeom>
                    </p:spPr>
                  </p:pic>
                </p:oleObj>
              </mc:Fallback>
            </mc:AlternateContent>
          </a:graphicData>
        </a:graphic>
      </p:graphicFrame>
    </p:spTree>
    <p:extLst>
      <p:ext uri="{BB962C8B-B14F-4D97-AF65-F5344CB8AC3E}">
        <p14:creationId xmlns:p14="http://schemas.microsoft.com/office/powerpoint/2010/main" val="385782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dissolve">
                                      <p:cBhvr>
                                        <p:cTn id="17" dur="500"/>
                                        <p:tgtEl>
                                          <p:spTgt spid="205"/>
                                        </p:tgtEl>
                                      </p:cBhvr>
                                    </p:animEffect>
                                  </p:childTnLst>
                                </p:cTn>
                              </p:par>
                              <p:par>
                                <p:cTn id="18" presetID="9" presetClass="entr" presetSubtype="0" fill="hold" nodeType="withEffect">
                                  <p:stCondLst>
                                    <p:cond delay="0"/>
                                  </p:stCondLst>
                                  <p:childTnLst>
                                    <p:set>
                                      <p:cBhvr>
                                        <p:cTn id="19" dur="1" fill="hold">
                                          <p:stCondLst>
                                            <p:cond delay="0"/>
                                          </p:stCondLst>
                                        </p:cTn>
                                        <p:tgtEl>
                                          <p:spTgt spid="209"/>
                                        </p:tgtEl>
                                        <p:attrNameLst>
                                          <p:attrName>style.visibility</p:attrName>
                                        </p:attrNameLst>
                                      </p:cBhvr>
                                      <p:to>
                                        <p:strVal val="visible"/>
                                      </p:to>
                                    </p:set>
                                    <p:animEffect transition="in" filter="dissolve">
                                      <p:cBhvr>
                                        <p:cTn id="20"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67.)</a:t>
            </a:r>
          </a:p>
        </p:txBody>
      </p:sp>
      <p:sp>
        <p:nvSpPr>
          <p:cNvPr id="51" name="TextBox 50"/>
          <p:cNvSpPr txBox="1"/>
          <p:nvPr/>
        </p:nvSpPr>
        <p:spPr>
          <a:xfrm>
            <a:off x="520700" y="834556"/>
            <a:ext cx="5969000" cy="1631216"/>
          </a:xfrm>
          <a:prstGeom prst="rect">
            <a:avLst/>
          </a:prstGeom>
          <a:noFill/>
        </p:spPr>
        <p:txBody>
          <a:bodyPr wrap="square" rtlCol="0">
            <a:spAutoFit/>
          </a:bodyPr>
          <a:lstStyle/>
          <a:p>
            <a:r>
              <a:rPr lang="en-US" sz="2000" dirty="0">
                <a:solidFill>
                  <a:srgbClr val="000000"/>
                </a:solidFill>
                <a:latin typeface="Times New Roman"/>
                <a:cs typeface="Times New Roman"/>
              </a:rPr>
              <a:t>--As the loop continues to rotate (now the blue part is closest to you), the loop’s </a:t>
            </a:r>
            <a:r>
              <a:rPr lang="en-US" sz="2000" dirty="0">
                <a:solidFill>
                  <a:srgbClr val="0000FF"/>
                </a:solidFill>
                <a:latin typeface="Times New Roman"/>
                <a:cs typeface="Times New Roman"/>
              </a:rPr>
              <a:t>external magnetic flux </a:t>
            </a:r>
            <a:r>
              <a:rPr lang="en-US" sz="2000" dirty="0">
                <a:solidFill>
                  <a:srgbClr val="000000"/>
                </a:solidFill>
                <a:latin typeface="Times New Roman"/>
                <a:cs typeface="Times New Roman"/>
              </a:rPr>
              <a:t>continues </a:t>
            </a:r>
            <a:r>
              <a:rPr lang="en-US" sz="2000" dirty="0">
                <a:solidFill>
                  <a:srgbClr val="0000FF"/>
                </a:solidFill>
                <a:latin typeface="Times New Roman"/>
                <a:cs typeface="Times New Roman"/>
              </a:rPr>
              <a:t>to diminish</a:t>
            </a:r>
            <a:r>
              <a:rPr lang="en-US" sz="2000" dirty="0">
                <a:solidFill>
                  <a:srgbClr val="000000"/>
                </a:solidFill>
                <a:latin typeface="Times New Roman"/>
                <a:cs typeface="Times New Roman"/>
              </a:rPr>
              <a:t> so the </a:t>
            </a:r>
            <a:r>
              <a:rPr lang="en-US" sz="2000" dirty="0">
                <a:solidFill>
                  <a:srgbClr val="0000FF"/>
                </a:solidFill>
                <a:latin typeface="Times New Roman"/>
                <a:cs typeface="Times New Roman"/>
              </a:rPr>
              <a:t>induced current continues c.c</a:t>
            </a:r>
            <a:r>
              <a:rPr lang="en-US" sz="2000" dirty="0">
                <a:solidFill>
                  <a:srgbClr val="000000"/>
                </a:solidFill>
                <a:latin typeface="Times New Roman"/>
                <a:cs typeface="Times New Roman"/>
              </a:rPr>
              <a:t>.  The </a:t>
            </a:r>
            <a:r>
              <a:rPr lang="en-US" sz="2000" dirty="0">
                <a:solidFill>
                  <a:srgbClr val="FF0000"/>
                </a:solidFill>
                <a:latin typeface="Times New Roman"/>
                <a:cs typeface="Times New Roman"/>
              </a:rPr>
              <a:t>red end </a:t>
            </a:r>
            <a:r>
              <a:rPr lang="en-US" sz="2000" dirty="0">
                <a:solidFill>
                  <a:srgbClr val="0000FF"/>
                </a:solidFill>
                <a:latin typeface="Times New Roman"/>
                <a:cs typeface="Times New Roman"/>
              </a:rPr>
              <a:t>continues to act like </a:t>
            </a:r>
            <a:r>
              <a:rPr lang="en-US" sz="2000" dirty="0">
                <a:solidFill>
                  <a:srgbClr val="000000"/>
                </a:solidFill>
                <a:latin typeface="Times New Roman"/>
                <a:cs typeface="Times New Roman"/>
              </a:rPr>
              <a:t>a </a:t>
            </a:r>
            <a:r>
              <a:rPr lang="en-US" sz="2000" dirty="0">
                <a:solidFill>
                  <a:srgbClr val="FF0000"/>
                </a:solidFill>
                <a:latin typeface="Times New Roman"/>
                <a:cs typeface="Times New Roman"/>
              </a:rPr>
              <a:t>high voltage (+) source</a:t>
            </a:r>
            <a:r>
              <a:rPr lang="en-US" sz="2000" dirty="0">
                <a:solidFill>
                  <a:srgbClr val="000000"/>
                </a:solidFill>
                <a:latin typeface="Times New Roman"/>
                <a:cs typeface="Times New Roman"/>
              </a:rPr>
              <a:t>.</a:t>
            </a:r>
          </a:p>
        </p:txBody>
      </p:sp>
      <p:sp>
        <p:nvSpPr>
          <p:cNvPr id="198" name="Block Arc 197"/>
          <p:cNvSpPr/>
          <p:nvPr/>
        </p:nvSpPr>
        <p:spPr>
          <a:xfrm rot="16200000">
            <a:off x="7374983" y="922467"/>
            <a:ext cx="1518779" cy="1011767"/>
          </a:xfrm>
          <a:prstGeom prst="blockArc">
            <a:avLst>
              <a:gd name="adj1" fmla="val 10629054"/>
              <a:gd name="adj2" fmla="val 21599981"/>
              <a:gd name="adj3" fmla="val 3808"/>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9" name="Freeform 198"/>
          <p:cNvSpPr/>
          <p:nvPr/>
        </p:nvSpPr>
        <p:spPr>
          <a:xfrm>
            <a:off x="8147523" y="2160342"/>
            <a:ext cx="377966" cy="110624"/>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Freeform 199"/>
          <p:cNvSpPr/>
          <p:nvPr/>
        </p:nvSpPr>
        <p:spPr>
          <a:xfrm flipH="1">
            <a:off x="7815650" y="2160084"/>
            <a:ext cx="377966" cy="110624"/>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Block Arc 200"/>
          <p:cNvSpPr/>
          <p:nvPr/>
        </p:nvSpPr>
        <p:spPr>
          <a:xfrm rot="5400000" flipH="1">
            <a:off x="7379011" y="932084"/>
            <a:ext cx="1518779" cy="992531"/>
          </a:xfrm>
          <a:prstGeom prst="blockArc">
            <a:avLst>
              <a:gd name="adj1" fmla="val 10629054"/>
              <a:gd name="adj2" fmla="val 21599981"/>
              <a:gd name="adj3" fmla="val 380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47" name="Group 6"/>
          <p:cNvGrpSpPr>
            <a:grpSpLocks/>
          </p:cNvGrpSpPr>
          <p:nvPr/>
        </p:nvGrpSpPr>
        <p:grpSpPr bwMode="auto">
          <a:xfrm>
            <a:off x="7008777" y="349618"/>
            <a:ext cx="244321" cy="245409"/>
            <a:chOff x="1576" y="1200"/>
            <a:chExt cx="216" cy="216"/>
          </a:xfrm>
        </p:grpSpPr>
        <p:sp>
          <p:nvSpPr>
            <p:cNvPr id="196" name="Oval 7"/>
            <p:cNvSpPr>
              <a:spLocks noChangeArrowheads="1"/>
            </p:cNvSpPr>
            <p:nvPr/>
          </p:nvSpPr>
          <p:spPr bwMode="auto">
            <a:xfrm>
              <a:off x="1576"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7" name="Oval 8"/>
            <p:cNvSpPr>
              <a:spLocks noChangeArrowheads="1"/>
            </p:cNvSpPr>
            <p:nvPr/>
          </p:nvSpPr>
          <p:spPr bwMode="auto">
            <a:xfrm>
              <a:off x="1648"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48" name="Group 9"/>
          <p:cNvGrpSpPr>
            <a:grpSpLocks/>
          </p:cNvGrpSpPr>
          <p:nvPr/>
        </p:nvGrpSpPr>
        <p:grpSpPr bwMode="auto">
          <a:xfrm>
            <a:off x="7008777" y="1013131"/>
            <a:ext cx="244321" cy="245409"/>
            <a:chOff x="1576" y="1784"/>
            <a:chExt cx="216" cy="216"/>
          </a:xfrm>
        </p:grpSpPr>
        <p:sp>
          <p:nvSpPr>
            <p:cNvPr id="194" name="Oval 10"/>
            <p:cNvSpPr>
              <a:spLocks noChangeArrowheads="1"/>
            </p:cNvSpPr>
            <p:nvPr/>
          </p:nvSpPr>
          <p:spPr bwMode="auto">
            <a:xfrm>
              <a:off x="1576"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5" name="Oval 11"/>
            <p:cNvSpPr>
              <a:spLocks noChangeArrowheads="1"/>
            </p:cNvSpPr>
            <p:nvPr/>
          </p:nvSpPr>
          <p:spPr bwMode="auto">
            <a:xfrm>
              <a:off x="1648"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49" name="Group 12"/>
          <p:cNvGrpSpPr>
            <a:grpSpLocks/>
          </p:cNvGrpSpPr>
          <p:nvPr/>
        </p:nvGrpSpPr>
        <p:grpSpPr bwMode="auto">
          <a:xfrm>
            <a:off x="7008777" y="1676645"/>
            <a:ext cx="244321" cy="245409"/>
            <a:chOff x="1576" y="2368"/>
            <a:chExt cx="216" cy="216"/>
          </a:xfrm>
        </p:grpSpPr>
        <p:sp>
          <p:nvSpPr>
            <p:cNvPr id="192" name="Oval 13"/>
            <p:cNvSpPr>
              <a:spLocks noChangeArrowheads="1"/>
            </p:cNvSpPr>
            <p:nvPr/>
          </p:nvSpPr>
          <p:spPr bwMode="auto">
            <a:xfrm>
              <a:off x="1576"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3" name="Oval 14"/>
            <p:cNvSpPr>
              <a:spLocks noChangeArrowheads="1"/>
            </p:cNvSpPr>
            <p:nvPr/>
          </p:nvSpPr>
          <p:spPr bwMode="auto">
            <a:xfrm>
              <a:off x="1648"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0" name="Group 15"/>
          <p:cNvGrpSpPr>
            <a:grpSpLocks/>
          </p:cNvGrpSpPr>
          <p:nvPr/>
        </p:nvGrpSpPr>
        <p:grpSpPr bwMode="auto">
          <a:xfrm>
            <a:off x="7008777" y="2340158"/>
            <a:ext cx="244321" cy="245409"/>
            <a:chOff x="1576" y="2952"/>
            <a:chExt cx="216" cy="216"/>
          </a:xfrm>
        </p:grpSpPr>
        <p:sp>
          <p:nvSpPr>
            <p:cNvPr id="190" name="Oval 16"/>
            <p:cNvSpPr>
              <a:spLocks noChangeArrowheads="1"/>
            </p:cNvSpPr>
            <p:nvPr/>
          </p:nvSpPr>
          <p:spPr bwMode="auto">
            <a:xfrm>
              <a:off x="1576"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1" name="Oval 17"/>
            <p:cNvSpPr>
              <a:spLocks noChangeArrowheads="1"/>
            </p:cNvSpPr>
            <p:nvPr/>
          </p:nvSpPr>
          <p:spPr bwMode="auto">
            <a:xfrm>
              <a:off x="1648" y="3032"/>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1" name="Group 18"/>
          <p:cNvGrpSpPr>
            <a:grpSpLocks/>
          </p:cNvGrpSpPr>
          <p:nvPr/>
        </p:nvGrpSpPr>
        <p:grpSpPr bwMode="auto">
          <a:xfrm>
            <a:off x="7678396" y="349618"/>
            <a:ext cx="244321" cy="2235949"/>
            <a:chOff x="2168" y="1200"/>
            <a:chExt cx="216" cy="1968"/>
          </a:xfrm>
        </p:grpSpPr>
        <p:grpSp>
          <p:nvGrpSpPr>
            <p:cNvPr id="178" name="Group 19"/>
            <p:cNvGrpSpPr>
              <a:grpSpLocks/>
            </p:cNvGrpSpPr>
            <p:nvPr/>
          </p:nvGrpSpPr>
          <p:grpSpPr bwMode="auto">
            <a:xfrm>
              <a:off x="2168" y="1200"/>
              <a:ext cx="216" cy="216"/>
              <a:chOff x="2168" y="1200"/>
              <a:chExt cx="216" cy="216"/>
            </a:xfrm>
          </p:grpSpPr>
          <p:sp>
            <p:nvSpPr>
              <p:cNvPr id="188" name="Oval 20"/>
              <p:cNvSpPr>
                <a:spLocks noChangeArrowheads="1"/>
              </p:cNvSpPr>
              <p:nvPr/>
            </p:nvSpPr>
            <p:spPr bwMode="auto">
              <a:xfrm>
                <a:off x="2168"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9" name="Oval 21"/>
              <p:cNvSpPr>
                <a:spLocks noChangeArrowheads="1"/>
              </p:cNvSpPr>
              <p:nvPr/>
            </p:nvSpPr>
            <p:spPr bwMode="auto">
              <a:xfrm>
                <a:off x="2240"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79" name="Group 22"/>
            <p:cNvGrpSpPr>
              <a:grpSpLocks/>
            </p:cNvGrpSpPr>
            <p:nvPr/>
          </p:nvGrpSpPr>
          <p:grpSpPr bwMode="auto">
            <a:xfrm>
              <a:off x="2168" y="1784"/>
              <a:ext cx="216" cy="216"/>
              <a:chOff x="2168" y="1784"/>
              <a:chExt cx="216" cy="216"/>
            </a:xfrm>
          </p:grpSpPr>
          <p:sp>
            <p:nvSpPr>
              <p:cNvPr id="186" name="Oval 23"/>
              <p:cNvSpPr>
                <a:spLocks noChangeArrowheads="1"/>
              </p:cNvSpPr>
              <p:nvPr/>
            </p:nvSpPr>
            <p:spPr bwMode="auto">
              <a:xfrm>
                <a:off x="2168"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7" name="Oval 24"/>
              <p:cNvSpPr>
                <a:spLocks noChangeArrowheads="1"/>
              </p:cNvSpPr>
              <p:nvPr/>
            </p:nvSpPr>
            <p:spPr bwMode="auto">
              <a:xfrm>
                <a:off x="2240"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80" name="Group 25"/>
            <p:cNvGrpSpPr>
              <a:grpSpLocks/>
            </p:cNvGrpSpPr>
            <p:nvPr/>
          </p:nvGrpSpPr>
          <p:grpSpPr bwMode="auto">
            <a:xfrm>
              <a:off x="2168" y="2368"/>
              <a:ext cx="216" cy="216"/>
              <a:chOff x="2168" y="2368"/>
              <a:chExt cx="216" cy="216"/>
            </a:xfrm>
          </p:grpSpPr>
          <p:sp>
            <p:nvSpPr>
              <p:cNvPr id="184" name="Oval 26"/>
              <p:cNvSpPr>
                <a:spLocks noChangeArrowheads="1"/>
              </p:cNvSpPr>
              <p:nvPr/>
            </p:nvSpPr>
            <p:spPr bwMode="auto">
              <a:xfrm>
                <a:off x="2168"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5" name="Oval 27"/>
              <p:cNvSpPr>
                <a:spLocks noChangeArrowheads="1"/>
              </p:cNvSpPr>
              <p:nvPr/>
            </p:nvSpPr>
            <p:spPr bwMode="auto">
              <a:xfrm>
                <a:off x="2240"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81" name="Group 28"/>
            <p:cNvGrpSpPr>
              <a:grpSpLocks/>
            </p:cNvGrpSpPr>
            <p:nvPr/>
          </p:nvGrpSpPr>
          <p:grpSpPr bwMode="auto">
            <a:xfrm>
              <a:off x="2168" y="2952"/>
              <a:ext cx="216" cy="216"/>
              <a:chOff x="2168" y="2952"/>
              <a:chExt cx="216" cy="216"/>
            </a:xfrm>
          </p:grpSpPr>
          <p:sp>
            <p:nvSpPr>
              <p:cNvPr id="182" name="Oval 29"/>
              <p:cNvSpPr>
                <a:spLocks noChangeArrowheads="1"/>
              </p:cNvSpPr>
              <p:nvPr/>
            </p:nvSpPr>
            <p:spPr bwMode="auto">
              <a:xfrm>
                <a:off x="2168"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3" name="Oval 30"/>
              <p:cNvSpPr>
                <a:spLocks noChangeArrowheads="1"/>
              </p:cNvSpPr>
              <p:nvPr/>
            </p:nvSpPr>
            <p:spPr bwMode="auto">
              <a:xfrm>
                <a:off x="2240"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52" name="Group 31"/>
          <p:cNvGrpSpPr>
            <a:grpSpLocks/>
          </p:cNvGrpSpPr>
          <p:nvPr/>
        </p:nvGrpSpPr>
        <p:grpSpPr bwMode="auto">
          <a:xfrm>
            <a:off x="8348016" y="349618"/>
            <a:ext cx="244321" cy="2235949"/>
            <a:chOff x="2760" y="1200"/>
            <a:chExt cx="216" cy="1968"/>
          </a:xfrm>
        </p:grpSpPr>
        <p:grpSp>
          <p:nvGrpSpPr>
            <p:cNvPr id="166" name="Group 32"/>
            <p:cNvGrpSpPr>
              <a:grpSpLocks/>
            </p:cNvGrpSpPr>
            <p:nvPr/>
          </p:nvGrpSpPr>
          <p:grpSpPr bwMode="auto">
            <a:xfrm>
              <a:off x="2760" y="1200"/>
              <a:ext cx="216" cy="216"/>
              <a:chOff x="2760" y="1200"/>
              <a:chExt cx="216" cy="216"/>
            </a:xfrm>
          </p:grpSpPr>
          <p:sp>
            <p:nvSpPr>
              <p:cNvPr id="176" name="Oval 33"/>
              <p:cNvSpPr>
                <a:spLocks noChangeArrowheads="1"/>
              </p:cNvSpPr>
              <p:nvPr/>
            </p:nvSpPr>
            <p:spPr bwMode="auto">
              <a:xfrm>
                <a:off x="2760"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7" name="Oval 34"/>
              <p:cNvSpPr>
                <a:spLocks noChangeArrowheads="1"/>
              </p:cNvSpPr>
              <p:nvPr/>
            </p:nvSpPr>
            <p:spPr bwMode="auto">
              <a:xfrm>
                <a:off x="2832"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67" name="Group 35"/>
            <p:cNvGrpSpPr>
              <a:grpSpLocks/>
            </p:cNvGrpSpPr>
            <p:nvPr/>
          </p:nvGrpSpPr>
          <p:grpSpPr bwMode="auto">
            <a:xfrm>
              <a:off x="2760" y="1784"/>
              <a:ext cx="216" cy="216"/>
              <a:chOff x="2760" y="1784"/>
              <a:chExt cx="216" cy="216"/>
            </a:xfrm>
          </p:grpSpPr>
          <p:sp>
            <p:nvSpPr>
              <p:cNvPr id="174" name="Oval 36"/>
              <p:cNvSpPr>
                <a:spLocks noChangeArrowheads="1"/>
              </p:cNvSpPr>
              <p:nvPr/>
            </p:nvSpPr>
            <p:spPr bwMode="auto">
              <a:xfrm>
                <a:off x="2760"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5" name="Oval 37"/>
              <p:cNvSpPr>
                <a:spLocks noChangeArrowheads="1"/>
              </p:cNvSpPr>
              <p:nvPr/>
            </p:nvSpPr>
            <p:spPr bwMode="auto">
              <a:xfrm>
                <a:off x="2832"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68" name="Group 38"/>
            <p:cNvGrpSpPr>
              <a:grpSpLocks/>
            </p:cNvGrpSpPr>
            <p:nvPr/>
          </p:nvGrpSpPr>
          <p:grpSpPr bwMode="auto">
            <a:xfrm>
              <a:off x="2760" y="2368"/>
              <a:ext cx="216" cy="216"/>
              <a:chOff x="2760" y="2368"/>
              <a:chExt cx="216" cy="216"/>
            </a:xfrm>
          </p:grpSpPr>
          <p:sp>
            <p:nvSpPr>
              <p:cNvPr id="172" name="Oval 39"/>
              <p:cNvSpPr>
                <a:spLocks noChangeArrowheads="1"/>
              </p:cNvSpPr>
              <p:nvPr/>
            </p:nvSpPr>
            <p:spPr bwMode="auto">
              <a:xfrm>
                <a:off x="2760"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3" name="Oval 40"/>
              <p:cNvSpPr>
                <a:spLocks noChangeArrowheads="1"/>
              </p:cNvSpPr>
              <p:nvPr/>
            </p:nvSpPr>
            <p:spPr bwMode="auto">
              <a:xfrm>
                <a:off x="2832"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69" name="Group 41"/>
            <p:cNvGrpSpPr>
              <a:grpSpLocks/>
            </p:cNvGrpSpPr>
            <p:nvPr/>
          </p:nvGrpSpPr>
          <p:grpSpPr bwMode="auto">
            <a:xfrm>
              <a:off x="2760" y="2952"/>
              <a:ext cx="216" cy="216"/>
              <a:chOff x="2760" y="2952"/>
              <a:chExt cx="216" cy="216"/>
            </a:xfrm>
          </p:grpSpPr>
          <p:sp>
            <p:nvSpPr>
              <p:cNvPr id="170" name="Oval 42"/>
              <p:cNvSpPr>
                <a:spLocks noChangeArrowheads="1"/>
              </p:cNvSpPr>
              <p:nvPr/>
            </p:nvSpPr>
            <p:spPr bwMode="auto">
              <a:xfrm>
                <a:off x="2760"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1" name="Oval 43"/>
              <p:cNvSpPr>
                <a:spLocks noChangeArrowheads="1"/>
              </p:cNvSpPr>
              <p:nvPr/>
            </p:nvSpPr>
            <p:spPr bwMode="auto">
              <a:xfrm>
                <a:off x="2832"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53" name="Group 44"/>
          <p:cNvGrpSpPr>
            <a:grpSpLocks/>
          </p:cNvGrpSpPr>
          <p:nvPr/>
        </p:nvGrpSpPr>
        <p:grpSpPr bwMode="auto">
          <a:xfrm>
            <a:off x="9017635" y="349618"/>
            <a:ext cx="244321" cy="2235949"/>
            <a:chOff x="3352" y="1200"/>
            <a:chExt cx="216" cy="1968"/>
          </a:xfrm>
        </p:grpSpPr>
        <p:grpSp>
          <p:nvGrpSpPr>
            <p:cNvPr id="154" name="Group 45"/>
            <p:cNvGrpSpPr>
              <a:grpSpLocks/>
            </p:cNvGrpSpPr>
            <p:nvPr/>
          </p:nvGrpSpPr>
          <p:grpSpPr bwMode="auto">
            <a:xfrm>
              <a:off x="3352" y="1200"/>
              <a:ext cx="216" cy="216"/>
              <a:chOff x="3352" y="1200"/>
              <a:chExt cx="216" cy="216"/>
            </a:xfrm>
          </p:grpSpPr>
          <p:sp>
            <p:nvSpPr>
              <p:cNvPr id="164" name="Oval 46"/>
              <p:cNvSpPr>
                <a:spLocks noChangeArrowheads="1"/>
              </p:cNvSpPr>
              <p:nvPr/>
            </p:nvSpPr>
            <p:spPr bwMode="auto">
              <a:xfrm>
                <a:off x="3352"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 name="Oval 47"/>
              <p:cNvSpPr>
                <a:spLocks noChangeArrowheads="1"/>
              </p:cNvSpPr>
              <p:nvPr/>
            </p:nvSpPr>
            <p:spPr bwMode="auto">
              <a:xfrm>
                <a:off x="3424"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5" name="Group 48"/>
            <p:cNvGrpSpPr>
              <a:grpSpLocks/>
            </p:cNvGrpSpPr>
            <p:nvPr/>
          </p:nvGrpSpPr>
          <p:grpSpPr bwMode="auto">
            <a:xfrm>
              <a:off x="3352" y="1784"/>
              <a:ext cx="216" cy="216"/>
              <a:chOff x="3352" y="1784"/>
              <a:chExt cx="216" cy="216"/>
            </a:xfrm>
          </p:grpSpPr>
          <p:sp>
            <p:nvSpPr>
              <p:cNvPr id="162" name="Oval 49"/>
              <p:cNvSpPr>
                <a:spLocks noChangeArrowheads="1"/>
              </p:cNvSpPr>
              <p:nvPr/>
            </p:nvSpPr>
            <p:spPr bwMode="auto">
              <a:xfrm>
                <a:off x="3352"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 name="Oval 50"/>
              <p:cNvSpPr>
                <a:spLocks noChangeArrowheads="1"/>
              </p:cNvSpPr>
              <p:nvPr/>
            </p:nvSpPr>
            <p:spPr bwMode="auto">
              <a:xfrm>
                <a:off x="3424"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6" name="Group 51"/>
            <p:cNvGrpSpPr>
              <a:grpSpLocks/>
            </p:cNvGrpSpPr>
            <p:nvPr/>
          </p:nvGrpSpPr>
          <p:grpSpPr bwMode="auto">
            <a:xfrm>
              <a:off x="3352" y="2368"/>
              <a:ext cx="216" cy="216"/>
              <a:chOff x="3352" y="2368"/>
              <a:chExt cx="216" cy="216"/>
            </a:xfrm>
          </p:grpSpPr>
          <p:sp>
            <p:nvSpPr>
              <p:cNvPr id="160" name="Oval 52"/>
              <p:cNvSpPr>
                <a:spLocks noChangeArrowheads="1"/>
              </p:cNvSpPr>
              <p:nvPr/>
            </p:nvSpPr>
            <p:spPr bwMode="auto">
              <a:xfrm>
                <a:off x="3352"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1" name="Oval 53"/>
              <p:cNvSpPr>
                <a:spLocks noChangeArrowheads="1"/>
              </p:cNvSpPr>
              <p:nvPr/>
            </p:nvSpPr>
            <p:spPr bwMode="auto">
              <a:xfrm>
                <a:off x="3424"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7" name="Group 54"/>
            <p:cNvGrpSpPr>
              <a:grpSpLocks/>
            </p:cNvGrpSpPr>
            <p:nvPr/>
          </p:nvGrpSpPr>
          <p:grpSpPr bwMode="auto">
            <a:xfrm>
              <a:off x="3352" y="2952"/>
              <a:ext cx="216" cy="216"/>
              <a:chOff x="3352" y="2952"/>
              <a:chExt cx="216" cy="216"/>
            </a:xfrm>
          </p:grpSpPr>
          <p:sp>
            <p:nvSpPr>
              <p:cNvPr id="158" name="Oval 55"/>
              <p:cNvSpPr>
                <a:spLocks noChangeArrowheads="1"/>
              </p:cNvSpPr>
              <p:nvPr/>
            </p:nvSpPr>
            <p:spPr bwMode="auto">
              <a:xfrm>
                <a:off x="3352"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 name="Oval 56"/>
              <p:cNvSpPr>
                <a:spLocks noChangeArrowheads="1"/>
              </p:cNvSpPr>
              <p:nvPr/>
            </p:nvSpPr>
            <p:spPr bwMode="auto">
              <a:xfrm>
                <a:off x="3424" y="3032"/>
                <a:ext cx="64" cy="64"/>
              </a:xfrm>
              <a:prstGeom prst="ellipse">
                <a:avLst/>
              </a:prstGeom>
              <a:solidFill>
                <a:schemeClr val="accent1"/>
              </a:solidFill>
              <a:ln w="25400">
                <a:solidFill>
                  <a:schemeClr val="tx1"/>
                </a:solidFill>
                <a:round/>
                <a:headEnd/>
                <a:tailEnd/>
              </a:ln>
            </p:spPr>
            <p:txBody>
              <a:bodyPr/>
              <a:lstStyle/>
              <a:p>
                <a:endParaRPr lang="en-US"/>
              </a:p>
            </p:txBody>
          </p:sp>
        </p:grpSp>
      </p:grpSp>
      <p:sp>
        <p:nvSpPr>
          <p:cNvPr id="140" name="Right Triangle 139"/>
          <p:cNvSpPr/>
          <p:nvPr/>
        </p:nvSpPr>
        <p:spPr>
          <a:xfrm rot="18913401">
            <a:off x="8076113" y="518821"/>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ight Triangle 140"/>
          <p:cNvSpPr/>
          <p:nvPr/>
        </p:nvSpPr>
        <p:spPr>
          <a:xfrm rot="2686599" flipV="1">
            <a:off x="8076112" y="2213500"/>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Arc 143"/>
          <p:cNvSpPr/>
          <p:nvPr/>
        </p:nvSpPr>
        <p:spPr>
          <a:xfrm>
            <a:off x="7918467" y="530939"/>
            <a:ext cx="409300" cy="113616"/>
          </a:xfrm>
          <a:prstGeom prst="arc">
            <a:avLst>
              <a:gd name="adj1" fmla="val 8894415"/>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5" name="Straight Connector 144"/>
          <p:cNvCxnSpPr>
            <a:stCxn id="144" idx="0"/>
          </p:cNvCxnSpPr>
          <p:nvPr/>
        </p:nvCxnSpPr>
        <p:spPr>
          <a:xfrm flipH="1" flipV="1">
            <a:off x="7972367" y="595027"/>
            <a:ext cx="67017" cy="4455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a:off x="7942407" y="639583"/>
            <a:ext cx="96978" cy="49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a:stCxn id="140" idx="5"/>
          </p:cNvCxnSpPr>
          <p:nvPr/>
        </p:nvCxnSpPr>
        <p:spPr>
          <a:xfrm>
            <a:off x="8138304" y="581012"/>
            <a:ext cx="0" cy="192158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rot="18316530">
            <a:off x="8461096" y="1351742"/>
            <a:ext cx="304222" cy="232767"/>
            <a:chOff x="8397440" y="1906309"/>
            <a:chExt cx="304222" cy="232767"/>
          </a:xfrm>
        </p:grpSpPr>
        <p:cxnSp>
          <p:nvCxnSpPr>
            <p:cNvPr id="203" name="Straight Connector 202"/>
            <p:cNvCxnSpPr/>
            <p:nvPr/>
          </p:nvCxnSpPr>
          <p:spPr>
            <a:xfrm rot="3317596" flipH="1">
              <a:off x="8450242" y="1853507"/>
              <a:ext cx="126288"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rot="3317596">
              <a:off x="8522573" y="1959986"/>
              <a:ext cx="126288"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06" name="Object 205"/>
          <p:cNvGraphicFramePr>
            <a:graphicFrameLocks noChangeAspect="1"/>
          </p:cNvGraphicFramePr>
          <p:nvPr>
            <p:extLst>
              <p:ext uri="{D42A27DB-BD31-4B8C-83A1-F6EECF244321}">
                <p14:modId xmlns:p14="http://schemas.microsoft.com/office/powerpoint/2010/main" val="1660167927"/>
              </p:ext>
            </p:extLst>
          </p:nvPr>
        </p:nvGraphicFramePr>
        <p:xfrm>
          <a:off x="8434456" y="4980450"/>
          <a:ext cx="285206" cy="310257"/>
        </p:xfrm>
        <a:graphic>
          <a:graphicData uri="http://schemas.openxmlformats.org/presentationml/2006/ole">
            <mc:AlternateContent xmlns:mc="http://schemas.openxmlformats.org/markup-compatibility/2006">
              <mc:Choice xmlns:v="urn:schemas-microsoft-com:vml" Requires="v">
                <p:oleObj spid="_x0000_s2659906" name="Equation" r:id="rId4" imgW="139700" imgH="152400" progId="Equation.DSMT4">
                  <p:embed/>
                </p:oleObj>
              </mc:Choice>
              <mc:Fallback>
                <p:oleObj name="Equation" r:id="rId4" imgW="139700" imgH="152400" progId="Equation.DSMT4">
                  <p:embed/>
                  <p:pic>
                    <p:nvPicPr>
                      <p:cNvPr id="0" name=""/>
                      <p:cNvPicPr/>
                      <p:nvPr/>
                    </p:nvPicPr>
                    <p:blipFill>
                      <a:blip r:embed="rId5"/>
                      <a:stretch>
                        <a:fillRect/>
                      </a:stretch>
                    </p:blipFill>
                    <p:spPr>
                      <a:xfrm>
                        <a:off x="8434456" y="4980450"/>
                        <a:ext cx="285206" cy="310257"/>
                      </a:xfrm>
                      <a:prstGeom prst="rect">
                        <a:avLst/>
                      </a:prstGeom>
                    </p:spPr>
                  </p:pic>
                </p:oleObj>
              </mc:Fallback>
            </mc:AlternateContent>
          </a:graphicData>
        </a:graphic>
      </p:graphicFrame>
      <p:graphicFrame>
        <p:nvGraphicFramePr>
          <p:cNvPr id="207" name="Object 206"/>
          <p:cNvGraphicFramePr>
            <a:graphicFrameLocks noChangeAspect="1"/>
          </p:cNvGraphicFramePr>
          <p:nvPr>
            <p:extLst>
              <p:ext uri="{D42A27DB-BD31-4B8C-83A1-F6EECF244321}">
                <p14:modId xmlns:p14="http://schemas.microsoft.com/office/powerpoint/2010/main" val="4048221171"/>
              </p:ext>
            </p:extLst>
          </p:nvPr>
        </p:nvGraphicFramePr>
        <p:xfrm>
          <a:off x="8010510" y="323035"/>
          <a:ext cx="255587" cy="234950"/>
        </p:xfrm>
        <a:graphic>
          <a:graphicData uri="http://schemas.openxmlformats.org/presentationml/2006/ole">
            <mc:AlternateContent xmlns:mc="http://schemas.openxmlformats.org/markup-compatibility/2006">
              <mc:Choice xmlns:v="urn:schemas-microsoft-com:vml" Requires="v">
                <p:oleObj spid="_x0000_s2659907" name="Equation" r:id="rId6" imgW="152400" imgH="139700" progId="Equation.DSMT4">
                  <p:embed/>
                </p:oleObj>
              </mc:Choice>
              <mc:Fallback>
                <p:oleObj name="Equation" r:id="rId6" imgW="152400" imgH="139700" progId="Equation.DSMT4">
                  <p:embed/>
                  <p:pic>
                    <p:nvPicPr>
                      <p:cNvPr id="0" name=""/>
                      <p:cNvPicPr/>
                      <p:nvPr/>
                    </p:nvPicPr>
                    <p:blipFill>
                      <a:blip r:embed="rId7"/>
                      <a:stretch>
                        <a:fillRect/>
                      </a:stretch>
                    </p:blipFill>
                    <p:spPr>
                      <a:xfrm>
                        <a:off x="8010510" y="323035"/>
                        <a:ext cx="255587" cy="234950"/>
                      </a:xfrm>
                      <a:prstGeom prst="rect">
                        <a:avLst/>
                      </a:prstGeom>
                    </p:spPr>
                  </p:pic>
                </p:oleObj>
              </mc:Fallback>
            </mc:AlternateContent>
          </a:graphicData>
        </a:graphic>
      </p:graphicFrame>
      <p:sp>
        <p:nvSpPr>
          <p:cNvPr id="9" name="Freeform 8"/>
          <p:cNvSpPr/>
          <p:nvPr/>
        </p:nvSpPr>
        <p:spPr>
          <a:xfrm>
            <a:off x="7648779" y="893233"/>
            <a:ext cx="165954" cy="1092200"/>
          </a:xfrm>
          <a:custGeom>
            <a:avLst/>
            <a:gdLst>
              <a:gd name="connsiteX0" fmla="*/ 149021 w 165954"/>
              <a:gd name="connsiteY0" fmla="*/ 0 h 1092200"/>
              <a:gd name="connsiteX1" fmla="*/ 51654 w 165954"/>
              <a:gd name="connsiteY1" fmla="*/ 207434 h 1092200"/>
              <a:gd name="connsiteX2" fmla="*/ 5088 w 165954"/>
              <a:gd name="connsiteY2" fmla="*/ 452967 h 1092200"/>
              <a:gd name="connsiteX3" fmla="*/ 9321 w 165954"/>
              <a:gd name="connsiteY3" fmla="*/ 690034 h 1092200"/>
              <a:gd name="connsiteX4" fmla="*/ 77054 w 165954"/>
              <a:gd name="connsiteY4" fmla="*/ 935567 h 1092200"/>
              <a:gd name="connsiteX5" fmla="*/ 165954 w 165954"/>
              <a:gd name="connsiteY5" fmla="*/ 109220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954" h="1092200">
                <a:moveTo>
                  <a:pt x="149021" y="0"/>
                </a:moveTo>
                <a:cubicBezTo>
                  <a:pt x="112332" y="65969"/>
                  <a:pt x="75643" y="131939"/>
                  <a:pt x="51654" y="207434"/>
                </a:cubicBezTo>
                <a:cubicBezTo>
                  <a:pt x="27665" y="282929"/>
                  <a:pt x="12143" y="372534"/>
                  <a:pt x="5088" y="452967"/>
                </a:cubicBezTo>
                <a:cubicBezTo>
                  <a:pt x="-1967" y="533400"/>
                  <a:pt x="-2673" y="609601"/>
                  <a:pt x="9321" y="690034"/>
                </a:cubicBezTo>
                <a:cubicBezTo>
                  <a:pt x="21315" y="770467"/>
                  <a:pt x="50948" y="868539"/>
                  <a:pt x="77054" y="935567"/>
                </a:cubicBezTo>
                <a:cubicBezTo>
                  <a:pt x="103160" y="1002595"/>
                  <a:pt x="165954" y="1092200"/>
                  <a:pt x="165954" y="1092200"/>
                </a:cubicBezTo>
              </a:path>
            </a:pathLst>
          </a:cu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4" name="Group 6"/>
          <p:cNvGrpSpPr>
            <a:grpSpLocks/>
          </p:cNvGrpSpPr>
          <p:nvPr/>
        </p:nvGrpSpPr>
        <p:grpSpPr bwMode="auto">
          <a:xfrm>
            <a:off x="7008777" y="3270618"/>
            <a:ext cx="244321" cy="245409"/>
            <a:chOff x="1576" y="1200"/>
            <a:chExt cx="216" cy="216"/>
          </a:xfrm>
        </p:grpSpPr>
        <p:sp>
          <p:nvSpPr>
            <p:cNvPr id="95" name="Oval 7"/>
            <p:cNvSpPr>
              <a:spLocks noChangeArrowheads="1"/>
            </p:cNvSpPr>
            <p:nvPr/>
          </p:nvSpPr>
          <p:spPr bwMode="auto">
            <a:xfrm>
              <a:off x="1576"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6" name="Oval 8"/>
            <p:cNvSpPr>
              <a:spLocks noChangeArrowheads="1"/>
            </p:cNvSpPr>
            <p:nvPr/>
          </p:nvSpPr>
          <p:spPr bwMode="auto">
            <a:xfrm>
              <a:off x="1648"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97" name="Group 9"/>
          <p:cNvGrpSpPr>
            <a:grpSpLocks/>
          </p:cNvGrpSpPr>
          <p:nvPr/>
        </p:nvGrpSpPr>
        <p:grpSpPr bwMode="auto">
          <a:xfrm>
            <a:off x="7008777" y="3934131"/>
            <a:ext cx="244321" cy="245409"/>
            <a:chOff x="1576" y="1784"/>
            <a:chExt cx="216" cy="216"/>
          </a:xfrm>
        </p:grpSpPr>
        <p:sp>
          <p:nvSpPr>
            <p:cNvPr id="98" name="Oval 10"/>
            <p:cNvSpPr>
              <a:spLocks noChangeArrowheads="1"/>
            </p:cNvSpPr>
            <p:nvPr/>
          </p:nvSpPr>
          <p:spPr bwMode="auto">
            <a:xfrm>
              <a:off x="1576"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9" name="Oval 11"/>
            <p:cNvSpPr>
              <a:spLocks noChangeArrowheads="1"/>
            </p:cNvSpPr>
            <p:nvPr/>
          </p:nvSpPr>
          <p:spPr bwMode="auto">
            <a:xfrm>
              <a:off x="1648"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0" name="Group 12"/>
          <p:cNvGrpSpPr>
            <a:grpSpLocks/>
          </p:cNvGrpSpPr>
          <p:nvPr/>
        </p:nvGrpSpPr>
        <p:grpSpPr bwMode="auto">
          <a:xfrm>
            <a:off x="7008777" y="4597645"/>
            <a:ext cx="244321" cy="245409"/>
            <a:chOff x="1576" y="2368"/>
            <a:chExt cx="216" cy="216"/>
          </a:xfrm>
        </p:grpSpPr>
        <p:sp>
          <p:nvSpPr>
            <p:cNvPr id="101" name="Oval 13"/>
            <p:cNvSpPr>
              <a:spLocks noChangeArrowheads="1"/>
            </p:cNvSpPr>
            <p:nvPr/>
          </p:nvSpPr>
          <p:spPr bwMode="auto">
            <a:xfrm>
              <a:off x="1576"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 name="Oval 14"/>
            <p:cNvSpPr>
              <a:spLocks noChangeArrowheads="1"/>
            </p:cNvSpPr>
            <p:nvPr/>
          </p:nvSpPr>
          <p:spPr bwMode="auto">
            <a:xfrm>
              <a:off x="1648"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3" name="Group 15"/>
          <p:cNvGrpSpPr>
            <a:grpSpLocks/>
          </p:cNvGrpSpPr>
          <p:nvPr/>
        </p:nvGrpSpPr>
        <p:grpSpPr bwMode="auto">
          <a:xfrm>
            <a:off x="7008777" y="5261158"/>
            <a:ext cx="244321" cy="245409"/>
            <a:chOff x="1576" y="2952"/>
            <a:chExt cx="216" cy="216"/>
          </a:xfrm>
        </p:grpSpPr>
        <p:sp>
          <p:nvSpPr>
            <p:cNvPr id="104" name="Oval 16"/>
            <p:cNvSpPr>
              <a:spLocks noChangeArrowheads="1"/>
            </p:cNvSpPr>
            <p:nvPr/>
          </p:nvSpPr>
          <p:spPr bwMode="auto">
            <a:xfrm>
              <a:off x="1576"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5" name="Oval 17"/>
            <p:cNvSpPr>
              <a:spLocks noChangeArrowheads="1"/>
            </p:cNvSpPr>
            <p:nvPr/>
          </p:nvSpPr>
          <p:spPr bwMode="auto">
            <a:xfrm>
              <a:off x="1648" y="3032"/>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6" name="Group 18"/>
          <p:cNvGrpSpPr>
            <a:grpSpLocks/>
          </p:cNvGrpSpPr>
          <p:nvPr/>
        </p:nvGrpSpPr>
        <p:grpSpPr bwMode="auto">
          <a:xfrm>
            <a:off x="7678396" y="3270618"/>
            <a:ext cx="244321" cy="2235949"/>
            <a:chOff x="2168" y="1200"/>
            <a:chExt cx="216" cy="1968"/>
          </a:xfrm>
        </p:grpSpPr>
        <p:grpSp>
          <p:nvGrpSpPr>
            <p:cNvPr id="107" name="Group 19"/>
            <p:cNvGrpSpPr>
              <a:grpSpLocks/>
            </p:cNvGrpSpPr>
            <p:nvPr/>
          </p:nvGrpSpPr>
          <p:grpSpPr bwMode="auto">
            <a:xfrm>
              <a:off x="2168" y="1200"/>
              <a:ext cx="216" cy="216"/>
              <a:chOff x="2168" y="1200"/>
              <a:chExt cx="216" cy="216"/>
            </a:xfrm>
          </p:grpSpPr>
          <p:sp>
            <p:nvSpPr>
              <p:cNvPr id="117" name="Oval 20"/>
              <p:cNvSpPr>
                <a:spLocks noChangeArrowheads="1"/>
              </p:cNvSpPr>
              <p:nvPr/>
            </p:nvSpPr>
            <p:spPr bwMode="auto">
              <a:xfrm>
                <a:off x="2168"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 name="Oval 21"/>
              <p:cNvSpPr>
                <a:spLocks noChangeArrowheads="1"/>
              </p:cNvSpPr>
              <p:nvPr/>
            </p:nvSpPr>
            <p:spPr bwMode="auto">
              <a:xfrm>
                <a:off x="2240"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8" name="Group 22"/>
            <p:cNvGrpSpPr>
              <a:grpSpLocks/>
            </p:cNvGrpSpPr>
            <p:nvPr/>
          </p:nvGrpSpPr>
          <p:grpSpPr bwMode="auto">
            <a:xfrm>
              <a:off x="2168" y="1784"/>
              <a:ext cx="216" cy="216"/>
              <a:chOff x="2168" y="1784"/>
              <a:chExt cx="216" cy="216"/>
            </a:xfrm>
          </p:grpSpPr>
          <p:sp>
            <p:nvSpPr>
              <p:cNvPr id="115" name="Oval 23"/>
              <p:cNvSpPr>
                <a:spLocks noChangeArrowheads="1"/>
              </p:cNvSpPr>
              <p:nvPr/>
            </p:nvSpPr>
            <p:spPr bwMode="auto">
              <a:xfrm>
                <a:off x="2168"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6" name="Oval 24"/>
              <p:cNvSpPr>
                <a:spLocks noChangeArrowheads="1"/>
              </p:cNvSpPr>
              <p:nvPr/>
            </p:nvSpPr>
            <p:spPr bwMode="auto">
              <a:xfrm>
                <a:off x="2240"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9" name="Group 25"/>
            <p:cNvGrpSpPr>
              <a:grpSpLocks/>
            </p:cNvGrpSpPr>
            <p:nvPr/>
          </p:nvGrpSpPr>
          <p:grpSpPr bwMode="auto">
            <a:xfrm>
              <a:off x="2168" y="2368"/>
              <a:ext cx="216" cy="216"/>
              <a:chOff x="2168" y="2368"/>
              <a:chExt cx="216" cy="216"/>
            </a:xfrm>
          </p:grpSpPr>
          <p:sp>
            <p:nvSpPr>
              <p:cNvPr id="113" name="Oval 26"/>
              <p:cNvSpPr>
                <a:spLocks noChangeArrowheads="1"/>
              </p:cNvSpPr>
              <p:nvPr/>
            </p:nvSpPr>
            <p:spPr bwMode="auto">
              <a:xfrm>
                <a:off x="2168"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 name="Oval 27"/>
              <p:cNvSpPr>
                <a:spLocks noChangeArrowheads="1"/>
              </p:cNvSpPr>
              <p:nvPr/>
            </p:nvSpPr>
            <p:spPr bwMode="auto">
              <a:xfrm>
                <a:off x="2240"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10" name="Group 28"/>
            <p:cNvGrpSpPr>
              <a:grpSpLocks/>
            </p:cNvGrpSpPr>
            <p:nvPr/>
          </p:nvGrpSpPr>
          <p:grpSpPr bwMode="auto">
            <a:xfrm>
              <a:off x="2168" y="2952"/>
              <a:ext cx="216" cy="216"/>
              <a:chOff x="2168" y="2952"/>
              <a:chExt cx="216" cy="216"/>
            </a:xfrm>
          </p:grpSpPr>
          <p:sp>
            <p:nvSpPr>
              <p:cNvPr id="111" name="Oval 29"/>
              <p:cNvSpPr>
                <a:spLocks noChangeArrowheads="1"/>
              </p:cNvSpPr>
              <p:nvPr/>
            </p:nvSpPr>
            <p:spPr bwMode="auto">
              <a:xfrm>
                <a:off x="2168"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 name="Oval 30"/>
              <p:cNvSpPr>
                <a:spLocks noChangeArrowheads="1"/>
              </p:cNvSpPr>
              <p:nvPr/>
            </p:nvSpPr>
            <p:spPr bwMode="auto">
              <a:xfrm>
                <a:off x="2240"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19" name="Group 31"/>
          <p:cNvGrpSpPr>
            <a:grpSpLocks/>
          </p:cNvGrpSpPr>
          <p:nvPr/>
        </p:nvGrpSpPr>
        <p:grpSpPr bwMode="auto">
          <a:xfrm>
            <a:off x="8348016" y="3270618"/>
            <a:ext cx="244321" cy="2235949"/>
            <a:chOff x="2760" y="1200"/>
            <a:chExt cx="216" cy="1968"/>
          </a:xfrm>
        </p:grpSpPr>
        <p:grpSp>
          <p:nvGrpSpPr>
            <p:cNvPr id="120" name="Group 32"/>
            <p:cNvGrpSpPr>
              <a:grpSpLocks/>
            </p:cNvGrpSpPr>
            <p:nvPr/>
          </p:nvGrpSpPr>
          <p:grpSpPr bwMode="auto">
            <a:xfrm>
              <a:off x="2760" y="1200"/>
              <a:ext cx="216" cy="216"/>
              <a:chOff x="2760" y="1200"/>
              <a:chExt cx="216" cy="216"/>
            </a:xfrm>
          </p:grpSpPr>
          <p:sp>
            <p:nvSpPr>
              <p:cNvPr id="130" name="Oval 33"/>
              <p:cNvSpPr>
                <a:spLocks noChangeArrowheads="1"/>
              </p:cNvSpPr>
              <p:nvPr/>
            </p:nvSpPr>
            <p:spPr bwMode="auto">
              <a:xfrm>
                <a:off x="2760"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1" name="Oval 34"/>
              <p:cNvSpPr>
                <a:spLocks noChangeArrowheads="1"/>
              </p:cNvSpPr>
              <p:nvPr/>
            </p:nvSpPr>
            <p:spPr bwMode="auto">
              <a:xfrm>
                <a:off x="2832"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21" name="Group 35"/>
            <p:cNvGrpSpPr>
              <a:grpSpLocks/>
            </p:cNvGrpSpPr>
            <p:nvPr/>
          </p:nvGrpSpPr>
          <p:grpSpPr bwMode="auto">
            <a:xfrm>
              <a:off x="2760" y="1784"/>
              <a:ext cx="216" cy="216"/>
              <a:chOff x="2760" y="1784"/>
              <a:chExt cx="216" cy="216"/>
            </a:xfrm>
          </p:grpSpPr>
          <p:sp>
            <p:nvSpPr>
              <p:cNvPr id="128" name="Oval 36"/>
              <p:cNvSpPr>
                <a:spLocks noChangeArrowheads="1"/>
              </p:cNvSpPr>
              <p:nvPr/>
            </p:nvSpPr>
            <p:spPr bwMode="auto">
              <a:xfrm>
                <a:off x="2760"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9" name="Oval 37"/>
              <p:cNvSpPr>
                <a:spLocks noChangeArrowheads="1"/>
              </p:cNvSpPr>
              <p:nvPr/>
            </p:nvSpPr>
            <p:spPr bwMode="auto">
              <a:xfrm>
                <a:off x="2832"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22" name="Group 38"/>
            <p:cNvGrpSpPr>
              <a:grpSpLocks/>
            </p:cNvGrpSpPr>
            <p:nvPr/>
          </p:nvGrpSpPr>
          <p:grpSpPr bwMode="auto">
            <a:xfrm>
              <a:off x="2760" y="2368"/>
              <a:ext cx="216" cy="216"/>
              <a:chOff x="2760" y="2368"/>
              <a:chExt cx="216" cy="216"/>
            </a:xfrm>
          </p:grpSpPr>
          <p:sp>
            <p:nvSpPr>
              <p:cNvPr id="126" name="Oval 39"/>
              <p:cNvSpPr>
                <a:spLocks noChangeArrowheads="1"/>
              </p:cNvSpPr>
              <p:nvPr/>
            </p:nvSpPr>
            <p:spPr bwMode="auto">
              <a:xfrm>
                <a:off x="2760"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7" name="Oval 40"/>
              <p:cNvSpPr>
                <a:spLocks noChangeArrowheads="1"/>
              </p:cNvSpPr>
              <p:nvPr/>
            </p:nvSpPr>
            <p:spPr bwMode="auto">
              <a:xfrm>
                <a:off x="2832"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23" name="Group 41"/>
            <p:cNvGrpSpPr>
              <a:grpSpLocks/>
            </p:cNvGrpSpPr>
            <p:nvPr/>
          </p:nvGrpSpPr>
          <p:grpSpPr bwMode="auto">
            <a:xfrm>
              <a:off x="2760" y="2952"/>
              <a:ext cx="216" cy="216"/>
              <a:chOff x="2760" y="2952"/>
              <a:chExt cx="216" cy="216"/>
            </a:xfrm>
          </p:grpSpPr>
          <p:sp>
            <p:nvSpPr>
              <p:cNvPr id="124" name="Oval 42"/>
              <p:cNvSpPr>
                <a:spLocks noChangeArrowheads="1"/>
              </p:cNvSpPr>
              <p:nvPr/>
            </p:nvSpPr>
            <p:spPr bwMode="auto">
              <a:xfrm>
                <a:off x="2760"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 name="Oval 43"/>
              <p:cNvSpPr>
                <a:spLocks noChangeArrowheads="1"/>
              </p:cNvSpPr>
              <p:nvPr/>
            </p:nvSpPr>
            <p:spPr bwMode="auto">
              <a:xfrm>
                <a:off x="2832"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32" name="Group 44"/>
          <p:cNvGrpSpPr>
            <a:grpSpLocks/>
          </p:cNvGrpSpPr>
          <p:nvPr/>
        </p:nvGrpSpPr>
        <p:grpSpPr bwMode="auto">
          <a:xfrm>
            <a:off x="9017635" y="3270618"/>
            <a:ext cx="244321" cy="2235949"/>
            <a:chOff x="3352" y="1200"/>
            <a:chExt cx="216" cy="1968"/>
          </a:xfrm>
        </p:grpSpPr>
        <p:grpSp>
          <p:nvGrpSpPr>
            <p:cNvPr id="133" name="Group 45"/>
            <p:cNvGrpSpPr>
              <a:grpSpLocks/>
            </p:cNvGrpSpPr>
            <p:nvPr/>
          </p:nvGrpSpPr>
          <p:grpSpPr bwMode="auto">
            <a:xfrm>
              <a:off x="3352" y="1200"/>
              <a:ext cx="216" cy="216"/>
              <a:chOff x="3352" y="1200"/>
              <a:chExt cx="216" cy="216"/>
            </a:xfrm>
          </p:grpSpPr>
          <p:sp>
            <p:nvSpPr>
              <p:cNvPr id="212" name="Oval 46"/>
              <p:cNvSpPr>
                <a:spLocks noChangeArrowheads="1"/>
              </p:cNvSpPr>
              <p:nvPr/>
            </p:nvSpPr>
            <p:spPr bwMode="auto">
              <a:xfrm>
                <a:off x="3352"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3" name="Oval 47"/>
              <p:cNvSpPr>
                <a:spLocks noChangeArrowheads="1"/>
              </p:cNvSpPr>
              <p:nvPr/>
            </p:nvSpPr>
            <p:spPr bwMode="auto">
              <a:xfrm>
                <a:off x="3424"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34" name="Group 48"/>
            <p:cNvGrpSpPr>
              <a:grpSpLocks/>
            </p:cNvGrpSpPr>
            <p:nvPr/>
          </p:nvGrpSpPr>
          <p:grpSpPr bwMode="auto">
            <a:xfrm>
              <a:off x="3352" y="1784"/>
              <a:ext cx="216" cy="216"/>
              <a:chOff x="3352" y="1784"/>
              <a:chExt cx="216" cy="216"/>
            </a:xfrm>
          </p:grpSpPr>
          <p:sp>
            <p:nvSpPr>
              <p:cNvPr id="210" name="Oval 49"/>
              <p:cNvSpPr>
                <a:spLocks noChangeArrowheads="1"/>
              </p:cNvSpPr>
              <p:nvPr/>
            </p:nvSpPr>
            <p:spPr bwMode="auto">
              <a:xfrm>
                <a:off x="3352"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1" name="Oval 50"/>
              <p:cNvSpPr>
                <a:spLocks noChangeArrowheads="1"/>
              </p:cNvSpPr>
              <p:nvPr/>
            </p:nvSpPr>
            <p:spPr bwMode="auto">
              <a:xfrm>
                <a:off x="3424"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35" name="Group 51"/>
            <p:cNvGrpSpPr>
              <a:grpSpLocks/>
            </p:cNvGrpSpPr>
            <p:nvPr/>
          </p:nvGrpSpPr>
          <p:grpSpPr bwMode="auto">
            <a:xfrm>
              <a:off x="3352" y="2368"/>
              <a:ext cx="216" cy="216"/>
              <a:chOff x="3352" y="2368"/>
              <a:chExt cx="216" cy="216"/>
            </a:xfrm>
          </p:grpSpPr>
          <p:sp>
            <p:nvSpPr>
              <p:cNvPr id="208" name="Oval 52"/>
              <p:cNvSpPr>
                <a:spLocks noChangeArrowheads="1"/>
              </p:cNvSpPr>
              <p:nvPr/>
            </p:nvSpPr>
            <p:spPr bwMode="auto">
              <a:xfrm>
                <a:off x="3352"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9" name="Oval 53"/>
              <p:cNvSpPr>
                <a:spLocks noChangeArrowheads="1"/>
              </p:cNvSpPr>
              <p:nvPr/>
            </p:nvSpPr>
            <p:spPr bwMode="auto">
              <a:xfrm>
                <a:off x="3424"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36" name="Group 54"/>
            <p:cNvGrpSpPr>
              <a:grpSpLocks/>
            </p:cNvGrpSpPr>
            <p:nvPr/>
          </p:nvGrpSpPr>
          <p:grpSpPr bwMode="auto">
            <a:xfrm>
              <a:off x="3352" y="2952"/>
              <a:ext cx="216" cy="216"/>
              <a:chOff x="3352" y="2952"/>
              <a:chExt cx="216" cy="216"/>
            </a:xfrm>
          </p:grpSpPr>
          <p:sp>
            <p:nvSpPr>
              <p:cNvPr id="137" name="Oval 55"/>
              <p:cNvSpPr>
                <a:spLocks noChangeArrowheads="1"/>
              </p:cNvSpPr>
              <p:nvPr/>
            </p:nvSpPr>
            <p:spPr bwMode="auto">
              <a:xfrm>
                <a:off x="3352"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2" name="Oval 56"/>
              <p:cNvSpPr>
                <a:spLocks noChangeArrowheads="1"/>
              </p:cNvSpPr>
              <p:nvPr/>
            </p:nvSpPr>
            <p:spPr bwMode="auto">
              <a:xfrm>
                <a:off x="3424" y="3032"/>
                <a:ext cx="64" cy="64"/>
              </a:xfrm>
              <a:prstGeom prst="ellipse">
                <a:avLst/>
              </a:prstGeom>
              <a:solidFill>
                <a:schemeClr val="accent1"/>
              </a:solidFill>
              <a:ln w="25400">
                <a:solidFill>
                  <a:schemeClr val="tx1"/>
                </a:solidFill>
                <a:round/>
                <a:headEnd/>
                <a:tailEnd/>
              </a:ln>
            </p:spPr>
            <p:txBody>
              <a:bodyPr/>
              <a:lstStyle/>
              <a:p>
                <a:endParaRPr lang="en-US"/>
              </a:p>
            </p:txBody>
          </p:sp>
        </p:grpSp>
      </p:grpSp>
      <p:sp>
        <p:nvSpPr>
          <p:cNvPr id="214" name="Right Triangle 213"/>
          <p:cNvSpPr/>
          <p:nvPr/>
        </p:nvSpPr>
        <p:spPr>
          <a:xfrm rot="18913401">
            <a:off x="8076113" y="3439821"/>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ight Triangle 214"/>
          <p:cNvSpPr/>
          <p:nvPr/>
        </p:nvSpPr>
        <p:spPr>
          <a:xfrm rot="2686599" flipV="1">
            <a:off x="8076112" y="5134500"/>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Arc 215"/>
          <p:cNvSpPr/>
          <p:nvPr/>
        </p:nvSpPr>
        <p:spPr>
          <a:xfrm>
            <a:off x="7918467" y="3451939"/>
            <a:ext cx="409300" cy="113616"/>
          </a:xfrm>
          <a:prstGeom prst="arc">
            <a:avLst>
              <a:gd name="adj1" fmla="val 8894415"/>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7" name="Straight Connector 216"/>
          <p:cNvCxnSpPr>
            <a:stCxn id="216" idx="0"/>
          </p:cNvCxnSpPr>
          <p:nvPr/>
        </p:nvCxnSpPr>
        <p:spPr>
          <a:xfrm flipH="1" flipV="1">
            <a:off x="7972367" y="3516027"/>
            <a:ext cx="67017" cy="4455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H="1">
            <a:off x="7942407" y="3560583"/>
            <a:ext cx="96978" cy="49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214" idx="5"/>
          </p:cNvCxnSpPr>
          <p:nvPr/>
        </p:nvCxnSpPr>
        <p:spPr>
          <a:xfrm>
            <a:off x="8138304" y="3502012"/>
            <a:ext cx="0" cy="192158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223" name="Object 222"/>
          <p:cNvGraphicFramePr>
            <a:graphicFrameLocks noChangeAspect="1"/>
          </p:cNvGraphicFramePr>
          <p:nvPr>
            <p:extLst>
              <p:ext uri="{D42A27DB-BD31-4B8C-83A1-F6EECF244321}">
                <p14:modId xmlns:p14="http://schemas.microsoft.com/office/powerpoint/2010/main" val="987896327"/>
              </p:ext>
            </p:extLst>
          </p:nvPr>
        </p:nvGraphicFramePr>
        <p:xfrm>
          <a:off x="7491476" y="2032611"/>
          <a:ext cx="285206" cy="310257"/>
        </p:xfrm>
        <a:graphic>
          <a:graphicData uri="http://schemas.openxmlformats.org/presentationml/2006/ole">
            <mc:AlternateContent xmlns:mc="http://schemas.openxmlformats.org/markup-compatibility/2006">
              <mc:Choice xmlns:v="urn:schemas-microsoft-com:vml" Requires="v">
                <p:oleObj spid="_x0000_s2659908" name="Equation" r:id="rId8" imgW="139700" imgH="152400" progId="Equation.DSMT4">
                  <p:embed/>
                </p:oleObj>
              </mc:Choice>
              <mc:Fallback>
                <p:oleObj name="Equation" r:id="rId8" imgW="139700" imgH="152400" progId="Equation.DSMT4">
                  <p:embed/>
                  <p:pic>
                    <p:nvPicPr>
                      <p:cNvPr id="0" name=""/>
                      <p:cNvPicPr/>
                      <p:nvPr/>
                    </p:nvPicPr>
                    <p:blipFill>
                      <a:blip r:embed="rId5"/>
                      <a:stretch>
                        <a:fillRect/>
                      </a:stretch>
                    </p:blipFill>
                    <p:spPr>
                      <a:xfrm>
                        <a:off x="7491476" y="2032611"/>
                        <a:ext cx="285206" cy="310257"/>
                      </a:xfrm>
                      <a:prstGeom prst="rect">
                        <a:avLst/>
                      </a:prstGeom>
                    </p:spPr>
                  </p:pic>
                </p:oleObj>
              </mc:Fallback>
            </mc:AlternateContent>
          </a:graphicData>
        </a:graphic>
      </p:graphicFrame>
      <p:graphicFrame>
        <p:nvGraphicFramePr>
          <p:cNvPr id="224" name="Object 223"/>
          <p:cNvGraphicFramePr>
            <a:graphicFrameLocks noChangeAspect="1"/>
          </p:cNvGraphicFramePr>
          <p:nvPr>
            <p:extLst>
              <p:ext uri="{D42A27DB-BD31-4B8C-83A1-F6EECF244321}">
                <p14:modId xmlns:p14="http://schemas.microsoft.com/office/powerpoint/2010/main" val="1360505940"/>
              </p:ext>
            </p:extLst>
          </p:nvPr>
        </p:nvGraphicFramePr>
        <p:xfrm>
          <a:off x="8010510" y="3244035"/>
          <a:ext cx="255587" cy="234950"/>
        </p:xfrm>
        <a:graphic>
          <a:graphicData uri="http://schemas.openxmlformats.org/presentationml/2006/ole">
            <mc:AlternateContent xmlns:mc="http://schemas.openxmlformats.org/markup-compatibility/2006">
              <mc:Choice xmlns:v="urn:schemas-microsoft-com:vml" Requires="v">
                <p:oleObj spid="_x0000_s2659909" name="Equation" r:id="rId9" imgW="152400" imgH="139700" progId="Equation.DSMT4">
                  <p:embed/>
                </p:oleObj>
              </mc:Choice>
              <mc:Fallback>
                <p:oleObj name="Equation" r:id="rId9" imgW="152400" imgH="139700" progId="Equation.DSMT4">
                  <p:embed/>
                  <p:pic>
                    <p:nvPicPr>
                      <p:cNvPr id="0" name=""/>
                      <p:cNvPicPr/>
                      <p:nvPr/>
                    </p:nvPicPr>
                    <p:blipFill>
                      <a:blip r:embed="rId7"/>
                      <a:stretch>
                        <a:fillRect/>
                      </a:stretch>
                    </p:blipFill>
                    <p:spPr>
                      <a:xfrm>
                        <a:off x="8010510" y="3244035"/>
                        <a:ext cx="255587" cy="234950"/>
                      </a:xfrm>
                      <a:prstGeom prst="rect">
                        <a:avLst/>
                      </a:prstGeom>
                    </p:spPr>
                  </p:pic>
                </p:oleObj>
              </mc:Fallback>
            </mc:AlternateContent>
          </a:graphicData>
        </a:graphic>
      </p:graphicFrame>
      <p:grpSp>
        <p:nvGrpSpPr>
          <p:cNvPr id="13" name="Group 12"/>
          <p:cNvGrpSpPr/>
          <p:nvPr/>
        </p:nvGrpSpPr>
        <p:grpSpPr>
          <a:xfrm flipH="1">
            <a:off x="7628489" y="3589960"/>
            <a:ext cx="1011767" cy="1602006"/>
            <a:chOff x="7628489" y="3589960"/>
            <a:chExt cx="1011767" cy="1602006"/>
          </a:xfrm>
        </p:grpSpPr>
        <p:sp>
          <p:nvSpPr>
            <p:cNvPr id="90" name="Block Arc 89"/>
            <p:cNvSpPr/>
            <p:nvPr/>
          </p:nvSpPr>
          <p:spPr>
            <a:xfrm rot="16200000">
              <a:off x="7374983" y="3843467"/>
              <a:ext cx="1518779" cy="1011767"/>
            </a:xfrm>
            <a:prstGeom prst="blockArc">
              <a:avLst>
                <a:gd name="adj1" fmla="val 10629054"/>
                <a:gd name="adj2" fmla="val 21599981"/>
                <a:gd name="adj3" fmla="val 3808"/>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Freeform 90"/>
            <p:cNvSpPr/>
            <p:nvPr/>
          </p:nvSpPr>
          <p:spPr>
            <a:xfrm>
              <a:off x="8147523" y="5081342"/>
              <a:ext cx="377966" cy="110624"/>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flipH="1">
              <a:off x="7815650" y="5081084"/>
              <a:ext cx="377966" cy="110624"/>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Block Arc 92"/>
            <p:cNvSpPr/>
            <p:nvPr/>
          </p:nvSpPr>
          <p:spPr>
            <a:xfrm rot="5400000" flipH="1">
              <a:off x="7379011" y="3853084"/>
              <a:ext cx="1518779" cy="992531"/>
            </a:xfrm>
            <a:prstGeom prst="blockArc">
              <a:avLst>
                <a:gd name="adj1" fmla="val 10629054"/>
                <a:gd name="adj2" fmla="val 21599981"/>
                <a:gd name="adj3" fmla="val 380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5" name="Freeform 224"/>
            <p:cNvSpPr/>
            <p:nvPr/>
          </p:nvSpPr>
          <p:spPr>
            <a:xfrm>
              <a:off x="7648779" y="3814233"/>
              <a:ext cx="165954" cy="1092200"/>
            </a:xfrm>
            <a:custGeom>
              <a:avLst/>
              <a:gdLst>
                <a:gd name="connsiteX0" fmla="*/ 149021 w 165954"/>
                <a:gd name="connsiteY0" fmla="*/ 0 h 1092200"/>
                <a:gd name="connsiteX1" fmla="*/ 51654 w 165954"/>
                <a:gd name="connsiteY1" fmla="*/ 207434 h 1092200"/>
                <a:gd name="connsiteX2" fmla="*/ 5088 w 165954"/>
                <a:gd name="connsiteY2" fmla="*/ 452967 h 1092200"/>
                <a:gd name="connsiteX3" fmla="*/ 9321 w 165954"/>
                <a:gd name="connsiteY3" fmla="*/ 690034 h 1092200"/>
                <a:gd name="connsiteX4" fmla="*/ 77054 w 165954"/>
                <a:gd name="connsiteY4" fmla="*/ 935567 h 1092200"/>
                <a:gd name="connsiteX5" fmla="*/ 165954 w 165954"/>
                <a:gd name="connsiteY5" fmla="*/ 109220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954" h="1092200">
                  <a:moveTo>
                    <a:pt x="149021" y="0"/>
                  </a:moveTo>
                  <a:cubicBezTo>
                    <a:pt x="112332" y="65969"/>
                    <a:pt x="75643" y="131939"/>
                    <a:pt x="51654" y="207434"/>
                  </a:cubicBezTo>
                  <a:cubicBezTo>
                    <a:pt x="27665" y="282929"/>
                    <a:pt x="12143" y="372534"/>
                    <a:pt x="5088" y="452967"/>
                  </a:cubicBezTo>
                  <a:cubicBezTo>
                    <a:pt x="-1967" y="533400"/>
                    <a:pt x="-2673" y="609601"/>
                    <a:pt x="9321" y="690034"/>
                  </a:cubicBezTo>
                  <a:cubicBezTo>
                    <a:pt x="21315" y="770467"/>
                    <a:pt x="50948" y="868539"/>
                    <a:pt x="77054" y="935567"/>
                  </a:cubicBezTo>
                  <a:cubicBezTo>
                    <a:pt x="103160" y="1002595"/>
                    <a:pt x="165954" y="1092200"/>
                    <a:pt x="165954" y="1092200"/>
                  </a:cubicBezTo>
                </a:path>
              </a:pathLst>
            </a:cu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26" name="TextBox 225"/>
          <p:cNvSpPr txBox="1"/>
          <p:nvPr/>
        </p:nvSpPr>
        <p:spPr>
          <a:xfrm>
            <a:off x="520700" y="3603900"/>
            <a:ext cx="5969000" cy="1938992"/>
          </a:xfrm>
          <a:prstGeom prst="rect">
            <a:avLst/>
          </a:prstGeom>
          <a:noFill/>
        </p:spPr>
        <p:txBody>
          <a:bodyPr wrap="square" rtlCol="0">
            <a:spAutoFit/>
          </a:bodyPr>
          <a:lstStyle/>
          <a:p>
            <a:r>
              <a:rPr lang="en-US" sz="2000" dirty="0">
                <a:solidFill>
                  <a:srgbClr val="000000"/>
                </a:solidFill>
                <a:latin typeface="Times New Roman"/>
                <a:cs typeface="Times New Roman"/>
              </a:rPr>
              <a:t>--Once the loop has passed the quarter-turn point, it’s </a:t>
            </a:r>
            <a:r>
              <a:rPr lang="en-US" sz="2000" dirty="0">
                <a:solidFill>
                  <a:srgbClr val="0000FF"/>
                </a:solidFill>
                <a:latin typeface="Times New Roman"/>
                <a:cs typeface="Times New Roman"/>
              </a:rPr>
              <a:t>external magnetic flux </a:t>
            </a:r>
            <a:r>
              <a:rPr lang="en-US" sz="2000" dirty="0">
                <a:solidFill>
                  <a:srgbClr val="000000"/>
                </a:solidFill>
                <a:latin typeface="Times New Roman"/>
                <a:cs typeface="Times New Roman"/>
              </a:rPr>
              <a:t>begins to </a:t>
            </a:r>
            <a:r>
              <a:rPr lang="en-US" sz="2000" dirty="0">
                <a:solidFill>
                  <a:srgbClr val="0000FF"/>
                </a:solidFill>
                <a:latin typeface="Times New Roman"/>
                <a:cs typeface="Times New Roman"/>
              </a:rPr>
              <a:t>increase.  </a:t>
            </a:r>
            <a:r>
              <a:rPr lang="en-US" sz="2000" dirty="0">
                <a:solidFill>
                  <a:srgbClr val="000000"/>
                </a:solidFill>
                <a:latin typeface="Times New Roman"/>
                <a:cs typeface="Times New Roman"/>
              </a:rPr>
              <a:t>The </a:t>
            </a:r>
            <a:r>
              <a:rPr lang="en-US" sz="2000" dirty="0">
                <a:solidFill>
                  <a:srgbClr val="0000FF"/>
                </a:solidFill>
                <a:latin typeface="Times New Roman"/>
                <a:cs typeface="Times New Roman"/>
              </a:rPr>
              <a:t>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must be </a:t>
            </a:r>
            <a:r>
              <a:rPr lang="en-US" sz="2000" i="1" dirty="0">
                <a:solidFill>
                  <a:srgbClr val="0000FF"/>
                </a:solidFill>
                <a:latin typeface="Times New Roman"/>
                <a:cs typeface="Times New Roman"/>
              </a:rPr>
              <a:t>into the page,</a:t>
            </a:r>
            <a:r>
              <a:rPr lang="en-US" sz="2000" dirty="0">
                <a:solidFill>
                  <a:srgbClr val="000000"/>
                </a:solidFill>
                <a:latin typeface="Times New Roman"/>
                <a:cs typeface="Times New Roman"/>
              </a:rPr>
              <a:t> which means the </a:t>
            </a:r>
            <a:r>
              <a:rPr lang="en-US" sz="2000" dirty="0">
                <a:solidFill>
                  <a:srgbClr val="0000FF"/>
                </a:solidFill>
                <a:latin typeface="Times New Roman"/>
                <a:cs typeface="Times New Roman"/>
              </a:rPr>
              <a:t>induced</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current </a:t>
            </a:r>
            <a:r>
              <a:rPr lang="en-US" sz="2000" dirty="0">
                <a:solidFill>
                  <a:srgbClr val="000000"/>
                </a:solidFill>
                <a:latin typeface="Times New Roman"/>
                <a:cs typeface="Times New Roman"/>
              </a:rPr>
              <a:t>must now be </a:t>
            </a:r>
            <a:r>
              <a:rPr lang="en-US" sz="2000" i="1" dirty="0">
                <a:solidFill>
                  <a:srgbClr val="0000FF"/>
                </a:solidFill>
                <a:latin typeface="Times New Roman"/>
                <a:cs typeface="Times New Roman"/>
              </a:rPr>
              <a:t>clockwise</a:t>
            </a:r>
            <a:r>
              <a:rPr lang="en-US" sz="2000" dirty="0">
                <a:solidFill>
                  <a:srgbClr val="000000"/>
                </a:solidFill>
                <a:latin typeface="Times New Roman"/>
                <a:cs typeface="Times New Roman"/>
              </a:rPr>
              <a:t>.  To effect that current, though, the </a:t>
            </a:r>
            <a:r>
              <a:rPr lang="en-US" sz="2000" dirty="0">
                <a:solidFill>
                  <a:srgbClr val="FF0000"/>
                </a:solidFill>
                <a:latin typeface="Times New Roman"/>
                <a:cs typeface="Times New Roman"/>
              </a:rPr>
              <a:t>red end </a:t>
            </a:r>
            <a:r>
              <a:rPr lang="en-US" sz="2000" dirty="0">
                <a:solidFill>
                  <a:srgbClr val="0000FF"/>
                </a:solidFill>
                <a:latin typeface="Times New Roman"/>
                <a:cs typeface="Times New Roman"/>
              </a:rPr>
              <a:t>CONTINUES to act like </a:t>
            </a:r>
            <a:r>
              <a:rPr lang="en-US" sz="2000" dirty="0">
                <a:solidFill>
                  <a:srgbClr val="000000"/>
                </a:solidFill>
                <a:latin typeface="Times New Roman"/>
                <a:cs typeface="Times New Roman"/>
              </a:rPr>
              <a:t>a </a:t>
            </a:r>
            <a:r>
              <a:rPr lang="en-US" sz="2000" dirty="0">
                <a:solidFill>
                  <a:srgbClr val="FF0000"/>
                </a:solidFill>
                <a:latin typeface="Times New Roman"/>
                <a:cs typeface="Times New Roman"/>
              </a:rPr>
              <a:t>high voltage (+) source</a:t>
            </a:r>
            <a:r>
              <a:rPr lang="en-US" sz="2000" dirty="0">
                <a:solidFill>
                  <a:srgbClr val="000000"/>
                </a:solidFill>
                <a:latin typeface="Times New Roman"/>
                <a:cs typeface="Times New Roman"/>
              </a:rPr>
              <a:t>.</a:t>
            </a:r>
          </a:p>
        </p:txBody>
      </p:sp>
      <p:grpSp>
        <p:nvGrpSpPr>
          <p:cNvPr id="220" name="Group 219"/>
          <p:cNvGrpSpPr/>
          <p:nvPr/>
        </p:nvGrpSpPr>
        <p:grpSpPr>
          <a:xfrm rot="3283470" flipV="1">
            <a:off x="8461096" y="4272742"/>
            <a:ext cx="304222" cy="232767"/>
            <a:chOff x="8397440" y="1906309"/>
            <a:chExt cx="304222" cy="232767"/>
          </a:xfrm>
        </p:grpSpPr>
        <p:cxnSp>
          <p:nvCxnSpPr>
            <p:cNvPr id="221" name="Straight Connector 220"/>
            <p:cNvCxnSpPr/>
            <p:nvPr/>
          </p:nvCxnSpPr>
          <p:spPr>
            <a:xfrm rot="3317596" flipH="1">
              <a:off x="8450242" y="1853507"/>
              <a:ext cx="126288"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rot="3317596">
              <a:off x="8522573" y="1959986"/>
              <a:ext cx="126288"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409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223"/>
                                        </p:tgtEl>
                                        <p:attrNameLst>
                                          <p:attrName>style.visibility</p:attrName>
                                        </p:attrNameLst>
                                      </p:cBhvr>
                                      <p:to>
                                        <p:strVal val="visible"/>
                                      </p:to>
                                    </p:set>
                                    <p:animEffect transition="in" filter="dissolve">
                                      <p:cBhvr>
                                        <p:cTn id="10" dur="500"/>
                                        <p:tgtEl>
                                          <p:spTgt spid="22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dissolve">
                                      <p:cBhvr>
                                        <p:cTn id="15" dur="500"/>
                                        <p:tgtEl>
                                          <p:spTgt spid="94"/>
                                        </p:tgtEl>
                                      </p:cBhvr>
                                    </p:animEffect>
                                  </p:childTnLst>
                                </p:cTn>
                              </p:par>
                              <p:par>
                                <p:cTn id="16" presetID="9" presetClass="entr" presetSubtype="0" fill="hold"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dissolve">
                                      <p:cBhvr>
                                        <p:cTn id="18" dur="500"/>
                                        <p:tgtEl>
                                          <p:spTgt spid="97"/>
                                        </p:tgtEl>
                                      </p:cBhvr>
                                    </p:animEffect>
                                  </p:childTnLst>
                                </p:cTn>
                              </p:par>
                              <p:par>
                                <p:cTn id="19" presetID="9" presetClass="entr" presetSubtype="0" fill="hold" nodeType="with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dissolve">
                                      <p:cBhvr>
                                        <p:cTn id="21" dur="500"/>
                                        <p:tgtEl>
                                          <p:spTgt spid="100"/>
                                        </p:tgtEl>
                                      </p:cBhvr>
                                    </p:animEffect>
                                  </p:childTnLst>
                                </p:cTn>
                              </p:par>
                              <p:par>
                                <p:cTn id="22" presetID="9" presetClass="entr" presetSubtype="0" fill="hold" nodeType="with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dissolve">
                                      <p:cBhvr>
                                        <p:cTn id="24" dur="500"/>
                                        <p:tgtEl>
                                          <p:spTgt spid="103"/>
                                        </p:tgtEl>
                                      </p:cBhvr>
                                    </p:animEffect>
                                  </p:childTnLst>
                                </p:cTn>
                              </p:par>
                              <p:par>
                                <p:cTn id="25" presetID="9" presetClass="entr" presetSubtype="0"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dissolve">
                                      <p:cBhvr>
                                        <p:cTn id="27" dur="500"/>
                                        <p:tgtEl>
                                          <p:spTgt spid="106"/>
                                        </p:tgtEl>
                                      </p:cBhvr>
                                    </p:animEffect>
                                  </p:childTnLst>
                                </p:cTn>
                              </p:par>
                              <p:par>
                                <p:cTn id="28" presetID="9" presetClass="entr" presetSubtype="0" fill="hold" nodeType="with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dissolve">
                                      <p:cBhvr>
                                        <p:cTn id="30" dur="500"/>
                                        <p:tgtEl>
                                          <p:spTgt spid="119"/>
                                        </p:tgtEl>
                                      </p:cBhvr>
                                    </p:animEffect>
                                  </p:childTnLst>
                                </p:cTn>
                              </p:par>
                              <p:par>
                                <p:cTn id="31" presetID="9" presetClass="entr" presetSubtype="0" fill="hold"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dissolve">
                                      <p:cBhvr>
                                        <p:cTn id="33" dur="500"/>
                                        <p:tgtEl>
                                          <p:spTgt spid="13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14"/>
                                        </p:tgtEl>
                                        <p:attrNameLst>
                                          <p:attrName>style.visibility</p:attrName>
                                        </p:attrNameLst>
                                      </p:cBhvr>
                                      <p:to>
                                        <p:strVal val="visible"/>
                                      </p:to>
                                    </p:set>
                                    <p:animEffect transition="in" filter="dissolve">
                                      <p:cBhvr>
                                        <p:cTn id="36" dur="500"/>
                                        <p:tgtEl>
                                          <p:spTgt spid="21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15"/>
                                        </p:tgtEl>
                                        <p:attrNameLst>
                                          <p:attrName>style.visibility</p:attrName>
                                        </p:attrNameLst>
                                      </p:cBhvr>
                                      <p:to>
                                        <p:strVal val="visible"/>
                                      </p:to>
                                    </p:set>
                                    <p:animEffect transition="in" filter="dissolve">
                                      <p:cBhvr>
                                        <p:cTn id="39" dur="500"/>
                                        <p:tgtEl>
                                          <p:spTgt spid="21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16"/>
                                        </p:tgtEl>
                                        <p:attrNameLst>
                                          <p:attrName>style.visibility</p:attrName>
                                        </p:attrNameLst>
                                      </p:cBhvr>
                                      <p:to>
                                        <p:strVal val="visible"/>
                                      </p:to>
                                    </p:set>
                                    <p:animEffect transition="in" filter="dissolve">
                                      <p:cBhvr>
                                        <p:cTn id="42" dur="500"/>
                                        <p:tgtEl>
                                          <p:spTgt spid="216"/>
                                        </p:tgtEl>
                                      </p:cBhvr>
                                    </p:animEffect>
                                  </p:childTnLst>
                                </p:cTn>
                              </p:par>
                              <p:par>
                                <p:cTn id="43" presetID="9" presetClass="entr" presetSubtype="0" fill="hold" nodeType="withEffect">
                                  <p:stCondLst>
                                    <p:cond delay="0"/>
                                  </p:stCondLst>
                                  <p:childTnLst>
                                    <p:set>
                                      <p:cBhvr>
                                        <p:cTn id="44" dur="1" fill="hold">
                                          <p:stCondLst>
                                            <p:cond delay="0"/>
                                          </p:stCondLst>
                                        </p:cTn>
                                        <p:tgtEl>
                                          <p:spTgt spid="217"/>
                                        </p:tgtEl>
                                        <p:attrNameLst>
                                          <p:attrName>style.visibility</p:attrName>
                                        </p:attrNameLst>
                                      </p:cBhvr>
                                      <p:to>
                                        <p:strVal val="visible"/>
                                      </p:to>
                                    </p:set>
                                    <p:animEffect transition="in" filter="dissolve">
                                      <p:cBhvr>
                                        <p:cTn id="45" dur="500"/>
                                        <p:tgtEl>
                                          <p:spTgt spid="217"/>
                                        </p:tgtEl>
                                      </p:cBhvr>
                                    </p:animEffect>
                                  </p:childTnLst>
                                </p:cTn>
                              </p:par>
                              <p:par>
                                <p:cTn id="46" presetID="9" presetClass="entr" presetSubtype="0" fill="hold" nodeType="withEffect">
                                  <p:stCondLst>
                                    <p:cond delay="0"/>
                                  </p:stCondLst>
                                  <p:childTnLst>
                                    <p:set>
                                      <p:cBhvr>
                                        <p:cTn id="47" dur="1" fill="hold">
                                          <p:stCondLst>
                                            <p:cond delay="0"/>
                                          </p:stCondLst>
                                        </p:cTn>
                                        <p:tgtEl>
                                          <p:spTgt spid="218"/>
                                        </p:tgtEl>
                                        <p:attrNameLst>
                                          <p:attrName>style.visibility</p:attrName>
                                        </p:attrNameLst>
                                      </p:cBhvr>
                                      <p:to>
                                        <p:strVal val="visible"/>
                                      </p:to>
                                    </p:set>
                                    <p:animEffect transition="in" filter="dissolve">
                                      <p:cBhvr>
                                        <p:cTn id="48" dur="500"/>
                                        <p:tgtEl>
                                          <p:spTgt spid="218"/>
                                        </p:tgtEl>
                                      </p:cBhvr>
                                    </p:animEffect>
                                  </p:childTnLst>
                                </p:cTn>
                              </p:par>
                              <p:par>
                                <p:cTn id="49" presetID="9" presetClass="entr" presetSubtype="0" fill="hold" nodeType="withEffect">
                                  <p:stCondLst>
                                    <p:cond delay="0"/>
                                  </p:stCondLst>
                                  <p:childTnLst>
                                    <p:set>
                                      <p:cBhvr>
                                        <p:cTn id="50" dur="1" fill="hold">
                                          <p:stCondLst>
                                            <p:cond delay="0"/>
                                          </p:stCondLst>
                                        </p:cTn>
                                        <p:tgtEl>
                                          <p:spTgt spid="219"/>
                                        </p:tgtEl>
                                        <p:attrNameLst>
                                          <p:attrName>style.visibility</p:attrName>
                                        </p:attrNameLst>
                                      </p:cBhvr>
                                      <p:to>
                                        <p:strVal val="visible"/>
                                      </p:to>
                                    </p:set>
                                    <p:animEffect transition="in" filter="dissolve">
                                      <p:cBhvr>
                                        <p:cTn id="51" dur="500"/>
                                        <p:tgtEl>
                                          <p:spTgt spid="219"/>
                                        </p:tgtEl>
                                      </p:cBhvr>
                                    </p:animEffect>
                                  </p:childTnLst>
                                </p:cTn>
                              </p:par>
                              <p:par>
                                <p:cTn id="52" presetID="9" presetClass="entr" presetSubtype="0" fill="hold" nodeType="withEffect">
                                  <p:stCondLst>
                                    <p:cond delay="0"/>
                                  </p:stCondLst>
                                  <p:childTnLst>
                                    <p:set>
                                      <p:cBhvr>
                                        <p:cTn id="53" dur="1" fill="hold">
                                          <p:stCondLst>
                                            <p:cond delay="0"/>
                                          </p:stCondLst>
                                        </p:cTn>
                                        <p:tgtEl>
                                          <p:spTgt spid="224"/>
                                        </p:tgtEl>
                                        <p:attrNameLst>
                                          <p:attrName>style.visibility</p:attrName>
                                        </p:attrNameLst>
                                      </p:cBhvr>
                                      <p:to>
                                        <p:strVal val="visible"/>
                                      </p:to>
                                    </p:set>
                                    <p:animEffect transition="in" filter="dissolve">
                                      <p:cBhvr>
                                        <p:cTn id="54" dur="500"/>
                                        <p:tgtEl>
                                          <p:spTgt spid="224"/>
                                        </p:tgtEl>
                                      </p:cBhvr>
                                    </p:animEffect>
                                  </p:childTnLst>
                                </p:cTn>
                              </p:par>
                              <p:par>
                                <p:cTn id="55" presetID="9"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26"/>
                                        </p:tgtEl>
                                        <p:attrNameLst>
                                          <p:attrName>style.visibility</p:attrName>
                                        </p:attrNameLst>
                                      </p:cBhvr>
                                      <p:to>
                                        <p:strVal val="visible"/>
                                      </p:to>
                                    </p:set>
                                    <p:animEffect transition="in" filter="dissolve">
                                      <p:cBhvr>
                                        <p:cTn id="62" dur="500"/>
                                        <p:tgtEl>
                                          <p:spTgt spid="22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20"/>
                                        </p:tgtEl>
                                        <p:attrNameLst>
                                          <p:attrName>style.visibility</p:attrName>
                                        </p:attrNameLst>
                                      </p:cBhvr>
                                      <p:to>
                                        <p:strVal val="visible"/>
                                      </p:to>
                                    </p:set>
                                    <p:animEffect transition="in" filter="dissolve">
                                      <p:cBhvr>
                                        <p:cTn id="67" dur="500"/>
                                        <p:tgtEl>
                                          <p:spTgt spid="220"/>
                                        </p:tgtEl>
                                      </p:cBhvr>
                                    </p:animEffect>
                                  </p:childTnLst>
                                </p:cTn>
                              </p:par>
                              <p:par>
                                <p:cTn id="68" presetID="9" presetClass="entr" presetSubtype="0" fill="hold" nodeType="withEffect">
                                  <p:stCondLst>
                                    <p:cond delay="0"/>
                                  </p:stCondLst>
                                  <p:childTnLst>
                                    <p:set>
                                      <p:cBhvr>
                                        <p:cTn id="69" dur="1" fill="hold">
                                          <p:stCondLst>
                                            <p:cond delay="0"/>
                                          </p:stCondLst>
                                        </p:cTn>
                                        <p:tgtEl>
                                          <p:spTgt spid="206"/>
                                        </p:tgtEl>
                                        <p:attrNameLst>
                                          <p:attrName>style.visibility</p:attrName>
                                        </p:attrNameLst>
                                      </p:cBhvr>
                                      <p:to>
                                        <p:strVal val="visible"/>
                                      </p:to>
                                    </p:set>
                                    <p:animEffect transition="in" filter="dissolve">
                                      <p:cBhvr>
                                        <p:cTn id="70"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5" grpId="0" animBg="1"/>
      <p:bldP spid="216" grpId="0" animBg="1"/>
      <p:bldP spid="2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magnetic-field-po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039" y="2146300"/>
            <a:ext cx="5440061" cy="3530600"/>
          </a:xfrm>
          <a:prstGeom prst="rect">
            <a:avLst/>
          </a:prstGeom>
        </p:spPr>
      </p:pic>
      <p:sp>
        <p:nvSpPr>
          <p:cNvPr id="9" name="Rectangle 9"/>
          <p:cNvSpPr txBox="1">
            <a:spLocks noChangeArrowheads="1"/>
          </p:cNvSpPr>
          <p:nvPr/>
        </p:nvSpPr>
        <p:spPr>
          <a:xfrm>
            <a:off x="158749" y="546099"/>
            <a:ext cx="8769351" cy="13970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Exotic Aside—Example 1: </a:t>
            </a:r>
            <a:r>
              <a:rPr lang="en-US" sz="2000" dirty="0">
                <a:solidFill>
                  <a:srgbClr val="0000FF"/>
                </a:solidFill>
                <a:latin typeface="Apple Chancery"/>
                <a:cs typeface="Apple Chancery"/>
              </a:rPr>
              <a:t>An airplane </a:t>
            </a:r>
            <a:r>
              <a:rPr lang="en-US" sz="2000" dirty="0">
                <a:latin typeface="Times New Roman"/>
                <a:cs typeface="Times New Roman"/>
              </a:rPr>
              <a:t>flies from LA to Seattle and, due to its motion through the Earth’s magnetic field, undergoes a motional EMF.  Noting that the earth’s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points slightly downward as one flies north, which wingtip ends up positively charged, the left or the right?  </a:t>
            </a:r>
            <a:r>
              <a:rPr lang="en-US" sz="1800" dirty="0">
                <a:solidFill>
                  <a:srgbClr val="008000"/>
                </a:solidFill>
                <a:latin typeface="Times New Roman"/>
                <a:cs typeface="Times New Roman"/>
              </a:rPr>
              <a:t>(courtesy of Mr. White)</a:t>
            </a:r>
            <a:endParaRPr lang="en-US" sz="1800" dirty="0">
              <a:solidFill>
                <a:srgbClr val="008000"/>
              </a:solidFill>
              <a:latin typeface="Apple Chancery"/>
              <a:ea typeface="ＭＳ Ｐゴシック" charset="0"/>
              <a:cs typeface="Apple Chancery"/>
            </a:endParaRPr>
          </a:p>
        </p:txBody>
      </p:sp>
      <p:sp>
        <p:nvSpPr>
          <p:cNvPr id="10" name="Rectangle 9"/>
          <p:cNvSpPr txBox="1">
            <a:spLocks noChangeArrowheads="1"/>
          </p:cNvSpPr>
          <p:nvPr/>
        </p:nvSpPr>
        <p:spPr>
          <a:xfrm>
            <a:off x="527049" y="2514600"/>
            <a:ext cx="2597151" cy="24638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Solution: </a:t>
            </a:r>
            <a:r>
              <a:rPr lang="en-US" sz="2000" dirty="0">
                <a:latin typeface="Times New Roman"/>
                <a:cs typeface="Times New Roman"/>
              </a:rPr>
              <a:t>The earth’s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points slightly downward as one flies north.  The cross product produces a leftward EMF, which means positive charge will move leftward.</a:t>
            </a:r>
            <a:endParaRPr lang="en-US" sz="1800" dirty="0">
              <a:solidFill>
                <a:srgbClr val="008000"/>
              </a:solidFill>
              <a:latin typeface="Apple Chancery"/>
              <a:ea typeface="ＭＳ Ｐゴシック" charset="0"/>
              <a:cs typeface="Apple Chancery"/>
            </a:endParaRPr>
          </a:p>
        </p:txBody>
      </p:sp>
      <p:sp>
        <p:nvSpPr>
          <p:cNvPr id="11"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2"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a:t>
            </a:r>
          </a:p>
        </p:txBody>
      </p:sp>
    </p:spTree>
    <p:extLst>
      <p:ext uri="{BB962C8B-B14F-4D97-AF65-F5344CB8AC3E}">
        <p14:creationId xmlns:p14="http://schemas.microsoft.com/office/powerpoint/2010/main" val="42375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68.)</a:t>
            </a:r>
          </a:p>
        </p:txBody>
      </p:sp>
      <p:sp>
        <p:nvSpPr>
          <p:cNvPr id="51" name="TextBox 50"/>
          <p:cNvSpPr txBox="1"/>
          <p:nvPr/>
        </p:nvSpPr>
        <p:spPr>
          <a:xfrm>
            <a:off x="520700" y="834556"/>
            <a:ext cx="5969000" cy="1631216"/>
          </a:xfrm>
          <a:prstGeom prst="rect">
            <a:avLst/>
          </a:prstGeom>
          <a:noFill/>
        </p:spPr>
        <p:txBody>
          <a:bodyPr wrap="square" rtlCol="0">
            <a:spAutoFit/>
          </a:bodyPr>
          <a:lstStyle/>
          <a:p>
            <a:r>
              <a:rPr lang="en-US" sz="2000" dirty="0">
                <a:solidFill>
                  <a:srgbClr val="000000"/>
                </a:solidFill>
                <a:latin typeface="Times New Roman"/>
                <a:cs typeface="Times New Roman"/>
              </a:rPr>
              <a:t>--The loop reaches the         point (halfway through the rotation), the </a:t>
            </a:r>
            <a:r>
              <a:rPr lang="en-US" sz="2000" dirty="0">
                <a:solidFill>
                  <a:srgbClr val="0000FF"/>
                </a:solidFill>
                <a:latin typeface="Times New Roman"/>
                <a:cs typeface="Times New Roman"/>
              </a:rPr>
              <a:t>external magnetic flux </a:t>
            </a:r>
            <a:r>
              <a:rPr lang="en-US" sz="2000" dirty="0">
                <a:solidFill>
                  <a:srgbClr val="000000"/>
                </a:solidFill>
                <a:latin typeface="Times New Roman"/>
                <a:cs typeface="Times New Roman"/>
              </a:rPr>
              <a:t>begins to enter a period of </a:t>
            </a:r>
            <a:r>
              <a:rPr lang="en-US" sz="2000" dirty="0">
                <a:solidFill>
                  <a:srgbClr val="0000FF"/>
                </a:solidFill>
                <a:latin typeface="Times New Roman"/>
                <a:cs typeface="Times New Roman"/>
              </a:rPr>
              <a:t>diminishing</a:t>
            </a:r>
            <a:r>
              <a:rPr lang="en-US" sz="2000" dirty="0">
                <a:solidFill>
                  <a:srgbClr val="000000"/>
                </a:solidFill>
                <a:latin typeface="Times New Roman"/>
                <a:cs typeface="Times New Roman"/>
              </a:rPr>
              <a:t>, so the </a:t>
            </a:r>
            <a:r>
              <a:rPr lang="en-US" sz="2000" dirty="0">
                <a:solidFill>
                  <a:srgbClr val="0000FF"/>
                </a:solidFill>
                <a:latin typeface="Times New Roman"/>
                <a:cs typeface="Times New Roman"/>
              </a:rPr>
              <a:t>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orients </a:t>
            </a:r>
            <a:r>
              <a:rPr lang="en-US" sz="2000" i="1" dirty="0">
                <a:solidFill>
                  <a:srgbClr val="0000FF"/>
                </a:solidFill>
                <a:latin typeface="Times New Roman"/>
                <a:cs typeface="Times New Roman"/>
              </a:rPr>
              <a:t>into the page </a:t>
            </a:r>
            <a:r>
              <a:rPr lang="en-US" sz="2000" dirty="0">
                <a:solidFill>
                  <a:srgbClr val="000000"/>
                </a:solidFill>
                <a:latin typeface="Times New Roman"/>
                <a:cs typeface="Times New Roman"/>
              </a:rPr>
              <a:t>as the </a:t>
            </a:r>
            <a:r>
              <a:rPr lang="en-US" sz="2000" dirty="0">
                <a:solidFill>
                  <a:srgbClr val="0000FF"/>
                </a:solidFill>
                <a:latin typeface="Times New Roman"/>
                <a:cs typeface="Times New Roman"/>
              </a:rPr>
              <a:t>induced current </a:t>
            </a:r>
            <a:r>
              <a:rPr lang="en-US" sz="2000" dirty="0">
                <a:solidFill>
                  <a:srgbClr val="000000"/>
                </a:solidFill>
                <a:latin typeface="Times New Roman"/>
                <a:cs typeface="Times New Roman"/>
              </a:rPr>
              <a:t>goes</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c.c</a:t>
            </a:r>
            <a:r>
              <a:rPr lang="en-US" sz="2000" dirty="0">
                <a:solidFill>
                  <a:srgbClr val="000000"/>
                </a:solidFill>
                <a:latin typeface="Times New Roman"/>
                <a:cs typeface="Times New Roman"/>
              </a:rPr>
              <a:t>.  Now the </a:t>
            </a:r>
            <a:r>
              <a:rPr lang="en-US" sz="2000" dirty="0">
                <a:solidFill>
                  <a:srgbClr val="FF0000"/>
                </a:solidFill>
                <a:latin typeface="Times New Roman"/>
                <a:cs typeface="Times New Roman"/>
              </a:rPr>
              <a:t>blue end </a:t>
            </a:r>
            <a:r>
              <a:rPr lang="en-US" sz="2000" dirty="0">
                <a:solidFill>
                  <a:srgbClr val="0000FF"/>
                </a:solidFill>
                <a:latin typeface="Times New Roman"/>
                <a:cs typeface="Times New Roman"/>
              </a:rPr>
              <a:t>acts like </a:t>
            </a:r>
            <a:r>
              <a:rPr lang="en-US" sz="2000" dirty="0">
                <a:solidFill>
                  <a:srgbClr val="000000"/>
                </a:solidFill>
                <a:latin typeface="Times New Roman"/>
                <a:cs typeface="Times New Roman"/>
              </a:rPr>
              <a:t>a </a:t>
            </a:r>
            <a:r>
              <a:rPr lang="en-US" sz="2000" dirty="0">
                <a:solidFill>
                  <a:srgbClr val="FF0000"/>
                </a:solidFill>
                <a:latin typeface="Times New Roman"/>
                <a:cs typeface="Times New Roman"/>
              </a:rPr>
              <a:t>high voltage (+) source</a:t>
            </a:r>
            <a:r>
              <a:rPr lang="en-US" sz="2000" dirty="0">
                <a:solidFill>
                  <a:srgbClr val="000000"/>
                </a:solidFill>
                <a:latin typeface="Times New Roman"/>
                <a:cs typeface="Times New Roman"/>
              </a:rPr>
              <a:t>.  </a:t>
            </a:r>
          </a:p>
        </p:txBody>
      </p:sp>
      <p:grpSp>
        <p:nvGrpSpPr>
          <p:cNvPr id="94" name="Group 6"/>
          <p:cNvGrpSpPr>
            <a:grpSpLocks/>
          </p:cNvGrpSpPr>
          <p:nvPr/>
        </p:nvGrpSpPr>
        <p:grpSpPr bwMode="auto">
          <a:xfrm>
            <a:off x="7008777" y="3270618"/>
            <a:ext cx="244321" cy="245409"/>
            <a:chOff x="1576" y="1200"/>
            <a:chExt cx="216" cy="216"/>
          </a:xfrm>
        </p:grpSpPr>
        <p:sp>
          <p:nvSpPr>
            <p:cNvPr id="95" name="Oval 7"/>
            <p:cNvSpPr>
              <a:spLocks noChangeArrowheads="1"/>
            </p:cNvSpPr>
            <p:nvPr/>
          </p:nvSpPr>
          <p:spPr bwMode="auto">
            <a:xfrm>
              <a:off x="1576"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6" name="Oval 8"/>
            <p:cNvSpPr>
              <a:spLocks noChangeArrowheads="1"/>
            </p:cNvSpPr>
            <p:nvPr/>
          </p:nvSpPr>
          <p:spPr bwMode="auto">
            <a:xfrm>
              <a:off x="1648"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97" name="Group 9"/>
          <p:cNvGrpSpPr>
            <a:grpSpLocks/>
          </p:cNvGrpSpPr>
          <p:nvPr/>
        </p:nvGrpSpPr>
        <p:grpSpPr bwMode="auto">
          <a:xfrm>
            <a:off x="7008777" y="3934131"/>
            <a:ext cx="244321" cy="245409"/>
            <a:chOff x="1576" y="1784"/>
            <a:chExt cx="216" cy="216"/>
          </a:xfrm>
        </p:grpSpPr>
        <p:sp>
          <p:nvSpPr>
            <p:cNvPr id="98" name="Oval 10"/>
            <p:cNvSpPr>
              <a:spLocks noChangeArrowheads="1"/>
            </p:cNvSpPr>
            <p:nvPr/>
          </p:nvSpPr>
          <p:spPr bwMode="auto">
            <a:xfrm>
              <a:off x="1576"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9" name="Oval 11"/>
            <p:cNvSpPr>
              <a:spLocks noChangeArrowheads="1"/>
            </p:cNvSpPr>
            <p:nvPr/>
          </p:nvSpPr>
          <p:spPr bwMode="auto">
            <a:xfrm>
              <a:off x="1648"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0" name="Group 12"/>
          <p:cNvGrpSpPr>
            <a:grpSpLocks/>
          </p:cNvGrpSpPr>
          <p:nvPr/>
        </p:nvGrpSpPr>
        <p:grpSpPr bwMode="auto">
          <a:xfrm>
            <a:off x="7008777" y="4597645"/>
            <a:ext cx="244321" cy="245409"/>
            <a:chOff x="1576" y="2368"/>
            <a:chExt cx="216" cy="216"/>
          </a:xfrm>
        </p:grpSpPr>
        <p:sp>
          <p:nvSpPr>
            <p:cNvPr id="101" name="Oval 13"/>
            <p:cNvSpPr>
              <a:spLocks noChangeArrowheads="1"/>
            </p:cNvSpPr>
            <p:nvPr/>
          </p:nvSpPr>
          <p:spPr bwMode="auto">
            <a:xfrm>
              <a:off x="1576"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 name="Oval 14"/>
            <p:cNvSpPr>
              <a:spLocks noChangeArrowheads="1"/>
            </p:cNvSpPr>
            <p:nvPr/>
          </p:nvSpPr>
          <p:spPr bwMode="auto">
            <a:xfrm>
              <a:off x="1648"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3" name="Group 15"/>
          <p:cNvGrpSpPr>
            <a:grpSpLocks/>
          </p:cNvGrpSpPr>
          <p:nvPr/>
        </p:nvGrpSpPr>
        <p:grpSpPr bwMode="auto">
          <a:xfrm>
            <a:off x="7008777" y="5261158"/>
            <a:ext cx="244321" cy="245409"/>
            <a:chOff x="1576" y="2952"/>
            <a:chExt cx="216" cy="216"/>
          </a:xfrm>
        </p:grpSpPr>
        <p:sp>
          <p:nvSpPr>
            <p:cNvPr id="104" name="Oval 16"/>
            <p:cNvSpPr>
              <a:spLocks noChangeArrowheads="1"/>
            </p:cNvSpPr>
            <p:nvPr/>
          </p:nvSpPr>
          <p:spPr bwMode="auto">
            <a:xfrm>
              <a:off x="1576"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5" name="Oval 17"/>
            <p:cNvSpPr>
              <a:spLocks noChangeArrowheads="1"/>
            </p:cNvSpPr>
            <p:nvPr/>
          </p:nvSpPr>
          <p:spPr bwMode="auto">
            <a:xfrm>
              <a:off x="1648" y="3032"/>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6" name="Group 18"/>
          <p:cNvGrpSpPr>
            <a:grpSpLocks/>
          </p:cNvGrpSpPr>
          <p:nvPr/>
        </p:nvGrpSpPr>
        <p:grpSpPr bwMode="auto">
          <a:xfrm>
            <a:off x="7678396" y="3270618"/>
            <a:ext cx="244321" cy="2235949"/>
            <a:chOff x="2168" y="1200"/>
            <a:chExt cx="216" cy="1968"/>
          </a:xfrm>
        </p:grpSpPr>
        <p:grpSp>
          <p:nvGrpSpPr>
            <p:cNvPr id="107" name="Group 19"/>
            <p:cNvGrpSpPr>
              <a:grpSpLocks/>
            </p:cNvGrpSpPr>
            <p:nvPr/>
          </p:nvGrpSpPr>
          <p:grpSpPr bwMode="auto">
            <a:xfrm>
              <a:off x="2168" y="1200"/>
              <a:ext cx="216" cy="216"/>
              <a:chOff x="2168" y="1200"/>
              <a:chExt cx="216" cy="216"/>
            </a:xfrm>
          </p:grpSpPr>
          <p:sp>
            <p:nvSpPr>
              <p:cNvPr id="117" name="Oval 20"/>
              <p:cNvSpPr>
                <a:spLocks noChangeArrowheads="1"/>
              </p:cNvSpPr>
              <p:nvPr/>
            </p:nvSpPr>
            <p:spPr bwMode="auto">
              <a:xfrm>
                <a:off x="2168"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 name="Oval 21"/>
              <p:cNvSpPr>
                <a:spLocks noChangeArrowheads="1"/>
              </p:cNvSpPr>
              <p:nvPr/>
            </p:nvSpPr>
            <p:spPr bwMode="auto">
              <a:xfrm>
                <a:off x="2240"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8" name="Group 22"/>
            <p:cNvGrpSpPr>
              <a:grpSpLocks/>
            </p:cNvGrpSpPr>
            <p:nvPr/>
          </p:nvGrpSpPr>
          <p:grpSpPr bwMode="auto">
            <a:xfrm>
              <a:off x="2168" y="1784"/>
              <a:ext cx="216" cy="216"/>
              <a:chOff x="2168" y="1784"/>
              <a:chExt cx="216" cy="216"/>
            </a:xfrm>
          </p:grpSpPr>
          <p:sp>
            <p:nvSpPr>
              <p:cNvPr id="115" name="Oval 23"/>
              <p:cNvSpPr>
                <a:spLocks noChangeArrowheads="1"/>
              </p:cNvSpPr>
              <p:nvPr/>
            </p:nvSpPr>
            <p:spPr bwMode="auto">
              <a:xfrm>
                <a:off x="2168"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6" name="Oval 24"/>
              <p:cNvSpPr>
                <a:spLocks noChangeArrowheads="1"/>
              </p:cNvSpPr>
              <p:nvPr/>
            </p:nvSpPr>
            <p:spPr bwMode="auto">
              <a:xfrm>
                <a:off x="2240"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9" name="Group 25"/>
            <p:cNvGrpSpPr>
              <a:grpSpLocks/>
            </p:cNvGrpSpPr>
            <p:nvPr/>
          </p:nvGrpSpPr>
          <p:grpSpPr bwMode="auto">
            <a:xfrm>
              <a:off x="2168" y="2368"/>
              <a:ext cx="216" cy="216"/>
              <a:chOff x="2168" y="2368"/>
              <a:chExt cx="216" cy="216"/>
            </a:xfrm>
          </p:grpSpPr>
          <p:sp>
            <p:nvSpPr>
              <p:cNvPr id="113" name="Oval 26"/>
              <p:cNvSpPr>
                <a:spLocks noChangeArrowheads="1"/>
              </p:cNvSpPr>
              <p:nvPr/>
            </p:nvSpPr>
            <p:spPr bwMode="auto">
              <a:xfrm>
                <a:off x="2168"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 name="Oval 27"/>
              <p:cNvSpPr>
                <a:spLocks noChangeArrowheads="1"/>
              </p:cNvSpPr>
              <p:nvPr/>
            </p:nvSpPr>
            <p:spPr bwMode="auto">
              <a:xfrm>
                <a:off x="2240"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10" name="Group 28"/>
            <p:cNvGrpSpPr>
              <a:grpSpLocks/>
            </p:cNvGrpSpPr>
            <p:nvPr/>
          </p:nvGrpSpPr>
          <p:grpSpPr bwMode="auto">
            <a:xfrm>
              <a:off x="2168" y="2952"/>
              <a:ext cx="216" cy="216"/>
              <a:chOff x="2168" y="2952"/>
              <a:chExt cx="216" cy="216"/>
            </a:xfrm>
          </p:grpSpPr>
          <p:sp>
            <p:nvSpPr>
              <p:cNvPr id="111" name="Oval 29"/>
              <p:cNvSpPr>
                <a:spLocks noChangeArrowheads="1"/>
              </p:cNvSpPr>
              <p:nvPr/>
            </p:nvSpPr>
            <p:spPr bwMode="auto">
              <a:xfrm>
                <a:off x="2168"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 name="Oval 30"/>
              <p:cNvSpPr>
                <a:spLocks noChangeArrowheads="1"/>
              </p:cNvSpPr>
              <p:nvPr/>
            </p:nvSpPr>
            <p:spPr bwMode="auto">
              <a:xfrm>
                <a:off x="2240"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19" name="Group 31"/>
          <p:cNvGrpSpPr>
            <a:grpSpLocks/>
          </p:cNvGrpSpPr>
          <p:nvPr/>
        </p:nvGrpSpPr>
        <p:grpSpPr bwMode="auto">
          <a:xfrm>
            <a:off x="8348016" y="3270618"/>
            <a:ext cx="244321" cy="2235949"/>
            <a:chOff x="2760" y="1200"/>
            <a:chExt cx="216" cy="1968"/>
          </a:xfrm>
        </p:grpSpPr>
        <p:grpSp>
          <p:nvGrpSpPr>
            <p:cNvPr id="120" name="Group 32"/>
            <p:cNvGrpSpPr>
              <a:grpSpLocks/>
            </p:cNvGrpSpPr>
            <p:nvPr/>
          </p:nvGrpSpPr>
          <p:grpSpPr bwMode="auto">
            <a:xfrm>
              <a:off x="2760" y="1200"/>
              <a:ext cx="216" cy="216"/>
              <a:chOff x="2760" y="1200"/>
              <a:chExt cx="216" cy="216"/>
            </a:xfrm>
          </p:grpSpPr>
          <p:sp>
            <p:nvSpPr>
              <p:cNvPr id="130" name="Oval 33"/>
              <p:cNvSpPr>
                <a:spLocks noChangeArrowheads="1"/>
              </p:cNvSpPr>
              <p:nvPr/>
            </p:nvSpPr>
            <p:spPr bwMode="auto">
              <a:xfrm>
                <a:off x="2760"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1" name="Oval 34"/>
              <p:cNvSpPr>
                <a:spLocks noChangeArrowheads="1"/>
              </p:cNvSpPr>
              <p:nvPr/>
            </p:nvSpPr>
            <p:spPr bwMode="auto">
              <a:xfrm>
                <a:off x="2832"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21" name="Group 35"/>
            <p:cNvGrpSpPr>
              <a:grpSpLocks/>
            </p:cNvGrpSpPr>
            <p:nvPr/>
          </p:nvGrpSpPr>
          <p:grpSpPr bwMode="auto">
            <a:xfrm>
              <a:off x="2760" y="1784"/>
              <a:ext cx="216" cy="216"/>
              <a:chOff x="2760" y="1784"/>
              <a:chExt cx="216" cy="216"/>
            </a:xfrm>
          </p:grpSpPr>
          <p:sp>
            <p:nvSpPr>
              <p:cNvPr id="128" name="Oval 36"/>
              <p:cNvSpPr>
                <a:spLocks noChangeArrowheads="1"/>
              </p:cNvSpPr>
              <p:nvPr/>
            </p:nvSpPr>
            <p:spPr bwMode="auto">
              <a:xfrm>
                <a:off x="2760"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9" name="Oval 37"/>
              <p:cNvSpPr>
                <a:spLocks noChangeArrowheads="1"/>
              </p:cNvSpPr>
              <p:nvPr/>
            </p:nvSpPr>
            <p:spPr bwMode="auto">
              <a:xfrm>
                <a:off x="2832"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22" name="Group 38"/>
            <p:cNvGrpSpPr>
              <a:grpSpLocks/>
            </p:cNvGrpSpPr>
            <p:nvPr/>
          </p:nvGrpSpPr>
          <p:grpSpPr bwMode="auto">
            <a:xfrm>
              <a:off x="2760" y="2368"/>
              <a:ext cx="216" cy="216"/>
              <a:chOff x="2760" y="2368"/>
              <a:chExt cx="216" cy="216"/>
            </a:xfrm>
          </p:grpSpPr>
          <p:sp>
            <p:nvSpPr>
              <p:cNvPr id="126" name="Oval 39"/>
              <p:cNvSpPr>
                <a:spLocks noChangeArrowheads="1"/>
              </p:cNvSpPr>
              <p:nvPr/>
            </p:nvSpPr>
            <p:spPr bwMode="auto">
              <a:xfrm>
                <a:off x="2760"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7" name="Oval 40"/>
              <p:cNvSpPr>
                <a:spLocks noChangeArrowheads="1"/>
              </p:cNvSpPr>
              <p:nvPr/>
            </p:nvSpPr>
            <p:spPr bwMode="auto">
              <a:xfrm>
                <a:off x="2832"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23" name="Group 41"/>
            <p:cNvGrpSpPr>
              <a:grpSpLocks/>
            </p:cNvGrpSpPr>
            <p:nvPr/>
          </p:nvGrpSpPr>
          <p:grpSpPr bwMode="auto">
            <a:xfrm>
              <a:off x="2760" y="2952"/>
              <a:ext cx="216" cy="216"/>
              <a:chOff x="2760" y="2952"/>
              <a:chExt cx="216" cy="216"/>
            </a:xfrm>
          </p:grpSpPr>
          <p:sp>
            <p:nvSpPr>
              <p:cNvPr id="124" name="Oval 42"/>
              <p:cNvSpPr>
                <a:spLocks noChangeArrowheads="1"/>
              </p:cNvSpPr>
              <p:nvPr/>
            </p:nvSpPr>
            <p:spPr bwMode="auto">
              <a:xfrm>
                <a:off x="2760"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 name="Oval 43"/>
              <p:cNvSpPr>
                <a:spLocks noChangeArrowheads="1"/>
              </p:cNvSpPr>
              <p:nvPr/>
            </p:nvSpPr>
            <p:spPr bwMode="auto">
              <a:xfrm>
                <a:off x="2832"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32" name="Group 44"/>
          <p:cNvGrpSpPr>
            <a:grpSpLocks/>
          </p:cNvGrpSpPr>
          <p:nvPr/>
        </p:nvGrpSpPr>
        <p:grpSpPr bwMode="auto">
          <a:xfrm>
            <a:off x="9017635" y="3270618"/>
            <a:ext cx="244321" cy="2235949"/>
            <a:chOff x="3352" y="1200"/>
            <a:chExt cx="216" cy="1968"/>
          </a:xfrm>
        </p:grpSpPr>
        <p:grpSp>
          <p:nvGrpSpPr>
            <p:cNvPr id="133" name="Group 45"/>
            <p:cNvGrpSpPr>
              <a:grpSpLocks/>
            </p:cNvGrpSpPr>
            <p:nvPr/>
          </p:nvGrpSpPr>
          <p:grpSpPr bwMode="auto">
            <a:xfrm>
              <a:off x="3352" y="1200"/>
              <a:ext cx="216" cy="216"/>
              <a:chOff x="3352" y="1200"/>
              <a:chExt cx="216" cy="216"/>
            </a:xfrm>
          </p:grpSpPr>
          <p:sp>
            <p:nvSpPr>
              <p:cNvPr id="212" name="Oval 46"/>
              <p:cNvSpPr>
                <a:spLocks noChangeArrowheads="1"/>
              </p:cNvSpPr>
              <p:nvPr/>
            </p:nvSpPr>
            <p:spPr bwMode="auto">
              <a:xfrm>
                <a:off x="3352"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3" name="Oval 47"/>
              <p:cNvSpPr>
                <a:spLocks noChangeArrowheads="1"/>
              </p:cNvSpPr>
              <p:nvPr/>
            </p:nvSpPr>
            <p:spPr bwMode="auto">
              <a:xfrm>
                <a:off x="3424"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34" name="Group 48"/>
            <p:cNvGrpSpPr>
              <a:grpSpLocks/>
            </p:cNvGrpSpPr>
            <p:nvPr/>
          </p:nvGrpSpPr>
          <p:grpSpPr bwMode="auto">
            <a:xfrm>
              <a:off x="3352" y="1784"/>
              <a:ext cx="216" cy="216"/>
              <a:chOff x="3352" y="1784"/>
              <a:chExt cx="216" cy="216"/>
            </a:xfrm>
          </p:grpSpPr>
          <p:sp>
            <p:nvSpPr>
              <p:cNvPr id="210" name="Oval 49"/>
              <p:cNvSpPr>
                <a:spLocks noChangeArrowheads="1"/>
              </p:cNvSpPr>
              <p:nvPr/>
            </p:nvSpPr>
            <p:spPr bwMode="auto">
              <a:xfrm>
                <a:off x="3352"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1" name="Oval 50"/>
              <p:cNvSpPr>
                <a:spLocks noChangeArrowheads="1"/>
              </p:cNvSpPr>
              <p:nvPr/>
            </p:nvSpPr>
            <p:spPr bwMode="auto">
              <a:xfrm>
                <a:off x="3424"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35" name="Group 51"/>
            <p:cNvGrpSpPr>
              <a:grpSpLocks/>
            </p:cNvGrpSpPr>
            <p:nvPr/>
          </p:nvGrpSpPr>
          <p:grpSpPr bwMode="auto">
            <a:xfrm>
              <a:off x="3352" y="2368"/>
              <a:ext cx="216" cy="216"/>
              <a:chOff x="3352" y="2368"/>
              <a:chExt cx="216" cy="216"/>
            </a:xfrm>
          </p:grpSpPr>
          <p:sp>
            <p:nvSpPr>
              <p:cNvPr id="208" name="Oval 52"/>
              <p:cNvSpPr>
                <a:spLocks noChangeArrowheads="1"/>
              </p:cNvSpPr>
              <p:nvPr/>
            </p:nvSpPr>
            <p:spPr bwMode="auto">
              <a:xfrm>
                <a:off x="3352"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9" name="Oval 53"/>
              <p:cNvSpPr>
                <a:spLocks noChangeArrowheads="1"/>
              </p:cNvSpPr>
              <p:nvPr/>
            </p:nvSpPr>
            <p:spPr bwMode="auto">
              <a:xfrm>
                <a:off x="3424"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36" name="Group 54"/>
            <p:cNvGrpSpPr>
              <a:grpSpLocks/>
            </p:cNvGrpSpPr>
            <p:nvPr/>
          </p:nvGrpSpPr>
          <p:grpSpPr bwMode="auto">
            <a:xfrm>
              <a:off x="3352" y="2952"/>
              <a:ext cx="216" cy="216"/>
              <a:chOff x="3352" y="2952"/>
              <a:chExt cx="216" cy="216"/>
            </a:xfrm>
          </p:grpSpPr>
          <p:sp>
            <p:nvSpPr>
              <p:cNvPr id="137" name="Oval 55"/>
              <p:cNvSpPr>
                <a:spLocks noChangeArrowheads="1"/>
              </p:cNvSpPr>
              <p:nvPr/>
            </p:nvSpPr>
            <p:spPr bwMode="auto">
              <a:xfrm>
                <a:off x="3352"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2" name="Oval 56"/>
              <p:cNvSpPr>
                <a:spLocks noChangeArrowheads="1"/>
              </p:cNvSpPr>
              <p:nvPr/>
            </p:nvSpPr>
            <p:spPr bwMode="auto">
              <a:xfrm>
                <a:off x="3424" y="3032"/>
                <a:ext cx="64" cy="64"/>
              </a:xfrm>
              <a:prstGeom prst="ellipse">
                <a:avLst/>
              </a:prstGeom>
              <a:solidFill>
                <a:schemeClr val="accent1"/>
              </a:solidFill>
              <a:ln w="25400">
                <a:solidFill>
                  <a:schemeClr val="tx1"/>
                </a:solidFill>
                <a:round/>
                <a:headEnd/>
                <a:tailEnd/>
              </a:ln>
            </p:spPr>
            <p:txBody>
              <a:bodyPr/>
              <a:lstStyle/>
              <a:p>
                <a:endParaRPr lang="en-US"/>
              </a:p>
            </p:txBody>
          </p:sp>
        </p:grpSp>
      </p:grpSp>
      <p:sp>
        <p:nvSpPr>
          <p:cNvPr id="214" name="Right Triangle 213"/>
          <p:cNvSpPr/>
          <p:nvPr/>
        </p:nvSpPr>
        <p:spPr>
          <a:xfrm rot="18913401">
            <a:off x="8076113" y="3439821"/>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ight Triangle 214"/>
          <p:cNvSpPr/>
          <p:nvPr/>
        </p:nvSpPr>
        <p:spPr>
          <a:xfrm rot="2686599" flipV="1">
            <a:off x="8076112" y="5134500"/>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Arc 215"/>
          <p:cNvSpPr/>
          <p:nvPr/>
        </p:nvSpPr>
        <p:spPr>
          <a:xfrm>
            <a:off x="7918467" y="3451939"/>
            <a:ext cx="409300" cy="113616"/>
          </a:xfrm>
          <a:prstGeom prst="arc">
            <a:avLst>
              <a:gd name="adj1" fmla="val 8894415"/>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7" name="Straight Connector 216"/>
          <p:cNvCxnSpPr>
            <a:stCxn id="216" idx="0"/>
          </p:cNvCxnSpPr>
          <p:nvPr/>
        </p:nvCxnSpPr>
        <p:spPr>
          <a:xfrm flipH="1" flipV="1">
            <a:off x="7972367" y="3516027"/>
            <a:ext cx="67017" cy="4455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H="1">
            <a:off x="7942407" y="3560583"/>
            <a:ext cx="96978" cy="49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214" idx="5"/>
          </p:cNvCxnSpPr>
          <p:nvPr/>
        </p:nvCxnSpPr>
        <p:spPr>
          <a:xfrm>
            <a:off x="8138304" y="3502012"/>
            <a:ext cx="0" cy="192158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223" name="Object 222"/>
          <p:cNvGraphicFramePr>
            <a:graphicFrameLocks noChangeAspect="1"/>
          </p:cNvGraphicFramePr>
          <p:nvPr>
            <p:extLst>
              <p:ext uri="{D42A27DB-BD31-4B8C-83A1-F6EECF244321}">
                <p14:modId xmlns:p14="http://schemas.microsoft.com/office/powerpoint/2010/main" val="989010589"/>
              </p:ext>
            </p:extLst>
          </p:nvPr>
        </p:nvGraphicFramePr>
        <p:xfrm>
          <a:off x="7531100" y="4979366"/>
          <a:ext cx="285206" cy="310257"/>
        </p:xfrm>
        <a:graphic>
          <a:graphicData uri="http://schemas.openxmlformats.org/presentationml/2006/ole">
            <mc:AlternateContent xmlns:mc="http://schemas.openxmlformats.org/markup-compatibility/2006">
              <mc:Choice xmlns:v="urn:schemas-microsoft-com:vml" Requires="v">
                <p:oleObj spid="_x0000_s2664140" name="Equation" r:id="rId4" imgW="139700" imgH="152400" progId="Equation.DSMT4">
                  <p:embed/>
                </p:oleObj>
              </mc:Choice>
              <mc:Fallback>
                <p:oleObj name="Equation" r:id="rId4" imgW="139700" imgH="152400" progId="Equation.DSMT4">
                  <p:embed/>
                  <p:pic>
                    <p:nvPicPr>
                      <p:cNvPr id="0" name=""/>
                      <p:cNvPicPr/>
                      <p:nvPr/>
                    </p:nvPicPr>
                    <p:blipFill>
                      <a:blip r:embed="rId5"/>
                      <a:stretch>
                        <a:fillRect/>
                      </a:stretch>
                    </p:blipFill>
                    <p:spPr>
                      <a:xfrm>
                        <a:off x="7531100" y="4979366"/>
                        <a:ext cx="285206" cy="310257"/>
                      </a:xfrm>
                      <a:prstGeom prst="rect">
                        <a:avLst/>
                      </a:prstGeom>
                    </p:spPr>
                  </p:pic>
                </p:oleObj>
              </mc:Fallback>
            </mc:AlternateContent>
          </a:graphicData>
        </a:graphic>
      </p:graphicFrame>
      <p:graphicFrame>
        <p:nvGraphicFramePr>
          <p:cNvPr id="224" name="Object 223"/>
          <p:cNvGraphicFramePr>
            <a:graphicFrameLocks noChangeAspect="1"/>
          </p:cNvGraphicFramePr>
          <p:nvPr>
            <p:extLst>
              <p:ext uri="{D42A27DB-BD31-4B8C-83A1-F6EECF244321}">
                <p14:modId xmlns:p14="http://schemas.microsoft.com/office/powerpoint/2010/main" val="1059252980"/>
              </p:ext>
            </p:extLst>
          </p:nvPr>
        </p:nvGraphicFramePr>
        <p:xfrm>
          <a:off x="8010510" y="3244035"/>
          <a:ext cx="255587" cy="234950"/>
        </p:xfrm>
        <a:graphic>
          <a:graphicData uri="http://schemas.openxmlformats.org/presentationml/2006/ole">
            <mc:AlternateContent xmlns:mc="http://schemas.openxmlformats.org/markup-compatibility/2006">
              <mc:Choice xmlns:v="urn:schemas-microsoft-com:vml" Requires="v">
                <p:oleObj spid="_x0000_s2664141" name="Equation" r:id="rId6" imgW="152400" imgH="139700" progId="Equation.DSMT4">
                  <p:embed/>
                </p:oleObj>
              </mc:Choice>
              <mc:Fallback>
                <p:oleObj name="Equation" r:id="rId6" imgW="152400" imgH="139700" progId="Equation.DSMT4">
                  <p:embed/>
                  <p:pic>
                    <p:nvPicPr>
                      <p:cNvPr id="0" name=""/>
                      <p:cNvPicPr/>
                      <p:nvPr/>
                    </p:nvPicPr>
                    <p:blipFill>
                      <a:blip r:embed="rId7"/>
                      <a:stretch>
                        <a:fillRect/>
                      </a:stretch>
                    </p:blipFill>
                    <p:spPr>
                      <a:xfrm>
                        <a:off x="8010510" y="3244035"/>
                        <a:ext cx="255587" cy="234950"/>
                      </a:xfrm>
                      <a:prstGeom prst="rect">
                        <a:avLst/>
                      </a:prstGeom>
                    </p:spPr>
                  </p:pic>
                </p:oleObj>
              </mc:Fallback>
            </mc:AlternateContent>
          </a:graphicData>
        </a:graphic>
      </p:graphicFrame>
      <p:grpSp>
        <p:nvGrpSpPr>
          <p:cNvPr id="13" name="Group 12"/>
          <p:cNvGrpSpPr/>
          <p:nvPr/>
        </p:nvGrpSpPr>
        <p:grpSpPr>
          <a:xfrm flipH="1">
            <a:off x="7628489" y="3589960"/>
            <a:ext cx="1011767" cy="1602006"/>
            <a:chOff x="7628489" y="3589960"/>
            <a:chExt cx="1011767" cy="1602006"/>
          </a:xfrm>
        </p:grpSpPr>
        <p:sp>
          <p:nvSpPr>
            <p:cNvPr id="90" name="Block Arc 89"/>
            <p:cNvSpPr/>
            <p:nvPr/>
          </p:nvSpPr>
          <p:spPr>
            <a:xfrm rot="16200000">
              <a:off x="7374983" y="3843467"/>
              <a:ext cx="1518779" cy="1011767"/>
            </a:xfrm>
            <a:prstGeom prst="blockArc">
              <a:avLst>
                <a:gd name="adj1" fmla="val 10629054"/>
                <a:gd name="adj2" fmla="val 21599981"/>
                <a:gd name="adj3" fmla="val 3808"/>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Freeform 90"/>
            <p:cNvSpPr/>
            <p:nvPr/>
          </p:nvSpPr>
          <p:spPr>
            <a:xfrm>
              <a:off x="8147523" y="5081342"/>
              <a:ext cx="377966" cy="110624"/>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flipH="1">
              <a:off x="7815650" y="5081084"/>
              <a:ext cx="377966" cy="110624"/>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Block Arc 92"/>
            <p:cNvSpPr/>
            <p:nvPr/>
          </p:nvSpPr>
          <p:spPr>
            <a:xfrm rot="5400000" flipH="1">
              <a:off x="7379011" y="3853084"/>
              <a:ext cx="1518779" cy="992531"/>
            </a:xfrm>
            <a:prstGeom prst="blockArc">
              <a:avLst>
                <a:gd name="adj1" fmla="val 10629054"/>
                <a:gd name="adj2" fmla="val 21599981"/>
                <a:gd name="adj3" fmla="val 380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5" name="Freeform 224"/>
            <p:cNvSpPr/>
            <p:nvPr/>
          </p:nvSpPr>
          <p:spPr>
            <a:xfrm flipH="1">
              <a:off x="8448879" y="3814233"/>
              <a:ext cx="165954" cy="1092200"/>
            </a:xfrm>
            <a:custGeom>
              <a:avLst/>
              <a:gdLst>
                <a:gd name="connsiteX0" fmla="*/ 149021 w 165954"/>
                <a:gd name="connsiteY0" fmla="*/ 0 h 1092200"/>
                <a:gd name="connsiteX1" fmla="*/ 51654 w 165954"/>
                <a:gd name="connsiteY1" fmla="*/ 207434 h 1092200"/>
                <a:gd name="connsiteX2" fmla="*/ 5088 w 165954"/>
                <a:gd name="connsiteY2" fmla="*/ 452967 h 1092200"/>
                <a:gd name="connsiteX3" fmla="*/ 9321 w 165954"/>
                <a:gd name="connsiteY3" fmla="*/ 690034 h 1092200"/>
                <a:gd name="connsiteX4" fmla="*/ 77054 w 165954"/>
                <a:gd name="connsiteY4" fmla="*/ 935567 h 1092200"/>
                <a:gd name="connsiteX5" fmla="*/ 165954 w 165954"/>
                <a:gd name="connsiteY5" fmla="*/ 109220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954" h="1092200">
                  <a:moveTo>
                    <a:pt x="149021" y="0"/>
                  </a:moveTo>
                  <a:cubicBezTo>
                    <a:pt x="112332" y="65969"/>
                    <a:pt x="75643" y="131939"/>
                    <a:pt x="51654" y="207434"/>
                  </a:cubicBezTo>
                  <a:cubicBezTo>
                    <a:pt x="27665" y="282929"/>
                    <a:pt x="12143" y="372534"/>
                    <a:pt x="5088" y="452967"/>
                  </a:cubicBezTo>
                  <a:cubicBezTo>
                    <a:pt x="-1967" y="533400"/>
                    <a:pt x="-2673" y="609601"/>
                    <a:pt x="9321" y="690034"/>
                  </a:cubicBezTo>
                  <a:cubicBezTo>
                    <a:pt x="21315" y="770467"/>
                    <a:pt x="50948" y="868539"/>
                    <a:pt x="77054" y="935567"/>
                  </a:cubicBezTo>
                  <a:cubicBezTo>
                    <a:pt x="103160" y="1002595"/>
                    <a:pt x="165954" y="1092200"/>
                    <a:pt x="165954" y="1092200"/>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26" name="TextBox 225"/>
          <p:cNvSpPr txBox="1"/>
          <p:nvPr/>
        </p:nvSpPr>
        <p:spPr>
          <a:xfrm>
            <a:off x="520700" y="3603900"/>
            <a:ext cx="5969000" cy="707886"/>
          </a:xfrm>
          <a:prstGeom prst="rect">
            <a:avLst/>
          </a:prstGeom>
          <a:noFill/>
        </p:spPr>
        <p:txBody>
          <a:bodyPr wrap="square" rtlCol="0">
            <a:spAutoFit/>
          </a:bodyPr>
          <a:lstStyle/>
          <a:p>
            <a:r>
              <a:rPr lang="en-US" sz="2000" dirty="0">
                <a:solidFill>
                  <a:srgbClr val="000000"/>
                </a:solidFill>
                <a:latin typeface="Times New Roman"/>
                <a:cs typeface="Times New Roman"/>
              </a:rPr>
              <a:t>--The loop continues with the motion, mimicking the action of the first half cycle.</a:t>
            </a:r>
          </a:p>
        </p:txBody>
      </p:sp>
      <p:grpSp>
        <p:nvGrpSpPr>
          <p:cNvPr id="220" name="Group 219"/>
          <p:cNvGrpSpPr/>
          <p:nvPr/>
        </p:nvGrpSpPr>
        <p:grpSpPr>
          <a:xfrm rot="18316530">
            <a:off x="8461096" y="4272742"/>
            <a:ext cx="304222" cy="232767"/>
            <a:chOff x="8397440" y="1906309"/>
            <a:chExt cx="304222" cy="232767"/>
          </a:xfrm>
        </p:grpSpPr>
        <p:cxnSp>
          <p:nvCxnSpPr>
            <p:cNvPr id="221" name="Straight Connector 220"/>
            <p:cNvCxnSpPr/>
            <p:nvPr/>
          </p:nvCxnSpPr>
          <p:spPr>
            <a:xfrm rot="3317596" flipH="1">
              <a:off x="8450242" y="1853507"/>
              <a:ext cx="126288"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rot="3317596">
              <a:off x="8522573" y="1959986"/>
              <a:ext cx="126288"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84" name="Group 283"/>
          <p:cNvGrpSpPr/>
          <p:nvPr/>
        </p:nvGrpSpPr>
        <p:grpSpPr>
          <a:xfrm>
            <a:off x="7919230" y="513348"/>
            <a:ext cx="409300" cy="113616"/>
            <a:chOff x="7418745" y="1425575"/>
            <a:chExt cx="563867" cy="156521"/>
          </a:xfrm>
        </p:grpSpPr>
        <p:sp>
          <p:nvSpPr>
            <p:cNvPr id="285" name="Arc 284"/>
            <p:cNvSpPr/>
            <p:nvPr/>
          </p:nvSpPr>
          <p:spPr>
            <a:xfrm>
              <a:off x="7418745" y="1425575"/>
              <a:ext cx="563867" cy="156521"/>
            </a:xfrm>
            <a:prstGeom prst="arc">
              <a:avLst>
                <a:gd name="adj1" fmla="val 8894415"/>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6" name="Straight Connector 285"/>
            <p:cNvCxnSpPr>
              <a:stCxn id="285" idx="0"/>
            </p:cNvCxnSpPr>
            <p:nvPr/>
          </p:nvCxnSpPr>
          <p:spPr>
            <a:xfrm flipH="1" flipV="1">
              <a:off x="7493000" y="1513865"/>
              <a:ext cx="92325" cy="6138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flipH="1">
              <a:off x="7451725" y="1575247"/>
              <a:ext cx="133601" cy="684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92" name="Object 291"/>
          <p:cNvGraphicFramePr>
            <a:graphicFrameLocks noChangeAspect="1"/>
          </p:cNvGraphicFramePr>
          <p:nvPr>
            <p:extLst>
              <p:ext uri="{D42A27DB-BD31-4B8C-83A1-F6EECF244321}">
                <p14:modId xmlns:p14="http://schemas.microsoft.com/office/powerpoint/2010/main" val="720411830"/>
              </p:ext>
            </p:extLst>
          </p:nvPr>
        </p:nvGraphicFramePr>
        <p:xfrm>
          <a:off x="8010510" y="258235"/>
          <a:ext cx="255587" cy="234950"/>
        </p:xfrm>
        <a:graphic>
          <a:graphicData uri="http://schemas.openxmlformats.org/presentationml/2006/ole">
            <mc:AlternateContent xmlns:mc="http://schemas.openxmlformats.org/markup-compatibility/2006">
              <mc:Choice xmlns:v="urn:schemas-microsoft-com:vml" Requires="v">
                <p:oleObj spid="_x0000_s2664142" name="Equation" r:id="rId8" imgW="152400" imgH="139700" progId="Equation.DSMT4">
                  <p:embed/>
                </p:oleObj>
              </mc:Choice>
              <mc:Fallback>
                <p:oleObj name="Equation" r:id="rId8" imgW="152400" imgH="139700" progId="Equation.DSMT4">
                  <p:embed/>
                  <p:pic>
                    <p:nvPicPr>
                      <p:cNvPr id="0" name=""/>
                      <p:cNvPicPr/>
                      <p:nvPr/>
                    </p:nvPicPr>
                    <p:blipFill>
                      <a:blip r:embed="rId7"/>
                      <a:stretch>
                        <a:fillRect/>
                      </a:stretch>
                    </p:blipFill>
                    <p:spPr>
                      <a:xfrm>
                        <a:off x="8010510" y="258235"/>
                        <a:ext cx="255587" cy="234950"/>
                      </a:xfrm>
                      <a:prstGeom prst="rect">
                        <a:avLst/>
                      </a:prstGeom>
                    </p:spPr>
                  </p:pic>
                </p:oleObj>
              </mc:Fallback>
            </mc:AlternateContent>
          </a:graphicData>
        </a:graphic>
      </p:graphicFrame>
      <p:grpSp>
        <p:nvGrpSpPr>
          <p:cNvPr id="142" name="Group 141"/>
          <p:cNvGrpSpPr/>
          <p:nvPr/>
        </p:nvGrpSpPr>
        <p:grpSpPr>
          <a:xfrm>
            <a:off x="7375458" y="669085"/>
            <a:ext cx="1518783" cy="1599058"/>
            <a:chOff x="6670673" y="1615720"/>
            <a:chExt cx="2092328" cy="2202920"/>
          </a:xfrm>
        </p:grpSpPr>
        <p:sp>
          <p:nvSpPr>
            <p:cNvPr id="205" name="Block Arc 204"/>
            <p:cNvSpPr/>
            <p:nvPr/>
          </p:nvSpPr>
          <p:spPr>
            <a:xfrm rot="5400000" flipH="1">
              <a:off x="6670675" y="1615720"/>
              <a:ext cx="2092325" cy="2092326"/>
            </a:xfrm>
            <a:prstGeom prst="blockArc">
              <a:avLst>
                <a:gd name="adj1" fmla="val 10629054"/>
                <a:gd name="adj2" fmla="val 21599981"/>
                <a:gd name="adj3" fmla="val 3808"/>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8" name="Freeform 227"/>
            <p:cNvSpPr/>
            <p:nvPr/>
          </p:nvSpPr>
          <p:spPr>
            <a:xfrm>
              <a:off x="7701725" y="3666240"/>
              <a:ext cx="520700" cy="152400"/>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9" name="Block Arc 228"/>
            <p:cNvSpPr/>
            <p:nvPr/>
          </p:nvSpPr>
          <p:spPr>
            <a:xfrm rot="16200000">
              <a:off x="6670673" y="1615721"/>
              <a:ext cx="2092325" cy="2092325"/>
            </a:xfrm>
            <a:prstGeom prst="blockArc">
              <a:avLst>
                <a:gd name="adj1" fmla="val 10629054"/>
                <a:gd name="adj2" fmla="val 21599981"/>
                <a:gd name="adj3" fmla="val 380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7" name="Freeform 226"/>
            <p:cNvSpPr/>
            <p:nvPr/>
          </p:nvSpPr>
          <p:spPr>
            <a:xfrm flipH="1">
              <a:off x="7259755" y="3666239"/>
              <a:ext cx="520700" cy="152400"/>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0" name="Group 229"/>
          <p:cNvGrpSpPr/>
          <p:nvPr/>
        </p:nvGrpSpPr>
        <p:grpSpPr>
          <a:xfrm>
            <a:off x="7008777" y="349742"/>
            <a:ext cx="2253179" cy="2235949"/>
            <a:chOff x="2501900" y="1905000"/>
            <a:chExt cx="3162300" cy="3124200"/>
          </a:xfrm>
        </p:grpSpPr>
        <p:grpSp>
          <p:nvGrpSpPr>
            <p:cNvPr id="231" name="Group 6"/>
            <p:cNvGrpSpPr>
              <a:grpSpLocks/>
            </p:cNvGrpSpPr>
            <p:nvPr/>
          </p:nvGrpSpPr>
          <p:grpSpPr bwMode="auto">
            <a:xfrm>
              <a:off x="2501900" y="1905000"/>
              <a:ext cx="342900" cy="342900"/>
              <a:chOff x="1576" y="1200"/>
              <a:chExt cx="216" cy="216"/>
            </a:xfrm>
          </p:grpSpPr>
          <p:sp>
            <p:nvSpPr>
              <p:cNvPr id="280" name="Oval 7"/>
              <p:cNvSpPr>
                <a:spLocks noChangeArrowheads="1"/>
              </p:cNvSpPr>
              <p:nvPr/>
            </p:nvSpPr>
            <p:spPr bwMode="auto">
              <a:xfrm>
                <a:off x="1576"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81" name="Oval 8"/>
              <p:cNvSpPr>
                <a:spLocks noChangeArrowheads="1"/>
              </p:cNvSpPr>
              <p:nvPr/>
            </p:nvSpPr>
            <p:spPr bwMode="auto">
              <a:xfrm>
                <a:off x="1648"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32" name="Group 9"/>
            <p:cNvGrpSpPr>
              <a:grpSpLocks/>
            </p:cNvGrpSpPr>
            <p:nvPr/>
          </p:nvGrpSpPr>
          <p:grpSpPr bwMode="auto">
            <a:xfrm>
              <a:off x="2501900" y="2832100"/>
              <a:ext cx="342900" cy="342900"/>
              <a:chOff x="1576" y="1784"/>
              <a:chExt cx="216" cy="216"/>
            </a:xfrm>
          </p:grpSpPr>
          <p:sp>
            <p:nvSpPr>
              <p:cNvPr id="278" name="Oval 10"/>
              <p:cNvSpPr>
                <a:spLocks noChangeArrowheads="1"/>
              </p:cNvSpPr>
              <p:nvPr/>
            </p:nvSpPr>
            <p:spPr bwMode="auto">
              <a:xfrm>
                <a:off x="1576"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9" name="Oval 11"/>
              <p:cNvSpPr>
                <a:spLocks noChangeArrowheads="1"/>
              </p:cNvSpPr>
              <p:nvPr/>
            </p:nvSpPr>
            <p:spPr bwMode="auto">
              <a:xfrm>
                <a:off x="1648"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33" name="Group 12"/>
            <p:cNvGrpSpPr>
              <a:grpSpLocks/>
            </p:cNvGrpSpPr>
            <p:nvPr/>
          </p:nvGrpSpPr>
          <p:grpSpPr bwMode="auto">
            <a:xfrm>
              <a:off x="2501900" y="3759200"/>
              <a:ext cx="342900" cy="342900"/>
              <a:chOff x="1576" y="2368"/>
              <a:chExt cx="216" cy="216"/>
            </a:xfrm>
          </p:grpSpPr>
          <p:sp>
            <p:nvSpPr>
              <p:cNvPr id="276" name="Oval 13"/>
              <p:cNvSpPr>
                <a:spLocks noChangeArrowheads="1"/>
              </p:cNvSpPr>
              <p:nvPr/>
            </p:nvSpPr>
            <p:spPr bwMode="auto">
              <a:xfrm>
                <a:off x="1576"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7" name="Oval 14"/>
              <p:cNvSpPr>
                <a:spLocks noChangeArrowheads="1"/>
              </p:cNvSpPr>
              <p:nvPr/>
            </p:nvSpPr>
            <p:spPr bwMode="auto">
              <a:xfrm>
                <a:off x="1648"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34" name="Group 15"/>
            <p:cNvGrpSpPr>
              <a:grpSpLocks/>
            </p:cNvGrpSpPr>
            <p:nvPr/>
          </p:nvGrpSpPr>
          <p:grpSpPr bwMode="auto">
            <a:xfrm>
              <a:off x="2501900" y="4686300"/>
              <a:ext cx="342900" cy="342900"/>
              <a:chOff x="1576" y="2952"/>
              <a:chExt cx="216" cy="216"/>
            </a:xfrm>
          </p:grpSpPr>
          <p:sp>
            <p:nvSpPr>
              <p:cNvPr id="274" name="Oval 16"/>
              <p:cNvSpPr>
                <a:spLocks noChangeArrowheads="1"/>
              </p:cNvSpPr>
              <p:nvPr/>
            </p:nvSpPr>
            <p:spPr bwMode="auto">
              <a:xfrm>
                <a:off x="1576"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5" name="Oval 17"/>
              <p:cNvSpPr>
                <a:spLocks noChangeArrowheads="1"/>
              </p:cNvSpPr>
              <p:nvPr/>
            </p:nvSpPr>
            <p:spPr bwMode="auto">
              <a:xfrm>
                <a:off x="1648" y="3032"/>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35" name="Group 18"/>
            <p:cNvGrpSpPr>
              <a:grpSpLocks/>
            </p:cNvGrpSpPr>
            <p:nvPr/>
          </p:nvGrpSpPr>
          <p:grpSpPr bwMode="auto">
            <a:xfrm>
              <a:off x="3441700" y="1905000"/>
              <a:ext cx="342900" cy="3124200"/>
              <a:chOff x="2168" y="1200"/>
              <a:chExt cx="216" cy="1968"/>
            </a:xfrm>
          </p:grpSpPr>
          <p:grpSp>
            <p:nvGrpSpPr>
              <p:cNvPr id="262" name="Group 19"/>
              <p:cNvGrpSpPr>
                <a:grpSpLocks/>
              </p:cNvGrpSpPr>
              <p:nvPr/>
            </p:nvGrpSpPr>
            <p:grpSpPr bwMode="auto">
              <a:xfrm>
                <a:off x="2168" y="1200"/>
                <a:ext cx="216" cy="216"/>
                <a:chOff x="2168" y="1200"/>
                <a:chExt cx="216" cy="216"/>
              </a:xfrm>
            </p:grpSpPr>
            <p:sp>
              <p:nvSpPr>
                <p:cNvPr id="272" name="Oval 20"/>
                <p:cNvSpPr>
                  <a:spLocks noChangeArrowheads="1"/>
                </p:cNvSpPr>
                <p:nvPr/>
              </p:nvSpPr>
              <p:spPr bwMode="auto">
                <a:xfrm>
                  <a:off x="2168"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3" name="Oval 21"/>
                <p:cNvSpPr>
                  <a:spLocks noChangeArrowheads="1"/>
                </p:cNvSpPr>
                <p:nvPr/>
              </p:nvSpPr>
              <p:spPr bwMode="auto">
                <a:xfrm>
                  <a:off x="2240"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63" name="Group 22"/>
              <p:cNvGrpSpPr>
                <a:grpSpLocks/>
              </p:cNvGrpSpPr>
              <p:nvPr/>
            </p:nvGrpSpPr>
            <p:grpSpPr bwMode="auto">
              <a:xfrm>
                <a:off x="2168" y="1784"/>
                <a:ext cx="216" cy="216"/>
                <a:chOff x="2168" y="1784"/>
                <a:chExt cx="216" cy="216"/>
              </a:xfrm>
            </p:grpSpPr>
            <p:sp>
              <p:nvSpPr>
                <p:cNvPr id="270" name="Oval 23"/>
                <p:cNvSpPr>
                  <a:spLocks noChangeArrowheads="1"/>
                </p:cNvSpPr>
                <p:nvPr/>
              </p:nvSpPr>
              <p:spPr bwMode="auto">
                <a:xfrm>
                  <a:off x="2168"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1" name="Oval 24"/>
                <p:cNvSpPr>
                  <a:spLocks noChangeArrowheads="1"/>
                </p:cNvSpPr>
                <p:nvPr/>
              </p:nvSpPr>
              <p:spPr bwMode="auto">
                <a:xfrm>
                  <a:off x="2240"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64" name="Group 25"/>
              <p:cNvGrpSpPr>
                <a:grpSpLocks/>
              </p:cNvGrpSpPr>
              <p:nvPr/>
            </p:nvGrpSpPr>
            <p:grpSpPr bwMode="auto">
              <a:xfrm>
                <a:off x="2168" y="2368"/>
                <a:ext cx="216" cy="216"/>
                <a:chOff x="2168" y="2368"/>
                <a:chExt cx="216" cy="216"/>
              </a:xfrm>
            </p:grpSpPr>
            <p:sp>
              <p:nvSpPr>
                <p:cNvPr id="268" name="Oval 26"/>
                <p:cNvSpPr>
                  <a:spLocks noChangeArrowheads="1"/>
                </p:cNvSpPr>
                <p:nvPr/>
              </p:nvSpPr>
              <p:spPr bwMode="auto">
                <a:xfrm>
                  <a:off x="2168"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 name="Oval 27"/>
                <p:cNvSpPr>
                  <a:spLocks noChangeArrowheads="1"/>
                </p:cNvSpPr>
                <p:nvPr/>
              </p:nvSpPr>
              <p:spPr bwMode="auto">
                <a:xfrm>
                  <a:off x="2240"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65" name="Group 28"/>
              <p:cNvGrpSpPr>
                <a:grpSpLocks/>
              </p:cNvGrpSpPr>
              <p:nvPr/>
            </p:nvGrpSpPr>
            <p:grpSpPr bwMode="auto">
              <a:xfrm>
                <a:off x="2168" y="2952"/>
                <a:ext cx="216" cy="216"/>
                <a:chOff x="2168" y="2952"/>
                <a:chExt cx="216" cy="216"/>
              </a:xfrm>
            </p:grpSpPr>
            <p:sp>
              <p:nvSpPr>
                <p:cNvPr id="266" name="Oval 29"/>
                <p:cNvSpPr>
                  <a:spLocks noChangeArrowheads="1"/>
                </p:cNvSpPr>
                <p:nvPr/>
              </p:nvSpPr>
              <p:spPr bwMode="auto">
                <a:xfrm>
                  <a:off x="2168"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 name="Oval 30"/>
                <p:cNvSpPr>
                  <a:spLocks noChangeArrowheads="1"/>
                </p:cNvSpPr>
                <p:nvPr/>
              </p:nvSpPr>
              <p:spPr bwMode="auto">
                <a:xfrm>
                  <a:off x="2240"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236" name="Group 31"/>
            <p:cNvGrpSpPr>
              <a:grpSpLocks/>
            </p:cNvGrpSpPr>
            <p:nvPr/>
          </p:nvGrpSpPr>
          <p:grpSpPr bwMode="auto">
            <a:xfrm>
              <a:off x="4381500" y="1905000"/>
              <a:ext cx="342900" cy="3124200"/>
              <a:chOff x="2760" y="1200"/>
              <a:chExt cx="216" cy="1968"/>
            </a:xfrm>
          </p:grpSpPr>
          <p:grpSp>
            <p:nvGrpSpPr>
              <p:cNvPr id="250" name="Group 32"/>
              <p:cNvGrpSpPr>
                <a:grpSpLocks/>
              </p:cNvGrpSpPr>
              <p:nvPr/>
            </p:nvGrpSpPr>
            <p:grpSpPr bwMode="auto">
              <a:xfrm>
                <a:off x="2760" y="1200"/>
                <a:ext cx="216" cy="216"/>
                <a:chOff x="2760" y="1200"/>
                <a:chExt cx="216" cy="216"/>
              </a:xfrm>
            </p:grpSpPr>
            <p:sp>
              <p:nvSpPr>
                <p:cNvPr id="260" name="Oval 33"/>
                <p:cNvSpPr>
                  <a:spLocks noChangeArrowheads="1"/>
                </p:cNvSpPr>
                <p:nvPr/>
              </p:nvSpPr>
              <p:spPr bwMode="auto">
                <a:xfrm>
                  <a:off x="2760"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1" name="Oval 34"/>
                <p:cNvSpPr>
                  <a:spLocks noChangeArrowheads="1"/>
                </p:cNvSpPr>
                <p:nvPr/>
              </p:nvSpPr>
              <p:spPr bwMode="auto">
                <a:xfrm>
                  <a:off x="2832"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51" name="Group 35"/>
              <p:cNvGrpSpPr>
                <a:grpSpLocks/>
              </p:cNvGrpSpPr>
              <p:nvPr/>
            </p:nvGrpSpPr>
            <p:grpSpPr bwMode="auto">
              <a:xfrm>
                <a:off x="2760" y="1784"/>
                <a:ext cx="216" cy="216"/>
                <a:chOff x="2760" y="1784"/>
                <a:chExt cx="216" cy="216"/>
              </a:xfrm>
            </p:grpSpPr>
            <p:sp>
              <p:nvSpPr>
                <p:cNvPr id="258" name="Oval 36"/>
                <p:cNvSpPr>
                  <a:spLocks noChangeArrowheads="1"/>
                </p:cNvSpPr>
                <p:nvPr/>
              </p:nvSpPr>
              <p:spPr bwMode="auto">
                <a:xfrm>
                  <a:off x="2760"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9" name="Oval 37"/>
                <p:cNvSpPr>
                  <a:spLocks noChangeArrowheads="1"/>
                </p:cNvSpPr>
                <p:nvPr/>
              </p:nvSpPr>
              <p:spPr bwMode="auto">
                <a:xfrm>
                  <a:off x="2832"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52" name="Group 38"/>
              <p:cNvGrpSpPr>
                <a:grpSpLocks/>
              </p:cNvGrpSpPr>
              <p:nvPr/>
            </p:nvGrpSpPr>
            <p:grpSpPr bwMode="auto">
              <a:xfrm>
                <a:off x="2760" y="2368"/>
                <a:ext cx="216" cy="216"/>
                <a:chOff x="2760" y="2368"/>
                <a:chExt cx="216" cy="216"/>
              </a:xfrm>
            </p:grpSpPr>
            <p:sp>
              <p:nvSpPr>
                <p:cNvPr id="256" name="Oval 39"/>
                <p:cNvSpPr>
                  <a:spLocks noChangeArrowheads="1"/>
                </p:cNvSpPr>
                <p:nvPr/>
              </p:nvSpPr>
              <p:spPr bwMode="auto">
                <a:xfrm>
                  <a:off x="2760"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7" name="Oval 40"/>
                <p:cNvSpPr>
                  <a:spLocks noChangeArrowheads="1"/>
                </p:cNvSpPr>
                <p:nvPr/>
              </p:nvSpPr>
              <p:spPr bwMode="auto">
                <a:xfrm>
                  <a:off x="2832"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53" name="Group 41"/>
              <p:cNvGrpSpPr>
                <a:grpSpLocks/>
              </p:cNvGrpSpPr>
              <p:nvPr/>
            </p:nvGrpSpPr>
            <p:grpSpPr bwMode="auto">
              <a:xfrm>
                <a:off x="2760" y="2952"/>
                <a:ext cx="216" cy="216"/>
                <a:chOff x="2760" y="2952"/>
                <a:chExt cx="216" cy="216"/>
              </a:xfrm>
            </p:grpSpPr>
            <p:sp>
              <p:nvSpPr>
                <p:cNvPr id="254" name="Oval 42"/>
                <p:cNvSpPr>
                  <a:spLocks noChangeArrowheads="1"/>
                </p:cNvSpPr>
                <p:nvPr/>
              </p:nvSpPr>
              <p:spPr bwMode="auto">
                <a:xfrm>
                  <a:off x="2760"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5" name="Oval 43"/>
                <p:cNvSpPr>
                  <a:spLocks noChangeArrowheads="1"/>
                </p:cNvSpPr>
                <p:nvPr/>
              </p:nvSpPr>
              <p:spPr bwMode="auto">
                <a:xfrm>
                  <a:off x="2832"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237" name="Group 44"/>
            <p:cNvGrpSpPr>
              <a:grpSpLocks/>
            </p:cNvGrpSpPr>
            <p:nvPr/>
          </p:nvGrpSpPr>
          <p:grpSpPr bwMode="auto">
            <a:xfrm>
              <a:off x="5321300" y="1905000"/>
              <a:ext cx="342900" cy="3124200"/>
              <a:chOff x="3352" y="1200"/>
              <a:chExt cx="216" cy="1968"/>
            </a:xfrm>
          </p:grpSpPr>
          <p:grpSp>
            <p:nvGrpSpPr>
              <p:cNvPr id="238" name="Group 45"/>
              <p:cNvGrpSpPr>
                <a:grpSpLocks/>
              </p:cNvGrpSpPr>
              <p:nvPr/>
            </p:nvGrpSpPr>
            <p:grpSpPr bwMode="auto">
              <a:xfrm>
                <a:off x="3352" y="1200"/>
                <a:ext cx="216" cy="216"/>
                <a:chOff x="3352" y="1200"/>
                <a:chExt cx="216" cy="216"/>
              </a:xfrm>
            </p:grpSpPr>
            <p:sp>
              <p:nvSpPr>
                <p:cNvPr id="248" name="Oval 46"/>
                <p:cNvSpPr>
                  <a:spLocks noChangeArrowheads="1"/>
                </p:cNvSpPr>
                <p:nvPr/>
              </p:nvSpPr>
              <p:spPr bwMode="auto">
                <a:xfrm>
                  <a:off x="3352"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9" name="Oval 47"/>
                <p:cNvSpPr>
                  <a:spLocks noChangeArrowheads="1"/>
                </p:cNvSpPr>
                <p:nvPr/>
              </p:nvSpPr>
              <p:spPr bwMode="auto">
                <a:xfrm>
                  <a:off x="3424"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39" name="Group 48"/>
              <p:cNvGrpSpPr>
                <a:grpSpLocks/>
              </p:cNvGrpSpPr>
              <p:nvPr/>
            </p:nvGrpSpPr>
            <p:grpSpPr bwMode="auto">
              <a:xfrm>
                <a:off x="3352" y="1784"/>
                <a:ext cx="216" cy="216"/>
                <a:chOff x="3352" y="1784"/>
                <a:chExt cx="216" cy="216"/>
              </a:xfrm>
            </p:grpSpPr>
            <p:sp>
              <p:nvSpPr>
                <p:cNvPr id="246" name="Oval 49"/>
                <p:cNvSpPr>
                  <a:spLocks noChangeArrowheads="1"/>
                </p:cNvSpPr>
                <p:nvPr/>
              </p:nvSpPr>
              <p:spPr bwMode="auto">
                <a:xfrm>
                  <a:off x="3352"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7" name="Oval 50"/>
                <p:cNvSpPr>
                  <a:spLocks noChangeArrowheads="1"/>
                </p:cNvSpPr>
                <p:nvPr/>
              </p:nvSpPr>
              <p:spPr bwMode="auto">
                <a:xfrm>
                  <a:off x="3424"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40" name="Group 51"/>
              <p:cNvGrpSpPr>
                <a:grpSpLocks/>
              </p:cNvGrpSpPr>
              <p:nvPr/>
            </p:nvGrpSpPr>
            <p:grpSpPr bwMode="auto">
              <a:xfrm>
                <a:off x="3352" y="2368"/>
                <a:ext cx="216" cy="216"/>
                <a:chOff x="3352" y="2368"/>
                <a:chExt cx="216" cy="216"/>
              </a:xfrm>
            </p:grpSpPr>
            <p:sp>
              <p:nvSpPr>
                <p:cNvPr id="244" name="Oval 52"/>
                <p:cNvSpPr>
                  <a:spLocks noChangeArrowheads="1"/>
                </p:cNvSpPr>
                <p:nvPr/>
              </p:nvSpPr>
              <p:spPr bwMode="auto">
                <a:xfrm>
                  <a:off x="3352"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5" name="Oval 53"/>
                <p:cNvSpPr>
                  <a:spLocks noChangeArrowheads="1"/>
                </p:cNvSpPr>
                <p:nvPr/>
              </p:nvSpPr>
              <p:spPr bwMode="auto">
                <a:xfrm>
                  <a:off x="3424"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41" name="Group 54"/>
              <p:cNvGrpSpPr>
                <a:grpSpLocks/>
              </p:cNvGrpSpPr>
              <p:nvPr/>
            </p:nvGrpSpPr>
            <p:grpSpPr bwMode="auto">
              <a:xfrm>
                <a:off x="3352" y="2952"/>
                <a:ext cx="216" cy="216"/>
                <a:chOff x="3352" y="2952"/>
                <a:chExt cx="216" cy="216"/>
              </a:xfrm>
            </p:grpSpPr>
            <p:sp>
              <p:nvSpPr>
                <p:cNvPr id="242" name="Oval 55"/>
                <p:cNvSpPr>
                  <a:spLocks noChangeArrowheads="1"/>
                </p:cNvSpPr>
                <p:nvPr/>
              </p:nvSpPr>
              <p:spPr bwMode="auto">
                <a:xfrm>
                  <a:off x="3352"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3" name="Oval 56"/>
                <p:cNvSpPr>
                  <a:spLocks noChangeArrowheads="1"/>
                </p:cNvSpPr>
                <p:nvPr/>
              </p:nvSpPr>
              <p:spPr bwMode="auto">
                <a:xfrm>
                  <a:off x="3424"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sp>
        <p:nvSpPr>
          <p:cNvPr id="282" name="Right Triangle 281"/>
          <p:cNvSpPr/>
          <p:nvPr/>
        </p:nvSpPr>
        <p:spPr>
          <a:xfrm rot="18913401">
            <a:off x="8076113" y="518945"/>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ight Triangle 282"/>
          <p:cNvSpPr/>
          <p:nvPr/>
        </p:nvSpPr>
        <p:spPr>
          <a:xfrm rot="2686599" flipV="1">
            <a:off x="8076112" y="2213624"/>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8" name="Straight Connector 287"/>
          <p:cNvCxnSpPr>
            <a:stCxn id="282" idx="5"/>
          </p:cNvCxnSpPr>
          <p:nvPr/>
        </p:nvCxnSpPr>
        <p:spPr>
          <a:xfrm>
            <a:off x="8138304" y="581136"/>
            <a:ext cx="0" cy="192158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pSp>
        <p:nvGrpSpPr>
          <p:cNvPr id="289" name="Group 288"/>
          <p:cNvGrpSpPr/>
          <p:nvPr/>
        </p:nvGrpSpPr>
        <p:grpSpPr>
          <a:xfrm rot="3317596">
            <a:off x="8422049" y="1906288"/>
            <a:ext cx="255005" cy="233056"/>
            <a:chOff x="4686300" y="5775835"/>
            <a:chExt cx="333375" cy="233056"/>
          </a:xfrm>
        </p:grpSpPr>
        <p:cxnSp>
          <p:nvCxnSpPr>
            <p:cNvPr id="290" name="Straight Connector 289"/>
            <p:cNvCxnSpPr/>
            <p:nvPr/>
          </p:nvCxnSpPr>
          <p:spPr>
            <a:xfrm flipH="1">
              <a:off x="4686300" y="5775835"/>
              <a:ext cx="165100"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a:off x="4854575" y="5777000"/>
              <a:ext cx="165100"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93" name="Object 292"/>
          <p:cNvGraphicFramePr>
            <a:graphicFrameLocks noChangeAspect="1"/>
          </p:cNvGraphicFramePr>
          <p:nvPr>
            <p:extLst>
              <p:ext uri="{D42A27DB-BD31-4B8C-83A1-F6EECF244321}">
                <p14:modId xmlns:p14="http://schemas.microsoft.com/office/powerpoint/2010/main" val="926905778"/>
              </p:ext>
            </p:extLst>
          </p:nvPr>
        </p:nvGraphicFramePr>
        <p:xfrm>
          <a:off x="7517856" y="2066208"/>
          <a:ext cx="285206" cy="310257"/>
        </p:xfrm>
        <a:graphic>
          <a:graphicData uri="http://schemas.openxmlformats.org/presentationml/2006/ole">
            <mc:AlternateContent xmlns:mc="http://schemas.openxmlformats.org/markup-compatibility/2006">
              <mc:Choice xmlns:v="urn:schemas-microsoft-com:vml" Requires="v">
                <p:oleObj spid="_x0000_s2664143" name="Equation" r:id="rId9" imgW="139700" imgH="152400" progId="Equation.DSMT4">
                  <p:embed/>
                </p:oleObj>
              </mc:Choice>
              <mc:Fallback>
                <p:oleObj name="Equation" r:id="rId9" imgW="139700" imgH="152400" progId="Equation.DSMT4">
                  <p:embed/>
                  <p:pic>
                    <p:nvPicPr>
                      <p:cNvPr id="0" name=""/>
                      <p:cNvPicPr/>
                      <p:nvPr/>
                    </p:nvPicPr>
                    <p:blipFill>
                      <a:blip r:embed="rId10"/>
                      <a:stretch>
                        <a:fillRect/>
                      </a:stretch>
                    </p:blipFill>
                    <p:spPr>
                      <a:xfrm>
                        <a:off x="7517856" y="2066208"/>
                        <a:ext cx="285206" cy="310257"/>
                      </a:xfrm>
                      <a:prstGeom prst="rect">
                        <a:avLst/>
                      </a:prstGeom>
                    </p:spPr>
                  </p:pic>
                </p:oleObj>
              </mc:Fallback>
            </mc:AlternateContent>
          </a:graphicData>
        </a:graphic>
      </p:graphicFrame>
      <p:graphicFrame>
        <p:nvGraphicFramePr>
          <p:cNvPr id="294" name="Object 293"/>
          <p:cNvGraphicFramePr>
            <a:graphicFrameLocks noChangeAspect="1"/>
          </p:cNvGraphicFramePr>
          <p:nvPr>
            <p:extLst>
              <p:ext uri="{D42A27DB-BD31-4B8C-83A1-F6EECF244321}">
                <p14:modId xmlns:p14="http://schemas.microsoft.com/office/powerpoint/2010/main" val="1199951918"/>
              </p:ext>
            </p:extLst>
          </p:nvPr>
        </p:nvGraphicFramePr>
        <p:xfrm>
          <a:off x="2935288" y="856186"/>
          <a:ext cx="533400" cy="320675"/>
        </p:xfrm>
        <a:graphic>
          <a:graphicData uri="http://schemas.openxmlformats.org/presentationml/2006/ole">
            <mc:AlternateContent xmlns:mc="http://schemas.openxmlformats.org/markup-compatibility/2006">
              <mc:Choice xmlns:v="urn:schemas-microsoft-com:vml" Requires="v">
                <p:oleObj spid="_x0000_s2664144" name="Equation" r:id="rId11" imgW="317500" imgH="190500" progId="Equation.DSMT4">
                  <p:embed/>
                </p:oleObj>
              </mc:Choice>
              <mc:Fallback>
                <p:oleObj name="Equation" r:id="rId11" imgW="317500" imgH="190500" progId="Equation.DSMT4">
                  <p:embed/>
                  <p:pic>
                    <p:nvPicPr>
                      <p:cNvPr id="0" name=""/>
                      <p:cNvPicPr/>
                      <p:nvPr/>
                    </p:nvPicPr>
                    <p:blipFill>
                      <a:blip r:embed="rId12"/>
                      <a:stretch>
                        <a:fillRect/>
                      </a:stretch>
                    </p:blipFill>
                    <p:spPr>
                      <a:xfrm>
                        <a:off x="2935288" y="856186"/>
                        <a:ext cx="533400" cy="320675"/>
                      </a:xfrm>
                      <a:prstGeom prst="rect">
                        <a:avLst/>
                      </a:prstGeom>
                    </p:spPr>
                  </p:pic>
                </p:oleObj>
              </mc:Fallback>
            </mc:AlternateContent>
          </a:graphicData>
        </a:graphic>
      </p:graphicFrame>
      <p:sp>
        <p:nvSpPr>
          <p:cNvPr id="295" name="TextBox 294"/>
          <p:cNvSpPr txBox="1"/>
          <p:nvPr/>
        </p:nvSpPr>
        <p:spPr>
          <a:xfrm>
            <a:off x="520700" y="4935680"/>
            <a:ext cx="5969000" cy="1015663"/>
          </a:xfrm>
          <a:prstGeom prst="rect">
            <a:avLst/>
          </a:prstGeom>
          <a:noFill/>
        </p:spPr>
        <p:txBody>
          <a:bodyPr wrap="square" rtlCol="0">
            <a:spAutoFit/>
          </a:bodyPr>
          <a:lstStyle/>
          <a:p>
            <a:r>
              <a:rPr lang="en-US" sz="2000" dirty="0">
                <a:solidFill>
                  <a:srgbClr val="000000"/>
                </a:solidFill>
                <a:latin typeface="Times New Roman"/>
                <a:cs typeface="Times New Roman"/>
              </a:rPr>
              <a:t>--This continues as </a:t>
            </a:r>
            <a:r>
              <a:rPr lang="en-US" sz="2000" dirty="0">
                <a:solidFill>
                  <a:srgbClr val="0000FF"/>
                </a:solidFill>
                <a:latin typeface="Times New Roman"/>
                <a:cs typeface="Times New Roman"/>
              </a:rPr>
              <a:t>every half-cycle</a:t>
            </a:r>
            <a:r>
              <a:rPr lang="en-US" sz="2000" dirty="0">
                <a:solidFill>
                  <a:srgbClr val="000000"/>
                </a:solidFill>
                <a:latin typeface="Times New Roman"/>
                <a:cs typeface="Times New Roman"/>
              </a:rPr>
              <a:t>, the </a:t>
            </a:r>
            <a:r>
              <a:rPr lang="en-US" sz="2000" dirty="0">
                <a:solidFill>
                  <a:srgbClr val="0000FF"/>
                </a:solidFill>
                <a:latin typeface="Times New Roman"/>
                <a:cs typeface="Times New Roman"/>
              </a:rPr>
              <a:t>polarity across the ends changes</a:t>
            </a:r>
            <a:r>
              <a:rPr lang="en-US" sz="2000" dirty="0">
                <a:solidFill>
                  <a:srgbClr val="000000"/>
                </a:solidFill>
                <a:latin typeface="Times New Roman"/>
                <a:cs typeface="Times New Roman"/>
              </a:rPr>
              <a:t>.  We have just produced </a:t>
            </a:r>
            <a:r>
              <a:rPr lang="en-US" sz="2000" i="1" dirty="0">
                <a:solidFill>
                  <a:srgbClr val="FF0000"/>
                </a:solidFill>
                <a:latin typeface="Times New Roman"/>
                <a:cs typeface="Times New Roman"/>
              </a:rPr>
              <a:t>alternating current: AC</a:t>
            </a:r>
            <a:r>
              <a:rPr lang="en-US" sz="2000" dirty="0">
                <a:solidFill>
                  <a:srgbClr val="FF0000"/>
                </a:solidFill>
                <a:latin typeface="Times New Roman"/>
                <a:cs typeface="Times New Roman"/>
              </a:rPr>
              <a:t>!</a:t>
            </a:r>
          </a:p>
        </p:txBody>
      </p:sp>
      <p:sp>
        <p:nvSpPr>
          <p:cNvPr id="296" name="TextBox 295"/>
          <p:cNvSpPr txBox="1"/>
          <p:nvPr/>
        </p:nvSpPr>
        <p:spPr>
          <a:xfrm>
            <a:off x="520700" y="2698850"/>
            <a:ext cx="6375400" cy="400110"/>
          </a:xfrm>
          <a:prstGeom prst="rect">
            <a:avLst/>
          </a:prstGeom>
          <a:noFill/>
        </p:spPr>
        <p:txBody>
          <a:bodyPr wrap="square" rtlCol="0">
            <a:spAutoFit/>
          </a:bodyPr>
          <a:lstStyle/>
          <a:p>
            <a:r>
              <a:rPr lang="en-US" sz="2000" dirty="0">
                <a:solidFill>
                  <a:srgbClr val="000000"/>
                </a:solidFill>
                <a:latin typeface="Times New Roman"/>
                <a:cs typeface="Times New Roman"/>
              </a:rPr>
              <a:t>--This is a BIG DEAL!  </a:t>
            </a:r>
            <a:r>
              <a:rPr lang="en-US" sz="2000" dirty="0">
                <a:solidFill>
                  <a:srgbClr val="FF0000"/>
                </a:solidFill>
                <a:latin typeface="Times New Roman"/>
                <a:cs typeface="Times New Roman"/>
              </a:rPr>
              <a:t>The end-polarities have switched</a:t>
            </a:r>
            <a:r>
              <a:rPr lang="en-US" sz="2000" dirty="0">
                <a:solidFill>
                  <a:srgbClr val="000000"/>
                </a:solidFill>
                <a:latin typeface="Times New Roman"/>
                <a:cs typeface="Times New Roman"/>
              </a:rPr>
              <a:t>.</a:t>
            </a:r>
          </a:p>
        </p:txBody>
      </p:sp>
    </p:spTree>
    <p:extLst>
      <p:ext uri="{BB962C8B-B14F-4D97-AF65-F5344CB8AC3E}">
        <p14:creationId xmlns:p14="http://schemas.microsoft.com/office/powerpoint/2010/main" val="68360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dissolve">
                                      <p:cBhvr>
                                        <p:cTn id="7" dur="500"/>
                                        <p:tgtEl>
                                          <p:spTgt spid="293"/>
                                        </p:tgtEl>
                                      </p:cBhvr>
                                    </p:animEffect>
                                  </p:childTnLst>
                                </p:cTn>
                              </p:par>
                              <p:par>
                                <p:cTn id="8" presetID="9" presetClass="entr" presetSubtype="0" fill="hold" nodeType="withEffect">
                                  <p:stCondLst>
                                    <p:cond delay="0"/>
                                  </p:stCondLst>
                                  <p:childTnLst>
                                    <p:set>
                                      <p:cBhvr>
                                        <p:cTn id="9" dur="1" fill="hold">
                                          <p:stCondLst>
                                            <p:cond delay="0"/>
                                          </p:stCondLst>
                                        </p:cTn>
                                        <p:tgtEl>
                                          <p:spTgt spid="289"/>
                                        </p:tgtEl>
                                        <p:attrNameLst>
                                          <p:attrName>style.visibility</p:attrName>
                                        </p:attrNameLst>
                                      </p:cBhvr>
                                      <p:to>
                                        <p:strVal val="visible"/>
                                      </p:to>
                                    </p:set>
                                    <p:animEffect transition="in" filter="dissolve">
                                      <p:cBhvr>
                                        <p:cTn id="10" dur="500"/>
                                        <p:tgtEl>
                                          <p:spTgt spid="28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96"/>
                                        </p:tgtEl>
                                        <p:attrNameLst>
                                          <p:attrName>style.visibility</p:attrName>
                                        </p:attrNameLst>
                                      </p:cBhvr>
                                      <p:to>
                                        <p:strVal val="visible"/>
                                      </p:to>
                                    </p:set>
                                    <p:animEffect transition="in" filter="dissolve">
                                      <p:cBhvr>
                                        <p:cTn id="15" dur="500"/>
                                        <p:tgtEl>
                                          <p:spTgt spid="29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26"/>
                                        </p:tgtEl>
                                        <p:attrNameLst>
                                          <p:attrName>style.visibility</p:attrName>
                                        </p:attrNameLst>
                                      </p:cBhvr>
                                      <p:to>
                                        <p:strVal val="visible"/>
                                      </p:to>
                                    </p:set>
                                    <p:animEffect transition="in" filter="dissolve">
                                      <p:cBhvr>
                                        <p:cTn id="20" dur="500"/>
                                        <p:tgtEl>
                                          <p:spTgt spid="22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dissolve">
                                      <p:cBhvr>
                                        <p:cTn id="25" dur="500"/>
                                        <p:tgtEl>
                                          <p:spTgt spid="94"/>
                                        </p:tgtEl>
                                      </p:cBhvr>
                                    </p:animEffect>
                                  </p:childTnLst>
                                </p:cTn>
                              </p:par>
                              <p:par>
                                <p:cTn id="26" presetID="9" presetClass="entr" presetSubtype="0"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dissolve">
                                      <p:cBhvr>
                                        <p:cTn id="28" dur="500"/>
                                        <p:tgtEl>
                                          <p:spTgt spid="97"/>
                                        </p:tgtEl>
                                      </p:cBhvr>
                                    </p:animEffect>
                                  </p:childTnLst>
                                </p:cTn>
                              </p:par>
                              <p:par>
                                <p:cTn id="29" presetID="9" presetClass="entr" presetSubtype="0"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dissolve">
                                      <p:cBhvr>
                                        <p:cTn id="31" dur="500"/>
                                        <p:tgtEl>
                                          <p:spTgt spid="100"/>
                                        </p:tgtEl>
                                      </p:cBhvr>
                                    </p:animEffect>
                                  </p:childTnLst>
                                </p:cTn>
                              </p:par>
                              <p:par>
                                <p:cTn id="32" presetID="9" presetClass="entr" presetSubtype="0" fill="hold"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dissolve">
                                      <p:cBhvr>
                                        <p:cTn id="34" dur="500"/>
                                        <p:tgtEl>
                                          <p:spTgt spid="103"/>
                                        </p:tgtEl>
                                      </p:cBhvr>
                                    </p:animEffect>
                                  </p:childTnLst>
                                </p:cTn>
                              </p:par>
                              <p:par>
                                <p:cTn id="35" presetID="9" presetClass="entr" presetSubtype="0" fill="hold" nodeType="with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dissolve">
                                      <p:cBhvr>
                                        <p:cTn id="37" dur="500"/>
                                        <p:tgtEl>
                                          <p:spTgt spid="106"/>
                                        </p:tgtEl>
                                      </p:cBhvr>
                                    </p:animEffect>
                                  </p:childTnLst>
                                </p:cTn>
                              </p:par>
                              <p:par>
                                <p:cTn id="38" presetID="9" presetClass="entr" presetSubtype="0" fill="hold"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dissolve">
                                      <p:cBhvr>
                                        <p:cTn id="40" dur="500"/>
                                        <p:tgtEl>
                                          <p:spTgt spid="119"/>
                                        </p:tgtEl>
                                      </p:cBhvr>
                                    </p:animEffect>
                                  </p:childTnLst>
                                </p:cTn>
                              </p:par>
                              <p:par>
                                <p:cTn id="41" presetID="9" presetClass="entr" presetSubtype="0"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dissolve">
                                      <p:cBhvr>
                                        <p:cTn id="43" dur="500"/>
                                        <p:tgtEl>
                                          <p:spTgt spid="13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14"/>
                                        </p:tgtEl>
                                        <p:attrNameLst>
                                          <p:attrName>style.visibility</p:attrName>
                                        </p:attrNameLst>
                                      </p:cBhvr>
                                      <p:to>
                                        <p:strVal val="visible"/>
                                      </p:to>
                                    </p:set>
                                    <p:animEffect transition="in" filter="dissolve">
                                      <p:cBhvr>
                                        <p:cTn id="46" dur="500"/>
                                        <p:tgtEl>
                                          <p:spTgt spid="214"/>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15"/>
                                        </p:tgtEl>
                                        <p:attrNameLst>
                                          <p:attrName>style.visibility</p:attrName>
                                        </p:attrNameLst>
                                      </p:cBhvr>
                                      <p:to>
                                        <p:strVal val="visible"/>
                                      </p:to>
                                    </p:set>
                                    <p:animEffect transition="in" filter="dissolve">
                                      <p:cBhvr>
                                        <p:cTn id="49" dur="500"/>
                                        <p:tgtEl>
                                          <p:spTgt spid="215"/>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16"/>
                                        </p:tgtEl>
                                        <p:attrNameLst>
                                          <p:attrName>style.visibility</p:attrName>
                                        </p:attrNameLst>
                                      </p:cBhvr>
                                      <p:to>
                                        <p:strVal val="visible"/>
                                      </p:to>
                                    </p:set>
                                    <p:animEffect transition="in" filter="dissolve">
                                      <p:cBhvr>
                                        <p:cTn id="52" dur="500"/>
                                        <p:tgtEl>
                                          <p:spTgt spid="216"/>
                                        </p:tgtEl>
                                      </p:cBhvr>
                                    </p:animEffect>
                                  </p:childTnLst>
                                </p:cTn>
                              </p:par>
                              <p:par>
                                <p:cTn id="53" presetID="9" presetClass="entr" presetSubtype="0" fill="hold" nodeType="withEffect">
                                  <p:stCondLst>
                                    <p:cond delay="0"/>
                                  </p:stCondLst>
                                  <p:childTnLst>
                                    <p:set>
                                      <p:cBhvr>
                                        <p:cTn id="54" dur="1" fill="hold">
                                          <p:stCondLst>
                                            <p:cond delay="0"/>
                                          </p:stCondLst>
                                        </p:cTn>
                                        <p:tgtEl>
                                          <p:spTgt spid="217"/>
                                        </p:tgtEl>
                                        <p:attrNameLst>
                                          <p:attrName>style.visibility</p:attrName>
                                        </p:attrNameLst>
                                      </p:cBhvr>
                                      <p:to>
                                        <p:strVal val="visible"/>
                                      </p:to>
                                    </p:set>
                                    <p:animEffect transition="in" filter="dissolve">
                                      <p:cBhvr>
                                        <p:cTn id="55" dur="500"/>
                                        <p:tgtEl>
                                          <p:spTgt spid="217"/>
                                        </p:tgtEl>
                                      </p:cBhvr>
                                    </p:animEffect>
                                  </p:childTnLst>
                                </p:cTn>
                              </p:par>
                              <p:par>
                                <p:cTn id="56" presetID="9" presetClass="entr" presetSubtype="0" fill="hold" nodeType="withEffect">
                                  <p:stCondLst>
                                    <p:cond delay="0"/>
                                  </p:stCondLst>
                                  <p:childTnLst>
                                    <p:set>
                                      <p:cBhvr>
                                        <p:cTn id="57" dur="1" fill="hold">
                                          <p:stCondLst>
                                            <p:cond delay="0"/>
                                          </p:stCondLst>
                                        </p:cTn>
                                        <p:tgtEl>
                                          <p:spTgt spid="218"/>
                                        </p:tgtEl>
                                        <p:attrNameLst>
                                          <p:attrName>style.visibility</p:attrName>
                                        </p:attrNameLst>
                                      </p:cBhvr>
                                      <p:to>
                                        <p:strVal val="visible"/>
                                      </p:to>
                                    </p:set>
                                    <p:animEffect transition="in" filter="dissolve">
                                      <p:cBhvr>
                                        <p:cTn id="58" dur="500"/>
                                        <p:tgtEl>
                                          <p:spTgt spid="218"/>
                                        </p:tgtEl>
                                      </p:cBhvr>
                                    </p:animEffect>
                                  </p:childTnLst>
                                </p:cTn>
                              </p:par>
                              <p:par>
                                <p:cTn id="59" presetID="9" presetClass="entr" presetSubtype="0" fill="hold" nodeType="withEffect">
                                  <p:stCondLst>
                                    <p:cond delay="0"/>
                                  </p:stCondLst>
                                  <p:childTnLst>
                                    <p:set>
                                      <p:cBhvr>
                                        <p:cTn id="60" dur="1" fill="hold">
                                          <p:stCondLst>
                                            <p:cond delay="0"/>
                                          </p:stCondLst>
                                        </p:cTn>
                                        <p:tgtEl>
                                          <p:spTgt spid="219"/>
                                        </p:tgtEl>
                                        <p:attrNameLst>
                                          <p:attrName>style.visibility</p:attrName>
                                        </p:attrNameLst>
                                      </p:cBhvr>
                                      <p:to>
                                        <p:strVal val="visible"/>
                                      </p:to>
                                    </p:set>
                                    <p:animEffect transition="in" filter="dissolve">
                                      <p:cBhvr>
                                        <p:cTn id="61" dur="500"/>
                                        <p:tgtEl>
                                          <p:spTgt spid="219"/>
                                        </p:tgtEl>
                                      </p:cBhvr>
                                    </p:animEffect>
                                  </p:childTnLst>
                                </p:cTn>
                              </p:par>
                              <p:par>
                                <p:cTn id="62" presetID="9" presetClass="entr" presetSubtype="0" fill="hold" nodeType="withEffect">
                                  <p:stCondLst>
                                    <p:cond delay="0"/>
                                  </p:stCondLst>
                                  <p:childTnLst>
                                    <p:set>
                                      <p:cBhvr>
                                        <p:cTn id="63" dur="1" fill="hold">
                                          <p:stCondLst>
                                            <p:cond delay="0"/>
                                          </p:stCondLst>
                                        </p:cTn>
                                        <p:tgtEl>
                                          <p:spTgt spid="223"/>
                                        </p:tgtEl>
                                        <p:attrNameLst>
                                          <p:attrName>style.visibility</p:attrName>
                                        </p:attrNameLst>
                                      </p:cBhvr>
                                      <p:to>
                                        <p:strVal val="visible"/>
                                      </p:to>
                                    </p:set>
                                    <p:animEffect transition="in" filter="dissolve">
                                      <p:cBhvr>
                                        <p:cTn id="64" dur="500"/>
                                        <p:tgtEl>
                                          <p:spTgt spid="223"/>
                                        </p:tgtEl>
                                      </p:cBhvr>
                                    </p:animEffect>
                                  </p:childTnLst>
                                </p:cTn>
                              </p:par>
                              <p:par>
                                <p:cTn id="65" presetID="9" presetClass="entr" presetSubtype="0" fill="hold" nodeType="withEffect">
                                  <p:stCondLst>
                                    <p:cond delay="0"/>
                                  </p:stCondLst>
                                  <p:childTnLst>
                                    <p:set>
                                      <p:cBhvr>
                                        <p:cTn id="66" dur="1" fill="hold">
                                          <p:stCondLst>
                                            <p:cond delay="0"/>
                                          </p:stCondLst>
                                        </p:cTn>
                                        <p:tgtEl>
                                          <p:spTgt spid="224"/>
                                        </p:tgtEl>
                                        <p:attrNameLst>
                                          <p:attrName>style.visibility</p:attrName>
                                        </p:attrNameLst>
                                      </p:cBhvr>
                                      <p:to>
                                        <p:strVal val="visible"/>
                                      </p:to>
                                    </p:set>
                                    <p:animEffect transition="in" filter="dissolve">
                                      <p:cBhvr>
                                        <p:cTn id="67" dur="500"/>
                                        <p:tgtEl>
                                          <p:spTgt spid="224"/>
                                        </p:tgtEl>
                                      </p:cBhvr>
                                    </p:animEffect>
                                  </p:childTnLst>
                                </p:cTn>
                              </p:par>
                              <p:par>
                                <p:cTn id="68" presetID="9" presetClass="entr" presetSubtype="0"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dissolve">
                                      <p:cBhvr>
                                        <p:cTn id="70" dur="500"/>
                                        <p:tgtEl>
                                          <p:spTgt spid="13"/>
                                        </p:tgtEl>
                                      </p:cBhvr>
                                    </p:animEffect>
                                  </p:childTnLst>
                                </p:cTn>
                              </p:par>
                              <p:par>
                                <p:cTn id="71" presetID="9" presetClass="entr" presetSubtype="0" fill="hold" nodeType="withEffect">
                                  <p:stCondLst>
                                    <p:cond delay="0"/>
                                  </p:stCondLst>
                                  <p:childTnLst>
                                    <p:set>
                                      <p:cBhvr>
                                        <p:cTn id="72" dur="1" fill="hold">
                                          <p:stCondLst>
                                            <p:cond delay="0"/>
                                          </p:stCondLst>
                                        </p:cTn>
                                        <p:tgtEl>
                                          <p:spTgt spid="220"/>
                                        </p:tgtEl>
                                        <p:attrNameLst>
                                          <p:attrName>style.visibility</p:attrName>
                                        </p:attrNameLst>
                                      </p:cBhvr>
                                      <p:to>
                                        <p:strVal val="visible"/>
                                      </p:to>
                                    </p:set>
                                    <p:animEffect transition="in" filter="dissolve">
                                      <p:cBhvr>
                                        <p:cTn id="73" dur="500"/>
                                        <p:tgtEl>
                                          <p:spTgt spid="220"/>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95"/>
                                        </p:tgtEl>
                                        <p:attrNameLst>
                                          <p:attrName>style.visibility</p:attrName>
                                        </p:attrNameLst>
                                      </p:cBhvr>
                                      <p:to>
                                        <p:strVal val="visible"/>
                                      </p:to>
                                    </p:set>
                                    <p:animEffect transition="in" filter="dissolve">
                                      <p:cBhvr>
                                        <p:cTn id="78"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5" grpId="0" animBg="1"/>
      <p:bldP spid="216" grpId="0" animBg="1"/>
      <p:bldP spid="226" grpId="0"/>
      <p:bldP spid="295" grpId="0"/>
      <p:bldP spid="29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596900" y="3398133"/>
            <a:ext cx="2966562" cy="1631216"/>
          </a:xfrm>
          <a:prstGeom prst="rect">
            <a:avLst/>
          </a:prstGeom>
          <a:noFill/>
        </p:spPr>
        <p:txBody>
          <a:bodyPr wrap="square" rtlCol="0">
            <a:spAutoFit/>
          </a:bodyPr>
          <a:lstStyle/>
          <a:p>
            <a:r>
              <a:rPr lang="en-US" sz="2000" dirty="0">
                <a:solidFill>
                  <a:srgbClr val="FF0000"/>
                </a:solidFill>
                <a:latin typeface="Apple Chancery"/>
                <a:cs typeface="Apple Chancery"/>
              </a:rPr>
              <a:t>--The left circuit, </a:t>
            </a:r>
            <a:r>
              <a:rPr lang="en-US" sz="2000" dirty="0">
                <a:latin typeface="Times New Roman"/>
                <a:cs typeface="Times New Roman"/>
              </a:rPr>
              <a:t>called </a:t>
            </a:r>
            <a:r>
              <a:rPr lang="en-US" sz="2000" i="1" dirty="0">
                <a:solidFill>
                  <a:srgbClr val="0000FF"/>
                </a:solidFill>
                <a:latin typeface="Times New Roman"/>
                <a:cs typeface="Times New Roman"/>
              </a:rPr>
              <a:t>the primary </a:t>
            </a:r>
            <a:r>
              <a:rPr lang="en-US" sz="2000" dirty="0">
                <a:latin typeface="Times New Roman"/>
                <a:cs typeface="Times New Roman"/>
              </a:rPr>
              <a:t>because it includes a </a:t>
            </a:r>
            <a:r>
              <a:rPr lang="en-US" sz="2000" dirty="0">
                <a:solidFill>
                  <a:srgbClr val="0000FF"/>
                </a:solidFill>
                <a:latin typeface="Times New Roman"/>
                <a:cs typeface="Times New Roman"/>
              </a:rPr>
              <a:t>power supply </a:t>
            </a:r>
            <a:r>
              <a:rPr lang="en-US" sz="2000" dirty="0">
                <a:solidFill>
                  <a:srgbClr val="000000"/>
                </a:solidFill>
                <a:latin typeface="Times New Roman"/>
                <a:cs typeface="Times New Roman"/>
              </a:rPr>
              <a:t>in it, has some number of winds       in its coil.</a:t>
            </a: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69.)</a:t>
            </a:r>
          </a:p>
        </p:txBody>
      </p:sp>
      <p:sp>
        <p:nvSpPr>
          <p:cNvPr id="2" name="TextBox 1"/>
          <p:cNvSpPr txBox="1"/>
          <p:nvPr/>
        </p:nvSpPr>
        <p:spPr>
          <a:xfrm>
            <a:off x="381000" y="1326722"/>
            <a:ext cx="3060700" cy="2062103"/>
          </a:xfrm>
          <a:prstGeom prst="rect">
            <a:avLst/>
          </a:prstGeom>
          <a:noFill/>
        </p:spPr>
        <p:txBody>
          <a:bodyPr wrap="square" rtlCol="0">
            <a:spAutoFit/>
          </a:bodyPr>
          <a:lstStyle/>
          <a:p>
            <a:r>
              <a:rPr lang="en-US" sz="2800" dirty="0">
                <a:solidFill>
                  <a:srgbClr val="FF0000"/>
                </a:solidFill>
                <a:latin typeface="Apple Chancery"/>
                <a:cs typeface="Apple Chancery"/>
              </a:rPr>
              <a:t>To the right </a:t>
            </a:r>
            <a:r>
              <a:rPr lang="en-US" sz="2000" dirty="0">
                <a:latin typeface="Times New Roman"/>
                <a:cs typeface="Times New Roman"/>
              </a:rPr>
              <a:t>you see an </a:t>
            </a:r>
            <a:r>
              <a:rPr lang="en-US" sz="2000" dirty="0">
                <a:solidFill>
                  <a:srgbClr val="0000FF"/>
                </a:solidFill>
                <a:latin typeface="Times New Roman"/>
                <a:cs typeface="Times New Roman"/>
              </a:rPr>
              <a:t>iron yoke </a:t>
            </a:r>
            <a:r>
              <a:rPr lang="en-US" sz="2000" dirty="0">
                <a:latin typeface="Times New Roman"/>
                <a:cs typeface="Times New Roman"/>
              </a:rPr>
              <a:t>about which is wrapped </a:t>
            </a:r>
            <a:r>
              <a:rPr lang="en-US" sz="2000" dirty="0">
                <a:solidFill>
                  <a:srgbClr val="FF0000"/>
                </a:solidFill>
                <a:latin typeface="Times New Roman"/>
                <a:cs typeface="Times New Roman"/>
              </a:rPr>
              <a:t>two independent coils </a:t>
            </a:r>
            <a:r>
              <a:rPr lang="en-US" sz="2000" dirty="0">
                <a:latin typeface="Times New Roman"/>
                <a:cs typeface="Times New Roman"/>
              </a:rPr>
              <a:t>that are </a:t>
            </a:r>
            <a:r>
              <a:rPr lang="en-US" sz="2000" dirty="0">
                <a:solidFill>
                  <a:srgbClr val="0000FF"/>
                </a:solidFill>
                <a:latin typeface="Times New Roman"/>
                <a:cs typeface="Times New Roman"/>
              </a:rPr>
              <a:t>insulated from one another </a:t>
            </a:r>
            <a:r>
              <a:rPr lang="en-US" sz="2000" dirty="0">
                <a:latin typeface="Times New Roman"/>
                <a:cs typeface="Times New Roman"/>
              </a:rPr>
              <a:t>(see sketch).  To whit:</a:t>
            </a:r>
            <a:endParaRPr lang="en-US" sz="2000" dirty="0">
              <a:solidFill>
                <a:srgbClr val="0000FF"/>
              </a:solidFill>
              <a:latin typeface="Times New Roman"/>
              <a:cs typeface="Times New Roman"/>
            </a:endParaRPr>
          </a:p>
        </p:txBody>
      </p:sp>
      <p:sp>
        <p:nvSpPr>
          <p:cNvPr id="81" name="TextBox 80"/>
          <p:cNvSpPr txBox="1"/>
          <p:nvPr/>
        </p:nvSpPr>
        <p:spPr>
          <a:xfrm>
            <a:off x="34290" y="0"/>
            <a:ext cx="9144000" cy="1323439"/>
          </a:xfrm>
          <a:prstGeom prst="rect">
            <a:avLst/>
          </a:prstGeom>
          <a:noFill/>
        </p:spPr>
        <p:txBody>
          <a:bodyPr wrap="square" rtlCol="0">
            <a:spAutoFit/>
          </a:bodyPr>
          <a:lstStyle/>
          <a:p>
            <a:pPr algn="ctr"/>
            <a:r>
              <a:rPr lang="en-US" sz="4000" dirty="0">
                <a:solidFill>
                  <a:srgbClr val="FF0000"/>
                </a:solidFill>
                <a:latin typeface="Apple Chancery"/>
                <a:cs typeface="Apple Chancery"/>
              </a:rPr>
              <a:t>AP Ideas (Induction) with </a:t>
            </a:r>
            <a:r>
              <a:rPr lang="en-US" sz="4000" dirty="0">
                <a:solidFill>
                  <a:srgbClr val="0000FF"/>
                </a:solidFill>
                <a:latin typeface="Apple Chancery"/>
                <a:cs typeface="Apple Chancery"/>
              </a:rPr>
              <a:t>Non-AP </a:t>
            </a:r>
            <a:r>
              <a:rPr lang="en-US" sz="4000" dirty="0">
                <a:solidFill>
                  <a:srgbClr val="FF0000"/>
                </a:solidFill>
                <a:latin typeface="Apple Chancery"/>
                <a:cs typeface="Apple Chancery"/>
              </a:rPr>
              <a:t>Math</a:t>
            </a:r>
          </a:p>
          <a:p>
            <a:pPr algn="ctr"/>
            <a:r>
              <a:rPr lang="en-US" sz="4000" dirty="0">
                <a:solidFill>
                  <a:srgbClr val="FF0000"/>
                </a:solidFill>
                <a:latin typeface="Apple Chancery"/>
                <a:cs typeface="Apple Chancery"/>
              </a:rPr>
              <a:t>The Transformer</a:t>
            </a:r>
          </a:p>
        </p:txBody>
      </p:sp>
      <p:graphicFrame>
        <p:nvGraphicFramePr>
          <p:cNvPr id="75" name="Object 74"/>
          <p:cNvGraphicFramePr>
            <a:graphicFrameLocks noChangeAspect="1"/>
          </p:cNvGraphicFramePr>
          <p:nvPr>
            <p:extLst>
              <p:ext uri="{D42A27DB-BD31-4B8C-83A1-F6EECF244321}">
                <p14:modId xmlns:p14="http://schemas.microsoft.com/office/powerpoint/2010/main" val="1731109066"/>
              </p:ext>
            </p:extLst>
          </p:nvPr>
        </p:nvGraphicFramePr>
        <p:xfrm>
          <a:off x="1355725" y="4683274"/>
          <a:ext cx="361950" cy="384175"/>
        </p:xfrm>
        <a:graphic>
          <a:graphicData uri="http://schemas.openxmlformats.org/presentationml/2006/ole">
            <mc:AlternateContent xmlns:mc="http://schemas.openxmlformats.org/markup-compatibility/2006">
              <mc:Choice xmlns:v="urn:schemas-microsoft-com:vml" Requires="v">
                <p:oleObj spid="_x0000_s2746862" name="Equation" r:id="rId4" imgW="215900" imgH="228600" progId="Equation.DSMT4">
                  <p:embed/>
                </p:oleObj>
              </mc:Choice>
              <mc:Fallback>
                <p:oleObj name="Equation" r:id="rId4" imgW="215900" imgH="228600" progId="Equation.DSMT4">
                  <p:embed/>
                  <p:pic>
                    <p:nvPicPr>
                      <p:cNvPr id="0" name=""/>
                      <p:cNvPicPr/>
                      <p:nvPr/>
                    </p:nvPicPr>
                    <p:blipFill>
                      <a:blip r:embed="rId5"/>
                      <a:stretch>
                        <a:fillRect/>
                      </a:stretch>
                    </p:blipFill>
                    <p:spPr>
                      <a:xfrm>
                        <a:off x="1355725" y="4683274"/>
                        <a:ext cx="361950" cy="384175"/>
                      </a:xfrm>
                      <a:prstGeom prst="rect">
                        <a:avLst/>
                      </a:prstGeom>
                    </p:spPr>
                  </p:pic>
                </p:oleObj>
              </mc:Fallback>
            </mc:AlternateContent>
          </a:graphicData>
        </a:graphic>
      </p:graphicFrame>
      <p:grpSp>
        <p:nvGrpSpPr>
          <p:cNvPr id="15" name="Group 14"/>
          <p:cNvGrpSpPr/>
          <p:nvPr/>
        </p:nvGrpSpPr>
        <p:grpSpPr>
          <a:xfrm>
            <a:off x="3563462" y="1544739"/>
            <a:ext cx="5473700" cy="3239537"/>
            <a:chOff x="838200" y="1676400"/>
            <a:chExt cx="7467600" cy="4419600"/>
          </a:xfrm>
        </p:grpSpPr>
        <p:sp>
          <p:nvSpPr>
            <p:cNvPr id="16" name="Rectangle 6"/>
            <p:cNvSpPr>
              <a:spLocks noChangeArrowheads="1"/>
            </p:cNvSpPr>
            <p:nvPr/>
          </p:nvSpPr>
          <p:spPr bwMode="auto">
            <a:xfrm>
              <a:off x="3200400" y="1676400"/>
              <a:ext cx="3200400" cy="4419600"/>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17" name="Rectangle 7"/>
            <p:cNvSpPr>
              <a:spLocks noChangeArrowheads="1"/>
            </p:cNvSpPr>
            <p:nvPr/>
          </p:nvSpPr>
          <p:spPr bwMode="auto">
            <a:xfrm>
              <a:off x="3886200" y="2362200"/>
              <a:ext cx="1828800" cy="31242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8" name="Line 9"/>
            <p:cNvSpPr>
              <a:spLocks noChangeShapeType="1"/>
            </p:cNvSpPr>
            <p:nvPr/>
          </p:nvSpPr>
          <p:spPr bwMode="auto">
            <a:xfrm flipH="1">
              <a:off x="3200400" y="30480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0"/>
            <p:cNvSpPr>
              <a:spLocks noChangeShapeType="1"/>
            </p:cNvSpPr>
            <p:nvPr/>
          </p:nvSpPr>
          <p:spPr bwMode="auto">
            <a:xfrm flipH="1">
              <a:off x="3200400" y="33528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1"/>
            <p:cNvSpPr>
              <a:spLocks noChangeShapeType="1"/>
            </p:cNvSpPr>
            <p:nvPr/>
          </p:nvSpPr>
          <p:spPr bwMode="auto">
            <a:xfrm flipH="1">
              <a:off x="3200400" y="36576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2"/>
            <p:cNvSpPr>
              <a:spLocks noChangeShapeType="1"/>
            </p:cNvSpPr>
            <p:nvPr/>
          </p:nvSpPr>
          <p:spPr bwMode="auto">
            <a:xfrm flipH="1">
              <a:off x="3200400" y="39624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13"/>
            <p:cNvSpPr>
              <a:spLocks noChangeShapeType="1"/>
            </p:cNvSpPr>
            <p:nvPr/>
          </p:nvSpPr>
          <p:spPr bwMode="auto">
            <a:xfrm flipH="1">
              <a:off x="3200400" y="42672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14"/>
            <p:cNvSpPr>
              <a:spLocks noChangeShapeType="1"/>
            </p:cNvSpPr>
            <p:nvPr/>
          </p:nvSpPr>
          <p:spPr bwMode="auto">
            <a:xfrm flipH="1">
              <a:off x="3200400" y="45720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Line 15"/>
            <p:cNvSpPr>
              <a:spLocks noChangeShapeType="1"/>
            </p:cNvSpPr>
            <p:nvPr/>
          </p:nvSpPr>
          <p:spPr bwMode="auto">
            <a:xfrm flipH="1">
              <a:off x="3200400" y="48768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16"/>
            <p:cNvSpPr>
              <a:spLocks noChangeShapeType="1"/>
            </p:cNvSpPr>
            <p:nvPr/>
          </p:nvSpPr>
          <p:spPr bwMode="auto">
            <a:xfrm flipH="1">
              <a:off x="3200400" y="27432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Line 18"/>
            <p:cNvSpPr>
              <a:spLocks noChangeShapeType="1"/>
            </p:cNvSpPr>
            <p:nvPr/>
          </p:nvSpPr>
          <p:spPr bwMode="auto">
            <a:xfrm flipH="1">
              <a:off x="1676400" y="5105400"/>
              <a:ext cx="152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 name="Line 19"/>
            <p:cNvSpPr>
              <a:spLocks noChangeShapeType="1"/>
            </p:cNvSpPr>
            <p:nvPr/>
          </p:nvSpPr>
          <p:spPr bwMode="auto">
            <a:xfrm flipH="1">
              <a:off x="1676400" y="2590800"/>
              <a:ext cx="152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Freeform 20"/>
            <p:cNvSpPr>
              <a:spLocks/>
            </p:cNvSpPr>
            <p:nvPr/>
          </p:nvSpPr>
          <p:spPr bwMode="auto">
            <a:xfrm>
              <a:off x="3889375" y="2581275"/>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Freeform 21"/>
            <p:cNvSpPr>
              <a:spLocks/>
            </p:cNvSpPr>
            <p:nvPr/>
          </p:nvSpPr>
          <p:spPr bwMode="auto">
            <a:xfrm>
              <a:off x="3886200" y="28702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Freeform 22"/>
            <p:cNvSpPr>
              <a:spLocks/>
            </p:cNvSpPr>
            <p:nvPr/>
          </p:nvSpPr>
          <p:spPr bwMode="auto">
            <a:xfrm>
              <a:off x="3883025" y="31750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Freeform 23"/>
            <p:cNvSpPr>
              <a:spLocks/>
            </p:cNvSpPr>
            <p:nvPr/>
          </p:nvSpPr>
          <p:spPr bwMode="auto">
            <a:xfrm>
              <a:off x="3879850" y="34798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24"/>
            <p:cNvSpPr>
              <a:spLocks/>
            </p:cNvSpPr>
            <p:nvPr/>
          </p:nvSpPr>
          <p:spPr bwMode="auto">
            <a:xfrm>
              <a:off x="3886200" y="37846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 name="Freeform 25"/>
            <p:cNvSpPr>
              <a:spLocks/>
            </p:cNvSpPr>
            <p:nvPr/>
          </p:nvSpPr>
          <p:spPr bwMode="auto">
            <a:xfrm>
              <a:off x="3886200" y="40894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4" name="Freeform 26"/>
            <p:cNvSpPr>
              <a:spLocks/>
            </p:cNvSpPr>
            <p:nvPr/>
          </p:nvSpPr>
          <p:spPr bwMode="auto">
            <a:xfrm>
              <a:off x="3902075" y="43942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5" name="Freeform 27"/>
            <p:cNvSpPr>
              <a:spLocks/>
            </p:cNvSpPr>
            <p:nvPr/>
          </p:nvSpPr>
          <p:spPr bwMode="auto">
            <a:xfrm>
              <a:off x="3902075" y="46990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 name="Freeform 30"/>
            <p:cNvSpPr>
              <a:spLocks/>
            </p:cNvSpPr>
            <p:nvPr/>
          </p:nvSpPr>
          <p:spPr bwMode="auto">
            <a:xfrm>
              <a:off x="3117850" y="288925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 name="Freeform 31"/>
            <p:cNvSpPr>
              <a:spLocks/>
            </p:cNvSpPr>
            <p:nvPr/>
          </p:nvSpPr>
          <p:spPr bwMode="auto">
            <a:xfrm>
              <a:off x="3124200" y="318770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 name="Freeform 32"/>
            <p:cNvSpPr>
              <a:spLocks/>
            </p:cNvSpPr>
            <p:nvPr/>
          </p:nvSpPr>
          <p:spPr bwMode="auto">
            <a:xfrm>
              <a:off x="3130550" y="348615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 name="Freeform 33"/>
            <p:cNvSpPr>
              <a:spLocks/>
            </p:cNvSpPr>
            <p:nvPr/>
          </p:nvSpPr>
          <p:spPr bwMode="auto">
            <a:xfrm>
              <a:off x="3136900" y="379730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 name="Freeform 34"/>
            <p:cNvSpPr>
              <a:spLocks/>
            </p:cNvSpPr>
            <p:nvPr/>
          </p:nvSpPr>
          <p:spPr bwMode="auto">
            <a:xfrm>
              <a:off x="3124200" y="410210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 name="Freeform 35"/>
            <p:cNvSpPr>
              <a:spLocks/>
            </p:cNvSpPr>
            <p:nvPr/>
          </p:nvSpPr>
          <p:spPr bwMode="auto">
            <a:xfrm>
              <a:off x="3124200" y="440690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 name="Freeform 36"/>
            <p:cNvSpPr>
              <a:spLocks/>
            </p:cNvSpPr>
            <p:nvPr/>
          </p:nvSpPr>
          <p:spPr bwMode="auto">
            <a:xfrm>
              <a:off x="3124200" y="471170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43" name="Group 41"/>
            <p:cNvGrpSpPr>
              <a:grpSpLocks/>
            </p:cNvGrpSpPr>
            <p:nvPr/>
          </p:nvGrpSpPr>
          <p:grpSpPr bwMode="auto">
            <a:xfrm flipV="1">
              <a:off x="5632450" y="2667000"/>
              <a:ext cx="831850" cy="396875"/>
              <a:chOff x="4028" y="1770"/>
              <a:chExt cx="524" cy="250"/>
            </a:xfrm>
          </p:grpSpPr>
          <p:sp>
            <p:nvSpPr>
              <p:cNvPr id="80"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4" name="Group 50"/>
            <p:cNvGrpSpPr>
              <a:grpSpLocks/>
            </p:cNvGrpSpPr>
            <p:nvPr/>
          </p:nvGrpSpPr>
          <p:grpSpPr bwMode="auto">
            <a:xfrm flipV="1">
              <a:off x="5638800" y="3184525"/>
              <a:ext cx="831850" cy="396875"/>
              <a:chOff x="4028" y="1770"/>
              <a:chExt cx="524" cy="250"/>
            </a:xfrm>
          </p:grpSpPr>
          <p:sp>
            <p:nvSpPr>
              <p:cNvPr id="77"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8"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9"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5" name="Group 54"/>
            <p:cNvGrpSpPr>
              <a:grpSpLocks/>
            </p:cNvGrpSpPr>
            <p:nvPr/>
          </p:nvGrpSpPr>
          <p:grpSpPr bwMode="auto">
            <a:xfrm flipV="1">
              <a:off x="5638800" y="3702050"/>
              <a:ext cx="831850" cy="396875"/>
              <a:chOff x="4028" y="1770"/>
              <a:chExt cx="524" cy="250"/>
            </a:xfrm>
          </p:grpSpPr>
          <p:sp>
            <p:nvSpPr>
              <p:cNvPr id="73"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6"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6" name="Group 58"/>
            <p:cNvGrpSpPr>
              <a:grpSpLocks/>
            </p:cNvGrpSpPr>
            <p:nvPr/>
          </p:nvGrpSpPr>
          <p:grpSpPr bwMode="auto">
            <a:xfrm flipV="1">
              <a:off x="5638800" y="4219575"/>
              <a:ext cx="831850" cy="396875"/>
              <a:chOff x="4028" y="1770"/>
              <a:chExt cx="524" cy="250"/>
            </a:xfrm>
          </p:grpSpPr>
          <p:sp>
            <p:nvSpPr>
              <p:cNvPr id="70"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2"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 name="Line 63"/>
            <p:cNvSpPr>
              <a:spLocks noChangeShapeType="1"/>
            </p:cNvSpPr>
            <p:nvPr/>
          </p:nvSpPr>
          <p:spPr bwMode="auto">
            <a:xfrm flipH="1" flipV="1">
              <a:off x="5721350" y="474345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 name="Freeform 65"/>
            <p:cNvSpPr>
              <a:spLocks/>
            </p:cNvSpPr>
            <p:nvPr/>
          </p:nvSpPr>
          <p:spPr bwMode="auto">
            <a:xfrm flipV="1">
              <a:off x="5638800" y="473710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 name="Line 66"/>
            <p:cNvSpPr>
              <a:spLocks noChangeShapeType="1"/>
            </p:cNvSpPr>
            <p:nvPr/>
          </p:nvSpPr>
          <p:spPr bwMode="auto">
            <a:xfrm flipH="1">
              <a:off x="6400800" y="4953000"/>
              <a:ext cx="152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7" name="Line 67"/>
            <p:cNvSpPr>
              <a:spLocks noChangeShapeType="1"/>
            </p:cNvSpPr>
            <p:nvPr/>
          </p:nvSpPr>
          <p:spPr bwMode="auto">
            <a:xfrm flipH="1">
              <a:off x="6400800" y="2743200"/>
              <a:ext cx="152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 name="Line 68"/>
            <p:cNvSpPr>
              <a:spLocks noChangeShapeType="1"/>
            </p:cNvSpPr>
            <p:nvPr/>
          </p:nvSpPr>
          <p:spPr bwMode="auto">
            <a:xfrm>
              <a:off x="1676400" y="2590800"/>
              <a:ext cx="0" cy="457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 name="Line 69"/>
            <p:cNvSpPr>
              <a:spLocks noChangeShapeType="1"/>
            </p:cNvSpPr>
            <p:nvPr/>
          </p:nvSpPr>
          <p:spPr bwMode="auto">
            <a:xfrm>
              <a:off x="1371600" y="3048000"/>
              <a:ext cx="304800" cy="457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 name="Line 70"/>
            <p:cNvSpPr>
              <a:spLocks noChangeShapeType="1"/>
            </p:cNvSpPr>
            <p:nvPr/>
          </p:nvSpPr>
          <p:spPr bwMode="auto">
            <a:xfrm>
              <a:off x="1676400" y="3505200"/>
              <a:ext cx="0" cy="609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71"/>
            <p:cNvSpPr>
              <a:spLocks noChangeShapeType="1"/>
            </p:cNvSpPr>
            <p:nvPr/>
          </p:nvSpPr>
          <p:spPr bwMode="auto">
            <a:xfrm>
              <a:off x="1295400" y="4114800"/>
              <a:ext cx="762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72"/>
            <p:cNvSpPr>
              <a:spLocks noChangeShapeType="1"/>
            </p:cNvSpPr>
            <p:nvPr/>
          </p:nvSpPr>
          <p:spPr bwMode="auto">
            <a:xfrm>
              <a:off x="1524000" y="4267200"/>
              <a:ext cx="3048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73"/>
            <p:cNvSpPr>
              <a:spLocks noChangeShapeType="1"/>
            </p:cNvSpPr>
            <p:nvPr/>
          </p:nvSpPr>
          <p:spPr bwMode="auto">
            <a:xfrm>
              <a:off x="1676400" y="4267200"/>
              <a:ext cx="0" cy="838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74"/>
            <p:cNvSpPr>
              <a:spLocks noChangeShapeType="1"/>
            </p:cNvSpPr>
            <p:nvPr/>
          </p:nvSpPr>
          <p:spPr bwMode="auto">
            <a:xfrm>
              <a:off x="7924800" y="2743200"/>
              <a:ext cx="0" cy="762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75"/>
            <p:cNvSpPr>
              <a:spLocks noChangeShapeType="1"/>
            </p:cNvSpPr>
            <p:nvPr/>
          </p:nvSpPr>
          <p:spPr bwMode="auto">
            <a:xfrm>
              <a:off x="7924800" y="4343400"/>
              <a:ext cx="0" cy="609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Oval 76"/>
            <p:cNvSpPr>
              <a:spLocks noChangeArrowheads="1"/>
            </p:cNvSpPr>
            <p:nvPr/>
          </p:nvSpPr>
          <p:spPr bwMode="auto">
            <a:xfrm>
              <a:off x="7467600" y="3505200"/>
              <a:ext cx="838200" cy="838200"/>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68" name="Object 2"/>
            <p:cNvGraphicFramePr>
              <a:graphicFrameLocks noChangeAspect="1"/>
            </p:cNvGraphicFramePr>
            <p:nvPr>
              <p:extLst>
                <p:ext uri="{D42A27DB-BD31-4B8C-83A1-F6EECF244321}">
                  <p14:modId xmlns:p14="http://schemas.microsoft.com/office/powerpoint/2010/main" val="1997674239"/>
                </p:ext>
              </p:extLst>
            </p:nvPr>
          </p:nvGraphicFramePr>
          <p:xfrm>
            <a:off x="838200" y="3962400"/>
            <a:ext cx="381000" cy="381000"/>
          </p:xfrm>
          <a:graphic>
            <a:graphicData uri="http://schemas.openxmlformats.org/presentationml/2006/ole">
              <mc:AlternateContent xmlns:mc="http://schemas.openxmlformats.org/markup-compatibility/2006">
                <mc:Choice xmlns:v="urn:schemas-microsoft-com:vml" Requires="v">
                  <p:oleObj spid="_x0000_s2746863" name="Equation" r:id="rId6" imgW="152400" imgH="152400" progId="Equation.DSMT4">
                    <p:embed/>
                  </p:oleObj>
                </mc:Choice>
                <mc:Fallback>
                  <p:oleObj name="Equation" r:id="rId6"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962400"/>
                          <a:ext cx="38100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9" name="Object 3"/>
            <p:cNvGraphicFramePr>
              <a:graphicFrameLocks noChangeAspect="1"/>
            </p:cNvGraphicFramePr>
            <p:nvPr>
              <p:extLst>
                <p:ext uri="{D42A27DB-BD31-4B8C-83A1-F6EECF244321}">
                  <p14:modId xmlns:p14="http://schemas.microsoft.com/office/powerpoint/2010/main" val="2877660337"/>
                </p:ext>
              </p:extLst>
            </p:nvPr>
          </p:nvGraphicFramePr>
          <p:xfrm>
            <a:off x="7696200" y="3733800"/>
            <a:ext cx="381000" cy="381000"/>
          </p:xfrm>
          <a:graphic>
            <a:graphicData uri="http://schemas.openxmlformats.org/presentationml/2006/ole">
              <mc:AlternateContent xmlns:mc="http://schemas.openxmlformats.org/markup-compatibility/2006">
                <mc:Choice xmlns:v="urn:schemas-microsoft-com:vml" Requires="v">
                  <p:oleObj spid="_x0000_s2746864" name="Equation" r:id="rId8" imgW="152400" imgH="152400" progId="Equation.DSMT4">
                    <p:embed/>
                  </p:oleObj>
                </mc:Choice>
                <mc:Fallback>
                  <p:oleObj name="Equation" r:id="rId8" imgW="152400" imgH="152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3733800"/>
                          <a:ext cx="38100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84" name="TextBox 83"/>
          <p:cNvSpPr txBox="1"/>
          <p:nvPr/>
        </p:nvSpPr>
        <p:spPr>
          <a:xfrm>
            <a:off x="629761" y="5181749"/>
            <a:ext cx="8239837" cy="707886"/>
          </a:xfrm>
          <a:prstGeom prst="rect">
            <a:avLst/>
          </a:prstGeom>
          <a:noFill/>
        </p:spPr>
        <p:txBody>
          <a:bodyPr wrap="square" rtlCol="0">
            <a:spAutoFit/>
          </a:bodyPr>
          <a:lstStyle/>
          <a:p>
            <a:r>
              <a:rPr lang="en-US" sz="2000" dirty="0">
                <a:solidFill>
                  <a:srgbClr val="FF0000"/>
                </a:solidFill>
                <a:latin typeface="Apple Chancery"/>
                <a:cs typeface="Apple Chancery"/>
              </a:rPr>
              <a:t>--The right circuit, </a:t>
            </a:r>
            <a:r>
              <a:rPr lang="en-US" sz="2000" dirty="0">
                <a:latin typeface="Times New Roman"/>
                <a:cs typeface="Times New Roman"/>
              </a:rPr>
              <a:t>called </a:t>
            </a:r>
            <a:r>
              <a:rPr lang="en-US" sz="2000" i="1" dirty="0">
                <a:solidFill>
                  <a:srgbClr val="0000FF"/>
                </a:solidFill>
                <a:latin typeface="Times New Roman"/>
                <a:cs typeface="Times New Roman"/>
              </a:rPr>
              <a:t>the secondary </a:t>
            </a:r>
            <a:r>
              <a:rPr lang="en-US" sz="2000" dirty="0">
                <a:latin typeface="Times New Roman"/>
                <a:cs typeface="Times New Roman"/>
              </a:rPr>
              <a:t>because it includes a </a:t>
            </a:r>
            <a:r>
              <a:rPr lang="en-US" sz="2000" dirty="0">
                <a:solidFill>
                  <a:srgbClr val="0000FF"/>
                </a:solidFill>
                <a:latin typeface="Times New Roman"/>
                <a:cs typeface="Times New Roman"/>
              </a:rPr>
              <a:t>device you are transferring power to</a:t>
            </a:r>
            <a:r>
              <a:rPr lang="en-US" sz="2000" dirty="0">
                <a:solidFill>
                  <a:srgbClr val="000000"/>
                </a:solidFill>
                <a:latin typeface="Times New Roman"/>
                <a:cs typeface="Times New Roman"/>
              </a:rPr>
              <a:t>, has some number of winds      in its coil.</a:t>
            </a:r>
          </a:p>
        </p:txBody>
      </p:sp>
      <p:graphicFrame>
        <p:nvGraphicFramePr>
          <p:cNvPr id="85" name="Object 84"/>
          <p:cNvGraphicFramePr>
            <a:graphicFrameLocks noChangeAspect="1"/>
          </p:cNvGraphicFramePr>
          <p:nvPr>
            <p:extLst>
              <p:ext uri="{D42A27DB-BD31-4B8C-83A1-F6EECF244321}">
                <p14:modId xmlns:p14="http://schemas.microsoft.com/office/powerpoint/2010/main" val="1969604857"/>
              </p:ext>
            </p:extLst>
          </p:nvPr>
        </p:nvGraphicFramePr>
        <p:xfrm>
          <a:off x="5741988" y="5564188"/>
          <a:ext cx="341312" cy="341312"/>
        </p:xfrm>
        <a:graphic>
          <a:graphicData uri="http://schemas.openxmlformats.org/presentationml/2006/ole">
            <mc:AlternateContent xmlns:mc="http://schemas.openxmlformats.org/markup-compatibility/2006">
              <mc:Choice xmlns:v="urn:schemas-microsoft-com:vml" Requires="v">
                <p:oleObj spid="_x0000_s2746865" name="Equation" r:id="rId10" imgW="203200" imgH="203200" progId="Equation.DSMT4">
                  <p:embed/>
                </p:oleObj>
              </mc:Choice>
              <mc:Fallback>
                <p:oleObj name="Equation" r:id="rId10" imgW="203200" imgH="203200" progId="Equation.DSMT4">
                  <p:embed/>
                  <p:pic>
                    <p:nvPicPr>
                      <p:cNvPr id="0" name=""/>
                      <p:cNvPicPr/>
                      <p:nvPr/>
                    </p:nvPicPr>
                    <p:blipFill>
                      <a:blip r:embed="rId11"/>
                      <a:stretch>
                        <a:fillRect/>
                      </a:stretch>
                    </p:blipFill>
                    <p:spPr>
                      <a:xfrm>
                        <a:off x="5741988" y="5564188"/>
                        <a:ext cx="341312" cy="341312"/>
                      </a:xfrm>
                      <a:prstGeom prst="rect">
                        <a:avLst/>
                      </a:prstGeom>
                    </p:spPr>
                  </p:pic>
                </p:oleObj>
              </mc:Fallback>
            </mc:AlternateContent>
          </a:graphicData>
        </a:graphic>
      </p:graphicFrame>
    </p:spTree>
    <p:extLst>
      <p:ext uri="{BB962C8B-B14F-4D97-AF65-F5344CB8AC3E}">
        <p14:creationId xmlns:p14="http://schemas.microsoft.com/office/powerpoint/2010/main" val="24046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par>
                                <p:cTn id="8" presetID="9"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dissolve">
                                      <p:cBhvr>
                                        <p:cTn id="10" dur="500"/>
                                        <p:tgtEl>
                                          <p:spTgt spid="7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dissolve">
                                      <p:cBhvr>
                                        <p:cTn id="15" dur="500"/>
                                        <p:tgtEl>
                                          <p:spTgt spid="8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dissolve">
                                      <p:cBhvr>
                                        <p:cTn id="1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p:cNvSpPr txBox="1"/>
          <p:nvPr/>
        </p:nvSpPr>
        <p:spPr>
          <a:xfrm>
            <a:off x="584200" y="3984100"/>
            <a:ext cx="8305800" cy="707886"/>
          </a:xfrm>
          <a:prstGeom prst="rect">
            <a:avLst/>
          </a:prstGeom>
          <a:noFill/>
        </p:spPr>
        <p:txBody>
          <a:bodyPr wrap="square" rtlCol="0">
            <a:spAutoFit/>
          </a:bodyPr>
          <a:lstStyle/>
          <a:p>
            <a:r>
              <a:rPr lang="en-US" sz="2000" dirty="0">
                <a:solidFill>
                  <a:srgbClr val="FF0000"/>
                </a:solidFill>
                <a:latin typeface="Apple Chancery"/>
                <a:cs typeface="Apple Chancery"/>
              </a:rPr>
              <a:t>                                     </a:t>
            </a:r>
            <a:r>
              <a:rPr lang="en-US" sz="2000" dirty="0">
                <a:latin typeface="Times New Roman"/>
                <a:cs typeface="Times New Roman"/>
              </a:rPr>
              <a:t>an </a:t>
            </a:r>
            <a:r>
              <a:rPr lang="en-US" sz="2000" dirty="0">
                <a:solidFill>
                  <a:srgbClr val="0000FF"/>
                </a:solidFill>
                <a:latin typeface="Times New Roman"/>
                <a:cs typeface="Times New Roman"/>
              </a:rPr>
              <a:t>induced EMF </a:t>
            </a:r>
            <a:r>
              <a:rPr lang="en-US" sz="2000" dirty="0">
                <a:latin typeface="Times New Roman"/>
                <a:cs typeface="Times New Roman"/>
              </a:rPr>
              <a:t>is set up in the secondary coil </a:t>
            </a:r>
            <a:r>
              <a:rPr lang="en-US" sz="2000" dirty="0">
                <a:solidFill>
                  <a:srgbClr val="0000FF"/>
                </a:solidFill>
                <a:latin typeface="Times New Roman"/>
                <a:cs typeface="Times New Roman"/>
              </a:rPr>
              <a:t>producing</a:t>
            </a:r>
            <a:r>
              <a:rPr lang="en-US" sz="2000" dirty="0">
                <a:latin typeface="Times New Roman"/>
                <a:cs typeface="Times New Roman"/>
              </a:rPr>
              <a:t> an </a:t>
            </a:r>
            <a:r>
              <a:rPr lang="en-US" sz="2000" dirty="0">
                <a:solidFill>
                  <a:srgbClr val="0000FF"/>
                </a:solidFill>
                <a:latin typeface="Times New Roman"/>
                <a:cs typeface="Times New Roman"/>
              </a:rPr>
              <a:t>induced current </a:t>
            </a:r>
            <a:r>
              <a:rPr lang="en-US" sz="2000" dirty="0">
                <a:latin typeface="Times New Roman"/>
                <a:cs typeface="Times New Roman"/>
              </a:rPr>
              <a:t>in the secondary coil. </a:t>
            </a:r>
            <a:endParaRPr lang="en-US" sz="2000" dirty="0">
              <a:solidFill>
                <a:srgbClr val="000000"/>
              </a:solidFill>
              <a:latin typeface="Times New Roman"/>
              <a:cs typeface="Times New Roman"/>
            </a:endParaRPr>
          </a:p>
        </p:txBody>
      </p:sp>
      <p:sp>
        <p:nvSpPr>
          <p:cNvPr id="109" name="TextBox 108"/>
          <p:cNvSpPr txBox="1"/>
          <p:nvPr/>
        </p:nvSpPr>
        <p:spPr>
          <a:xfrm>
            <a:off x="584200" y="3980400"/>
            <a:ext cx="3106132" cy="400110"/>
          </a:xfrm>
          <a:prstGeom prst="rect">
            <a:avLst/>
          </a:prstGeom>
          <a:noFill/>
        </p:spPr>
        <p:txBody>
          <a:bodyPr wrap="square" rtlCol="0">
            <a:spAutoFit/>
          </a:bodyPr>
          <a:lstStyle/>
          <a:p>
            <a:r>
              <a:rPr lang="en-US" sz="2000" dirty="0">
                <a:solidFill>
                  <a:srgbClr val="FF0000"/>
                </a:solidFill>
                <a:latin typeface="Apple Chancery"/>
                <a:cs typeface="Apple Chancery"/>
              </a:rPr>
              <a:t>--As the B-</a:t>
            </a:r>
            <a:r>
              <a:rPr lang="en-US" sz="2000" dirty="0" err="1">
                <a:solidFill>
                  <a:srgbClr val="FF0000"/>
                </a:solidFill>
                <a:latin typeface="Apple Chancery"/>
                <a:cs typeface="Apple Chancery"/>
              </a:rPr>
              <a:t>fld</a:t>
            </a:r>
            <a:r>
              <a:rPr lang="en-US" sz="2000" dirty="0">
                <a:solidFill>
                  <a:srgbClr val="FF0000"/>
                </a:solidFill>
                <a:latin typeface="Apple Chancery"/>
                <a:cs typeface="Apple Chancery"/>
              </a:rPr>
              <a:t> </a:t>
            </a:r>
            <a:r>
              <a:rPr lang="en-US" sz="2000" dirty="0">
                <a:latin typeface="Times New Roman"/>
                <a:cs typeface="Times New Roman"/>
              </a:rPr>
              <a:t>increases,</a:t>
            </a:r>
            <a:endParaRPr lang="en-US" sz="2000" dirty="0">
              <a:solidFill>
                <a:srgbClr val="000000"/>
              </a:solidFill>
              <a:latin typeface="Times New Roman"/>
              <a:cs typeface="Times New Roman"/>
            </a:endParaRPr>
          </a:p>
        </p:txBody>
      </p:sp>
      <p:sp>
        <p:nvSpPr>
          <p:cNvPr id="51" name="TextBox 50"/>
          <p:cNvSpPr txBox="1"/>
          <p:nvPr/>
        </p:nvSpPr>
        <p:spPr>
          <a:xfrm>
            <a:off x="584200" y="1037081"/>
            <a:ext cx="2966562" cy="1938992"/>
          </a:xfrm>
          <a:prstGeom prst="rect">
            <a:avLst/>
          </a:prstGeom>
          <a:noFill/>
        </p:spPr>
        <p:txBody>
          <a:bodyPr wrap="square" rtlCol="0">
            <a:spAutoFit/>
          </a:bodyPr>
          <a:lstStyle/>
          <a:p>
            <a:r>
              <a:rPr lang="en-US" sz="2000" dirty="0">
                <a:solidFill>
                  <a:srgbClr val="FF0000"/>
                </a:solidFill>
                <a:latin typeface="Apple Chancery"/>
                <a:cs typeface="Apple Chancery"/>
              </a:rPr>
              <a:t>--Current in the primary </a:t>
            </a:r>
            <a:r>
              <a:rPr lang="en-US" sz="2000" dirty="0">
                <a:latin typeface="Times New Roman"/>
                <a:cs typeface="Times New Roman"/>
              </a:rPr>
              <a:t>coil </a:t>
            </a:r>
            <a:r>
              <a:rPr lang="en-US" sz="2000" dirty="0">
                <a:solidFill>
                  <a:srgbClr val="0000FF"/>
                </a:solidFill>
                <a:latin typeface="Times New Roman"/>
                <a:cs typeface="Times New Roman"/>
              </a:rPr>
              <a:t>experiences a back EMF</a:t>
            </a:r>
            <a:r>
              <a:rPr lang="en-US" sz="2000" dirty="0">
                <a:latin typeface="Times New Roman"/>
                <a:cs typeface="Times New Roman"/>
              </a:rPr>
              <a:t>, but it </a:t>
            </a:r>
            <a:r>
              <a:rPr lang="en-US" sz="2000" dirty="0">
                <a:solidFill>
                  <a:srgbClr val="0000FF"/>
                </a:solidFill>
                <a:latin typeface="Times New Roman"/>
                <a:cs typeface="Times New Roman"/>
              </a:rPr>
              <a:t>slowly builds </a:t>
            </a:r>
            <a:r>
              <a:rPr lang="en-US" sz="2000" dirty="0">
                <a:latin typeface="Times New Roman"/>
                <a:cs typeface="Times New Roman"/>
              </a:rPr>
              <a:t>generating a </a:t>
            </a:r>
            <a:r>
              <a:rPr lang="en-US" sz="2000" dirty="0">
                <a:solidFill>
                  <a:srgbClr val="0000FF"/>
                </a:solidFill>
                <a:latin typeface="Times New Roman"/>
                <a:cs typeface="Times New Roman"/>
              </a:rPr>
              <a:t>slowly escalating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down its axis</a:t>
            </a:r>
            <a:r>
              <a:rPr lang="en-US" sz="2000" dirty="0">
                <a:latin typeface="Times New Roman"/>
                <a:cs typeface="Times New Roman"/>
              </a:rPr>
              <a:t>.  </a:t>
            </a:r>
            <a:endParaRPr lang="en-US" sz="2000" dirty="0">
              <a:solidFill>
                <a:srgbClr val="000000"/>
              </a:solidFill>
              <a:latin typeface="Times New Roman"/>
              <a:cs typeface="Times New Roman"/>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70.)</a:t>
            </a:r>
          </a:p>
        </p:txBody>
      </p:sp>
      <p:sp>
        <p:nvSpPr>
          <p:cNvPr id="2" name="TextBox 1"/>
          <p:cNvSpPr txBox="1"/>
          <p:nvPr/>
        </p:nvSpPr>
        <p:spPr>
          <a:xfrm>
            <a:off x="380999" y="478251"/>
            <a:ext cx="4673601" cy="523220"/>
          </a:xfrm>
          <a:prstGeom prst="rect">
            <a:avLst/>
          </a:prstGeom>
          <a:noFill/>
        </p:spPr>
        <p:txBody>
          <a:bodyPr wrap="square" rtlCol="0">
            <a:spAutoFit/>
          </a:bodyPr>
          <a:lstStyle/>
          <a:p>
            <a:r>
              <a:rPr lang="en-US" sz="2800" dirty="0">
                <a:solidFill>
                  <a:srgbClr val="FF0000"/>
                </a:solidFill>
                <a:latin typeface="Apple Chancery"/>
                <a:cs typeface="Apple Chancery"/>
              </a:rPr>
              <a:t>At some time, </a:t>
            </a:r>
            <a:r>
              <a:rPr lang="en-US" sz="2000" dirty="0">
                <a:latin typeface="Times New Roman"/>
                <a:cs typeface="Times New Roman"/>
              </a:rPr>
              <a:t>the switch is thrown.</a:t>
            </a:r>
            <a:endParaRPr lang="en-US" sz="2000" dirty="0">
              <a:solidFill>
                <a:srgbClr val="0000FF"/>
              </a:solidFill>
              <a:latin typeface="Times New Roman"/>
              <a:cs typeface="Times New Roman"/>
            </a:endParaRPr>
          </a:p>
        </p:txBody>
      </p:sp>
      <p:sp>
        <p:nvSpPr>
          <p:cNvPr id="84" name="TextBox 83"/>
          <p:cNvSpPr txBox="1"/>
          <p:nvPr/>
        </p:nvSpPr>
        <p:spPr>
          <a:xfrm>
            <a:off x="584201" y="4740027"/>
            <a:ext cx="5269280" cy="1938992"/>
          </a:xfrm>
          <a:prstGeom prst="rect">
            <a:avLst/>
          </a:prstGeom>
          <a:noFill/>
        </p:spPr>
        <p:txBody>
          <a:bodyPr wrap="square" rtlCol="0">
            <a:spAutoFit/>
          </a:bodyPr>
          <a:lstStyle/>
          <a:p>
            <a:r>
              <a:rPr lang="en-US" sz="2000" dirty="0">
                <a:solidFill>
                  <a:srgbClr val="FF0000"/>
                </a:solidFill>
                <a:latin typeface="Apple Chancery"/>
                <a:cs typeface="Apple Chancery"/>
              </a:rPr>
              <a:t>--The induced current </a:t>
            </a:r>
            <a:r>
              <a:rPr lang="en-US" sz="2000" dirty="0">
                <a:solidFill>
                  <a:srgbClr val="0000FF"/>
                </a:solidFill>
                <a:latin typeface="Times New Roman"/>
                <a:cs typeface="Times New Roman"/>
              </a:rPr>
              <a:t>in the secondary coil </a:t>
            </a:r>
            <a:r>
              <a:rPr lang="en-US" sz="2000" dirty="0">
                <a:solidFill>
                  <a:srgbClr val="FF0000"/>
                </a:solidFill>
                <a:latin typeface="Times New Roman"/>
                <a:cs typeface="Times New Roman"/>
              </a:rPr>
              <a:t>CONTINUES until </a:t>
            </a:r>
            <a:r>
              <a:rPr lang="en-US" sz="2000" dirty="0">
                <a:latin typeface="Times New Roman"/>
                <a:cs typeface="Times New Roman"/>
              </a:rPr>
              <a:t>the </a:t>
            </a:r>
            <a:r>
              <a:rPr lang="en-US" sz="2000" dirty="0">
                <a:solidFill>
                  <a:srgbClr val="0000FF"/>
                </a:solidFill>
                <a:latin typeface="Times New Roman"/>
                <a:cs typeface="Times New Roman"/>
              </a:rPr>
              <a:t>current in the primary </a:t>
            </a:r>
            <a:r>
              <a:rPr lang="en-US" sz="2000" dirty="0">
                <a:latin typeface="Times New Roman"/>
                <a:cs typeface="Times New Roman"/>
              </a:rPr>
              <a:t>has </a:t>
            </a:r>
            <a:r>
              <a:rPr lang="en-US" sz="2000" dirty="0">
                <a:solidFill>
                  <a:srgbClr val="0000FF"/>
                </a:solidFill>
                <a:latin typeface="Times New Roman"/>
                <a:cs typeface="Times New Roman"/>
              </a:rPr>
              <a:t>reached steady state</a:t>
            </a:r>
            <a:r>
              <a:rPr lang="en-US" sz="2000" dirty="0">
                <a:latin typeface="Times New Roman"/>
                <a:cs typeface="Times New Roman"/>
              </a:rPr>
              <a:t> whereupon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in the yoke ceases to change</a:t>
            </a:r>
            <a:r>
              <a:rPr lang="en-US" sz="2000" dirty="0">
                <a:solidFill>
                  <a:srgbClr val="FF0000"/>
                </a:solidFill>
                <a:latin typeface="Times New Roman"/>
                <a:cs typeface="Times New Roman"/>
              </a:rPr>
              <a:t> </a:t>
            </a:r>
            <a:r>
              <a:rPr lang="en-US" sz="2000" dirty="0">
                <a:latin typeface="Times New Roman"/>
                <a:cs typeface="Times New Roman"/>
              </a:rPr>
              <a:t>and </a:t>
            </a:r>
            <a:r>
              <a:rPr lang="en-US" sz="2000" dirty="0">
                <a:solidFill>
                  <a:srgbClr val="008000"/>
                </a:solidFill>
                <a:latin typeface="Times New Roman"/>
                <a:cs typeface="Times New Roman"/>
              </a:rPr>
              <a:t>there is no longer a </a:t>
            </a:r>
            <a:r>
              <a:rPr lang="en-US" sz="2000" i="1" dirty="0">
                <a:solidFill>
                  <a:srgbClr val="008000"/>
                </a:solidFill>
                <a:latin typeface="Times New Roman"/>
                <a:cs typeface="Times New Roman"/>
              </a:rPr>
              <a:t>changing magnetic flux </a:t>
            </a:r>
            <a:r>
              <a:rPr lang="en-US" sz="2000" dirty="0">
                <a:latin typeface="Times New Roman"/>
                <a:cs typeface="Times New Roman"/>
              </a:rPr>
              <a:t>through the secondary coil.</a:t>
            </a:r>
            <a:endParaRPr lang="en-US" sz="2000" dirty="0">
              <a:solidFill>
                <a:srgbClr val="000000"/>
              </a:solidFill>
              <a:latin typeface="Times New Roman"/>
              <a:cs typeface="Times New Roman"/>
            </a:endParaRPr>
          </a:p>
        </p:txBody>
      </p:sp>
      <p:sp>
        <p:nvSpPr>
          <p:cNvPr id="99" name="TextBox 98"/>
          <p:cNvSpPr txBox="1"/>
          <p:nvPr/>
        </p:nvSpPr>
        <p:spPr>
          <a:xfrm>
            <a:off x="584200" y="2968437"/>
            <a:ext cx="4165600" cy="1015663"/>
          </a:xfrm>
          <a:prstGeom prst="rect">
            <a:avLst/>
          </a:prstGeom>
          <a:noFill/>
        </p:spPr>
        <p:txBody>
          <a:bodyPr wrap="square" rtlCol="0">
            <a:spAutoFit/>
          </a:bodyPr>
          <a:lstStyle/>
          <a:p>
            <a:r>
              <a:rPr lang="en-US" sz="2000" dirty="0">
                <a:solidFill>
                  <a:srgbClr val="FF0000"/>
                </a:solidFill>
                <a:latin typeface="Apple Chancery"/>
                <a:cs typeface="Apple Chancery"/>
              </a:rPr>
              <a:t>--The domains </a:t>
            </a:r>
            <a:r>
              <a:rPr lang="en-US" sz="2000" dirty="0">
                <a:latin typeface="Times New Roman"/>
                <a:cs typeface="Times New Roman"/>
              </a:rPr>
              <a:t>in the </a:t>
            </a:r>
            <a:r>
              <a:rPr lang="en-US" sz="2000" dirty="0">
                <a:solidFill>
                  <a:srgbClr val="0000FF"/>
                </a:solidFill>
                <a:latin typeface="Times New Roman"/>
                <a:cs typeface="Times New Roman"/>
              </a:rPr>
              <a:t>yoke snap into alignment </a:t>
            </a:r>
            <a:r>
              <a:rPr lang="en-US" sz="2000" dirty="0">
                <a:solidFill>
                  <a:srgbClr val="008000"/>
                </a:solidFill>
                <a:latin typeface="Times New Roman"/>
                <a:cs typeface="Times New Roman"/>
              </a:rPr>
              <a:t>telescoping that </a:t>
            </a:r>
            <a:r>
              <a:rPr lang="en-US" sz="2000" i="1" dirty="0">
                <a:solidFill>
                  <a:srgbClr val="008000"/>
                </a:solidFill>
                <a:latin typeface="Times New Roman"/>
                <a:cs typeface="Times New Roman"/>
              </a:rPr>
              <a:t>B-</a:t>
            </a:r>
            <a:r>
              <a:rPr lang="en-US" sz="2000" i="1" dirty="0" err="1">
                <a:solidFill>
                  <a:srgbClr val="008000"/>
                </a:solidFill>
                <a:latin typeface="Times New Roman"/>
                <a:cs typeface="Times New Roman"/>
              </a:rPr>
              <a:t>fld</a:t>
            </a:r>
            <a:r>
              <a:rPr lang="en-US" sz="2000" i="1" dirty="0">
                <a:solidFill>
                  <a:srgbClr val="008000"/>
                </a:solidFill>
                <a:latin typeface="Times New Roman"/>
                <a:cs typeface="Times New Roman"/>
              </a:rPr>
              <a:t> </a:t>
            </a:r>
            <a:r>
              <a:rPr lang="en-US" sz="2000" dirty="0">
                <a:solidFill>
                  <a:srgbClr val="008000"/>
                </a:solidFill>
                <a:latin typeface="Times New Roman"/>
                <a:cs typeface="Times New Roman"/>
              </a:rPr>
              <a:t>all around the yoke</a:t>
            </a:r>
            <a:r>
              <a:rPr lang="en-US" sz="2000" dirty="0">
                <a:latin typeface="Times New Roman"/>
                <a:cs typeface="Times New Roman"/>
              </a:rPr>
              <a:t>.</a:t>
            </a:r>
            <a:endParaRPr lang="en-US" sz="2000" dirty="0">
              <a:solidFill>
                <a:srgbClr val="000000"/>
              </a:solidFill>
              <a:latin typeface="Times New Roman"/>
              <a:cs typeface="Times New Roman"/>
            </a:endParaRPr>
          </a:p>
        </p:txBody>
      </p:sp>
      <p:sp>
        <p:nvSpPr>
          <p:cNvPr id="16" name="Rectangle 6"/>
          <p:cNvSpPr>
            <a:spLocks noChangeArrowheads="1"/>
          </p:cNvSpPr>
          <p:nvPr/>
        </p:nvSpPr>
        <p:spPr bwMode="auto">
          <a:xfrm>
            <a:off x="5294939" y="465239"/>
            <a:ext cx="2345871" cy="3239537"/>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17" name="Rectangle 7"/>
          <p:cNvSpPr>
            <a:spLocks noChangeArrowheads="1"/>
          </p:cNvSpPr>
          <p:nvPr/>
        </p:nvSpPr>
        <p:spPr bwMode="auto">
          <a:xfrm>
            <a:off x="5797625" y="967926"/>
            <a:ext cx="1340498" cy="2290018"/>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6" name="Line 18"/>
          <p:cNvSpPr>
            <a:spLocks noChangeShapeType="1"/>
          </p:cNvSpPr>
          <p:nvPr/>
        </p:nvSpPr>
        <p:spPr bwMode="auto">
          <a:xfrm flipH="1">
            <a:off x="4177857" y="2978673"/>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 name="Line 19"/>
          <p:cNvSpPr>
            <a:spLocks noChangeShapeType="1"/>
          </p:cNvSpPr>
          <p:nvPr/>
        </p:nvSpPr>
        <p:spPr bwMode="auto">
          <a:xfrm flipH="1">
            <a:off x="4177857" y="1135488"/>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Freeform 20"/>
          <p:cNvSpPr>
            <a:spLocks/>
          </p:cNvSpPr>
          <p:nvPr/>
        </p:nvSpPr>
        <p:spPr bwMode="auto">
          <a:xfrm>
            <a:off x="5799953" y="1128506"/>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Freeform 21"/>
          <p:cNvSpPr>
            <a:spLocks/>
          </p:cNvSpPr>
          <p:nvPr/>
        </p:nvSpPr>
        <p:spPr bwMode="auto">
          <a:xfrm>
            <a:off x="5797625" y="1340286"/>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Freeform 22"/>
          <p:cNvSpPr>
            <a:spLocks/>
          </p:cNvSpPr>
          <p:nvPr/>
        </p:nvSpPr>
        <p:spPr bwMode="auto">
          <a:xfrm>
            <a:off x="5795298" y="1563703"/>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Freeform 23"/>
          <p:cNvSpPr>
            <a:spLocks/>
          </p:cNvSpPr>
          <p:nvPr/>
        </p:nvSpPr>
        <p:spPr bwMode="auto">
          <a:xfrm>
            <a:off x="5792971" y="1787119"/>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24"/>
          <p:cNvSpPr>
            <a:spLocks/>
          </p:cNvSpPr>
          <p:nvPr/>
        </p:nvSpPr>
        <p:spPr bwMode="auto">
          <a:xfrm>
            <a:off x="5797625" y="2010535"/>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 name="Freeform 25"/>
          <p:cNvSpPr>
            <a:spLocks/>
          </p:cNvSpPr>
          <p:nvPr/>
        </p:nvSpPr>
        <p:spPr bwMode="auto">
          <a:xfrm>
            <a:off x="5797625" y="2233952"/>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4" name="Freeform 26"/>
          <p:cNvSpPr>
            <a:spLocks/>
          </p:cNvSpPr>
          <p:nvPr/>
        </p:nvSpPr>
        <p:spPr bwMode="auto">
          <a:xfrm>
            <a:off x="5809262" y="2457368"/>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5" name="Freeform 27"/>
          <p:cNvSpPr>
            <a:spLocks/>
          </p:cNvSpPr>
          <p:nvPr/>
        </p:nvSpPr>
        <p:spPr bwMode="auto">
          <a:xfrm>
            <a:off x="5809262" y="2680784"/>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 name="Freeform 30"/>
          <p:cNvSpPr>
            <a:spLocks/>
          </p:cNvSpPr>
          <p:nvPr/>
        </p:nvSpPr>
        <p:spPr bwMode="auto">
          <a:xfrm>
            <a:off x="5234430" y="1354250"/>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 name="Freeform 31"/>
          <p:cNvSpPr>
            <a:spLocks/>
          </p:cNvSpPr>
          <p:nvPr/>
        </p:nvSpPr>
        <p:spPr bwMode="auto">
          <a:xfrm>
            <a:off x="5239084" y="1573012"/>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 name="Freeform 32"/>
          <p:cNvSpPr>
            <a:spLocks/>
          </p:cNvSpPr>
          <p:nvPr/>
        </p:nvSpPr>
        <p:spPr bwMode="auto">
          <a:xfrm>
            <a:off x="5243739" y="1791774"/>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 name="Freeform 33"/>
          <p:cNvSpPr>
            <a:spLocks/>
          </p:cNvSpPr>
          <p:nvPr/>
        </p:nvSpPr>
        <p:spPr bwMode="auto">
          <a:xfrm>
            <a:off x="5248393" y="2019844"/>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 name="Freeform 34"/>
          <p:cNvSpPr>
            <a:spLocks/>
          </p:cNvSpPr>
          <p:nvPr/>
        </p:nvSpPr>
        <p:spPr bwMode="auto">
          <a:xfrm>
            <a:off x="5239084" y="2243261"/>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 name="Freeform 35"/>
          <p:cNvSpPr>
            <a:spLocks/>
          </p:cNvSpPr>
          <p:nvPr/>
        </p:nvSpPr>
        <p:spPr bwMode="auto">
          <a:xfrm>
            <a:off x="5239084" y="2466677"/>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 name="Freeform 36"/>
          <p:cNvSpPr>
            <a:spLocks/>
          </p:cNvSpPr>
          <p:nvPr/>
        </p:nvSpPr>
        <p:spPr bwMode="auto">
          <a:xfrm>
            <a:off x="5239084" y="2690093"/>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 name="Freeform 65"/>
          <p:cNvSpPr>
            <a:spLocks/>
          </p:cNvSpPr>
          <p:nvPr/>
        </p:nvSpPr>
        <p:spPr bwMode="auto">
          <a:xfrm flipV="1">
            <a:off x="7082269" y="2708711"/>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 name="Line 66"/>
          <p:cNvSpPr>
            <a:spLocks noChangeShapeType="1"/>
          </p:cNvSpPr>
          <p:nvPr/>
        </p:nvSpPr>
        <p:spPr bwMode="auto">
          <a:xfrm flipH="1">
            <a:off x="7640810" y="2866965"/>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7" name="Line 67"/>
          <p:cNvSpPr>
            <a:spLocks noChangeShapeType="1"/>
          </p:cNvSpPr>
          <p:nvPr/>
        </p:nvSpPr>
        <p:spPr bwMode="auto">
          <a:xfrm flipH="1">
            <a:off x="7640810" y="1247196"/>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 name="Line 68"/>
          <p:cNvSpPr>
            <a:spLocks noChangeShapeType="1"/>
          </p:cNvSpPr>
          <p:nvPr/>
        </p:nvSpPr>
        <p:spPr bwMode="auto">
          <a:xfrm>
            <a:off x="4177857" y="1135488"/>
            <a:ext cx="0" cy="335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 name="Line 69"/>
          <p:cNvSpPr>
            <a:spLocks noChangeShapeType="1"/>
          </p:cNvSpPr>
          <p:nvPr/>
        </p:nvSpPr>
        <p:spPr bwMode="auto">
          <a:xfrm>
            <a:off x="3954441" y="1470613"/>
            <a:ext cx="223416" cy="335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 name="Line 70"/>
          <p:cNvSpPr>
            <a:spLocks noChangeShapeType="1"/>
          </p:cNvSpPr>
          <p:nvPr/>
        </p:nvSpPr>
        <p:spPr bwMode="auto">
          <a:xfrm>
            <a:off x="4177857" y="1805737"/>
            <a:ext cx="0" cy="44683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71"/>
          <p:cNvSpPr>
            <a:spLocks noChangeShapeType="1"/>
          </p:cNvSpPr>
          <p:nvPr/>
        </p:nvSpPr>
        <p:spPr bwMode="auto">
          <a:xfrm>
            <a:off x="3898586" y="2252570"/>
            <a:ext cx="55854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72"/>
          <p:cNvSpPr>
            <a:spLocks noChangeShapeType="1"/>
          </p:cNvSpPr>
          <p:nvPr/>
        </p:nvSpPr>
        <p:spPr bwMode="auto">
          <a:xfrm>
            <a:off x="4066149" y="2364278"/>
            <a:ext cx="22341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73"/>
          <p:cNvSpPr>
            <a:spLocks noChangeShapeType="1"/>
          </p:cNvSpPr>
          <p:nvPr/>
        </p:nvSpPr>
        <p:spPr bwMode="auto">
          <a:xfrm>
            <a:off x="4177857" y="2364278"/>
            <a:ext cx="0" cy="61439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74"/>
          <p:cNvSpPr>
            <a:spLocks noChangeShapeType="1"/>
          </p:cNvSpPr>
          <p:nvPr/>
        </p:nvSpPr>
        <p:spPr bwMode="auto">
          <a:xfrm>
            <a:off x="8757892" y="1247196"/>
            <a:ext cx="0" cy="55854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75"/>
          <p:cNvSpPr>
            <a:spLocks noChangeShapeType="1"/>
          </p:cNvSpPr>
          <p:nvPr/>
        </p:nvSpPr>
        <p:spPr bwMode="auto">
          <a:xfrm>
            <a:off x="8757892" y="2420132"/>
            <a:ext cx="0" cy="44683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Oval 76"/>
          <p:cNvSpPr>
            <a:spLocks noChangeArrowheads="1"/>
          </p:cNvSpPr>
          <p:nvPr/>
        </p:nvSpPr>
        <p:spPr bwMode="auto">
          <a:xfrm>
            <a:off x="8441817" y="1805737"/>
            <a:ext cx="614395" cy="614395"/>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68" name="Object 2"/>
          <p:cNvGraphicFramePr>
            <a:graphicFrameLocks noChangeAspect="1"/>
          </p:cNvGraphicFramePr>
          <p:nvPr>
            <p:extLst>
              <p:ext uri="{D42A27DB-BD31-4B8C-83A1-F6EECF244321}">
                <p14:modId xmlns:p14="http://schemas.microsoft.com/office/powerpoint/2010/main" val="1120896373"/>
              </p:ext>
            </p:extLst>
          </p:nvPr>
        </p:nvGraphicFramePr>
        <p:xfrm>
          <a:off x="3563462" y="2140862"/>
          <a:ext cx="279270" cy="279270"/>
        </p:xfrm>
        <a:graphic>
          <a:graphicData uri="http://schemas.openxmlformats.org/presentationml/2006/ole">
            <mc:AlternateContent xmlns:mc="http://schemas.openxmlformats.org/markup-compatibility/2006">
              <mc:Choice xmlns:v="urn:schemas-microsoft-com:vml" Requires="v">
                <p:oleObj spid="_x0000_s2808705"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462" y="2140862"/>
                        <a:ext cx="279270" cy="2792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9" name="Object 3"/>
          <p:cNvGraphicFramePr>
            <a:graphicFrameLocks noChangeAspect="1"/>
          </p:cNvGraphicFramePr>
          <p:nvPr>
            <p:extLst>
              <p:ext uri="{D42A27DB-BD31-4B8C-83A1-F6EECF244321}">
                <p14:modId xmlns:p14="http://schemas.microsoft.com/office/powerpoint/2010/main" val="1150495880"/>
              </p:ext>
            </p:extLst>
          </p:nvPr>
        </p:nvGraphicFramePr>
        <p:xfrm>
          <a:off x="8609379" y="1972052"/>
          <a:ext cx="279270" cy="279270"/>
        </p:xfrm>
        <a:graphic>
          <a:graphicData uri="http://schemas.openxmlformats.org/presentationml/2006/ole">
            <mc:AlternateContent xmlns:mc="http://schemas.openxmlformats.org/markup-compatibility/2006">
              <mc:Choice xmlns:v="urn:schemas-microsoft-com:vml" Requires="v">
                <p:oleObj spid="_x0000_s2808706" name="Equation" r:id="rId6" imgW="152400" imgH="152400" progId="Equation.DSMT4">
                  <p:embed/>
                </p:oleObj>
              </mc:Choice>
              <mc:Fallback>
                <p:oleObj name="Equation" r:id="rId6"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9379" y="1972052"/>
                        <a:ext cx="279270" cy="2792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 name="Line 9"/>
          <p:cNvSpPr>
            <a:spLocks noChangeShapeType="1"/>
          </p:cNvSpPr>
          <p:nvPr/>
        </p:nvSpPr>
        <p:spPr bwMode="auto">
          <a:xfrm flipH="1">
            <a:off x="5294939" y="1470613"/>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0"/>
          <p:cNvSpPr>
            <a:spLocks noChangeShapeType="1"/>
          </p:cNvSpPr>
          <p:nvPr/>
        </p:nvSpPr>
        <p:spPr bwMode="auto">
          <a:xfrm flipH="1">
            <a:off x="5294939" y="1694029"/>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1"/>
          <p:cNvSpPr>
            <a:spLocks noChangeShapeType="1"/>
          </p:cNvSpPr>
          <p:nvPr/>
        </p:nvSpPr>
        <p:spPr bwMode="auto">
          <a:xfrm flipH="1">
            <a:off x="5294939" y="1917445"/>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2"/>
          <p:cNvSpPr>
            <a:spLocks noChangeShapeType="1"/>
          </p:cNvSpPr>
          <p:nvPr/>
        </p:nvSpPr>
        <p:spPr bwMode="auto">
          <a:xfrm flipH="1">
            <a:off x="5294939" y="2140862"/>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13"/>
          <p:cNvSpPr>
            <a:spLocks noChangeShapeType="1"/>
          </p:cNvSpPr>
          <p:nvPr/>
        </p:nvSpPr>
        <p:spPr bwMode="auto">
          <a:xfrm flipH="1">
            <a:off x="5294939" y="2364278"/>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14"/>
          <p:cNvSpPr>
            <a:spLocks noChangeShapeType="1"/>
          </p:cNvSpPr>
          <p:nvPr/>
        </p:nvSpPr>
        <p:spPr bwMode="auto">
          <a:xfrm flipH="1">
            <a:off x="5294939" y="2587694"/>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Line 15"/>
          <p:cNvSpPr>
            <a:spLocks noChangeShapeType="1"/>
          </p:cNvSpPr>
          <p:nvPr/>
        </p:nvSpPr>
        <p:spPr bwMode="auto">
          <a:xfrm flipH="1">
            <a:off x="5294939" y="2811111"/>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16"/>
          <p:cNvSpPr>
            <a:spLocks noChangeShapeType="1"/>
          </p:cNvSpPr>
          <p:nvPr/>
        </p:nvSpPr>
        <p:spPr bwMode="auto">
          <a:xfrm flipH="1">
            <a:off x="5294939" y="1247196"/>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3" name="Group 41"/>
          <p:cNvGrpSpPr>
            <a:grpSpLocks/>
          </p:cNvGrpSpPr>
          <p:nvPr/>
        </p:nvGrpSpPr>
        <p:grpSpPr bwMode="auto">
          <a:xfrm flipV="1">
            <a:off x="7077615" y="1191342"/>
            <a:ext cx="609740" cy="290907"/>
            <a:chOff x="4028" y="1770"/>
            <a:chExt cx="524" cy="250"/>
          </a:xfrm>
        </p:grpSpPr>
        <p:sp>
          <p:nvSpPr>
            <p:cNvPr id="80"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4" name="Group 50"/>
          <p:cNvGrpSpPr>
            <a:grpSpLocks/>
          </p:cNvGrpSpPr>
          <p:nvPr/>
        </p:nvGrpSpPr>
        <p:grpSpPr bwMode="auto">
          <a:xfrm flipV="1">
            <a:off x="7082269" y="1570684"/>
            <a:ext cx="609740" cy="290907"/>
            <a:chOff x="4028" y="1770"/>
            <a:chExt cx="524" cy="250"/>
          </a:xfrm>
        </p:grpSpPr>
        <p:sp>
          <p:nvSpPr>
            <p:cNvPr id="77"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8"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9"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5" name="Group 54"/>
          <p:cNvGrpSpPr>
            <a:grpSpLocks/>
          </p:cNvGrpSpPr>
          <p:nvPr/>
        </p:nvGrpSpPr>
        <p:grpSpPr bwMode="auto">
          <a:xfrm flipV="1">
            <a:off x="7082269" y="1950027"/>
            <a:ext cx="609740" cy="290907"/>
            <a:chOff x="4028" y="1770"/>
            <a:chExt cx="524" cy="250"/>
          </a:xfrm>
        </p:grpSpPr>
        <p:sp>
          <p:nvSpPr>
            <p:cNvPr id="73"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6"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6" name="Group 58"/>
          <p:cNvGrpSpPr>
            <a:grpSpLocks/>
          </p:cNvGrpSpPr>
          <p:nvPr/>
        </p:nvGrpSpPr>
        <p:grpSpPr bwMode="auto">
          <a:xfrm flipV="1">
            <a:off x="7082269" y="2329369"/>
            <a:ext cx="609740" cy="290907"/>
            <a:chOff x="4028" y="1770"/>
            <a:chExt cx="524" cy="250"/>
          </a:xfrm>
        </p:grpSpPr>
        <p:sp>
          <p:nvSpPr>
            <p:cNvPr id="70"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2"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 name="Line 63"/>
          <p:cNvSpPr>
            <a:spLocks noChangeShapeType="1"/>
          </p:cNvSpPr>
          <p:nvPr/>
        </p:nvSpPr>
        <p:spPr bwMode="auto">
          <a:xfrm flipH="1" flipV="1">
            <a:off x="7142778" y="2713366"/>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 name="Group 12"/>
          <p:cNvGrpSpPr/>
          <p:nvPr/>
        </p:nvGrpSpPr>
        <p:grpSpPr>
          <a:xfrm>
            <a:off x="5465760" y="1191342"/>
            <a:ext cx="169860" cy="1784350"/>
            <a:chOff x="5465760" y="1292942"/>
            <a:chExt cx="169860" cy="1784350"/>
          </a:xfrm>
        </p:grpSpPr>
        <p:grpSp>
          <p:nvGrpSpPr>
            <p:cNvPr id="8" name="Group 7"/>
            <p:cNvGrpSpPr/>
            <p:nvPr/>
          </p:nvGrpSpPr>
          <p:grpSpPr>
            <a:xfrm rot="10800000">
              <a:off x="5465760" y="1804692"/>
              <a:ext cx="168275" cy="177364"/>
              <a:chOff x="6461125" y="1441886"/>
              <a:chExt cx="168275" cy="177364"/>
            </a:xfrm>
          </p:grpSpPr>
          <p:cxnSp>
            <p:nvCxnSpPr>
              <p:cNvPr id="7" name="Straight Connector 6"/>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p:nvGrpSpPr>
          <p:grpSpPr>
            <a:xfrm rot="10800000">
              <a:off x="5467345" y="2679492"/>
              <a:ext cx="168275" cy="177364"/>
              <a:chOff x="6461125" y="1441886"/>
              <a:chExt cx="168275" cy="177364"/>
            </a:xfrm>
          </p:grpSpPr>
          <p:cxnSp>
            <p:nvCxnSpPr>
              <p:cNvPr id="97" name="Straight Connector 96"/>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cxnSp>
          <p:nvCxnSpPr>
            <p:cNvPr id="12" name="Straight Connector 11"/>
            <p:cNvCxnSpPr/>
            <p:nvPr/>
          </p:nvCxnSpPr>
          <p:spPr>
            <a:xfrm>
              <a:off x="5549899" y="1292942"/>
              <a:ext cx="0" cy="1784350"/>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5" name="Rounded Rectangle 4"/>
          <p:cNvSpPr/>
          <p:nvPr/>
        </p:nvSpPr>
        <p:spPr>
          <a:xfrm>
            <a:off x="5549899" y="706852"/>
            <a:ext cx="1841765" cy="2760248"/>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7" name="Group 86"/>
          <p:cNvGrpSpPr/>
          <p:nvPr/>
        </p:nvGrpSpPr>
        <p:grpSpPr>
          <a:xfrm>
            <a:off x="7307526" y="1386339"/>
            <a:ext cx="168275" cy="177364"/>
            <a:chOff x="6461125" y="1441886"/>
            <a:chExt cx="168275" cy="177364"/>
          </a:xfrm>
        </p:grpSpPr>
        <p:cxnSp>
          <p:nvCxnSpPr>
            <p:cNvPr id="88" name="Straight Connector 8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rot="5400000">
            <a:off x="5858024" y="3378418"/>
            <a:ext cx="168275" cy="177364"/>
            <a:chOff x="6461125" y="1441886"/>
            <a:chExt cx="168275" cy="177364"/>
          </a:xfrm>
        </p:grpSpPr>
        <p:cxnSp>
          <p:nvCxnSpPr>
            <p:cNvPr id="91" name="Straight Connector 90"/>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93" name="Group 92"/>
          <p:cNvGrpSpPr/>
          <p:nvPr/>
        </p:nvGrpSpPr>
        <p:grpSpPr>
          <a:xfrm>
            <a:off x="7309643" y="2566048"/>
            <a:ext cx="168275" cy="177364"/>
            <a:chOff x="6456892" y="1441886"/>
            <a:chExt cx="168275" cy="177364"/>
          </a:xfrm>
        </p:grpSpPr>
        <p:cxnSp>
          <p:nvCxnSpPr>
            <p:cNvPr id="94" name="Straight Connector 93"/>
            <p:cNvCxnSpPr/>
            <p:nvPr/>
          </p:nvCxnSpPr>
          <p:spPr>
            <a:xfrm flipH="1">
              <a:off x="6456892"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542617"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rot="5400000">
            <a:off x="6797824" y="3380007"/>
            <a:ext cx="168275" cy="177364"/>
            <a:chOff x="6461125" y="1441886"/>
            <a:chExt cx="168275" cy="177364"/>
          </a:xfrm>
        </p:grpSpPr>
        <p:cxnSp>
          <p:nvCxnSpPr>
            <p:cNvPr id="101" name="Straight Connector 100"/>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03" name="Group 102"/>
          <p:cNvGrpSpPr/>
          <p:nvPr/>
        </p:nvGrpSpPr>
        <p:grpSpPr>
          <a:xfrm rot="16200000">
            <a:off x="6886507" y="618169"/>
            <a:ext cx="168275" cy="177364"/>
            <a:chOff x="6461125" y="1441886"/>
            <a:chExt cx="168275" cy="177364"/>
          </a:xfrm>
        </p:grpSpPr>
        <p:cxnSp>
          <p:nvCxnSpPr>
            <p:cNvPr id="104" name="Straight Connector 10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06" name="Group 105"/>
          <p:cNvGrpSpPr/>
          <p:nvPr/>
        </p:nvGrpSpPr>
        <p:grpSpPr>
          <a:xfrm rot="16200000">
            <a:off x="5902256" y="614994"/>
            <a:ext cx="168275" cy="177364"/>
            <a:chOff x="6461125" y="1441886"/>
            <a:chExt cx="168275" cy="177364"/>
          </a:xfrm>
        </p:grpSpPr>
        <p:cxnSp>
          <p:nvCxnSpPr>
            <p:cNvPr id="107" name="Straight Connector 106"/>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110" name="Line 69"/>
          <p:cNvSpPr>
            <a:spLocks noChangeShapeType="1"/>
          </p:cNvSpPr>
          <p:nvPr/>
        </p:nvSpPr>
        <p:spPr bwMode="auto">
          <a:xfrm>
            <a:off x="4146550" y="1419413"/>
            <a:ext cx="28132" cy="3799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0" name="Group 49"/>
          <p:cNvGrpSpPr/>
          <p:nvPr/>
        </p:nvGrpSpPr>
        <p:grpSpPr>
          <a:xfrm>
            <a:off x="5631269" y="771938"/>
            <a:ext cx="1682473" cy="2661294"/>
            <a:chOff x="5631269" y="873538"/>
            <a:chExt cx="1682473" cy="2661294"/>
          </a:xfrm>
        </p:grpSpPr>
        <p:sp>
          <p:nvSpPr>
            <p:cNvPr id="113" name="Rounded Rectangle 112"/>
            <p:cNvSpPr/>
            <p:nvPr/>
          </p:nvSpPr>
          <p:spPr>
            <a:xfrm>
              <a:off x="5702304" y="952755"/>
              <a:ext cx="1540011" cy="2504300"/>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4" name="Group 113"/>
            <p:cNvGrpSpPr/>
            <p:nvPr/>
          </p:nvGrpSpPr>
          <p:grpSpPr>
            <a:xfrm>
              <a:off x="7171960" y="1569235"/>
              <a:ext cx="140705" cy="160918"/>
              <a:chOff x="6461125" y="1441886"/>
              <a:chExt cx="168275" cy="177364"/>
            </a:xfrm>
          </p:grpSpPr>
          <p:cxnSp>
            <p:nvCxnSpPr>
              <p:cNvPr id="130" name="Straight Connector 12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15" name="Group 114"/>
            <p:cNvGrpSpPr/>
            <p:nvPr/>
          </p:nvGrpSpPr>
          <p:grpSpPr>
            <a:xfrm rot="5400000">
              <a:off x="5953961" y="3382903"/>
              <a:ext cx="152671" cy="148305"/>
              <a:chOff x="6461125" y="1441886"/>
              <a:chExt cx="168275" cy="177364"/>
            </a:xfrm>
          </p:grpSpPr>
          <p:cxnSp>
            <p:nvCxnSpPr>
              <p:cNvPr id="128" name="Straight Connector 12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16" name="Group 115"/>
            <p:cNvGrpSpPr/>
            <p:nvPr/>
          </p:nvGrpSpPr>
          <p:grpSpPr>
            <a:xfrm>
              <a:off x="5631269" y="1629143"/>
              <a:ext cx="1682473" cy="1171329"/>
              <a:chOff x="4612196" y="328207"/>
              <a:chExt cx="2012142" cy="1291043"/>
            </a:xfrm>
          </p:grpSpPr>
          <p:cxnSp>
            <p:nvCxnSpPr>
              <p:cNvPr id="126" name="Straight Connector 125"/>
              <p:cNvCxnSpPr/>
              <p:nvPr/>
            </p:nvCxnSpPr>
            <p:spPr>
              <a:xfrm flipH="1">
                <a:off x="6456063"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6541788"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flipV="1">
                <a:off x="4614596" y="1346465"/>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4700325" y="134646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flipV="1">
                <a:off x="4612196"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4697920"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17" name="Group 116"/>
            <p:cNvGrpSpPr/>
            <p:nvPr/>
          </p:nvGrpSpPr>
          <p:grpSpPr>
            <a:xfrm rot="5400000">
              <a:off x="6739784" y="3384344"/>
              <a:ext cx="152671" cy="148305"/>
              <a:chOff x="6461125" y="1441886"/>
              <a:chExt cx="168275" cy="177364"/>
            </a:xfrm>
          </p:grpSpPr>
          <p:cxnSp>
            <p:nvCxnSpPr>
              <p:cNvPr id="124" name="Straight Connector 12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18" name="Group 117"/>
            <p:cNvGrpSpPr/>
            <p:nvPr/>
          </p:nvGrpSpPr>
          <p:grpSpPr>
            <a:xfrm rot="16200000">
              <a:off x="6813938" y="878601"/>
              <a:ext cx="152671" cy="148305"/>
              <a:chOff x="6461125" y="1441886"/>
              <a:chExt cx="168275" cy="177364"/>
            </a:xfrm>
          </p:grpSpPr>
          <p:cxnSp>
            <p:nvCxnSpPr>
              <p:cNvPr id="122" name="Straight Connector 121"/>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rot="16200000">
              <a:off x="5990946" y="875721"/>
              <a:ext cx="152671" cy="148305"/>
              <a:chOff x="6461125" y="1441886"/>
              <a:chExt cx="168275" cy="177364"/>
            </a:xfrm>
          </p:grpSpPr>
          <p:cxnSp>
            <p:nvCxnSpPr>
              <p:cNvPr id="120" name="Straight Connector 11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pSp>
        <p:nvGrpSpPr>
          <p:cNvPr id="136" name="Group 135"/>
          <p:cNvGrpSpPr/>
          <p:nvPr/>
        </p:nvGrpSpPr>
        <p:grpSpPr>
          <a:xfrm>
            <a:off x="5312713" y="465239"/>
            <a:ext cx="2303053" cy="3200828"/>
            <a:chOff x="5631269" y="873538"/>
            <a:chExt cx="1682473" cy="2661294"/>
          </a:xfrm>
        </p:grpSpPr>
        <p:sp>
          <p:nvSpPr>
            <p:cNvPr id="137" name="Rounded Rectangle 136"/>
            <p:cNvSpPr/>
            <p:nvPr/>
          </p:nvSpPr>
          <p:spPr>
            <a:xfrm>
              <a:off x="5702304" y="952755"/>
              <a:ext cx="1540011" cy="2504300"/>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8" name="Group 137"/>
            <p:cNvGrpSpPr/>
            <p:nvPr/>
          </p:nvGrpSpPr>
          <p:grpSpPr>
            <a:xfrm>
              <a:off x="7171960" y="1569235"/>
              <a:ext cx="140705" cy="160918"/>
              <a:chOff x="6461125" y="1441886"/>
              <a:chExt cx="168275" cy="177364"/>
            </a:xfrm>
          </p:grpSpPr>
          <p:cxnSp>
            <p:nvCxnSpPr>
              <p:cNvPr id="158" name="Straight Connector 15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39" name="Group 138"/>
            <p:cNvGrpSpPr/>
            <p:nvPr/>
          </p:nvGrpSpPr>
          <p:grpSpPr>
            <a:xfrm rot="5400000">
              <a:off x="5953961" y="3382903"/>
              <a:ext cx="152671" cy="148305"/>
              <a:chOff x="6461125" y="1441886"/>
              <a:chExt cx="168275" cy="177364"/>
            </a:xfrm>
          </p:grpSpPr>
          <p:cxnSp>
            <p:nvCxnSpPr>
              <p:cNvPr id="156" name="Straight Connector 155"/>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a:off x="5631269" y="1629143"/>
              <a:ext cx="1682473" cy="1171329"/>
              <a:chOff x="4612196" y="328207"/>
              <a:chExt cx="2012142" cy="1291043"/>
            </a:xfrm>
          </p:grpSpPr>
          <p:cxnSp>
            <p:nvCxnSpPr>
              <p:cNvPr id="150" name="Straight Connector 149"/>
              <p:cNvCxnSpPr/>
              <p:nvPr/>
            </p:nvCxnSpPr>
            <p:spPr>
              <a:xfrm flipH="1">
                <a:off x="6456063"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6541788"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H="1" flipV="1">
                <a:off x="4614596" y="1346465"/>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V="1">
                <a:off x="4700325" y="134646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flipV="1">
                <a:off x="4612196"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4697920"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41" name="Group 140"/>
            <p:cNvGrpSpPr/>
            <p:nvPr/>
          </p:nvGrpSpPr>
          <p:grpSpPr>
            <a:xfrm rot="5400000">
              <a:off x="6739784" y="3384344"/>
              <a:ext cx="152671" cy="148305"/>
              <a:chOff x="6461125" y="1441886"/>
              <a:chExt cx="168275" cy="177364"/>
            </a:xfrm>
          </p:grpSpPr>
          <p:cxnSp>
            <p:nvCxnSpPr>
              <p:cNvPr id="148" name="Straight Connector 14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42" name="Group 141"/>
            <p:cNvGrpSpPr/>
            <p:nvPr/>
          </p:nvGrpSpPr>
          <p:grpSpPr>
            <a:xfrm rot="16200000">
              <a:off x="6813938" y="878601"/>
              <a:ext cx="152671" cy="148305"/>
              <a:chOff x="6461125" y="1441886"/>
              <a:chExt cx="168275" cy="177364"/>
            </a:xfrm>
          </p:grpSpPr>
          <p:cxnSp>
            <p:nvCxnSpPr>
              <p:cNvPr id="146" name="Straight Connector 145"/>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43" name="Group 142"/>
            <p:cNvGrpSpPr/>
            <p:nvPr/>
          </p:nvGrpSpPr>
          <p:grpSpPr>
            <a:xfrm rot="16200000">
              <a:off x="5990946" y="875721"/>
              <a:ext cx="152671" cy="148305"/>
              <a:chOff x="6461125" y="1441886"/>
              <a:chExt cx="168275" cy="177364"/>
            </a:xfrm>
          </p:grpSpPr>
          <p:cxnSp>
            <p:nvCxnSpPr>
              <p:cNvPr id="144" name="Straight Connector 14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pSp>
        <p:nvGrpSpPr>
          <p:cNvPr id="187" name="Group 186"/>
          <p:cNvGrpSpPr/>
          <p:nvPr/>
        </p:nvGrpSpPr>
        <p:grpSpPr>
          <a:xfrm>
            <a:off x="7273363" y="1220041"/>
            <a:ext cx="224167" cy="1659723"/>
            <a:chOff x="7273363" y="1321641"/>
            <a:chExt cx="224167" cy="1659723"/>
          </a:xfrm>
        </p:grpSpPr>
        <p:grpSp>
          <p:nvGrpSpPr>
            <p:cNvPr id="164" name="Group 163"/>
            <p:cNvGrpSpPr/>
            <p:nvPr/>
          </p:nvGrpSpPr>
          <p:grpSpPr>
            <a:xfrm>
              <a:off x="7286294" y="2465878"/>
              <a:ext cx="191624" cy="137308"/>
              <a:chOff x="7286294" y="2465878"/>
              <a:chExt cx="191624" cy="137308"/>
            </a:xfrm>
          </p:grpSpPr>
          <p:cxnSp>
            <p:nvCxnSpPr>
              <p:cNvPr id="53" name="Straight Connector 52"/>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165" name="Group 164"/>
            <p:cNvGrpSpPr/>
            <p:nvPr/>
          </p:nvGrpSpPr>
          <p:grpSpPr>
            <a:xfrm>
              <a:off x="7299556" y="2844056"/>
              <a:ext cx="191624" cy="137308"/>
              <a:chOff x="7286294" y="2465878"/>
              <a:chExt cx="191624" cy="137308"/>
            </a:xfrm>
          </p:grpSpPr>
          <p:cxnSp>
            <p:nvCxnSpPr>
              <p:cNvPr id="166" name="Straight Connector 165"/>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168" name="Group 167"/>
            <p:cNvGrpSpPr/>
            <p:nvPr/>
          </p:nvGrpSpPr>
          <p:grpSpPr>
            <a:xfrm>
              <a:off x="7305906" y="1707193"/>
              <a:ext cx="191624" cy="137308"/>
              <a:chOff x="7286294" y="2465878"/>
              <a:chExt cx="191624" cy="137308"/>
            </a:xfrm>
          </p:grpSpPr>
          <p:cxnSp>
            <p:nvCxnSpPr>
              <p:cNvPr id="169" name="Straight Connector 168"/>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171" name="Group 170"/>
            <p:cNvGrpSpPr/>
            <p:nvPr/>
          </p:nvGrpSpPr>
          <p:grpSpPr>
            <a:xfrm>
              <a:off x="7273363" y="1321641"/>
              <a:ext cx="191624" cy="137308"/>
              <a:chOff x="7286294" y="2465878"/>
              <a:chExt cx="191624" cy="137308"/>
            </a:xfrm>
          </p:grpSpPr>
          <p:cxnSp>
            <p:nvCxnSpPr>
              <p:cNvPr id="172" name="Straight Connector 171"/>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174" name="Group 173"/>
            <p:cNvGrpSpPr/>
            <p:nvPr/>
          </p:nvGrpSpPr>
          <p:grpSpPr>
            <a:xfrm>
              <a:off x="7286294" y="2077400"/>
              <a:ext cx="191624" cy="137308"/>
              <a:chOff x="7286294" y="2465878"/>
              <a:chExt cx="191624" cy="137308"/>
            </a:xfrm>
          </p:grpSpPr>
          <p:cxnSp>
            <p:nvCxnSpPr>
              <p:cNvPr id="175" name="Straight Connector 174"/>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186" name="Object 185"/>
          <p:cNvGraphicFramePr>
            <a:graphicFrameLocks noChangeAspect="1"/>
          </p:cNvGraphicFramePr>
          <p:nvPr>
            <p:extLst>
              <p:ext uri="{D42A27DB-BD31-4B8C-83A1-F6EECF244321}">
                <p14:modId xmlns:p14="http://schemas.microsoft.com/office/powerpoint/2010/main" val="140179988"/>
              </p:ext>
            </p:extLst>
          </p:nvPr>
        </p:nvGraphicFramePr>
        <p:xfrm>
          <a:off x="7720584" y="2626731"/>
          <a:ext cx="234950" cy="233362"/>
        </p:xfrm>
        <a:graphic>
          <a:graphicData uri="http://schemas.openxmlformats.org/presentationml/2006/ole">
            <mc:AlternateContent xmlns:mc="http://schemas.openxmlformats.org/markup-compatibility/2006">
              <mc:Choice xmlns:v="urn:schemas-microsoft-com:vml" Requires="v">
                <p:oleObj spid="_x0000_s2808707" name="Equation" r:id="rId8" imgW="139700" imgH="139700" progId="Equation.DSMT4">
                  <p:embed/>
                </p:oleObj>
              </mc:Choice>
              <mc:Fallback>
                <p:oleObj name="Equation" r:id="rId8" imgW="139700" imgH="139700" progId="Equation.DSMT4">
                  <p:embed/>
                  <p:pic>
                    <p:nvPicPr>
                      <p:cNvPr id="0" name=""/>
                      <p:cNvPicPr/>
                      <p:nvPr/>
                    </p:nvPicPr>
                    <p:blipFill>
                      <a:blip r:embed="rId9"/>
                      <a:stretch>
                        <a:fillRect/>
                      </a:stretch>
                    </p:blipFill>
                    <p:spPr>
                      <a:xfrm>
                        <a:off x="7720584" y="2626731"/>
                        <a:ext cx="234950" cy="233362"/>
                      </a:xfrm>
                      <a:prstGeom prst="rect">
                        <a:avLst/>
                      </a:prstGeom>
                    </p:spPr>
                  </p:pic>
                </p:oleObj>
              </mc:Fallback>
            </mc:AlternateContent>
          </a:graphicData>
        </a:graphic>
      </p:graphicFrame>
      <p:grpSp>
        <p:nvGrpSpPr>
          <p:cNvPr id="251" name="Group 250"/>
          <p:cNvGrpSpPr/>
          <p:nvPr/>
        </p:nvGrpSpPr>
        <p:grpSpPr>
          <a:xfrm>
            <a:off x="5709656" y="4679626"/>
            <a:ext cx="3371423" cy="1988412"/>
            <a:chOff x="3563462" y="465239"/>
            <a:chExt cx="5492750" cy="3239537"/>
          </a:xfrm>
        </p:grpSpPr>
        <p:sp>
          <p:nvSpPr>
            <p:cNvPr id="252" name="Rectangle 6"/>
            <p:cNvSpPr>
              <a:spLocks noChangeArrowheads="1"/>
            </p:cNvSpPr>
            <p:nvPr/>
          </p:nvSpPr>
          <p:spPr bwMode="auto">
            <a:xfrm>
              <a:off x="5294939" y="465239"/>
              <a:ext cx="2345871" cy="3239537"/>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253" name="Rectangle 7"/>
            <p:cNvSpPr>
              <a:spLocks noChangeArrowheads="1"/>
            </p:cNvSpPr>
            <p:nvPr/>
          </p:nvSpPr>
          <p:spPr bwMode="auto">
            <a:xfrm>
              <a:off x="5797625" y="967926"/>
              <a:ext cx="1340498" cy="2290018"/>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54" name="Line 18"/>
            <p:cNvSpPr>
              <a:spLocks noChangeShapeType="1"/>
            </p:cNvSpPr>
            <p:nvPr/>
          </p:nvSpPr>
          <p:spPr bwMode="auto">
            <a:xfrm flipH="1">
              <a:off x="4177857" y="2978673"/>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9"/>
            <p:cNvSpPr>
              <a:spLocks noChangeShapeType="1"/>
            </p:cNvSpPr>
            <p:nvPr/>
          </p:nvSpPr>
          <p:spPr bwMode="auto">
            <a:xfrm flipH="1">
              <a:off x="4177857" y="1135488"/>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Freeform 20"/>
            <p:cNvSpPr>
              <a:spLocks/>
            </p:cNvSpPr>
            <p:nvPr/>
          </p:nvSpPr>
          <p:spPr bwMode="auto">
            <a:xfrm>
              <a:off x="5799953" y="1128506"/>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Freeform 21"/>
            <p:cNvSpPr>
              <a:spLocks/>
            </p:cNvSpPr>
            <p:nvPr/>
          </p:nvSpPr>
          <p:spPr bwMode="auto">
            <a:xfrm>
              <a:off x="5797625" y="1340286"/>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Freeform 22"/>
            <p:cNvSpPr>
              <a:spLocks/>
            </p:cNvSpPr>
            <p:nvPr/>
          </p:nvSpPr>
          <p:spPr bwMode="auto">
            <a:xfrm>
              <a:off x="5795298" y="1563703"/>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Freeform 23"/>
            <p:cNvSpPr>
              <a:spLocks/>
            </p:cNvSpPr>
            <p:nvPr/>
          </p:nvSpPr>
          <p:spPr bwMode="auto">
            <a:xfrm>
              <a:off x="5792971" y="1787119"/>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Freeform 24"/>
            <p:cNvSpPr>
              <a:spLocks/>
            </p:cNvSpPr>
            <p:nvPr/>
          </p:nvSpPr>
          <p:spPr bwMode="auto">
            <a:xfrm>
              <a:off x="5797625" y="2010535"/>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Freeform 25"/>
            <p:cNvSpPr>
              <a:spLocks/>
            </p:cNvSpPr>
            <p:nvPr/>
          </p:nvSpPr>
          <p:spPr bwMode="auto">
            <a:xfrm>
              <a:off x="5797625" y="2233952"/>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Freeform 26"/>
            <p:cNvSpPr>
              <a:spLocks/>
            </p:cNvSpPr>
            <p:nvPr/>
          </p:nvSpPr>
          <p:spPr bwMode="auto">
            <a:xfrm>
              <a:off x="5809262" y="2457368"/>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Freeform 27"/>
            <p:cNvSpPr>
              <a:spLocks/>
            </p:cNvSpPr>
            <p:nvPr/>
          </p:nvSpPr>
          <p:spPr bwMode="auto">
            <a:xfrm>
              <a:off x="5809262" y="2680784"/>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Freeform 30"/>
            <p:cNvSpPr>
              <a:spLocks/>
            </p:cNvSpPr>
            <p:nvPr/>
          </p:nvSpPr>
          <p:spPr bwMode="auto">
            <a:xfrm>
              <a:off x="5234430" y="1354250"/>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5" name="Freeform 31"/>
            <p:cNvSpPr>
              <a:spLocks/>
            </p:cNvSpPr>
            <p:nvPr/>
          </p:nvSpPr>
          <p:spPr bwMode="auto">
            <a:xfrm>
              <a:off x="5239084" y="1573012"/>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 name="Freeform 32"/>
            <p:cNvSpPr>
              <a:spLocks/>
            </p:cNvSpPr>
            <p:nvPr/>
          </p:nvSpPr>
          <p:spPr bwMode="auto">
            <a:xfrm>
              <a:off x="5243739" y="1791774"/>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 name="Freeform 33"/>
            <p:cNvSpPr>
              <a:spLocks/>
            </p:cNvSpPr>
            <p:nvPr/>
          </p:nvSpPr>
          <p:spPr bwMode="auto">
            <a:xfrm>
              <a:off x="5248393" y="2019844"/>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8" name="Freeform 34"/>
            <p:cNvSpPr>
              <a:spLocks/>
            </p:cNvSpPr>
            <p:nvPr/>
          </p:nvSpPr>
          <p:spPr bwMode="auto">
            <a:xfrm>
              <a:off x="5239084" y="2243261"/>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9" name="Freeform 35"/>
            <p:cNvSpPr>
              <a:spLocks/>
            </p:cNvSpPr>
            <p:nvPr/>
          </p:nvSpPr>
          <p:spPr bwMode="auto">
            <a:xfrm>
              <a:off x="5239084" y="2466677"/>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0" name="Freeform 36"/>
            <p:cNvSpPr>
              <a:spLocks/>
            </p:cNvSpPr>
            <p:nvPr/>
          </p:nvSpPr>
          <p:spPr bwMode="auto">
            <a:xfrm>
              <a:off x="5239084" y="2690093"/>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1" name="Freeform 65"/>
            <p:cNvSpPr>
              <a:spLocks/>
            </p:cNvSpPr>
            <p:nvPr/>
          </p:nvSpPr>
          <p:spPr bwMode="auto">
            <a:xfrm flipV="1">
              <a:off x="7082269" y="2708711"/>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2" name="Line 66"/>
            <p:cNvSpPr>
              <a:spLocks noChangeShapeType="1"/>
            </p:cNvSpPr>
            <p:nvPr/>
          </p:nvSpPr>
          <p:spPr bwMode="auto">
            <a:xfrm flipH="1">
              <a:off x="7640810" y="2866965"/>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67"/>
            <p:cNvSpPr>
              <a:spLocks noChangeShapeType="1"/>
            </p:cNvSpPr>
            <p:nvPr/>
          </p:nvSpPr>
          <p:spPr bwMode="auto">
            <a:xfrm flipH="1">
              <a:off x="7640810" y="1247196"/>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 name="Line 68"/>
            <p:cNvSpPr>
              <a:spLocks noChangeShapeType="1"/>
            </p:cNvSpPr>
            <p:nvPr/>
          </p:nvSpPr>
          <p:spPr bwMode="auto">
            <a:xfrm>
              <a:off x="4177857" y="1135488"/>
              <a:ext cx="0" cy="335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69"/>
            <p:cNvSpPr>
              <a:spLocks noChangeShapeType="1"/>
            </p:cNvSpPr>
            <p:nvPr/>
          </p:nvSpPr>
          <p:spPr bwMode="auto">
            <a:xfrm>
              <a:off x="3954441" y="1470613"/>
              <a:ext cx="223416" cy="335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70"/>
            <p:cNvSpPr>
              <a:spLocks noChangeShapeType="1"/>
            </p:cNvSpPr>
            <p:nvPr/>
          </p:nvSpPr>
          <p:spPr bwMode="auto">
            <a:xfrm>
              <a:off x="4177857" y="1805737"/>
              <a:ext cx="0" cy="44683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71"/>
            <p:cNvSpPr>
              <a:spLocks noChangeShapeType="1"/>
            </p:cNvSpPr>
            <p:nvPr/>
          </p:nvSpPr>
          <p:spPr bwMode="auto">
            <a:xfrm>
              <a:off x="3898586" y="2252570"/>
              <a:ext cx="55854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 name="Line 72"/>
            <p:cNvSpPr>
              <a:spLocks noChangeShapeType="1"/>
            </p:cNvSpPr>
            <p:nvPr/>
          </p:nvSpPr>
          <p:spPr bwMode="auto">
            <a:xfrm>
              <a:off x="4066149" y="2364278"/>
              <a:ext cx="22341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73"/>
            <p:cNvSpPr>
              <a:spLocks noChangeShapeType="1"/>
            </p:cNvSpPr>
            <p:nvPr/>
          </p:nvSpPr>
          <p:spPr bwMode="auto">
            <a:xfrm>
              <a:off x="4177857" y="2364278"/>
              <a:ext cx="0" cy="61439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0" name="Line 74"/>
            <p:cNvSpPr>
              <a:spLocks noChangeShapeType="1"/>
            </p:cNvSpPr>
            <p:nvPr/>
          </p:nvSpPr>
          <p:spPr bwMode="auto">
            <a:xfrm>
              <a:off x="8757892" y="1247196"/>
              <a:ext cx="0" cy="55854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1" name="Line 75"/>
            <p:cNvSpPr>
              <a:spLocks noChangeShapeType="1"/>
            </p:cNvSpPr>
            <p:nvPr/>
          </p:nvSpPr>
          <p:spPr bwMode="auto">
            <a:xfrm>
              <a:off x="8757892" y="2420132"/>
              <a:ext cx="0" cy="44683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2" name="Oval 76"/>
            <p:cNvSpPr>
              <a:spLocks noChangeArrowheads="1"/>
            </p:cNvSpPr>
            <p:nvPr/>
          </p:nvSpPr>
          <p:spPr bwMode="auto">
            <a:xfrm>
              <a:off x="8441817" y="1805737"/>
              <a:ext cx="614395" cy="614395"/>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283" name="Object 2"/>
            <p:cNvGraphicFramePr>
              <a:graphicFrameLocks noChangeAspect="1"/>
            </p:cNvGraphicFramePr>
            <p:nvPr>
              <p:extLst>
                <p:ext uri="{D42A27DB-BD31-4B8C-83A1-F6EECF244321}">
                  <p14:modId xmlns:p14="http://schemas.microsoft.com/office/powerpoint/2010/main" val="1120896373"/>
                </p:ext>
              </p:extLst>
            </p:nvPr>
          </p:nvGraphicFramePr>
          <p:xfrm>
            <a:off x="3563462" y="2140862"/>
            <a:ext cx="279270" cy="279270"/>
          </p:xfrm>
          <a:graphic>
            <a:graphicData uri="http://schemas.openxmlformats.org/presentationml/2006/ole">
              <mc:AlternateContent xmlns:mc="http://schemas.openxmlformats.org/markup-compatibility/2006">
                <mc:Choice xmlns:v="urn:schemas-microsoft-com:vml" Requires="v">
                  <p:oleObj spid="_x0000_s2808708" name="Equation" r:id="rId10" imgW="152400" imgH="152400" progId="Equation.DSMT4">
                    <p:embed/>
                  </p:oleObj>
                </mc:Choice>
                <mc:Fallback>
                  <p:oleObj name="Equation" r:id="rId10"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462" y="2140862"/>
                          <a:ext cx="279270" cy="2792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4" name="Object 3"/>
            <p:cNvGraphicFramePr>
              <a:graphicFrameLocks noChangeAspect="1"/>
            </p:cNvGraphicFramePr>
            <p:nvPr>
              <p:extLst>
                <p:ext uri="{D42A27DB-BD31-4B8C-83A1-F6EECF244321}">
                  <p14:modId xmlns:p14="http://schemas.microsoft.com/office/powerpoint/2010/main" val="1150495880"/>
                </p:ext>
              </p:extLst>
            </p:nvPr>
          </p:nvGraphicFramePr>
          <p:xfrm>
            <a:off x="8609379" y="1972052"/>
            <a:ext cx="279270" cy="279270"/>
          </p:xfrm>
          <a:graphic>
            <a:graphicData uri="http://schemas.openxmlformats.org/presentationml/2006/ole">
              <mc:AlternateContent xmlns:mc="http://schemas.openxmlformats.org/markup-compatibility/2006">
                <mc:Choice xmlns:v="urn:schemas-microsoft-com:vml" Requires="v">
                  <p:oleObj spid="_x0000_s2808709" name="Equation" r:id="rId11" imgW="152400" imgH="152400" progId="Equation.DSMT4">
                    <p:embed/>
                  </p:oleObj>
                </mc:Choice>
                <mc:Fallback>
                  <p:oleObj name="Equation" r:id="rId11"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9379" y="1972052"/>
                          <a:ext cx="279270" cy="2792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5" name="Line 9"/>
            <p:cNvSpPr>
              <a:spLocks noChangeShapeType="1"/>
            </p:cNvSpPr>
            <p:nvPr/>
          </p:nvSpPr>
          <p:spPr bwMode="auto">
            <a:xfrm flipH="1">
              <a:off x="5294939" y="1470613"/>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10"/>
            <p:cNvSpPr>
              <a:spLocks noChangeShapeType="1"/>
            </p:cNvSpPr>
            <p:nvPr/>
          </p:nvSpPr>
          <p:spPr bwMode="auto">
            <a:xfrm flipH="1">
              <a:off x="5294939" y="1694029"/>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11"/>
            <p:cNvSpPr>
              <a:spLocks noChangeShapeType="1"/>
            </p:cNvSpPr>
            <p:nvPr/>
          </p:nvSpPr>
          <p:spPr bwMode="auto">
            <a:xfrm flipH="1">
              <a:off x="5294939" y="1917445"/>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 name="Line 12"/>
            <p:cNvSpPr>
              <a:spLocks noChangeShapeType="1"/>
            </p:cNvSpPr>
            <p:nvPr/>
          </p:nvSpPr>
          <p:spPr bwMode="auto">
            <a:xfrm flipH="1">
              <a:off x="5294939" y="2140862"/>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 name="Line 13"/>
            <p:cNvSpPr>
              <a:spLocks noChangeShapeType="1"/>
            </p:cNvSpPr>
            <p:nvPr/>
          </p:nvSpPr>
          <p:spPr bwMode="auto">
            <a:xfrm flipH="1">
              <a:off x="5294939" y="2364278"/>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14"/>
            <p:cNvSpPr>
              <a:spLocks noChangeShapeType="1"/>
            </p:cNvSpPr>
            <p:nvPr/>
          </p:nvSpPr>
          <p:spPr bwMode="auto">
            <a:xfrm flipH="1">
              <a:off x="5294939" y="2587694"/>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5"/>
            <p:cNvSpPr>
              <a:spLocks noChangeShapeType="1"/>
            </p:cNvSpPr>
            <p:nvPr/>
          </p:nvSpPr>
          <p:spPr bwMode="auto">
            <a:xfrm flipH="1">
              <a:off x="5294939" y="2811111"/>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6"/>
            <p:cNvSpPr>
              <a:spLocks noChangeShapeType="1"/>
            </p:cNvSpPr>
            <p:nvPr/>
          </p:nvSpPr>
          <p:spPr bwMode="auto">
            <a:xfrm flipH="1">
              <a:off x="5294939" y="1247196"/>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3" name="Group 41"/>
            <p:cNvGrpSpPr>
              <a:grpSpLocks/>
            </p:cNvGrpSpPr>
            <p:nvPr/>
          </p:nvGrpSpPr>
          <p:grpSpPr bwMode="auto">
            <a:xfrm flipV="1">
              <a:off x="7077615" y="1191342"/>
              <a:ext cx="609740" cy="290907"/>
              <a:chOff x="4028" y="1770"/>
              <a:chExt cx="524" cy="250"/>
            </a:xfrm>
          </p:grpSpPr>
          <p:sp>
            <p:nvSpPr>
              <p:cNvPr id="401"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4" name="Group 50"/>
            <p:cNvGrpSpPr>
              <a:grpSpLocks/>
            </p:cNvGrpSpPr>
            <p:nvPr/>
          </p:nvGrpSpPr>
          <p:grpSpPr bwMode="auto">
            <a:xfrm flipV="1">
              <a:off x="7082269" y="1570684"/>
              <a:ext cx="609740" cy="290907"/>
              <a:chOff x="4028" y="1770"/>
              <a:chExt cx="524" cy="250"/>
            </a:xfrm>
          </p:grpSpPr>
          <p:sp>
            <p:nvSpPr>
              <p:cNvPr id="398"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0"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5" name="Group 54"/>
            <p:cNvGrpSpPr>
              <a:grpSpLocks/>
            </p:cNvGrpSpPr>
            <p:nvPr/>
          </p:nvGrpSpPr>
          <p:grpSpPr bwMode="auto">
            <a:xfrm flipV="1">
              <a:off x="7082269" y="1950027"/>
              <a:ext cx="609740" cy="290907"/>
              <a:chOff x="4028" y="1770"/>
              <a:chExt cx="524" cy="250"/>
            </a:xfrm>
          </p:grpSpPr>
          <p:sp>
            <p:nvSpPr>
              <p:cNvPr id="395"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6"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7"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6" name="Group 58"/>
            <p:cNvGrpSpPr>
              <a:grpSpLocks/>
            </p:cNvGrpSpPr>
            <p:nvPr/>
          </p:nvGrpSpPr>
          <p:grpSpPr bwMode="auto">
            <a:xfrm flipV="1">
              <a:off x="7082269" y="2329369"/>
              <a:ext cx="609740" cy="290907"/>
              <a:chOff x="4028" y="1770"/>
              <a:chExt cx="524" cy="250"/>
            </a:xfrm>
          </p:grpSpPr>
          <p:sp>
            <p:nvSpPr>
              <p:cNvPr id="392"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4"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97" name="Line 63"/>
            <p:cNvSpPr>
              <a:spLocks noChangeShapeType="1"/>
            </p:cNvSpPr>
            <p:nvPr/>
          </p:nvSpPr>
          <p:spPr bwMode="auto">
            <a:xfrm flipH="1" flipV="1">
              <a:off x="7142778" y="2713366"/>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8" name="Group 297"/>
            <p:cNvGrpSpPr/>
            <p:nvPr/>
          </p:nvGrpSpPr>
          <p:grpSpPr>
            <a:xfrm>
              <a:off x="5465760" y="1191342"/>
              <a:ext cx="169860" cy="1784350"/>
              <a:chOff x="5465760" y="1292942"/>
              <a:chExt cx="169860" cy="1784350"/>
            </a:xfrm>
          </p:grpSpPr>
          <p:grpSp>
            <p:nvGrpSpPr>
              <p:cNvPr id="385" name="Group 384"/>
              <p:cNvGrpSpPr/>
              <p:nvPr/>
            </p:nvGrpSpPr>
            <p:grpSpPr>
              <a:xfrm rot="10800000">
                <a:off x="5465760" y="1804692"/>
                <a:ext cx="168275" cy="177364"/>
                <a:chOff x="6461125" y="1441886"/>
                <a:chExt cx="168275" cy="177364"/>
              </a:xfrm>
            </p:grpSpPr>
            <p:cxnSp>
              <p:nvCxnSpPr>
                <p:cNvPr id="390" name="Straight Connector 38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86" name="Group 385"/>
              <p:cNvGrpSpPr/>
              <p:nvPr/>
            </p:nvGrpSpPr>
            <p:grpSpPr>
              <a:xfrm rot="10800000">
                <a:off x="5467345" y="2679492"/>
                <a:ext cx="168275" cy="177364"/>
                <a:chOff x="6461125" y="1441886"/>
                <a:chExt cx="168275" cy="177364"/>
              </a:xfrm>
            </p:grpSpPr>
            <p:cxnSp>
              <p:nvCxnSpPr>
                <p:cNvPr id="388" name="Straight Connector 38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cxnSp>
            <p:nvCxnSpPr>
              <p:cNvPr id="387" name="Straight Connector 386"/>
              <p:cNvCxnSpPr/>
              <p:nvPr/>
            </p:nvCxnSpPr>
            <p:spPr>
              <a:xfrm>
                <a:off x="5549899" y="1292942"/>
                <a:ext cx="0" cy="1784350"/>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299" name="Group 298"/>
            <p:cNvGrpSpPr/>
            <p:nvPr/>
          </p:nvGrpSpPr>
          <p:grpSpPr>
            <a:xfrm>
              <a:off x="5549899" y="619538"/>
              <a:ext cx="1928019" cy="2933288"/>
              <a:chOff x="5549899" y="721138"/>
              <a:chExt cx="1928019" cy="2933288"/>
            </a:xfrm>
          </p:grpSpPr>
          <p:sp>
            <p:nvSpPr>
              <p:cNvPr id="366" name="Rounded Rectangle 365"/>
              <p:cNvSpPr/>
              <p:nvPr/>
            </p:nvSpPr>
            <p:spPr>
              <a:xfrm>
                <a:off x="5549899" y="808452"/>
                <a:ext cx="1841765" cy="2760248"/>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7" name="Group 366"/>
              <p:cNvGrpSpPr/>
              <p:nvPr/>
            </p:nvGrpSpPr>
            <p:grpSpPr>
              <a:xfrm>
                <a:off x="7307526" y="1487939"/>
                <a:ext cx="168275" cy="177364"/>
                <a:chOff x="6461125" y="1441886"/>
                <a:chExt cx="168275" cy="177364"/>
              </a:xfrm>
            </p:grpSpPr>
            <p:cxnSp>
              <p:nvCxnSpPr>
                <p:cNvPr id="383" name="Straight Connector 382"/>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68" name="Group 367"/>
              <p:cNvGrpSpPr/>
              <p:nvPr/>
            </p:nvGrpSpPr>
            <p:grpSpPr>
              <a:xfrm rot="5400000">
                <a:off x="5858024" y="3480018"/>
                <a:ext cx="168275" cy="177364"/>
                <a:chOff x="6461125" y="1441886"/>
                <a:chExt cx="168275" cy="177364"/>
              </a:xfrm>
            </p:grpSpPr>
            <p:cxnSp>
              <p:nvCxnSpPr>
                <p:cNvPr id="381" name="Straight Connector 380"/>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69" name="Group 368"/>
              <p:cNvGrpSpPr/>
              <p:nvPr/>
            </p:nvGrpSpPr>
            <p:grpSpPr>
              <a:xfrm>
                <a:off x="7309643" y="2667648"/>
                <a:ext cx="168275" cy="177364"/>
                <a:chOff x="6456892" y="1441886"/>
                <a:chExt cx="168275" cy="177364"/>
              </a:xfrm>
            </p:grpSpPr>
            <p:cxnSp>
              <p:nvCxnSpPr>
                <p:cNvPr id="379" name="Straight Connector 378"/>
                <p:cNvCxnSpPr/>
                <p:nvPr/>
              </p:nvCxnSpPr>
              <p:spPr>
                <a:xfrm flipH="1">
                  <a:off x="6456892"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a:off x="6542617"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70" name="Group 369"/>
              <p:cNvGrpSpPr/>
              <p:nvPr/>
            </p:nvGrpSpPr>
            <p:grpSpPr>
              <a:xfrm rot="5400000">
                <a:off x="6797824" y="3481607"/>
                <a:ext cx="168275" cy="177364"/>
                <a:chOff x="6461125" y="1441886"/>
                <a:chExt cx="168275" cy="177364"/>
              </a:xfrm>
            </p:grpSpPr>
            <p:cxnSp>
              <p:nvCxnSpPr>
                <p:cNvPr id="377" name="Straight Connector 376"/>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71" name="Group 370"/>
              <p:cNvGrpSpPr/>
              <p:nvPr/>
            </p:nvGrpSpPr>
            <p:grpSpPr>
              <a:xfrm rot="16200000">
                <a:off x="6886507" y="719769"/>
                <a:ext cx="168275" cy="177364"/>
                <a:chOff x="6461125" y="1441886"/>
                <a:chExt cx="168275" cy="177364"/>
              </a:xfrm>
            </p:grpSpPr>
            <p:cxnSp>
              <p:nvCxnSpPr>
                <p:cNvPr id="375" name="Straight Connector 374"/>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72" name="Group 371"/>
              <p:cNvGrpSpPr/>
              <p:nvPr/>
            </p:nvGrpSpPr>
            <p:grpSpPr>
              <a:xfrm rot="16200000">
                <a:off x="5902256" y="716594"/>
                <a:ext cx="168275" cy="177364"/>
                <a:chOff x="6461125" y="1441886"/>
                <a:chExt cx="168275" cy="177364"/>
              </a:xfrm>
            </p:grpSpPr>
            <p:cxnSp>
              <p:nvCxnSpPr>
                <p:cNvPr id="373" name="Straight Connector 372"/>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sp>
          <p:nvSpPr>
            <p:cNvPr id="300" name="Line 69"/>
            <p:cNvSpPr>
              <a:spLocks noChangeShapeType="1"/>
            </p:cNvSpPr>
            <p:nvPr/>
          </p:nvSpPr>
          <p:spPr bwMode="auto">
            <a:xfrm>
              <a:off x="4146550" y="1419413"/>
              <a:ext cx="28132" cy="3799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01" name="Group 300"/>
            <p:cNvGrpSpPr/>
            <p:nvPr/>
          </p:nvGrpSpPr>
          <p:grpSpPr>
            <a:xfrm>
              <a:off x="5631269" y="771938"/>
              <a:ext cx="1682473" cy="2661294"/>
              <a:chOff x="5631269" y="873538"/>
              <a:chExt cx="1682473" cy="2661294"/>
            </a:xfrm>
          </p:grpSpPr>
          <p:sp>
            <p:nvSpPr>
              <p:cNvPr id="343" name="Rounded Rectangle 342"/>
              <p:cNvSpPr/>
              <p:nvPr/>
            </p:nvSpPr>
            <p:spPr>
              <a:xfrm>
                <a:off x="5702304" y="952755"/>
                <a:ext cx="1540011" cy="2504300"/>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4" name="Group 343"/>
              <p:cNvGrpSpPr/>
              <p:nvPr/>
            </p:nvGrpSpPr>
            <p:grpSpPr>
              <a:xfrm>
                <a:off x="7171960" y="1569235"/>
                <a:ext cx="140705" cy="160918"/>
                <a:chOff x="6461125" y="1441886"/>
                <a:chExt cx="168275" cy="177364"/>
              </a:xfrm>
            </p:grpSpPr>
            <p:cxnSp>
              <p:nvCxnSpPr>
                <p:cNvPr id="364" name="Straight Connector 36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45" name="Group 344"/>
              <p:cNvGrpSpPr/>
              <p:nvPr/>
            </p:nvGrpSpPr>
            <p:grpSpPr>
              <a:xfrm rot="5400000">
                <a:off x="5953961" y="3382903"/>
                <a:ext cx="152671" cy="148305"/>
                <a:chOff x="6461125" y="1441886"/>
                <a:chExt cx="168275" cy="177364"/>
              </a:xfrm>
            </p:grpSpPr>
            <p:cxnSp>
              <p:nvCxnSpPr>
                <p:cNvPr id="362" name="Straight Connector 361"/>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46" name="Group 345"/>
              <p:cNvGrpSpPr/>
              <p:nvPr/>
            </p:nvGrpSpPr>
            <p:grpSpPr>
              <a:xfrm>
                <a:off x="5631269" y="1629143"/>
                <a:ext cx="1682473" cy="1171329"/>
                <a:chOff x="4612196" y="328207"/>
                <a:chExt cx="2012142" cy="1291043"/>
              </a:xfrm>
            </p:grpSpPr>
            <p:cxnSp>
              <p:nvCxnSpPr>
                <p:cNvPr id="356" name="Straight Connector 355"/>
                <p:cNvCxnSpPr/>
                <p:nvPr/>
              </p:nvCxnSpPr>
              <p:spPr>
                <a:xfrm flipH="1">
                  <a:off x="6456063"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6541788"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flipH="1" flipV="1">
                  <a:off x="4614596" y="1346465"/>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flipV="1">
                  <a:off x="4700325" y="134646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flipH="1" flipV="1">
                  <a:off x="4612196"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flipV="1">
                  <a:off x="4697920"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47" name="Group 346"/>
              <p:cNvGrpSpPr/>
              <p:nvPr/>
            </p:nvGrpSpPr>
            <p:grpSpPr>
              <a:xfrm rot="5400000">
                <a:off x="6739784" y="3384344"/>
                <a:ext cx="152671" cy="148305"/>
                <a:chOff x="6461125" y="1441886"/>
                <a:chExt cx="168275" cy="177364"/>
              </a:xfrm>
            </p:grpSpPr>
            <p:cxnSp>
              <p:nvCxnSpPr>
                <p:cNvPr id="354" name="Straight Connector 35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48" name="Group 347"/>
              <p:cNvGrpSpPr/>
              <p:nvPr/>
            </p:nvGrpSpPr>
            <p:grpSpPr>
              <a:xfrm rot="16200000">
                <a:off x="6813938" y="878601"/>
                <a:ext cx="152671" cy="148305"/>
                <a:chOff x="6461125" y="1441886"/>
                <a:chExt cx="168275" cy="177364"/>
              </a:xfrm>
            </p:grpSpPr>
            <p:cxnSp>
              <p:nvCxnSpPr>
                <p:cNvPr id="352" name="Straight Connector 351"/>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49" name="Group 348"/>
              <p:cNvGrpSpPr/>
              <p:nvPr/>
            </p:nvGrpSpPr>
            <p:grpSpPr>
              <a:xfrm rot="16200000">
                <a:off x="5990946" y="875721"/>
                <a:ext cx="152671" cy="148305"/>
                <a:chOff x="6461125" y="1441886"/>
                <a:chExt cx="168275" cy="177364"/>
              </a:xfrm>
            </p:grpSpPr>
            <p:cxnSp>
              <p:nvCxnSpPr>
                <p:cNvPr id="350" name="Straight Connector 34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pSp>
          <p:nvGrpSpPr>
            <p:cNvPr id="302" name="Group 301"/>
            <p:cNvGrpSpPr/>
            <p:nvPr/>
          </p:nvGrpSpPr>
          <p:grpSpPr>
            <a:xfrm>
              <a:off x="5312713" y="465239"/>
              <a:ext cx="2303053" cy="3200828"/>
              <a:chOff x="5631269" y="873538"/>
              <a:chExt cx="1682473" cy="2661294"/>
            </a:xfrm>
          </p:grpSpPr>
          <p:sp>
            <p:nvSpPr>
              <p:cNvPr id="320" name="Rounded Rectangle 319"/>
              <p:cNvSpPr/>
              <p:nvPr/>
            </p:nvSpPr>
            <p:spPr>
              <a:xfrm>
                <a:off x="5702304" y="952755"/>
                <a:ext cx="1540011" cy="2504300"/>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1" name="Group 320"/>
              <p:cNvGrpSpPr/>
              <p:nvPr/>
            </p:nvGrpSpPr>
            <p:grpSpPr>
              <a:xfrm>
                <a:off x="7171960" y="1569235"/>
                <a:ext cx="140705" cy="160918"/>
                <a:chOff x="6461125" y="1441886"/>
                <a:chExt cx="168275" cy="177364"/>
              </a:xfrm>
            </p:grpSpPr>
            <p:cxnSp>
              <p:nvCxnSpPr>
                <p:cNvPr id="341" name="Straight Connector 340"/>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22" name="Group 321"/>
              <p:cNvGrpSpPr/>
              <p:nvPr/>
            </p:nvGrpSpPr>
            <p:grpSpPr>
              <a:xfrm rot="5400000">
                <a:off x="5953961" y="3382903"/>
                <a:ext cx="152671" cy="148305"/>
                <a:chOff x="6461125" y="1441886"/>
                <a:chExt cx="168275" cy="177364"/>
              </a:xfrm>
            </p:grpSpPr>
            <p:cxnSp>
              <p:nvCxnSpPr>
                <p:cNvPr id="339" name="Straight Connector 338"/>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23" name="Group 322"/>
              <p:cNvGrpSpPr/>
              <p:nvPr/>
            </p:nvGrpSpPr>
            <p:grpSpPr>
              <a:xfrm>
                <a:off x="5631269" y="1629143"/>
                <a:ext cx="1682473" cy="1171329"/>
                <a:chOff x="4612196" y="328207"/>
                <a:chExt cx="2012142" cy="1291043"/>
              </a:xfrm>
            </p:grpSpPr>
            <p:cxnSp>
              <p:nvCxnSpPr>
                <p:cNvPr id="333" name="Straight Connector 332"/>
                <p:cNvCxnSpPr/>
                <p:nvPr/>
              </p:nvCxnSpPr>
              <p:spPr>
                <a:xfrm flipH="1">
                  <a:off x="6456063"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6541788"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H="1" flipV="1">
                  <a:off x="4614596" y="1346465"/>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V="1">
                  <a:off x="4700325" y="134646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flipH="1" flipV="1">
                  <a:off x="4612196"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4697920"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24" name="Group 323"/>
              <p:cNvGrpSpPr/>
              <p:nvPr/>
            </p:nvGrpSpPr>
            <p:grpSpPr>
              <a:xfrm rot="5400000">
                <a:off x="6739784" y="3384344"/>
                <a:ext cx="152671" cy="148305"/>
                <a:chOff x="6461125" y="1441886"/>
                <a:chExt cx="168275" cy="177364"/>
              </a:xfrm>
            </p:grpSpPr>
            <p:cxnSp>
              <p:nvCxnSpPr>
                <p:cNvPr id="331" name="Straight Connector 330"/>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25" name="Group 324"/>
              <p:cNvGrpSpPr/>
              <p:nvPr/>
            </p:nvGrpSpPr>
            <p:grpSpPr>
              <a:xfrm rot="16200000">
                <a:off x="6813938" y="878601"/>
                <a:ext cx="152671" cy="148305"/>
                <a:chOff x="6461125" y="1441886"/>
                <a:chExt cx="168275" cy="177364"/>
              </a:xfrm>
            </p:grpSpPr>
            <p:cxnSp>
              <p:nvCxnSpPr>
                <p:cNvPr id="329" name="Straight Connector 328"/>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26" name="Group 325"/>
              <p:cNvGrpSpPr/>
              <p:nvPr/>
            </p:nvGrpSpPr>
            <p:grpSpPr>
              <a:xfrm rot="16200000">
                <a:off x="5990946" y="875721"/>
                <a:ext cx="152671" cy="148305"/>
                <a:chOff x="6461125" y="1441886"/>
                <a:chExt cx="168275" cy="177364"/>
              </a:xfrm>
            </p:grpSpPr>
            <p:cxnSp>
              <p:nvCxnSpPr>
                <p:cNvPr id="327" name="Straight Connector 326"/>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pSp>
      <p:graphicFrame>
        <p:nvGraphicFramePr>
          <p:cNvPr id="404" name="Object 2"/>
          <p:cNvGraphicFramePr>
            <a:graphicFrameLocks noChangeAspect="1"/>
          </p:cNvGraphicFramePr>
          <p:nvPr>
            <p:extLst>
              <p:ext uri="{D42A27DB-BD31-4B8C-83A1-F6EECF244321}">
                <p14:modId xmlns:p14="http://schemas.microsoft.com/office/powerpoint/2010/main" val="3334087851"/>
              </p:ext>
            </p:extLst>
          </p:nvPr>
        </p:nvGraphicFramePr>
        <p:xfrm>
          <a:off x="5832947" y="4775233"/>
          <a:ext cx="823733" cy="213519"/>
        </p:xfrm>
        <a:graphic>
          <a:graphicData uri="http://schemas.openxmlformats.org/presentationml/2006/ole">
            <mc:AlternateContent xmlns:mc="http://schemas.openxmlformats.org/markup-compatibility/2006">
              <mc:Choice xmlns:v="urn:schemas-microsoft-com:vml" Requires="v">
                <p:oleObj spid="_x0000_s2808710" name="Equation" r:id="rId12" imgW="635000" imgH="165100" progId="Equation.DSMT4">
                  <p:embed/>
                </p:oleObj>
              </mc:Choice>
              <mc:Fallback>
                <p:oleObj name="Equation" r:id="rId12" imgW="635000" imgH="165100" progId="Equation.DSMT4">
                  <p:embed/>
                  <p:pic>
                    <p:nvPicPr>
                      <p:cNvPr id="0" name=""/>
                      <p:cNvPicPr>
                        <a:picLocks noChangeAspect="1" noChangeArrowheads="1"/>
                      </p:cNvPicPr>
                      <p:nvPr/>
                    </p:nvPicPr>
                    <p:blipFill>
                      <a:blip r:embed="rId13"/>
                      <a:srcRect/>
                      <a:stretch>
                        <a:fillRect/>
                      </a:stretch>
                    </p:blipFill>
                    <p:spPr bwMode="auto">
                      <a:xfrm>
                        <a:off x="5832947" y="4775233"/>
                        <a:ext cx="823733" cy="213519"/>
                      </a:xfrm>
                      <a:prstGeom prst="rect">
                        <a:avLst/>
                      </a:prstGeom>
                      <a:noFill/>
                      <a:ln>
                        <a:noFill/>
                      </a:ln>
                      <a:effectLst/>
                    </p:spPr>
                  </p:pic>
                </p:oleObj>
              </mc:Fallback>
            </mc:AlternateContent>
          </a:graphicData>
        </a:graphic>
      </p:graphicFrame>
      <p:grpSp>
        <p:nvGrpSpPr>
          <p:cNvPr id="408" name="Group 407"/>
          <p:cNvGrpSpPr/>
          <p:nvPr/>
        </p:nvGrpSpPr>
        <p:grpSpPr>
          <a:xfrm>
            <a:off x="4567669" y="1057700"/>
            <a:ext cx="114883" cy="155575"/>
            <a:chOff x="4174682" y="209550"/>
            <a:chExt cx="114883" cy="155575"/>
          </a:xfrm>
        </p:grpSpPr>
        <p:cxnSp>
          <p:nvCxnSpPr>
            <p:cNvPr id="406" name="Straight Connector 405"/>
            <p:cNvCxnSpPr/>
            <p:nvPr/>
          </p:nvCxnSpPr>
          <p:spPr>
            <a:xfrm>
              <a:off x="4177857" y="209550"/>
              <a:ext cx="111708" cy="76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flipV="1">
              <a:off x="4174682" y="288925"/>
              <a:ext cx="111708" cy="76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409" name="Group 408"/>
          <p:cNvGrpSpPr/>
          <p:nvPr/>
        </p:nvGrpSpPr>
        <p:grpSpPr>
          <a:xfrm>
            <a:off x="6406044" y="5016660"/>
            <a:ext cx="114883" cy="155575"/>
            <a:chOff x="4174682" y="209550"/>
            <a:chExt cx="114883" cy="155575"/>
          </a:xfrm>
        </p:grpSpPr>
        <p:cxnSp>
          <p:nvCxnSpPr>
            <p:cNvPr id="410" name="Straight Connector 409"/>
            <p:cNvCxnSpPr/>
            <p:nvPr/>
          </p:nvCxnSpPr>
          <p:spPr>
            <a:xfrm>
              <a:off x="4177857" y="209550"/>
              <a:ext cx="111708" cy="76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flipV="1">
              <a:off x="4174682" y="288925"/>
              <a:ext cx="111708" cy="76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412" name="Object 2"/>
          <p:cNvGraphicFramePr>
            <a:graphicFrameLocks noChangeAspect="1"/>
          </p:cNvGraphicFramePr>
          <p:nvPr>
            <p:extLst>
              <p:ext uri="{D42A27DB-BD31-4B8C-83A1-F6EECF244321}">
                <p14:modId xmlns:p14="http://schemas.microsoft.com/office/powerpoint/2010/main" val="2979467735"/>
              </p:ext>
            </p:extLst>
          </p:nvPr>
        </p:nvGraphicFramePr>
        <p:xfrm>
          <a:off x="8288372" y="4990466"/>
          <a:ext cx="609600" cy="363538"/>
        </p:xfrm>
        <a:graphic>
          <a:graphicData uri="http://schemas.openxmlformats.org/presentationml/2006/ole">
            <mc:AlternateContent xmlns:mc="http://schemas.openxmlformats.org/markup-compatibility/2006">
              <mc:Choice xmlns:v="urn:schemas-microsoft-com:vml" Requires="v">
                <p:oleObj spid="_x0000_s2808711" name="Equation" r:id="rId14" imgW="469900" imgH="279400" progId="Equation.DSMT4">
                  <p:embed/>
                </p:oleObj>
              </mc:Choice>
              <mc:Fallback>
                <p:oleObj name="Equation" r:id="rId14" imgW="469900" imgH="279400" progId="Equation.DSMT4">
                  <p:embed/>
                  <p:pic>
                    <p:nvPicPr>
                      <p:cNvPr id="0" name=""/>
                      <p:cNvPicPr>
                        <a:picLocks noChangeAspect="1" noChangeArrowheads="1"/>
                      </p:cNvPicPr>
                      <p:nvPr/>
                    </p:nvPicPr>
                    <p:blipFill>
                      <a:blip r:embed="rId15"/>
                      <a:srcRect/>
                      <a:stretch>
                        <a:fillRect/>
                      </a:stretch>
                    </p:blipFill>
                    <p:spPr bwMode="auto">
                      <a:xfrm>
                        <a:off x="8288372" y="4990466"/>
                        <a:ext cx="609600" cy="363538"/>
                      </a:xfrm>
                      <a:prstGeom prst="rect">
                        <a:avLst/>
                      </a:prstGeom>
                      <a:noFill/>
                      <a:ln>
                        <a:noFill/>
                      </a:ln>
                      <a:effectLst/>
                    </p:spPr>
                  </p:pic>
                </p:oleObj>
              </mc:Fallback>
            </mc:AlternateContent>
          </a:graphicData>
        </a:graphic>
      </p:graphicFrame>
      <p:graphicFrame>
        <p:nvGraphicFramePr>
          <p:cNvPr id="413" name="Object 2"/>
          <p:cNvGraphicFramePr>
            <a:graphicFrameLocks noChangeAspect="1"/>
          </p:cNvGraphicFramePr>
          <p:nvPr>
            <p:extLst>
              <p:ext uri="{D42A27DB-BD31-4B8C-83A1-F6EECF244321}">
                <p14:modId xmlns:p14="http://schemas.microsoft.com/office/powerpoint/2010/main" val="3056784522"/>
              </p:ext>
            </p:extLst>
          </p:nvPr>
        </p:nvGraphicFramePr>
        <p:xfrm>
          <a:off x="7088188" y="4432300"/>
          <a:ext cx="742950" cy="263525"/>
        </p:xfrm>
        <a:graphic>
          <a:graphicData uri="http://schemas.openxmlformats.org/presentationml/2006/ole">
            <mc:AlternateContent xmlns:mc="http://schemas.openxmlformats.org/markup-compatibility/2006">
              <mc:Choice xmlns:v="urn:schemas-microsoft-com:vml" Requires="v">
                <p:oleObj spid="_x0000_s2808712" name="Equation" r:id="rId16" imgW="571500" imgH="203200" progId="Equation.DSMT4">
                  <p:embed/>
                </p:oleObj>
              </mc:Choice>
              <mc:Fallback>
                <p:oleObj name="Equation" r:id="rId16" imgW="571500" imgH="203200" progId="Equation.DSMT4">
                  <p:embed/>
                  <p:pic>
                    <p:nvPicPr>
                      <p:cNvPr id="0" name=""/>
                      <p:cNvPicPr>
                        <a:picLocks noChangeAspect="1" noChangeArrowheads="1"/>
                      </p:cNvPicPr>
                      <p:nvPr/>
                    </p:nvPicPr>
                    <p:blipFill>
                      <a:blip r:embed="rId17"/>
                      <a:srcRect/>
                      <a:stretch>
                        <a:fillRect/>
                      </a:stretch>
                    </p:blipFill>
                    <p:spPr bwMode="auto">
                      <a:xfrm>
                        <a:off x="7088188" y="4432300"/>
                        <a:ext cx="742950" cy="2635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8256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dissolv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8"/>
                                        </p:tgtEl>
                                        <p:attrNameLst>
                                          <p:attrName>style.visibility</p:attrName>
                                        </p:attrNameLst>
                                      </p:cBhvr>
                                      <p:to>
                                        <p:strVal val="visible"/>
                                      </p:to>
                                    </p:set>
                                    <p:animEffect transition="in" filter="dissolve">
                                      <p:cBhvr>
                                        <p:cTn id="17" dur="500"/>
                                        <p:tgtEl>
                                          <p:spTgt spid="408"/>
                                        </p:tgtEl>
                                      </p:cBhvr>
                                    </p:animEffect>
                                  </p:childTnLst>
                                </p:cTn>
                              </p:par>
                              <p:par>
                                <p:cTn id="18" presetID="9"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dissolve">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par>
                                <p:cTn id="31" presetID="9" presetClass="entr" presetSubtype="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dissolve">
                                      <p:cBhvr>
                                        <p:cTn id="33" dur="500"/>
                                        <p:tgtEl>
                                          <p:spTgt spid="90"/>
                                        </p:tgtEl>
                                      </p:cBhvr>
                                    </p:animEffect>
                                  </p:childTnLst>
                                </p:cTn>
                              </p:par>
                              <p:par>
                                <p:cTn id="34" presetID="9" presetClass="entr" presetSubtype="0" fill="hold"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dissolve">
                                      <p:cBhvr>
                                        <p:cTn id="36" dur="500"/>
                                        <p:tgtEl>
                                          <p:spTgt spid="100"/>
                                        </p:tgtEl>
                                      </p:cBhvr>
                                    </p:animEffect>
                                  </p:childTnLst>
                                </p:cTn>
                              </p:par>
                              <p:par>
                                <p:cTn id="37" presetID="9" presetClass="entr" presetSubtype="0"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dissolve">
                                      <p:cBhvr>
                                        <p:cTn id="39" dur="500"/>
                                        <p:tgtEl>
                                          <p:spTgt spid="93"/>
                                        </p:tgtEl>
                                      </p:cBhvr>
                                    </p:animEffect>
                                  </p:childTnLst>
                                </p:cTn>
                              </p:par>
                              <p:par>
                                <p:cTn id="40" presetID="9" presetClass="entr" presetSubtype="0" fill="hold"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dissolve">
                                      <p:cBhvr>
                                        <p:cTn id="42" dur="500"/>
                                        <p:tgtEl>
                                          <p:spTgt spid="87"/>
                                        </p:tgtEl>
                                      </p:cBhvr>
                                    </p:animEffect>
                                  </p:childTnLst>
                                </p:cTn>
                              </p:par>
                              <p:par>
                                <p:cTn id="43" presetID="9" presetClass="entr" presetSubtype="0" fill="hold" nodeType="with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dissolve">
                                      <p:cBhvr>
                                        <p:cTn id="45" dur="500"/>
                                        <p:tgtEl>
                                          <p:spTgt spid="103"/>
                                        </p:tgtEl>
                                      </p:cBhvr>
                                    </p:animEffect>
                                  </p:childTnLst>
                                </p:cTn>
                              </p:par>
                              <p:par>
                                <p:cTn id="46" presetID="9" presetClass="entr" presetSubtype="0" fill="hold"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dissolve">
                                      <p:cBhvr>
                                        <p:cTn id="48" dur="500"/>
                                        <p:tgtEl>
                                          <p:spTgt spid="106"/>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09"/>
                                        </p:tgtEl>
                                        <p:attrNameLst>
                                          <p:attrName>style.visibility</p:attrName>
                                        </p:attrNameLst>
                                      </p:cBhvr>
                                      <p:to>
                                        <p:strVal val="visible"/>
                                      </p:to>
                                    </p:set>
                                    <p:animEffect transition="in" filter="dissolve">
                                      <p:cBhvr>
                                        <p:cTn id="53" dur="500"/>
                                        <p:tgtEl>
                                          <p:spTgt spid="10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dissolve">
                                      <p:cBhvr>
                                        <p:cTn id="58" dur="500"/>
                                        <p:tgtEl>
                                          <p:spTgt spid="50"/>
                                        </p:tgtEl>
                                      </p:cBhvr>
                                    </p:animEffect>
                                  </p:childTnLst>
                                </p:cTn>
                              </p:par>
                              <p:par>
                                <p:cTn id="59" presetID="9" presetClass="entr" presetSubtype="0" fill="hold" nodeType="withEffect">
                                  <p:stCondLst>
                                    <p:cond delay="0"/>
                                  </p:stCondLst>
                                  <p:childTnLst>
                                    <p:set>
                                      <p:cBhvr>
                                        <p:cTn id="60" dur="1" fill="hold">
                                          <p:stCondLst>
                                            <p:cond delay="0"/>
                                          </p:stCondLst>
                                        </p:cTn>
                                        <p:tgtEl>
                                          <p:spTgt spid="136"/>
                                        </p:tgtEl>
                                        <p:attrNameLst>
                                          <p:attrName>style.visibility</p:attrName>
                                        </p:attrNameLst>
                                      </p:cBhvr>
                                      <p:to>
                                        <p:strVal val="visible"/>
                                      </p:to>
                                    </p:set>
                                    <p:animEffect transition="in" filter="dissolve">
                                      <p:cBhvr>
                                        <p:cTn id="61" dur="500"/>
                                        <p:tgtEl>
                                          <p:spTgt spid="136"/>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11"/>
                                        </p:tgtEl>
                                        <p:attrNameLst>
                                          <p:attrName>style.visibility</p:attrName>
                                        </p:attrNameLst>
                                      </p:cBhvr>
                                      <p:to>
                                        <p:strVal val="visible"/>
                                      </p:to>
                                    </p:set>
                                    <p:animEffect transition="in" filter="dissolve">
                                      <p:cBhvr>
                                        <p:cTn id="66" dur="500"/>
                                        <p:tgtEl>
                                          <p:spTgt spid="11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86"/>
                                        </p:tgtEl>
                                        <p:attrNameLst>
                                          <p:attrName>style.visibility</p:attrName>
                                        </p:attrNameLst>
                                      </p:cBhvr>
                                      <p:to>
                                        <p:strVal val="visible"/>
                                      </p:to>
                                    </p:set>
                                    <p:animEffect transition="in" filter="dissolve">
                                      <p:cBhvr>
                                        <p:cTn id="71" dur="500"/>
                                        <p:tgtEl>
                                          <p:spTgt spid="186"/>
                                        </p:tgtEl>
                                      </p:cBhvr>
                                    </p:animEffect>
                                  </p:childTnLst>
                                </p:cTn>
                              </p:par>
                              <p:par>
                                <p:cTn id="72" presetID="9" presetClass="entr" presetSubtype="0" fill="hold" nodeType="withEffect">
                                  <p:stCondLst>
                                    <p:cond delay="0"/>
                                  </p:stCondLst>
                                  <p:childTnLst>
                                    <p:set>
                                      <p:cBhvr>
                                        <p:cTn id="73" dur="1" fill="hold">
                                          <p:stCondLst>
                                            <p:cond delay="0"/>
                                          </p:stCondLst>
                                        </p:cTn>
                                        <p:tgtEl>
                                          <p:spTgt spid="187"/>
                                        </p:tgtEl>
                                        <p:attrNameLst>
                                          <p:attrName>style.visibility</p:attrName>
                                        </p:attrNameLst>
                                      </p:cBhvr>
                                      <p:to>
                                        <p:strVal val="visible"/>
                                      </p:to>
                                    </p:set>
                                    <p:animEffect transition="in" filter="dissolve">
                                      <p:cBhvr>
                                        <p:cTn id="74" dur="500"/>
                                        <p:tgtEl>
                                          <p:spTgt spid="187"/>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dissolve">
                                      <p:cBhvr>
                                        <p:cTn id="79" dur="500"/>
                                        <p:tgtEl>
                                          <p:spTgt spid="84"/>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251"/>
                                        </p:tgtEl>
                                        <p:attrNameLst>
                                          <p:attrName>style.visibility</p:attrName>
                                        </p:attrNameLst>
                                      </p:cBhvr>
                                      <p:to>
                                        <p:strVal val="visible"/>
                                      </p:to>
                                    </p:set>
                                    <p:animEffect transition="in" filter="dissolve">
                                      <p:cBhvr>
                                        <p:cTn id="84" dur="500"/>
                                        <p:tgtEl>
                                          <p:spTgt spid="251"/>
                                        </p:tgtEl>
                                      </p:cBhvr>
                                    </p:animEffect>
                                  </p:childTnLst>
                                </p:cTn>
                              </p:par>
                              <p:par>
                                <p:cTn id="85" presetID="9" presetClass="entr" presetSubtype="0" fill="hold" nodeType="withEffect">
                                  <p:stCondLst>
                                    <p:cond delay="0"/>
                                  </p:stCondLst>
                                  <p:childTnLst>
                                    <p:set>
                                      <p:cBhvr>
                                        <p:cTn id="86" dur="1" fill="hold">
                                          <p:stCondLst>
                                            <p:cond delay="0"/>
                                          </p:stCondLst>
                                        </p:cTn>
                                        <p:tgtEl>
                                          <p:spTgt spid="404"/>
                                        </p:tgtEl>
                                        <p:attrNameLst>
                                          <p:attrName>style.visibility</p:attrName>
                                        </p:attrNameLst>
                                      </p:cBhvr>
                                      <p:to>
                                        <p:strVal val="visible"/>
                                      </p:to>
                                    </p:set>
                                    <p:animEffect transition="in" filter="dissolve">
                                      <p:cBhvr>
                                        <p:cTn id="87" dur="500"/>
                                        <p:tgtEl>
                                          <p:spTgt spid="404"/>
                                        </p:tgtEl>
                                      </p:cBhvr>
                                    </p:animEffect>
                                  </p:childTnLst>
                                </p:cTn>
                              </p:par>
                              <p:par>
                                <p:cTn id="88" presetID="9" presetClass="entr" presetSubtype="0" fill="hold" nodeType="withEffect">
                                  <p:stCondLst>
                                    <p:cond delay="0"/>
                                  </p:stCondLst>
                                  <p:childTnLst>
                                    <p:set>
                                      <p:cBhvr>
                                        <p:cTn id="89" dur="1" fill="hold">
                                          <p:stCondLst>
                                            <p:cond delay="0"/>
                                          </p:stCondLst>
                                        </p:cTn>
                                        <p:tgtEl>
                                          <p:spTgt spid="409"/>
                                        </p:tgtEl>
                                        <p:attrNameLst>
                                          <p:attrName>style.visibility</p:attrName>
                                        </p:attrNameLst>
                                      </p:cBhvr>
                                      <p:to>
                                        <p:strVal val="visible"/>
                                      </p:to>
                                    </p:set>
                                    <p:animEffect transition="in" filter="dissolve">
                                      <p:cBhvr>
                                        <p:cTn id="90" dur="500"/>
                                        <p:tgtEl>
                                          <p:spTgt spid="409"/>
                                        </p:tgtEl>
                                      </p:cBhvr>
                                    </p:animEffect>
                                  </p:childTnLst>
                                </p:cTn>
                              </p:par>
                              <p:par>
                                <p:cTn id="91" presetID="9" presetClass="entr" presetSubtype="0" fill="hold" nodeType="withEffect">
                                  <p:stCondLst>
                                    <p:cond delay="0"/>
                                  </p:stCondLst>
                                  <p:childTnLst>
                                    <p:set>
                                      <p:cBhvr>
                                        <p:cTn id="92" dur="1" fill="hold">
                                          <p:stCondLst>
                                            <p:cond delay="0"/>
                                          </p:stCondLst>
                                        </p:cTn>
                                        <p:tgtEl>
                                          <p:spTgt spid="412"/>
                                        </p:tgtEl>
                                        <p:attrNameLst>
                                          <p:attrName>style.visibility</p:attrName>
                                        </p:attrNameLst>
                                      </p:cBhvr>
                                      <p:to>
                                        <p:strVal val="visible"/>
                                      </p:to>
                                    </p:set>
                                    <p:animEffect transition="in" filter="dissolve">
                                      <p:cBhvr>
                                        <p:cTn id="93" dur="500"/>
                                        <p:tgtEl>
                                          <p:spTgt spid="412"/>
                                        </p:tgtEl>
                                      </p:cBhvr>
                                    </p:animEffect>
                                  </p:childTnLst>
                                </p:cTn>
                              </p:par>
                              <p:par>
                                <p:cTn id="94" presetID="9" presetClass="entr" presetSubtype="0" fill="hold" nodeType="withEffect">
                                  <p:stCondLst>
                                    <p:cond delay="0"/>
                                  </p:stCondLst>
                                  <p:childTnLst>
                                    <p:set>
                                      <p:cBhvr>
                                        <p:cTn id="95" dur="1" fill="hold">
                                          <p:stCondLst>
                                            <p:cond delay="0"/>
                                          </p:stCondLst>
                                        </p:cTn>
                                        <p:tgtEl>
                                          <p:spTgt spid="413"/>
                                        </p:tgtEl>
                                        <p:attrNameLst>
                                          <p:attrName>style.visibility</p:attrName>
                                        </p:attrNameLst>
                                      </p:cBhvr>
                                      <p:to>
                                        <p:strVal val="visible"/>
                                      </p:to>
                                    </p:set>
                                    <p:animEffect transition="in" filter="dissolve">
                                      <p:cBhvr>
                                        <p:cTn id="96"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09" grpId="0"/>
      <p:bldP spid="51" grpId="0"/>
      <p:bldP spid="84" grpId="0"/>
      <p:bldP spid="99" grpId="0"/>
      <p:bldP spid="5" grpId="0" animBg="1"/>
      <p:bldP spid="1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p:cNvSpPr txBox="1"/>
          <p:nvPr/>
        </p:nvSpPr>
        <p:spPr>
          <a:xfrm>
            <a:off x="584200" y="3730100"/>
            <a:ext cx="8305800" cy="707886"/>
          </a:xfrm>
          <a:prstGeom prst="rect">
            <a:avLst/>
          </a:prstGeom>
          <a:noFill/>
        </p:spPr>
        <p:txBody>
          <a:bodyPr wrap="square" rtlCol="0">
            <a:spAutoFit/>
          </a:bodyPr>
          <a:lstStyle/>
          <a:p>
            <a:r>
              <a:rPr lang="en-US" sz="2000" dirty="0">
                <a:solidFill>
                  <a:srgbClr val="FF0000"/>
                </a:solidFill>
                <a:latin typeface="Apple Chancery"/>
                <a:cs typeface="Apple Chancery"/>
              </a:rPr>
              <a:t>--As the B-</a:t>
            </a:r>
            <a:r>
              <a:rPr lang="en-US" sz="2000" dirty="0" err="1">
                <a:solidFill>
                  <a:srgbClr val="FF0000"/>
                </a:solidFill>
                <a:latin typeface="Apple Chancery"/>
                <a:cs typeface="Apple Chancery"/>
              </a:rPr>
              <a:t>fld</a:t>
            </a:r>
            <a:r>
              <a:rPr lang="en-US" sz="2000" dirty="0">
                <a:solidFill>
                  <a:srgbClr val="FF0000"/>
                </a:solidFill>
                <a:latin typeface="Apple Chancery"/>
                <a:cs typeface="Apple Chancery"/>
              </a:rPr>
              <a:t> </a:t>
            </a:r>
            <a:r>
              <a:rPr lang="en-US" sz="2000" dirty="0">
                <a:latin typeface="Times New Roman"/>
                <a:cs typeface="Times New Roman"/>
              </a:rPr>
              <a:t>decreases,</a:t>
            </a:r>
            <a:r>
              <a:rPr lang="en-US" sz="2000" dirty="0">
                <a:solidFill>
                  <a:srgbClr val="000000"/>
                </a:solidFill>
                <a:latin typeface="Times New Roman"/>
                <a:cs typeface="Times New Roman"/>
              </a:rPr>
              <a:t> </a:t>
            </a:r>
            <a:r>
              <a:rPr lang="en-US" sz="2000" dirty="0">
                <a:latin typeface="Times New Roman"/>
                <a:cs typeface="Times New Roman"/>
              </a:rPr>
              <a:t>an </a:t>
            </a:r>
            <a:r>
              <a:rPr lang="en-US" sz="2000" dirty="0">
                <a:solidFill>
                  <a:srgbClr val="0000FF"/>
                </a:solidFill>
                <a:latin typeface="Times New Roman"/>
                <a:cs typeface="Times New Roman"/>
              </a:rPr>
              <a:t>induced EMF </a:t>
            </a:r>
            <a:r>
              <a:rPr lang="en-US" sz="2000" dirty="0">
                <a:latin typeface="Times New Roman"/>
                <a:cs typeface="Times New Roman"/>
              </a:rPr>
              <a:t>is set up in the secondary coil opposite the original </a:t>
            </a:r>
            <a:r>
              <a:rPr lang="en-US" sz="2000" dirty="0">
                <a:solidFill>
                  <a:srgbClr val="0000FF"/>
                </a:solidFill>
                <a:latin typeface="Times New Roman"/>
                <a:cs typeface="Times New Roman"/>
              </a:rPr>
              <a:t>producing</a:t>
            </a:r>
            <a:r>
              <a:rPr lang="en-US" sz="2000" dirty="0">
                <a:latin typeface="Times New Roman"/>
                <a:cs typeface="Times New Roman"/>
              </a:rPr>
              <a:t> an </a:t>
            </a:r>
            <a:r>
              <a:rPr lang="en-US" sz="2000" dirty="0">
                <a:solidFill>
                  <a:srgbClr val="0000FF"/>
                </a:solidFill>
                <a:latin typeface="Times New Roman"/>
                <a:cs typeface="Times New Roman"/>
              </a:rPr>
              <a:t>induced current </a:t>
            </a:r>
            <a:r>
              <a:rPr lang="en-US" sz="2000" dirty="0">
                <a:latin typeface="Times New Roman"/>
                <a:cs typeface="Times New Roman"/>
              </a:rPr>
              <a:t>in the secondary coil. </a:t>
            </a:r>
            <a:endParaRPr lang="en-US" sz="2000" dirty="0">
              <a:solidFill>
                <a:srgbClr val="000000"/>
              </a:solidFill>
              <a:latin typeface="Times New Roman"/>
              <a:cs typeface="Times New Roman"/>
            </a:endParaRPr>
          </a:p>
        </p:txBody>
      </p:sp>
      <p:sp>
        <p:nvSpPr>
          <p:cNvPr id="51" name="TextBox 50"/>
          <p:cNvSpPr txBox="1"/>
          <p:nvPr/>
        </p:nvSpPr>
        <p:spPr>
          <a:xfrm>
            <a:off x="584200" y="1037081"/>
            <a:ext cx="2966562" cy="1938992"/>
          </a:xfrm>
          <a:prstGeom prst="rect">
            <a:avLst/>
          </a:prstGeom>
          <a:noFill/>
        </p:spPr>
        <p:txBody>
          <a:bodyPr wrap="square" rtlCol="0">
            <a:spAutoFit/>
          </a:bodyPr>
          <a:lstStyle/>
          <a:p>
            <a:r>
              <a:rPr lang="en-US" sz="2000" dirty="0">
                <a:solidFill>
                  <a:srgbClr val="FF0000"/>
                </a:solidFill>
                <a:latin typeface="Apple Chancery"/>
                <a:cs typeface="Apple Chancery"/>
              </a:rPr>
              <a:t>--As the current </a:t>
            </a:r>
            <a:r>
              <a:rPr lang="en-US" sz="2000" dirty="0">
                <a:latin typeface="Times New Roman"/>
                <a:cs typeface="Times New Roman"/>
              </a:rPr>
              <a:t>in the primary tries to drop, it (again) </a:t>
            </a:r>
            <a:r>
              <a:rPr lang="en-US" sz="2000" dirty="0">
                <a:solidFill>
                  <a:srgbClr val="0000FF"/>
                </a:solidFill>
                <a:latin typeface="Times New Roman"/>
                <a:cs typeface="Times New Roman"/>
              </a:rPr>
              <a:t>experiences </a:t>
            </a:r>
            <a:r>
              <a:rPr lang="en-US" sz="2000" dirty="0">
                <a:latin typeface="Times New Roman"/>
                <a:cs typeface="Times New Roman"/>
              </a:rPr>
              <a:t>an</a:t>
            </a:r>
            <a:r>
              <a:rPr lang="en-US" sz="2000" dirty="0">
                <a:solidFill>
                  <a:srgbClr val="0000FF"/>
                </a:solidFill>
                <a:latin typeface="Times New Roman"/>
                <a:cs typeface="Times New Roman"/>
              </a:rPr>
              <a:t> EMF</a:t>
            </a:r>
            <a:r>
              <a:rPr lang="en-US" sz="2000" dirty="0">
                <a:latin typeface="Times New Roman"/>
                <a:cs typeface="Times New Roman"/>
              </a:rPr>
              <a:t> which </a:t>
            </a:r>
            <a:r>
              <a:rPr lang="en-US" sz="2000" dirty="0">
                <a:solidFill>
                  <a:srgbClr val="0000FF"/>
                </a:solidFill>
                <a:latin typeface="Times New Roman"/>
                <a:cs typeface="Times New Roman"/>
              </a:rPr>
              <a:t>slows the diminishing as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down the axis erases</a:t>
            </a:r>
            <a:r>
              <a:rPr lang="en-US" sz="2000" dirty="0">
                <a:latin typeface="Times New Roman"/>
                <a:cs typeface="Times New Roman"/>
              </a:rPr>
              <a:t>.  </a:t>
            </a:r>
            <a:endParaRPr lang="en-US" sz="2000" dirty="0">
              <a:solidFill>
                <a:srgbClr val="000000"/>
              </a:solidFill>
              <a:latin typeface="Times New Roman"/>
              <a:cs typeface="Times New Roman"/>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71.)</a:t>
            </a:r>
          </a:p>
        </p:txBody>
      </p:sp>
      <p:sp>
        <p:nvSpPr>
          <p:cNvPr id="2" name="TextBox 1"/>
          <p:cNvSpPr txBox="1"/>
          <p:nvPr/>
        </p:nvSpPr>
        <p:spPr>
          <a:xfrm>
            <a:off x="380998" y="351251"/>
            <a:ext cx="4584701" cy="523220"/>
          </a:xfrm>
          <a:prstGeom prst="rect">
            <a:avLst/>
          </a:prstGeom>
          <a:noFill/>
        </p:spPr>
        <p:txBody>
          <a:bodyPr wrap="square" rtlCol="0">
            <a:spAutoFit/>
          </a:bodyPr>
          <a:lstStyle/>
          <a:p>
            <a:r>
              <a:rPr lang="en-US" sz="2800" dirty="0">
                <a:solidFill>
                  <a:srgbClr val="FF0000"/>
                </a:solidFill>
                <a:latin typeface="Apple Chancery"/>
                <a:cs typeface="Apple Chancery"/>
              </a:rPr>
              <a:t>At some time, </a:t>
            </a:r>
            <a:r>
              <a:rPr lang="en-US" sz="2000" dirty="0">
                <a:latin typeface="Times New Roman"/>
                <a:cs typeface="Times New Roman"/>
              </a:rPr>
              <a:t>the switch is opened.</a:t>
            </a:r>
            <a:endParaRPr lang="en-US" sz="2000" dirty="0">
              <a:solidFill>
                <a:srgbClr val="0000FF"/>
              </a:solidFill>
              <a:latin typeface="Times New Roman"/>
              <a:cs typeface="Times New Roman"/>
            </a:endParaRPr>
          </a:p>
        </p:txBody>
      </p:sp>
      <p:sp>
        <p:nvSpPr>
          <p:cNvPr id="84" name="TextBox 83"/>
          <p:cNvSpPr txBox="1"/>
          <p:nvPr/>
        </p:nvSpPr>
        <p:spPr>
          <a:xfrm>
            <a:off x="584201" y="4536827"/>
            <a:ext cx="5269280" cy="1938992"/>
          </a:xfrm>
          <a:prstGeom prst="rect">
            <a:avLst/>
          </a:prstGeom>
          <a:noFill/>
        </p:spPr>
        <p:txBody>
          <a:bodyPr wrap="square" rtlCol="0">
            <a:spAutoFit/>
          </a:bodyPr>
          <a:lstStyle/>
          <a:p>
            <a:r>
              <a:rPr lang="en-US" sz="2000" dirty="0">
                <a:solidFill>
                  <a:srgbClr val="FF0000"/>
                </a:solidFill>
                <a:latin typeface="Apple Chancery"/>
                <a:cs typeface="Apple Chancery"/>
              </a:rPr>
              <a:t>--The induced current </a:t>
            </a:r>
            <a:r>
              <a:rPr lang="en-US" sz="2000" dirty="0">
                <a:latin typeface="Times New Roman"/>
                <a:cs typeface="Times New Roman"/>
              </a:rPr>
              <a:t>in the secondary coil </a:t>
            </a:r>
            <a:r>
              <a:rPr lang="en-US" sz="2000" dirty="0">
                <a:solidFill>
                  <a:srgbClr val="FF0000"/>
                </a:solidFill>
                <a:latin typeface="Times New Roman"/>
                <a:cs typeface="Times New Roman"/>
              </a:rPr>
              <a:t>WILL CEASE </a:t>
            </a:r>
            <a:r>
              <a:rPr lang="en-US" sz="2000" dirty="0">
                <a:solidFill>
                  <a:srgbClr val="0000FF"/>
                </a:solidFill>
                <a:latin typeface="Times New Roman"/>
                <a:cs typeface="Times New Roman"/>
              </a:rPr>
              <a:t>once the current </a:t>
            </a:r>
            <a:r>
              <a:rPr lang="en-US" sz="2000" dirty="0">
                <a:latin typeface="Times New Roman"/>
                <a:cs typeface="Times New Roman"/>
              </a:rPr>
              <a:t>in the </a:t>
            </a:r>
            <a:r>
              <a:rPr lang="en-US" sz="2000" dirty="0">
                <a:solidFill>
                  <a:srgbClr val="0000FF"/>
                </a:solidFill>
                <a:latin typeface="Times New Roman"/>
                <a:cs typeface="Times New Roman"/>
              </a:rPr>
              <a:t>primary</a:t>
            </a:r>
            <a:r>
              <a:rPr lang="en-US" sz="2000" dirty="0">
                <a:latin typeface="Times New Roman"/>
                <a:cs typeface="Times New Roman"/>
              </a:rPr>
              <a:t> has </a:t>
            </a:r>
            <a:r>
              <a:rPr lang="en-US" sz="2000" dirty="0">
                <a:solidFill>
                  <a:srgbClr val="0000FF"/>
                </a:solidFill>
                <a:latin typeface="Times New Roman"/>
                <a:cs typeface="Times New Roman"/>
              </a:rPr>
              <a:t>dropped to zero</a:t>
            </a:r>
            <a:r>
              <a:rPr lang="en-US" sz="2000" dirty="0">
                <a:latin typeface="Times New Roman"/>
                <a:cs typeface="Times New Roman"/>
              </a:rPr>
              <a:t>, </a:t>
            </a:r>
            <a:r>
              <a:rPr lang="en-US" sz="2000" dirty="0">
                <a:solidFill>
                  <a:srgbClr val="008000"/>
                </a:solidFill>
                <a:latin typeface="Times New Roman"/>
                <a:cs typeface="Times New Roman"/>
              </a:rPr>
              <a:t>as</a:t>
            </a:r>
            <a:r>
              <a:rPr lang="en-US" sz="2000" dirty="0">
                <a:latin typeface="Times New Roman"/>
                <a:cs typeface="Times New Roman"/>
              </a:rPr>
              <a:t>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in the yoke will cease to change </a:t>
            </a:r>
            <a:r>
              <a:rPr lang="en-US" sz="2000" dirty="0">
                <a:latin typeface="Times New Roman"/>
                <a:cs typeface="Times New Roman"/>
              </a:rPr>
              <a:t>at that point and there will </a:t>
            </a:r>
            <a:r>
              <a:rPr lang="en-US" sz="2000" dirty="0">
                <a:solidFill>
                  <a:srgbClr val="FF0000"/>
                </a:solidFill>
                <a:latin typeface="Times New Roman"/>
                <a:cs typeface="Times New Roman"/>
              </a:rPr>
              <a:t>no longer be a </a:t>
            </a:r>
            <a:r>
              <a:rPr lang="en-US" sz="2000" i="1" dirty="0">
                <a:solidFill>
                  <a:srgbClr val="FF0000"/>
                </a:solidFill>
                <a:latin typeface="Times New Roman"/>
                <a:cs typeface="Times New Roman"/>
              </a:rPr>
              <a:t>changing magnetic flux </a:t>
            </a:r>
            <a:r>
              <a:rPr lang="en-US" sz="2000" dirty="0">
                <a:latin typeface="Times New Roman"/>
                <a:cs typeface="Times New Roman"/>
              </a:rPr>
              <a:t>through the secondary coil.</a:t>
            </a:r>
            <a:endParaRPr lang="en-US" sz="2000" dirty="0">
              <a:solidFill>
                <a:srgbClr val="000000"/>
              </a:solidFill>
              <a:latin typeface="Times New Roman"/>
              <a:cs typeface="Times New Roman"/>
            </a:endParaRPr>
          </a:p>
        </p:txBody>
      </p:sp>
      <p:sp>
        <p:nvSpPr>
          <p:cNvPr id="99" name="TextBox 98"/>
          <p:cNvSpPr txBox="1"/>
          <p:nvPr/>
        </p:nvSpPr>
        <p:spPr>
          <a:xfrm>
            <a:off x="584200" y="2981137"/>
            <a:ext cx="3705365" cy="707886"/>
          </a:xfrm>
          <a:prstGeom prst="rect">
            <a:avLst/>
          </a:prstGeom>
          <a:noFill/>
        </p:spPr>
        <p:txBody>
          <a:bodyPr wrap="square" rtlCol="0">
            <a:spAutoFit/>
          </a:bodyPr>
          <a:lstStyle/>
          <a:p>
            <a:r>
              <a:rPr lang="en-US" sz="2000" dirty="0">
                <a:solidFill>
                  <a:srgbClr val="FF0000"/>
                </a:solidFill>
                <a:latin typeface="Apple Chancery"/>
                <a:cs typeface="Apple Chancery"/>
              </a:rPr>
              <a:t>--The domains </a:t>
            </a:r>
            <a:r>
              <a:rPr lang="en-US" sz="2000" dirty="0">
                <a:solidFill>
                  <a:srgbClr val="0000FF"/>
                </a:solidFill>
                <a:latin typeface="Times New Roman"/>
                <a:cs typeface="Times New Roman"/>
              </a:rPr>
              <a:t>in</a:t>
            </a:r>
            <a:r>
              <a:rPr lang="en-US" sz="2000" dirty="0">
                <a:latin typeface="Times New Roman"/>
                <a:cs typeface="Times New Roman"/>
              </a:rPr>
              <a:t> the </a:t>
            </a:r>
            <a:r>
              <a:rPr lang="en-US" sz="2000" dirty="0">
                <a:solidFill>
                  <a:srgbClr val="0000FF"/>
                </a:solidFill>
                <a:latin typeface="Times New Roman"/>
                <a:cs typeface="Times New Roman"/>
              </a:rPr>
              <a:t>yoke relax </a:t>
            </a:r>
            <a:r>
              <a:rPr lang="en-US" sz="2000" dirty="0">
                <a:latin typeface="Times New Roman"/>
                <a:cs typeface="Times New Roman"/>
              </a:rPr>
              <a:t>with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diminishing</a:t>
            </a:r>
            <a:r>
              <a:rPr lang="en-US" sz="2000" dirty="0">
                <a:latin typeface="Times New Roman"/>
                <a:cs typeface="Times New Roman"/>
              </a:rPr>
              <a:t>.</a:t>
            </a:r>
            <a:endParaRPr lang="en-US" sz="2000" dirty="0">
              <a:solidFill>
                <a:srgbClr val="000000"/>
              </a:solidFill>
              <a:latin typeface="Times New Roman"/>
              <a:cs typeface="Times New Roman"/>
            </a:endParaRPr>
          </a:p>
        </p:txBody>
      </p:sp>
      <p:grpSp>
        <p:nvGrpSpPr>
          <p:cNvPr id="3" name="Group 2"/>
          <p:cNvGrpSpPr/>
          <p:nvPr/>
        </p:nvGrpSpPr>
        <p:grpSpPr>
          <a:xfrm>
            <a:off x="5709656" y="4464050"/>
            <a:ext cx="3371423" cy="2203988"/>
            <a:chOff x="5709656" y="4464050"/>
            <a:chExt cx="3371423" cy="2203988"/>
          </a:xfrm>
        </p:grpSpPr>
        <p:sp>
          <p:nvSpPr>
            <p:cNvPr id="252" name="Rectangle 6"/>
            <p:cNvSpPr>
              <a:spLocks noChangeArrowheads="1"/>
            </p:cNvSpPr>
            <p:nvPr/>
          </p:nvSpPr>
          <p:spPr bwMode="auto">
            <a:xfrm>
              <a:off x="6772428" y="4679626"/>
              <a:ext cx="1439884" cy="1988412"/>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253" name="Rectangle 7"/>
            <p:cNvSpPr>
              <a:spLocks noChangeArrowheads="1"/>
            </p:cNvSpPr>
            <p:nvPr/>
          </p:nvSpPr>
          <p:spPr bwMode="auto">
            <a:xfrm>
              <a:off x="7080974" y="4988173"/>
              <a:ext cx="822791" cy="1405602"/>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54" name="Line 18"/>
            <p:cNvSpPr>
              <a:spLocks noChangeShapeType="1"/>
            </p:cNvSpPr>
            <p:nvPr/>
          </p:nvSpPr>
          <p:spPr bwMode="auto">
            <a:xfrm flipH="1">
              <a:off x="6086769" y="6222360"/>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9"/>
            <p:cNvSpPr>
              <a:spLocks noChangeShapeType="1"/>
            </p:cNvSpPr>
            <p:nvPr/>
          </p:nvSpPr>
          <p:spPr bwMode="auto">
            <a:xfrm flipH="1">
              <a:off x="6086769" y="5091022"/>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Freeform 20"/>
            <p:cNvSpPr>
              <a:spLocks/>
            </p:cNvSpPr>
            <p:nvPr/>
          </p:nvSpPr>
          <p:spPr bwMode="auto">
            <a:xfrm>
              <a:off x="7082403" y="508673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Freeform 21"/>
            <p:cNvSpPr>
              <a:spLocks/>
            </p:cNvSpPr>
            <p:nvPr/>
          </p:nvSpPr>
          <p:spPr bwMode="auto">
            <a:xfrm>
              <a:off x="7080974" y="521672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Freeform 22"/>
            <p:cNvSpPr>
              <a:spLocks/>
            </p:cNvSpPr>
            <p:nvPr/>
          </p:nvSpPr>
          <p:spPr bwMode="auto">
            <a:xfrm>
              <a:off x="7079546" y="5353858"/>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Freeform 23"/>
            <p:cNvSpPr>
              <a:spLocks/>
            </p:cNvSpPr>
            <p:nvPr/>
          </p:nvSpPr>
          <p:spPr bwMode="auto">
            <a:xfrm>
              <a:off x="7078118" y="5490989"/>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Freeform 24"/>
            <p:cNvSpPr>
              <a:spLocks/>
            </p:cNvSpPr>
            <p:nvPr/>
          </p:nvSpPr>
          <p:spPr bwMode="auto">
            <a:xfrm>
              <a:off x="7080974" y="5628121"/>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Freeform 25"/>
            <p:cNvSpPr>
              <a:spLocks/>
            </p:cNvSpPr>
            <p:nvPr/>
          </p:nvSpPr>
          <p:spPr bwMode="auto">
            <a:xfrm>
              <a:off x="7080974" y="5765253"/>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Freeform 26"/>
            <p:cNvSpPr>
              <a:spLocks/>
            </p:cNvSpPr>
            <p:nvPr/>
          </p:nvSpPr>
          <p:spPr bwMode="auto">
            <a:xfrm>
              <a:off x="7088117" y="5902385"/>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Freeform 27"/>
            <p:cNvSpPr>
              <a:spLocks/>
            </p:cNvSpPr>
            <p:nvPr/>
          </p:nvSpPr>
          <p:spPr bwMode="auto">
            <a:xfrm>
              <a:off x="7088117" y="6039517"/>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Freeform 30"/>
            <p:cNvSpPr>
              <a:spLocks/>
            </p:cNvSpPr>
            <p:nvPr/>
          </p:nvSpPr>
          <p:spPr bwMode="auto">
            <a:xfrm>
              <a:off x="6735288" y="522529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5" name="Freeform 31"/>
            <p:cNvSpPr>
              <a:spLocks/>
            </p:cNvSpPr>
            <p:nvPr/>
          </p:nvSpPr>
          <p:spPr bwMode="auto">
            <a:xfrm>
              <a:off x="6738145" y="5359572"/>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 name="Freeform 32"/>
            <p:cNvSpPr>
              <a:spLocks/>
            </p:cNvSpPr>
            <p:nvPr/>
          </p:nvSpPr>
          <p:spPr bwMode="auto">
            <a:xfrm>
              <a:off x="6741002" y="549384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 name="Freeform 33"/>
            <p:cNvSpPr>
              <a:spLocks/>
            </p:cNvSpPr>
            <p:nvPr/>
          </p:nvSpPr>
          <p:spPr bwMode="auto">
            <a:xfrm>
              <a:off x="6743858" y="5633835"/>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8" name="Freeform 34"/>
            <p:cNvSpPr>
              <a:spLocks/>
            </p:cNvSpPr>
            <p:nvPr/>
          </p:nvSpPr>
          <p:spPr bwMode="auto">
            <a:xfrm>
              <a:off x="6738145" y="577096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9" name="Freeform 35"/>
            <p:cNvSpPr>
              <a:spLocks/>
            </p:cNvSpPr>
            <p:nvPr/>
          </p:nvSpPr>
          <p:spPr bwMode="auto">
            <a:xfrm>
              <a:off x="6738145" y="5908099"/>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0" name="Freeform 36"/>
            <p:cNvSpPr>
              <a:spLocks/>
            </p:cNvSpPr>
            <p:nvPr/>
          </p:nvSpPr>
          <p:spPr bwMode="auto">
            <a:xfrm>
              <a:off x="6738145" y="6045231"/>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1" name="Freeform 65"/>
            <p:cNvSpPr>
              <a:spLocks/>
            </p:cNvSpPr>
            <p:nvPr/>
          </p:nvSpPr>
          <p:spPr bwMode="auto">
            <a:xfrm flipV="1">
              <a:off x="7869482" y="6056658"/>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2" name="Line 66"/>
            <p:cNvSpPr>
              <a:spLocks noChangeShapeType="1"/>
            </p:cNvSpPr>
            <p:nvPr/>
          </p:nvSpPr>
          <p:spPr bwMode="auto">
            <a:xfrm flipH="1">
              <a:off x="8212312" y="6153794"/>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67"/>
            <p:cNvSpPr>
              <a:spLocks noChangeShapeType="1"/>
            </p:cNvSpPr>
            <p:nvPr/>
          </p:nvSpPr>
          <p:spPr bwMode="auto">
            <a:xfrm flipH="1">
              <a:off x="8212312" y="5159587"/>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 name="Line 68"/>
            <p:cNvSpPr>
              <a:spLocks noChangeShapeType="1"/>
            </p:cNvSpPr>
            <p:nvPr/>
          </p:nvSpPr>
          <p:spPr bwMode="auto">
            <a:xfrm>
              <a:off x="6086769" y="5091022"/>
              <a:ext cx="0"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69"/>
            <p:cNvSpPr>
              <a:spLocks noChangeShapeType="1"/>
            </p:cNvSpPr>
            <p:nvPr/>
          </p:nvSpPr>
          <p:spPr bwMode="auto">
            <a:xfrm>
              <a:off x="5949637" y="5296720"/>
              <a:ext cx="137132"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70"/>
            <p:cNvSpPr>
              <a:spLocks noChangeShapeType="1"/>
            </p:cNvSpPr>
            <p:nvPr/>
          </p:nvSpPr>
          <p:spPr bwMode="auto">
            <a:xfrm>
              <a:off x="6086769" y="5502417"/>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71"/>
            <p:cNvSpPr>
              <a:spLocks noChangeShapeType="1"/>
            </p:cNvSpPr>
            <p:nvPr/>
          </p:nvSpPr>
          <p:spPr bwMode="auto">
            <a:xfrm>
              <a:off x="5915353" y="5776681"/>
              <a:ext cx="34283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 name="Line 72"/>
            <p:cNvSpPr>
              <a:spLocks noChangeShapeType="1"/>
            </p:cNvSpPr>
            <p:nvPr/>
          </p:nvSpPr>
          <p:spPr bwMode="auto">
            <a:xfrm>
              <a:off x="6018203" y="5845247"/>
              <a:ext cx="13713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73"/>
            <p:cNvSpPr>
              <a:spLocks noChangeShapeType="1"/>
            </p:cNvSpPr>
            <p:nvPr/>
          </p:nvSpPr>
          <p:spPr bwMode="auto">
            <a:xfrm>
              <a:off x="6086769" y="5845247"/>
              <a:ext cx="0" cy="37711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0" name="Line 74"/>
            <p:cNvSpPr>
              <a:spLocks noChangeShapeType="1"/>
            </p:cNvSpPr>
            <p:nvPr/>
          </p:nvSpPr>
          <p:spPr bwMode="auto">
            <a:xfrm>
              <a:off x="8897972" y="5159587"/>
              <a:ext cx="0" cy="3428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1" name="Line 75"/>
            <p:cNvSpPr>
              <a:spLocks noChangeShapeType="1"/>
            </p:cNvSpPr>
            <p:nvPr/>
          </p:nvSpPr>
          <p:spPr bwMode="auto">
            <a:xfrm>
              <a:off x="8897972" y="5879530"/>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2" name="Oval 76"/>
            <p:cNvSpPr>
              <a:spLocks noChangeArrowheads="1"/>
            </p:cNvSpPr>
            <p:nvPr/>
          </p:nvSpPr>
          <p:spPr bwMode="auto">
            <a:xfrm>
              <a:off x="8703966" y="5502417"/>
              <a:ext cx="377113" cy="377113"/>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283" name="Object 2"/>
            <p:cNvGraphicFramePr>
              <a:graphicFrameLocks noChangeAspect="1"/>
            </p:cNvGraphicFramePr>
            <p:nvPr>
              <p:extLst>
                <p:ext uri="{D42A27DB-BD31-4B8C-83A1-F6EECF244321}">
                  <p14:modId xmlns:p14="http://schemas.microsoft.com/office/powerpoint/2010/main" val="3618981202"/>
                </p:ext>
              </p:extLst>
            </p:nvPr>
          </p:nvGraphicFramePr>
          <p:xfrm>
            <a:off x="5709656" y="5708115"/>
            <a:ext cx="171415" cy="171415"/>
          </p:xfrm>
          <a:graphic>
            <a:graphicData uri="http://schemas.openxmlformats.org/presentationml/2006/ole">
              <mc:AlternateContent xmlns:mc="http://schemas.openxmlformats.org/markup-compatibility/2006">
                <mc:Choice xmlns:v="urn:schemas-microsoft-com:vml" Requires="v">
                  <p:oleObj spid="_x0000_s2810743"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656" y="5708115"/>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4" name="Object 3"/>
            <p:cNvGraphicFramePr>
              <a:graphicFrameLocks noChangeAspect="1"/>
            </p:cNvGraphicFramePr>
            <p:nvPr>
              <p:extLst>
                <p:ext uri="{D42A27DB-BD31-4B8C-83A1-F6EECF244321}">
                  <p14:modId xmlns:p14="http://schemas.microsoft.com/office/powerpoint/2010/main" val="493711261"/>
                </p:ext>
              </p:extLst>
            </p:nvPr>
          </p:nvGraphicFramePr>
          <p:xfrm>
            <a:off x="8806815" y="5604500"/>
            <a:ext cx="171415" cy="171415"/>
          </p:xfrm>
          <a:graphic>
            <a:graphicData uri="http://schemas.openxmlformats.org/presentationml/2006/ole">
              <mc:AlternateContent xmlns:mc="http://schemas.openxmlformats.org/markup-compatibility/2006">
                <mc:Choice xmlns:v="urn:schemas-microsoft-com:vml" Requires="v">
                  <p:oleObj spid="_x0000_s2810744" name="Equation" r:id="rId6" imgW="152400" imgH="152400" progId="Equation.DSMT4">
                    <p:embed/>
                  </p:oleObj>
                </mc:Choice>
                <mc:Fallback>
                  <p:oleObj name="Equation" r:id="rId6"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6815" y="5604500"/>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5" name="Line 9"/>
            <p:cNvSpPr>
              <a:spLocks noChangeShapeType="1"/>
            </p:cNvSpPr>
            <p:nvPr/>
          </p:nvSpPr>
          <p:spPr bwMode="auto">
            <a:xfrm flipH="1">
              <a:off x="6772428" y="5296720"/>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10"/>
            <p:cNvSpPr>
              <a:spLocks noChangeShapeType="1"/>
            </p:cNvSpPr>
            <p:nvPr/>
          </p:nvSpPr>
          <p:spPr bwMode="auto">
            <a:xfrm flipH="1">
              <a:off x="6772428" y="543385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11"/>
            <p:cNvSpPr>
              <a:spLocks noChangeShapeType="1"/>
            </p:cNvSpPr>
            <p:nvPr/>
          </p:nvSpPr>
          <p:spPr bwMode="auto">
            <a:xfrm flipH="1">
              <a:off x="6772428" y="5570983"/>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 name="Line 12"/>
            <p:cNvSpPr>
              <a:spLocks noChangeShapeType="1"/>
            </p:cNvSpPr>
            <p:nvPr/>
          </p:nvSpPr>
          <p:spPr bwMode="auto">
            <a:xfrm flipH="1">
              <a:off x="6772428" y="57081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 name="Line 13"/>
            <p:cNvSpPr>
              <a:spLocks noChangeShapeType="1"/>
            </p:cNvSpPr>
            <p:nvPr/>
          </p:nvSpPr>
          <p:spPr bwMode="auto">
            <a:xfrm flipH="1">
              <a:off x="6772428" y="584524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14"/>
            <p:cNvSpPr>
              <a:spLocks noChangeShapeType="1"/>
            </p:cNvSpPr>
            <p:nvPr/>
          </p:nvSpPr>
          <p:spPr bwMode="auto">
            <a:xfrm flipH="1">
              <a:off x="6772428" y="5982379"/>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5"/>
            <p:cNvSpPr>
              <a:spLocks noChangeShapeType="1"/>
            </p:cNvSpPr>
            <p:nvPr/>
          </p:nvSpPr>
          <p:spPr bwMode="auto">
            <a:xfrm flipH="1">
              <a:off x="6772428" y="611951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6"/>
            <p:cNvSpPr>
              <a:spLocks noChangeShapeType="1"/>
            </p:cNvSpPr>
            <p:nvPr/>
          </p:nvSpPr>
          <p:spPr bwMode="auto">
            <a:xfrm flipH="1">
              <a:off x="6772428" y="515958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3" name="Group 41"/>
            <p:cNvGrpSpPr>
              <a:grpSpLocks/>
            </p:cNvGrpSpPr>
            <p:nvPr/>
          </p:nvGrpSpPr>
          <p:grpSpPr bwMode="auto">
            <a:xfrm flipV="1">
              <a:off x="7866626" y="5125304"/>
              <a:ext cx="374255" cy="178557"/>
              <a:chOff x="4028" y="1770"/>
              <a:chExt cx="524" cy="250"/>
            </a:xfrm>
          </p:grpSpPr>
          <p:sp>
            <p:nvSpPr>
              <p:cNvPr id="401"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4" name="Group 50"/>
            <p:cNvGrpSpPr>
              <a:grpSpLocks/>
            </p:cNvGrpSpPr>
            <p:nvPr/>
          </p:nvGrpSpPr>
          <p:grpSpPr bwMode="auto">
            <a:xfrm flipV="1">
              <a:off x="7869482" y="5358143"/>
              <a:ext cx="374255" cy="178557"/>
              <a:chOff x="4028" y="1770"/>
              <a:chExt cx="524" cy="250"/>
            </a:xfrm>
          </p:grpSpPr>
          <p:sp>
            <p:nvSpPr>
              <p:cNvPr id="398"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0"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5" name="Group 54"/>
            <p:cNvGrpSpPr>
              <a:grpSpLocks/>
            </p:cNvGrpSpPr>
            <p:nvPr/>
          </p:nvGrpSpPr>
          <p:grpSpPr bwMode="auto">
            <a:xfrm flipV="1">
              <a:off x="7869482" y="5590982"/>
              <a:ext cx="374255" cy="178557"/>
              <a:chOff x="4028" y="1770"/>
              <a:chExt cx="524" cy="250"/>
            </a:xfrm>
          </p:grpSpPr>
          <p:sp>
            <p:nvSpPr>
              <p:cNvPr id="395"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6"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7"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6" name="Group 58"/>
            <p:cNvGrpSpPr>
              <a:grpSpLocks/>
            </p:cNvGrpSpPr>
            <p:nvPr/>
          </p:nvGrpSpPr>
          <p:grpSpPr bwMode="auto">
            <a:xfrm flipV="1">
              <a:off x="7869482" y="5823820"/>
              <a:ext cx="374255" cy="178557"/>
              <a:chOff x="4028" y="1770"/>
              <a:chExt cx="524" cy="250"/>
            </a:xfrm>
          </p:grpSpPr>
          <p:sp>
            <p:nvSpPr>
              <p:cNvPr id="392"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4"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97" name="Line 63"/>
            <p:cNvSpPr>
              <a:spLocks noChangeShapeType="1"/>
            </p:cNvSpPr>
            <p:nvPr/>
          </p:nvSpPr>
          <p:spPr bwMode="auto">
            <a:xfrm flipH="1" flipV="1">
              <a:off x="7906623" y="60595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404" name="Object 2"/>
            <p:cNvGraphicFramePr>
              <a:graphicFrameLocks noChangeAspect="1"/>
            </p:cNvGraphicFramePr>
            <p:nvPr>
              <p:extLst>
                <p:ext uri="{D42A27DB-BD31-4B8C-83A1-F6EECF244321}">
                  <p14:modId xmlns:p14="http://schemas.microsoft.com/office/powerpoint/2010/main" val="1092262186"/>
                </p:ext>
              </p:extLst>
            </p:nvPr>
          </p:nvGraphicFramePr>
          <p:xfrm>
            <a:off x="6092825" y="4813300"/>
            <a:ext cx="379413" cy="214313"/>
          </p:xfrm>
          <a:graphic>
            <a:graphicData uri="http://schemas.openxmlformats.org/presentationml/2006/ole">
              <mc:AlternateContent xmlns:mc="http://schemas.openxmlformats.org/markup-compatibility/2006">
                <mc:Choice xmlns:v="urn:schemas-microsoft-com:vml" Requires="v">
                  <p:oleObj spid="_x0000_s2810745" name="Equation" r:id="rId8" imgW="292100" imgH="165100" progId="Equation.DSMT4">
                    <p:embed/>
                  </p:oleObj>
                </mc:Choice>
                <mc:Fallback>
                  <p:oleObj name="Equation" r:id="rId8" imgW="292100" imgH="165100" progId="Equation.DSMT4">
                    <p:embed/>
                    <p:pic>
                      <p:nvPicPr>
                        <p:cNvPr id="0" name=""/>
                        <p:cNvPicPr>
                          <a:picLocks noChangeAspect="1" noChangeArrowheads="1"/>
                        </p:cNvPicPr>
                        <p:nvPr/>
                      </p:nvPicPr>
                      <p:blipFill>
                        <a:blip r:embed="rId9"/>
                        <a:srcRect/>
                        <a:stretch>
                          <a:fillRect/>
                        </a:stretch>
                      </p:blipFill>
                      <p:spPr bwMode="auto">
                        <a:xfrm>
                          <a:off x="6092825" y="4813300"/>
                          <a:ext cx="379413" cy="214313"/>
                        </a:xfrm>
                        <a:prstGeom prst="rect">
                          <a:avLst/>
                        </a:prstGeom>
                        <a:noFill/>
                        <a:ln>
                          <a:noFill/>
                        </a:ln>
                        <a:effectLst/>
                      </p:spPr>
                    </p:pic>
                  </p:oleObj>
                </mc:Fallback>
              </mc:AlternateContent>
            </a:graphicData>
          </a:graphic>
        </p:graphicFrame>
        <p:graphicFrame>
          <p:nvGraphicFramePr>
            <p:cNvPr id="412" name="Object 2"/>
            <p:cNvGraphicFramePr>
              <a:graphicFrameLocks noChangeAspect="1"/>
            </p:cNvGraphicFramePr>
            <p:nvPr>
              <p:extLst>
                <p:ext uri="{D42A27DB-BD31-4B8C-83A1-F6EECF244321}">
                  <p14:modId xmlns:p14="http://schemas.microsoft.com/office/powerpoint/2010/main" val="3399952562"/>
                </p:ext>
              </p:extLst>
            </p:nvPr>
          </p:nvGraphicFramePr>
          <p:xfrm>
            <a:off x="8288372" y="4990466"/>
            <a:ext cx="609600" cy="363538"/>
          </p:xfrm>
          <a:graphic>
            <a:graphicData uri="http://schemas.openxmlformats.org/presentationml/2006/ole">
              <mc:AlternateContent xmlns:mc="http://schemas.openxmlformats.org/markup-compatibility/2006">
                <mc:Choice xmlns:v="urn:schemas-microsoft-com:vml" Requires="v">
                  <p:oleObj spid="_x0000_s2810746" name="Equation" r:id="rId10" imgW="469900" imgH="279400" progId="Equation.DSMT4">
                    <p:embed/>
                  </p:oleObj>
                </mc:Choice>
                <mc:Fallback>
                  <p:oleObj name="Equation" r:id="rId10" imgW="469900" imgH="279400" progId="Equation.DSMT4">
                    <p:embed/>
                    <p:pic>
                      <p:nvPicPr>
                        <p:cNvPr id="0" name=""/>
                        <p:cNvPicPr>
                          <a:picLocks noChangeAspect="1" noChangeArrowheads="1"/>
                        </p:cNvPicPr>
                        <p:nvPr/>
                      </p:nvPicPr>
                      <p:blipFill>
                        <a:blip r:embed="rId11"/>
                        <a:srcRect/>
                        <a:stretch>
                          <a:fillRect/>
                        </a:stretch>
                      </p:blipFill>
                      <p:spPr bwMode="auto">
                        <a:xfrm>
                          <a:off x="8288372" y="4990466"/>
                          <a:ext cx="609600" cy="363538"/>
                        </a:xfrm>
                        <a:prstGeom prst="rect">
                          <a:avLst/>
                        </a:prstGeom>
                        <a:noFill/>
                        <a:ln>
                          <a:noFill/>
                        </a:ln>
                        <a:effectLst/>
                      </p:spPr>
                    </p:pic>
                  </p:oleObj>
                </mc:Fallback>
              </mc:AlternateContent>
            </a:graphicData>
          </a:graphic>
        </p:graphicFrame>
        <p:graphicFrame>
          <p:nvGraphicFramePr>
            <p:cNvPr id="307" name="Object 2"/>
            <p:cNvGraphicFramePr>
              <a:graphicFrameLocks noChangeAspect="1"/>
            </p:cNvGraphicFramePr>
            <p:nvPr>
              <p:extLst>
                <p:ext uri="{D42A27DB-BD31-4B8C-83A1-F6EECF244321}">
                  <p14:modId xmlns:p14="http://schemas.microsoft.com/office/powerpoint/2010/main" val="1555794109"/>
                </p:ext>
              </p:extLst>
            </p:nvPr>
          </p:nvGraphicFramePr>
          <p:xfrm>
            <a:off x="7235825" y="4464050"/>
            <a:ext cx="446088" cy="198438"/>
          </p:xfrm>
          <a:graphic>
            <a:graphicData uri="http://schemas.openxmlformats.org/presentationml/2006/ole">
              <mc:AlternateContent xmlns:mc="http://schemas.openxmlformats.org/markup-compatibility/2006">
                <mc:Choice xmlns:v="urn:schemas-microsoft-com:vml" Requires="v">
                  <p:oleObj spid="_x0000_s2810747" name="Equation" r:id="rId12" imgW="342900" imgH="152400" progId="Equation.DSMT4">
                    <p:embed/>
                  </p:oleObj>
                </mc:Choice>
                <mc:Fallback>
                  <p:oleObj name="Equation" r:id="rId12" imgW="342900" imgH="152400" progId="Equation.DSMT4">
                    <p:embed/>
                    <p:pic>
                      <p:nvPicPr>
                        <p:cNvPr id="0" name=""/>
                        <p:cNvPicPr>
                          <a:picLocks noChangeAspect="1" noChangeArrowheads="1"/>
                        </p:cNvPicPr>
                        <p:nvPr/>
                      </p:nvPicPr>
                      <p:blipFill>
                        <a:blip r:embed="rId13"/>
                        <a:srcRect/>
                        <a:stretch>
                          <a:fillRect/>
                        </a:stretch>
                      </p:blipFill>
                      <p:spPr bwMode="auto">
                        <a:xfrm>
                          <a:off x="7235825" y="4464050"/>
                          <a:ext cx="446088" cy="198438"/>
                        </a:xfrm>
                        <a:prstGeom prst="rect">
                          <a:avLst/>
                        </a:prstGeom>
                        <a:noFill/>
                        <a:ln>
                          <a:noFill/>
                        </a:ln>
                        <a:effectLst/>
                      </p:spPr>
                    </p:pic>
                  </p:oleObj>
                </mc:Fallback>
              </mc:AlternateContent>
            </a:graphicData>
          </a:graphic>
        </p:graphicFrame>
      </p:grpSp>
      <p:sp>
        <p:nvSpPr>
          <p:cNvPr id="308" name="Rectangle 6"/>
          <p:cNvSpPr>
            <a:spLocks noChangeArrowheads="1"/>
          </p:cNvSpPr>
          <p:nvPr/>
        </p:nvSpPr>
        <p:spPr bwMode="auto">
          <a:xfrm>
            <a:off x="5294939" y="465239"/>
            <a:ext cx="2345871" cy="3239537"/>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309" name="Rectangle 7"/>
          <p:cNvSpPr>
            <a:spLocks noChangeArrowheads="1"/>
          </p:cNvSpPr>
          <p:nvPr/>
        </p:nvSpPr>
        <p:spPr bwMode="auto">
          <a:xfrm>
            <a:off x="5797625" y="967926"/>
            <a:ext cx="1340498" cy="2290018"/>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10" name="Line 18"/>
          <p:cNvSpPr>
            <a:spLocks noChangeShapeType="1"/>
          </p:cNvSpPr>
          <p:nvPr/>
        </p:nvSpPr>
        <p:spPr bwMode="auto">
          <a:xfrm flipH="1">
            <a:off x="4177857" y="2978673"/>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1" name="Line 19"/>
          <p:cNvSpPr>
            <a:spLocks noChangeShapeType="1"/>
          </p:cNvSpPr>
          <p:nvPr/>
        </p:nvSpPr>
        <p:spPr bwMode="auto">
          <a:xfrm flipH="1">
            <a:off x="4177857" y="1135488"/>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2" name="Freeform 20"/>
          <p:cNvSpPr>
            <a:spLocks/>
          </p:cNvSpPr>
          <p:nvPr/>
        </p:nvSpPr>
        <p:spPr bwMode="auto">
          <a:xfrm>
            <a:off x="5799953" y="1128506"/>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3" name="Freeform 21"/>
          <p:cNvSpPr>
            <a:spLocks/>
          </p:cNvSpPr>
          <p:nvPr/>
        </p:nvSpPr>
        <p:spPr bwMode="auto">
          <a:xfrm>
            <a:off x="5797625" y="1340286"/>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4" name="Freeform 22"/>
          <p:cNvSpPr>
            <a:spLocks/>
          </p:cNvSpPr>
          <p:nvPr/>
        </p:nvSpPr>
        <p:spPr bwMode="auto">
          <a:xfrm>
            <a:off x="5795298" y="1563703"/>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5" name="Freeform 23"/>
          <p:cNvSpPr>
            <a:spLocks/>
          </p:cNvSpPr>
          <p:nvPr/>
        </p:nvSpPr>
        <p:spPr bwMode="auto">
          <a:xfrm>
            <a:off x="5792971" y="1787119"/>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6" name="Freeform 24"/>
          <p:cNvSpPr>
            <a:spLocks/>
          </p:cNvSpPr>
          <p:nvPr/>
        </p:nvSpPr>
        <p:spPr bwMode="auto">
          <a:xfrm>
            <a:off x="5797625" y="2010535"/>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7" name="Freeform 25"/>
          <p:cNvSpPr>
            <a:spLocks/>
          </p:cNvSpPr>
          <p:nvPr/>
        </p:nvSpPr>
        <p:spPr bwMode="auto">
          <a:xfrm>
            <a:off x="5797625" y="2233952"/>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8" name="Freeform 26"/>
          <p:cNvSpPr>
            <a:spLocks/>
          </p:cNvSpPr>
          <p:nvPr/>
        </p:nvSpPr>
        <p:spPr bwMode="auto">
          <a:xfrm>
            <a:off x="5809262" y="2457368"/>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9" name="Freeform 27"/>
          <p:cNvSpPr>
            <a:spLocks/>
          </p:cNvSpPr>
          <p:nvPr/>
        </p:nvSpPr>
        <p:spPr bwMode="auto">
          <a:xfrm>
            <a:off x="5809262" y="2680784"/>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5" name="Freeform 30"/>
          <p:cNvSpPr>
            <a:spLocks/>
          </p:cNvSpPr>
          <p:nvPr/>
        </p:nvSpPr>
        <p:spPr bwMode="auto">
          <a:xfrm>
            <a:off x="5234430" y="1354250"/>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3" name="Freeform 31"/>
          <p:cNvSpPr>
            <a:spLocks/>
          </p:cNvSpPr>
          <p:nvPr/>
        </p:nvSpPr>
        <p:spPr bwMode="auto">
          <a:xfrm>
            <a:off x="5239084" y="1573012"/>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4" name="Freeform 32"/>
          <p:cNvSpPr>
            <a:spLocks/>
          </p:cNvSpPr>
          <p:nvPr/>
        </p:nvSpPr>
        <p:spPr bwMode="auto">
          <a:xfrm>
            <a:off x="5243739" y="1791774"/>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5" name="Freeform 33"/>
          <p:cNvSpPr>
            <a:spLocks/>
          </p:cNvSpPr>
          <p:nvPr/>
        </p:nvSpPr>
        <p:spPr bwMode="auto">
          <a:xfrm>
            <a:off x="5248393" y="2019844"/>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6" name="Freeform 34"/>
          <p:cNvSpPr>
            <a:spLocks/>
          </p:cNvSpPr>
          <p:nvPr/>
        </p:nvSpPr>
        <p:spPr bwMode="auto">
          <a:xfrm>
            <a:off x="5239084" y="2243261"/>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7" name="Freeform 35"/>
          <p:cNvSpPr>
            <a:spLocks/>
          </p:cNvSpPr>
          <p:nvPr/>
        </p:nvSpPr>
        <p:spPr bwMode="auto">
          <a:xfrm>
            <a:off x="5239084" y="2466677"/>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8" name="Freeform 36"/>
          <p:cNvSpPr>
            <a:spLocks/>
          </p:cNvSpPr>
          <p:nvPr/>
        </p:nvSpPr>
        <p:spPr bwMode="auto">
          <a:xfrm>
            <a:off x="5239084" y="2690093"/>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 name="Freeform 65"/>
          <p:cNvSpPr>
            <a:spLocks/>
          </p:cNvSpPr>
          <p:nvPr/>
        </p:nvSpPr>
        <p:spPr bwMode="auto">
          <a:xfrm flipV="1">
            <a:off x="7082269" y="2708711"/>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0" name="Line 66"/>
          <p:cNvSpPr>
            <a:spLocks noChangeShapeType="1"/>
          </p:cNvSpPr>
          <p:nvPr/>
        </p:nvSpPr>
        <p:spPr bwMode="auto">
          <a:xfrm flipH="1">
            <a:off x="7640810" y="2866965"/>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1" name="Line 67"/>
          <p:cNvSpPr>
            <a:spLocks noChangeShapeType="1"/>
          </p:cNvSpPr>
          <p:nvPr/>
        </p:nvSpPr>
        <p:spPr bwMode="auto">
          <a:xfrm flipH="1">
            <a:off x="7640810" y="1247196"/>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2" name="Line 68"/>
          <p:cNvSpPr>
            <a:spLocks noChangeShapeType="1"/>
          </p:cNvSpPr>
          <p:nvPr/>
        </p:nvSpPr>
        <p:spPr bwMode="auto">
          <a:xfrm>
            <a:off x="4177857" y="1135488"/>
            <a:ext cx="0" cy="335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3" name="Line 69"/>
          <p:cNvSpPr>
            <a:spLocks noChangeShapeType="1"/>
          </p:cNvSpPr>
          <p:nvPr/>
        </p:nvSpPr>
        <p:spPr bwMode="auto">
          <a:xfrm>
            <a:off x="3954441" y="1470613"/>
            <a:ext cx="223416" cy="335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4" name="Line 70"/>
          <p:cNvSpPr>
            <a:spLocks noChangeShapeType="1"/>
          </p:cNvSpPr>
          <p:nvPr/>
        </p:nvSpPr>
        <p:spPr bwMode="auto">
          <a:xfrm>
            <a:off x="4177857" y="1805737"/>
            <a:ext cx="0" cy="44683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5" name="Line 71"/>
          <p:cNvSpPr>
            <a:spLocks noChangeShapeType="1"/>
          </p:cNvSpPr>
          <p:nvPr/>
        </p:nvSpPr>
        <p:spPr bwMode="auto">
          <a:xfrm>
            <a:off x="3898586" y="2252570"/>
            <a:ext cx="55854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6" name="Line 72"/>
          <p:cNvSpPr>
            <a:spLocks noChangeShapeType="1"/>
          </p:cNvSpPr>
          <p:nvPr/>
        </p:nvSpPr>
        <p:spPr bwMode="auto">
          <a:xfrm>
            <a:off x="4066149" y="2364278"/>
            <a:ext cx="22341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7" name="Line 73"/>
          <p:cNvSpPr>
            <a:spLocks noChangeShapeType="1"/>
          </p:cNvSpPr>
          <p:nvPr/>
        </p:nvSpPr>
        <p:spPr bwMode="auto">
          <a:xfrm>
            <a:off x="4177857" y="2364278"/>
            <a:ext cx="0" cy="61439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8" name="Line 74"/>
          <p:cNvSpPr>
            <a:spLocks noChangeShapeType="1"/>
          </p:cNvSpPr>
          <p:nvPr/>
        </p:nvSpPr>
        <p:spPr bwMode="auto">
          <a:xfrm>
            <a:off x="8757892" y="1247196"/>
            <a:ext cx="0" cy="55854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9" name="Line 75"/>
          <p:cNvSpPr>
            <a:spLocks noChangeShapeType="1"/>
          </p:cNvSpPr>
          <p:nvPr/>
        </p:nvSpPr>
        <p:spPr bwMode="auto">
          <a:xfrm>
            <a:off x="8757892" y="2420132"/>
            <a:ext cx="0" cy="44683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0" name="Oval 76"/>
          <p:cNvSpPr>
            <a:spLocks noChangeArrowheads="1"/>
          </p:cNvSpPr>
          <p:nvPr/>
        </p:nvSpPr>
        <p:spPr bwMode="auto">
          <a:xfrm>
            <a:off x="8441817" y="1805737"/>
            <a:ext cx="614395" cy="614395"/>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431" name="Object 2"/>
          <p:cNvGraphicFramePr>
            <a:graphicFrameLocks noChangeAspect="1"/>
          </p:cNvGraphicFramePr>
          <p:nvPr>
            <p:extLst>
              <p:ext uri="{D42A27DB-BD31-4B8C-83A1-F6EECF244321}">
                <p14:modId xmlns:p14="http://schemas.microsoft.com/office/powerpoint/2010/main" val="4029109914"/>
              </p:ext>
            </p:extLst>
          </p:nvPr>
        </p:nvGraphicFramePr>
        <p:xfrm>
          <a:off x="3563462" y="2140862"/>
          <a:ext cx="279270" cy="279270"/>
        </p:xfrm>
        <a:graphic>
          <a:graphicData uri="http://schemas.openxmlformats.org/presentationml/2006/ole">
            <mc:AlternateContent xmlns:mc="http://schemas.openxmlformats.org/markup-compatibility/2006">
              <mc:Choice xmlns:v="urn:schemas-microsoft-com:vml" Requires="v">
                <p:oleObj spid="_x0000_s2810748" name="Equation" r:id="rId14" imgW="152400" imgH="152400" progId="Equation.DSMT4">
                  <p:embed/>
                </p:oleObj>
              </mc:Choice>
              <mc:Fallback>
                <p:oleObj name="Equation" r:id="rId14"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462" y="2140862"/>
                        <a:ext cx="279270" cy="2792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2" name="Object 3"/>
          <p:cNvGraphicFramePr>
            <a:graphicFrameLocks noChangeAspect="1"/>
          </p:cNvGraphicFramePr>
          <p:nvPr>
            <p:extLst>
              <p:ext uri="{D42A27DB-BD31-4B8C-83A1-F6EECF244321}">
                <p14:modId xmlns:p14="http://schemas.microsoft.com/office/powerpoint/2010/main" val="1633183341"/>
              </p:ext>
            </p:extLst>
          </p:nvPr>
        </p:nvGraphicFramePr>
        <p:xfrm>
          <a:off x="8609379" y="1972052"/>
          <a:ext cx="279270" cy="279270"/>
        </p:xfrm>
        <a:graphic>
          <a:graphicData uri="http://schemas.openxmlformats.org/presentationml/2006/ole">
            <mc:AlternateContent xmlns:mc="http://schemas.openxmlformats.org/markup-compatibility/2006">
              <mc:Choice xmlns:v="urn:schemas-microsoft-com:vml" Requires="v">
                <p:oleObj spid="_x0000_s2810749" name="Equation" r:id="rId15" imgW="152400" imgH="152400" progId="Equation.DSMT4">
                  <p:embed/>
                </p:oleObj>
              </mc:Choice>
              <mc:Fallback>
                <p:oleObj name="Equation" r:id="rId15"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9379" y="1972052"/>
                        <a:ext cx="279270" cy="2792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33" name="Line 9"/>
          <p:cNvSpPr>
            <a:spLocks noChangeShapeType="1"/>
          </p:cNvSpPr>
          <p:nvPr/>
        </p:nvSpPr>
        <p:spPr bwMode="auto">
          <a:xfrm flipH="1">
            <a:off x="5294939" y="1470613"/>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4" name="Line 10"/>
          <p:cNvSpPr>
            <a:spLocks noChangeShapeType="1"/>
          </p:cNvSpPr>
          <p:nvPr/>
        </p:nvSpPr>
        <p:spPr bwMode="auto">
          <a:xfrm flipH="1">
            <a:off x="5294939" y="1694029"/>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5" name="Line 11"/>
          <p:cNvSpPr>
            <a:spLocks noChangeShapeType="1"/>
          </p:cNvSpPr>
          <p:nvPr/>
        </p:nvSpPr>
        <p:spPr bwMode="auto">
          <a:xfrm flipH="1">
            <a:off x="5294939" y="1917445"/>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6" name="Line 12"/>
          <p:cNvSpPr>
            <a:spLocks noChangeShapeType="1"/>
          </p:cNvSpPr>
          <p:nvPr/>
        </p:nvSpPr>
        <p:spPr bwMode="auto">
          <a:xfrm flipH="1">
            <a:off x="5294939" y="2140862"/>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7" name="Line 13"/>
          <p:cNvSpPr>
            <a:spLocks noChangeShapeType="1"/>
          </p:cNvSpPr>
          <p:nvPr/>
        </p:nvSpPr>
        <p:spPr bwMode="auto">
          <a:xfrm flipH="1">
            <a:off x="5294939" y="2364278"/>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8" name="Line 14"/>
          <p:cNvSpPr>
            <a:spLocks noChangeShapeType="1"/>
          </p:cNvSpPr>
          <p:nvPr/>
        </p:nvSpPr>
        <p:spPr bwMode="auto">
          <a:xfrm flipH="1">
            <a:off x="5294939" y="2587694"/>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9" name="Line 15"/>
          <p:cNvSpPr>
            <a:spLocks noChangeShapeType="1"/>
          </p:cNvSpPr>
          <p:nvPr/>
        </p:nvSpPr>
        <p:spPr bwMode="auto">
          <a:xfrm flipH="1">
            <a:off x="5294939" y="2811111"/>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 name="Line 16"/>
          <p:cNvSpPr>
            <a:spLocks noChangeShapeType="1"/>
          </p:cNvSpPr>
          <p:nvPr/>
        </p:nvSpPr>
        <p:spPr bwMode="auto">
          <a:xfrm flipH="1">
            <a:off x="5294939" y="1247196"/>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41" name="Group 41"/>
          <p:cNvGrpSpPr>
            <a:grpSpLocks/>
          </p:cNvGrpSpPr>
          <p:nvPr/>
        </p:nvGrpSpPr>
        <p:grpSpPr bwMode="auto">
          <a:xfrm flipV="1">
            <a:off x="7077615" y="1191342"/>
            <a:ext cx="609740" cy="290907"/>
            <a:chOff x="4028" y="1770"/>
            <a:chExt cx="524" cy="250"/>
          </a:xfrm>
        </p:grpSpPr>
        <p:sp>
          <p:nvSpPr>
            <p:cNvPr id="442"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3"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4"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45" name="Group 50"/>
          <p:cNvGrpSpPr>
            <a:grpSpLocks/>
          </p:cNvGrpSpPr>
          <p:nvPr/>
        </p:nvGrpSpPr>
        <p:grpSpPr bwMode="auto">
          <a:xfrm flipV="1">
            <a:off x="7082269" y="1570684"/>
            <a:ext cx="609740" cy="290907"/>
            <a:chOff x="4028" y="1770"/>
            <a:chExt cx="524" cy="250"/>
          </a:xfrm>
        </p:grpSpPr>
        <p:sp>
          <p:nvSpPr>
            <p:cNvPr id="446"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7"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8"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49" name="Group 54"/>
          <p:cNvGrpSpPr>
            <a:grpSpLocks/>
          </p:cNvGrpSpPr>
          <p:nvPr/>
        </p:nvGrpSpPr>
        <p:grpSpPr bwMode="auto">
          <a:xfrm flipV="1">
            <a:off x="7082269" y="1950027"/>
            <a:ext cx="609740" cy="290907"/>
            <a:chOff x="4028" y="1770"/>
            <a:chExt cx="524" cy="250"/>
          </a:xfrm>
        </p:grpSpPr>
        <p:sp>
          <p:nvSpPr>
            <p:cNvPr id="450"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1"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2"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53" name="Group 58"/>
          <p:cNvGrpSpPr>
            <a:grpSpLocks/>
          </p:cNvGrpSpPr>
          <p:nvPr/>
        </p:nvGrpSpPr>
        <p:grpSpPr bwMode="auto">
          <a:xfrm flipV="1">
            <a:off x="7082269" y="2329369"/>
            <a:ext cx="609740" cy="290907"/>
            <a:chOff x="4028" y="1770"/>
            <a:chExt cx="524" cy="250"/>
          </a:xfrm>
        </p:grpSpPr>
        <p:sp>
          <p:nvSpPr>
            <p:cNvPr id="454"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5"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6"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57" name="Line 63"/>
          <p:cNvSpPr>
            <a:spLocks noChangeShapeType="1"/>
          </p:cNvSpPr>
          <p:nvPr/>
        </p:nvSpPr>
        <p:spPr bwMode="auto">
          <a:xfrm flipH="1" flipV="1">
            <a:off x="7142778" y="2713366"/>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59" name="Group 458"/>
          <p:cNvGrpSpPr/>
          <p:nvPr/>
        </p:nvGrpSpPr>
        <p:grpSpPr>
          <a:xfrm rot="10800000">
            <a:off x="5465760" y="1703092"/>
            <a:ext cx="168275" cy="177364"/>
            <a:chOff x="6461125" y="1441886"/>
            <a:chExt cx="168275" cy="177364"/>
          </a:xfrm>
        </p:grpSpPr>
        <p:cxnSp>
          <p:nvCxnSpPr>
            <p:cNvPr id="464" name="Straight Connector 46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5" name="Straight Connector 46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60" name="Group 459"/>
          <p:cNvGrpSpPr/>
          <p:nvPr/>
        </p:nvGrpSpPr>
        <p:grpSpPr>
          <a:xfrm rot="10800000">
            <a:off x="5467345" y="2577892"/>
            <a:ext cx="168275" cy="177364"/>
            <a:chOff x="6461125" y="1441886"/>
            <a:chExt cx="168275" cy="177364"/>
          </a:xfrm>
        </p:grpSpPr>
        <p:cxnSp>
          <p:nvCxnSpPr>
            <p:cNvPr id="462" name="Straight Connector 461"/>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466" name="Rounded Rectangle 465"/>
          <p:cNvSpPr/>
          <p:nvPr/>
        </p:nvSpPr>
        <p:spPr>
          <a:xfrm>
            <a:off x="5549899" y="706852"/>
            <a:ext cx="1841765" cy="2760248"/>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7" name="Group 466"/>
          <p:cNvGrpSpPr/>
          <p:nvPr/>
        </p:nvGrpSpPr>
        <p:grpSpPr>
          <a:xfrm>
            <a:off x="7307526" y="1386339"/>
            <a:ext cx="168275" cy="177364"/>
            <a:chOff x="6461125" y="1441886"/>
            <a:chExt cx="168275" cy="177364"/>
          </a:xfrm>
        </p:grpSpPr>
        <p:cxnSp>
          <p:nvCxnSpPr>
            <p:cNvPr id="468" name="Straight Connector 46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70" name="Group 469"/>
          <p:cNvGrpSpPr/>
          <p:nvPr/>
        </p:nvGrpSpPr>
        <p:grpSpPr>
          <a:xfrm rot="5400000">
            <a:off x="5858024" y="3378418"/>
            <a:ext cx="168275" cy="177364"/>
            <a:chOff x="6461125" y="1441886"/>
            <a:chExt cx="168275" cy="177364"/>
          </a:xfrm>
        </p:grpSpPr>
        <p:cxnSp>
          <p:nvCxnSpPr>
            <p:cNvPr id="471" name="Straight Connector 470"/>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73" name="Group 472"/>
          <p:cNvGrpSpPr/>
          <p:nvPr/>
        </p:nvGrpSpPr>
        <p:grpSpPr>
          <a:xfrm>
            <a:off x="7309643" y="2566048"/>
            <a:ext cx="168275" cy="177364"/>
            <a:chOff x="6456892" y="1441886"/>
            <a:chExt cx="168275" cy="177364"/>
          </a:xfrm>
        </p:grpSpPr>
        <p:cxnSp>
          <p:nvCxnSpPr>
            <p:cNvPr id="474" name="Straight Connector 473"/>
            <p:cNvCxnSpPr/>
            <p:nvPr/>
          </p:nvCxnSpPr>
          <p:spPr>
            <a:xfrm flipH="1">
              <a:off x="6456892"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6542617"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76" name="Group 475"/>
          <p:cNvGrpSpPr/>
          <p:nvPr/>
        </p:nvGrpSpPr>
        <p:grpSpPr>
          <a:xfrm rot="5400000">
            <a:off x="6797824" y="3380007"/>
            <a:ext cx="168275" cy="177364"/>
            <a:chOff x="6461125" y="1441886"/>
            <a:chExt cx="168275" cy="177364"/>
          </a:xfrm>
        </p:grpSpPr>
        <p:cxnSp>
          <p:nvCxnSpPr>
            <p:cNvPr id="477" name="Straight Connector 476"/>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8" name="Straight Connector 477"/>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79" name="Group 478"/>
          <p:cNvGrpSpPr/>
          <p:nvPr/>
        </p:nvGrpSpPr>
        <p:grpSpPr>
          <a:xfrm rot="16200000">
            <a:off x="6886507" y="618169"/>
            <a:ext cx="168275" cy="177364"/>
            <a:chOff x="6461125" y="1441886"/>
            <a:chExt cx="168275" cy="177364"/>
          </a:xfrm>
        </p:grpSpPr>
        <p:cxnSp>
          <p:nvCxnSpPr>
            <p:cNvPr id="480" name="Straight Connector 47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1" name="Straight Connector 48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82" name="Group 481"/>
          <p:cNvGrpSpPr/>
          <p:nvPr/>
        </p:nvGrpSpPr>
        <p:grpSpPr>
          <a:xfrm rot="16200000">
            <a:off x="5902256" y="614994"/>
            <a:ext cx="168275" cy="177364"/>
            <a:chOff x="6461125" y="1441886"/>
            <a:chExt cx="168275" cy="177364"/>
          </a:xfrm>
        </p:grpSpPr>
        <p:cxnSp>
          <p:nvCxnSpPr>
            <p:cNvPr id="483" name="Straight Connector 482"/>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4" name="Straight Connector 483"/>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485" name="Line 69"/>
          <p:cNvSpPr>
            <a:spLocks noChangeShapeType="1"/>
          </p:cNvSpPr>
          <p:nvPr/>
        </p:nvSpPr>
        <p:spPr bwMode="auto">
          <a:xfrm>
            <a:off x="4146550" y="1419413"/>
            <a:ext cx="28132" cy="3799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86" name="Group 485"/>
          <p:cNvGrpSpPr/>
          <p:nvPr/>
        </p:nvGrpSpPr>
        <p:grpSpPr>
          <a:xfrm>
            <a:off x="5631269" y="771938"/>
            <a:ext cx="1682473" cy="2661294"/>
            <a:chOff x="5631269" y="873538"/>
            <a:chExt cx="1682473" cy="2661294"/>
          </a:xfrm>
        </p:grpSpPr>
        <p:sp>
          <p:nvSpPr>
            <p:cNvPr id="487" name="Rounded Rectangle 486"/>
            <p:cNvSpPr/>
            <p:nvPr/>
          </p:nvSpPr>
          <p:spPr>
            <a:xfrm>
              <a:off x="5702304" y="952755"/>
              <a:ext cx="1540011" cy="2504300"/>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8" name="Group 487"/>
            <p:cNvGrpSpPr/>
            <p:nvPr/>
          </p:nvGrpSpPr>
          <p:grpSpPr>
            <a:xfrm>
              <a:off x="7171960" y="1569235"/>
              <a:ext cx="140705" cy="160918"/>
              <a:chOff x="6461125" y="1441886"/>
              <a:chExt cx="168275" cy="177364"/>
            </a:xfrm>
          </p:grpSpPr>
          <p:cxnSp>
            <p:nvCxnSpPr>
              <p:cNvPr id="508" name="Straight Connector 50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89" name="Group 488"/>
            <p:cNvGrpSpPr/>
            <p:nvPr/>
          </p:nvGrpSpPr>
          <p:grpSpPr>
            <a:xfrm rot="5400000">
              <a:off x="5953961" y="3382903"/>
              <a:ext cx="152671" cy="148305"/>
              <a:chOff x="6461125" y="1441886"/>
              <a:chExt cx="168275" cy="177364"/>
            </a:xfrm>
          </p:grpSpPr>
          <p:cxnSp>
            <p:nvCxnSpPr>
              <p:cNvPr id="506" name="Straight Connector 505"/>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90" name="Group 489"/>
            <p:cNvGrpSpPr/>
            <p:nvPr/>
          </p:nvGrpSpPr>
          <p:grpSpPr>
            <a:xfrm>
              <a:off x="5631269" y="1629143"/>
              <a:ext cx="1682473" cy="1171329"/>
              <a:chOff x="4612196" y="328207"/>
              <a:chExt cx="2012142" cy="1291043"/>
            </a:xfrm>
          </p:grpSpPr>
          <p:cxnSp>
            <p:nvCxnSpPr>
              <p:cNvPr id="500" name="Straight Connector 499"/>
              <p:cNvCxnSpPr/>
              <p:nvPr/>
            </p:nvCxnSpPr>
            <p:spPr>
              <a:xfrm flipH="1">
                <a:off x="6456063"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1" name="Straight Connector 500"/>
              <p:cNvCxnSpPr/>
              <p:nvPr/>
            </p:nvCxnSpPr>
            <p:spPr>
              <a:xfrm>
                <a:off x="6541788"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2" name="Straight Connector 501"/>
              <p:cNvCxnSpPr/>
              <p:nvPr/>
            </p:nvCxnSpPr>
            <p:spPr>
              <a:xfrm flipH="1" flipV="1">
                <a:off x="4614596" y="1346465"/>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flipV="1">
                <a:off x="4700325" y="134646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flipH="1" flipV="1">
                <a:off x="4612196"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flipV="1">
                <a:off x="4697920"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91" name="Group 490"/>
            <p:cNvGrpSpPr/>
            <p:nvPr/>
          </p:nvGrpSpPr>
          <p:grpSpPr>
            <a:xfrm rot="5400000">
              <a:off x="6739784" y="3384344"/>
              <a:ext cx="152671" cy="148305"/>
              <a:chOff x="6461125" y="1441886"/>
              <a:chExt cx="168275" cy="177364"/>
            </a:xfrm>
          </p:grpSpPr>
          <p:cxnSp>
            <p:nvCxnSpPr>
              <p:cNvPr id="498" name="Straight Connector 49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9" name="Straight Connector 49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92" name="Group 491"/>
            <p:cNvGrpSpPr/>
            <p:nvPr/>
          </p:nvGrpSpPr>
          <p:grpSpPr>
            <a:xfrm rot="16200000">
              <a:off x="6813938" y="878601"/>
              <a:ext cx="152671" cy="148305"/>
              <a:chOff x="6461125" y="1441886"/>
              <a:chExt cx="168275" cy="177364"/>
            </a:xfrm>
          </p:grpSpPr>
          <p:cxnSp>
            <p:nvCxnSpPr>
              <p:cNvPr id="496" name="Straight Connector 495"/>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7" name="Straight Connector 496"/>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93" name="Group 492"/>
            <p:cNvGrpSpPr/>
            <p:nvPr/>
          </p:nvGrpSpPr>
          <p:grpSpPr>
            <a:xfrm rot="16200000">
              <a:off x="5990946" y="875721"/>
              <a:ext cx="152671" cy="148305"/>
              <a:chOff x="6461125" y="1441886"/>
              <a:chExt cx="168275" cy="177364"/>
            </a:xfrm>
          </p:grpSpPr>
          <p:cxnSp>
            <p:nvCxnSpPr>
              <p:cNvPr id="494" name="Straight Connector 49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5" name="Straight Connector 49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pSp>
        <p:nvGrpSpPr>
          <p:cNvPr id="510" name="Group 509"/>
          <p:cNvGrpSpPr/>
          <p:nvPr/>
        </p:nvGrpSpPr>
        <p:grpSpPr>
          <a:xfrm>
            <a:off x="5312713" y="465239"/>
            <a:ext cx="2303053" cy="3200828"/>
            <a:chOff x="5631269" y="873538"/>
            <a:chExt cx="1682473" cy="2661294"/>
          </a:xfrm>
        </p:grpSpPr>
        <p:sp>
          <p:nvSpPr>
            <p:cNvPr id="511" name="Rounded Rectangle 510"/>
            <p:cNvSpPr/>
            <p:nvPr/>
          </p:nvSpPr>
          <p:spPr>
            <a:xfrm>
              <a:off x="5702304" y="952755"/>
              <a:ext cx="1540011" cy="2504300"/>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2" name="Group 511"/>
            <p:cNvGrpSpPr/>
            <p:nvPr/>
          </p:nvGrpSpPr>
          <p:grpSpPr>
            <a:xfrm>
              <a:off x="7171960" y="1569235"/>
              <a:ext cx="140705" cy="160918"/>
              <a:chOff x="6461125" y="1441886"/>
              <a:chExt cx="168275" cy="177364"/>
            </a:xfrm>
          </p:grpSpPr>
          <p:cxnSp>
            <p:nvCxnSpPr>
              <p:cNvPr id="532" name="Straight Connector 531"/>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3" name="Straight Connector 532"/>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513" name="Group 512"/>
            <p:cNvGrpSpPr/>
            <p:nvPr/>
          </p:nvGrpSpPr>
          <p:grpSpPr>
            <a:xfrm rot="5400000">
              <a:off x="5953961" y="3382903"/>
              <a:ext cx="152671" cy="148305"/>
              <a:chOff x="6461125" y="1441886"/>
              <a:chExt cx="168275" cy="177364"/>
            </a:xfrm>
          </p:grpSpPr>
          <p:cxnSp>
            <p:nvCxnSpPr>
              <p:cNvPr id="530" name="Straight Connector 52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1" name="Straight Connector 53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514" name="Group 513"/>
            <p:cNvGrpSpPr/>
            <p:nvPr/>
          </p:nvGrpSpPr>
          <p:grpSpPr>
            <a:xfrm>
              <a:off x="5631269" y="1629143"/>
              <a:ext cx="1682473" cy="1171329"/>
              <a:chOff x="4612196" y="328207"/>
              <a:chExt cx="2012142" cy="1291043"/>
            </a:xfrm>
          </p:grpSpPr>
          <p:cxnSp>
            <p:nvCxnSpPr>
              <p:cNvPr id="524" name="Straight Connector 523"/>
              <p:cNvCxnSpPr/>
              <p:nvPr/>
            </p:nvCxnSpPr>
            <p:spPr>
              <a:xfrm flipH="1">
                <a:off x="6456063"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5" name="Straight Connector 524"/>
              <p:cNvCxnSpPr/>
              <p:nvPr/>
            </p:nvCxnSpPr>
            <p:spPr>
              <a:xfrm>
                <a:off x="6541788"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6" name="Straight Connector 525"/>
              <p:cNvCxnSpPr/>
              <p:nvPr/>
            </p:nvCxnSpPr>
            <p:spPr>
              <a:xfrm flipH="1" flipV="1">
                <a:off x="4614596" y="1346465"/>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p:nvPr/>
            </p:nvCxnSpPr>
            <p:spPr>
              <a:xfrm flipV="1">
                <a:off x="4700325" y="134646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8" name="Straight Connector 527"/>
              <p:cNvCxnSpPr/>
              <p:nvPr/>
            </p:nvCxnSpPr>
            <p:spPr>
              <a:xfrm flipH="1" flipV="1">
                <a:off x="4612196"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9" name="Straight Connector 528"/>
              <p:cNvCxnSpPr/>
              <p:nvPr/>
            </p:nvCxnSpPr>
            <p:spPr>
              <a:xfrm flipV="1">
                <a:off x="4697920"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515" name="Group 514"/>
            <p:cNvGrpSpPr/>
            <p:nvPr/>
          </p:nvGrpSpPr>
          <p:grpSpPr>
            <a:xfrm rot="5400000">
              <a:off x="6739784" y="3384344"/>
              <a:ext cx="152671" cy="148305"/>
              <a:chOff x="6461125" y="1441886"/>
              <a:chExt cx="168275" cy="177364"/>
            </a:xfrm>
          </p:grpSpPr>
          <p:cxnSp>
            <p:nvCxnSpPr>
              <p:cNvPr id="522" name="Straight Connector 521"/>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3" name="Straight Connector 522"/>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516" name="Group 515"/>
            <p:cNvGrpSpPr/>
            <p:nvPr/>
          </p:nvGrpSpPr>
          <p:grpSpPr>
            <a:xfrm rot="16200000">
              <a:off x="6813938" y="878601"/>
              <a:ext cx="152671" cy="148305"/>
              <a:chOff x="6461125" y="1441886"/>
              <a:chExt cx="168275" cy="177364"/>
            </a:xfrm>
          </p:grpSpPr>
          <p:cxnSp>
            <p:nvCxnSpPr>
              <p:cNvPr id="520" name="Straight Connector 51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517" name="Group 516"/>
            <p:cNvGrpSpPr/>
            <p:nvPr/>
          </p:nvGrpSpPr>
          <p:grpSpPr>
            <a:xfrm rot="16200000">
              <a:off x="5990946" y="875721"/>
              <a:ext cx="152671" cy="148305"/>
              <a:chOff x="6461125" y="1441886"/>
              <a:chExt cx="168275" cy="177364"/>
            </a:xfrm>
          </p:grpSpPr>
          <p:cxnSp>
            <p:nvCxnSpPr>
              <p:cNvPr id="518" name="Straight Connector 51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pSp>
        <p:nvGrpSpPr>
          <p:cNvPr id="534" name="Group 533"/>
          <p:cNvGrpSpPr/>
          <p:nvPr/>
        </p:nvGrpSpPr>
        <p:grpSpPr>
          <a:xfrm flipH="1" flipV="1">
            <a:off x="7273363" y="1181941"/>
            <a:ext cx="224167" cy="1659723"/>
            <a:chOff x="7273363" y="1321641"/>
            <a:chExt cx="224167" cy="1659723"/>
          </a:xfrm>
        </p:grpSpPr>
        <p:grpSp>
          <p:nvGrpSpPr>
            <p:cNvPr id="535" name="Group 534"/>
            <p:cNvGrpSpPr/>
            <p:nvPr/>
          </p:nvGrpSpPr>
          <p:grpSpPr>
            <a:xfrm>
              <a:off x="7286294" y="2465878"/>
              <a:ext cx="191624" cy="137308"/>
              <a:chOff x="7286294" y="2465878"/>
              <a:chExt cx="191624" cy="137308"/>
            </a:xfrm>
          </p:grpSpPr>
          <p:cxnSp>
            <p:nvCxnSpPr>
              <p:cNvPr id="548" name="Straight Connector 547"/>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536" name="Group 535"/>
            <p:cNvGrpSpPr/>
            <p:nvPr/>
          </p:nvGrpSpPr>
          <p:grpSpPr>
            <a:xfrm>
              <a:off x="7299556" y="2844056"/>
              <a:ext cx="191624" cy="137308"/>
              <a:chOff x="7286294" y="2465878"/>
              <a:chExt cx="191624" cy="137308"/>
            </a:xfrm>
          </p:grpSpPr>
          <p:cxnSp>
            <p:nvCxnSpPr>
              <p:cNvPr id="546" name="Straight Connector 545"/>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537" name="Group 536"/>
            <p:cNvGrpSpPr/>
            <p:nvPr/>
          </p:nvGrpSpPr>
          <p:grpSpPr>
            <a:xfrm>
              <a:off x="7305906" y="1707193"/>
              <a:ext cx="191624" cy="137308"/>
              <a:chOff x="7286294" y="2465878"/>
              <a:chExt cx="191624" cy="137308"/>
            </a:xfrm>
          </p:grpSpPr>
          <p:cxnSp>
            <p:nvCxnSpPr>
              <p:cNvPr id="544" name="Straight Connector 543"/>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538" name="Group 537"/>
            <p:cNvGrpSpPr/>
            <p:nvPr/>
          </p:nvGrpSpPr>
          <p:grpSpPr>
            <a:xfrm>
              <a:off x="7273363" y="1321641"/>
              <a:ext cx="191624" cy="137308"/>
              <a:chOff x="7286294" y="2465878"/>
              <a:chExt cx="191624" cy="137308"/>
            </a:xfrm>
          </p:grpSpPr>
          <p:cxnSp>
            <p:nvCxnSpPr>
              <p:cNvPr id="542" name="Straight Connector 541"/>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539" name="Group 538"/>
            <p:cNvGrpSpPr/>
            <p:nvPr/>
          </p:nvGrpSpPr>
          <p:grpSpPr>
            <a:xfrm>
              <a:off x="7286294" y="2077400"/>
              <a:ext cx="191624" cy="137308"/>
              <a:chOff x="7286294" y="2465878"/>
              <a:chExt cx="191624" cy="137308"/>
            </a:xfrm>
          </p:grpSpPr>
          <p:cxnSp>
            <p:nvCxnSpPr>
              <p:cNvPr id="540" name="Straight Connector 539"/>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550" name="Object 549"/>
          <p:cNvGraphicFramePr>
            <a:graphicFrameLocks noChangeAspect="1"/>
          </p:cNvGraphicFramePr>
          <p:nvPr>
            <p:extLst>
              <p:ext uri="{D42A27DB-BD31-4B8C-83A1-F6EECF244321}">
                <p14:modId xmlns:p14="http://schemas.microsoft.com/office/powerpoint/2010/main" val="949168292"/>
              </p:ext>
            </p:extLst>
          </p:nvPr>
        </p:nvGraphicFramePr>
        <p:xfrm>
          <a:off x="7720584" y="1256505"/>
          <a:ext cx="234950" cy="233362"/>
        </p:xfrm>
        <a:graphic>
          <a:graphicData uri="http://schemas.openxmlformats.org/presentationml/2006/ole">
            <mc:AlternateContent xmlns:mc="http://schemas.openxmlformats.org/markup-compatibility/2006">
              <mc:Choice xmlns:v="urn:schemas-microsoft-com:vml" Requires="v">
                <p:oleObj spid="_x0000_s2810750" name="Equation" r:id="rId16" imgW="139700" imgH="139700" progId="Equation.DSMT4">
                  <p:embed/>
                </p:oleObj>
              </mc:Choice>
              <mc:Fallback>
                <p:oleObj name="Equation" r:id="rId16" imgW="139700" imgH="139700" progId="Equation.DSMT4">
                  <p:embed/>
                  <p:pic>
                    <p:nvPicPr>
                      <p:cNvPr id="0" name=""/>
                      <p:cNvPicPr/>
                      <p:nvPr/>
                    </p:nvPicPr>
                    <p:blipFill>
                      <a:blip r:embed="rId17"/>
                      <a:stretch>
                        <a:fillRect/>
                      </a:stretch>
                    </p:blipFill>
                    <p:spPr>
                      <a:xfrm>
                        <a:off x="7720584" y="1256505"/>
                        <a:ext cx="234950" cy="233362"/>
                      </a:xfrm>
                      <a:prstGeom prst="rect">
                        <a:avLst/>
                      </a:prstGeom>
                    </p:spPr>
                  </p:pic>
                </p:oleObj>
              </mc:Fallback>
            </mc:AlternateContent>
          </a:graphicData>
        </a:graphic>
      </p:graphicFrame>
      <p:grpSp>
        <p:nvGrpSpPr>
          <p:cNvPr id="551" name="Group 550"/>
          <p:cNvGrpSpPr/>
          <p:nvPr/>
        </p:nvGrpSpPr>
        <p:grpSpPr>
          <a:xfrm>
            <a:off x="4567669" y="1057700"/>
            <a:ext cx="114883" cy="155575"/>
            <a:chOff x="4174682" y="209550"/>
            <a:chExt cx="114883" cy="155575"/>
          </a:xfrm>
        </p:grpSpPr>
        <p:cxnSp>
          <p:nvCxnSpPr>
            <p:cNvPr id="552" name="Straight Connector 551"/>
            <p:cNvCxnSpPr/>
            <p:nvPr/>
          </p:nvCxnSpPr>
          <p:spPr>
            <a:xfrm>
              <a:off x="4177857" y="209550"/>
              <a:ext cx="111708" cy="76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p:nvCxnSpPr>
          <p:spPr>
            <a:xfrm flipV="1">
              <a:off x="4174682" y="288925"/>
              <a:ext cx="111708" cy="76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7649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8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dissolve">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486"/>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5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dissolve">
                                      <p:cBhvr>
                                        <p:cTn id="22" dur="500"/>
                                        <p:tgtEl>
                                          <p:spTgt spid="9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4"/>
                                        </p:tgtEl>
                                        <p:attrNameLst>
                                          <p:attrName>style.visibility</p:attrName>
                                        </p:attrNameLst>
                                      </p:cBhvr>
                                      <p:to>
                                        <p:strVal val="visible"/>
                                      </p:to>
                                    </p:set>
                                    <p:animEffect transition="in" filter="dissolve">
                                      <p:cBhvr>
                                        <p:cTn id="27" dur="500"/>
                                        <p:tgtEl>
                                          <p:spTgt spid="534"/>
                                        </p:tgtEl>
                                      </p:cBhvr>
                                    </p:animEffect>
                                  </p:childTnLst>
                                </p:cTn>
                              </p:par>
                              <p:par>
                                <p:cTn id="28" presetID="9" presetClass="entr" presetSubtype="0" fill="hold" nodeType="withEffect">
                                  <p:stCondLst>
                                    <p:cond delay="0"/>
                                  </p:stCondLst>
                                  <p:childTnLst>
                                    <p:set>
                                      <p:cBhvr>
                                        <p:cTn id="29" dur="1" fill="hold">
                                          <p:stCondLst>
                                            <p:cond delay="0"/>
                                          </p:stCondLst>
                                        </p:cTn>
                                        <p:tgtEl>
                                          <p:spTgt spid="550"/>
                                        </p:tgtEl>
                                        <p:attrNameLst>
                                          <p:attrName>style.visibility</p:attrName>
                                        </p:attrNameLst>
                                      </p:cBhvr>
                                      <p:to>
                                        <p:strVal val="visible"/>
                                      </p:to>
                                    </p:set>
                                    <p:animEffect transition="in" filter="dissolve">
                                      <p:cBhvr>
                                        <p:cTn id="30" dur="500"/>
                                        <p:tgtEl>
                                          <p:spTgt spid="55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dissolve">
                                      <p:cBhvr>
                                        <p:cTn id="33" dur="500"/>
                                        <p:tgtEl>
                                          <p:spTgt spid="11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dissolve">
                                      <p:cBhvr>
                                        <p:cTn id="38" dur="500"/>
                                        <p:tgtEl>
                                          <p:spTgt spid="84"/>
                                        </p:tgtEl>
                                      </p:cBhvr>
                                    </p:animEffect>
                                  </p:childTnLst>
                                </p:cTn>
                              </p:par>
                              <p:par>
                                <p:cTn id="39" presetID="9"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ssolv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51" grpId="0"/>
      <p:bldP spid="84" grpId="0"/>
      <p:bldP spid="99" grpId="0"/>
      <p:bldP spid="48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72.)</a:t>
            </a:r>
          </a:p>
        </p:txBody>
      </p:sp>
      <p:sp>
        <p:nvSpPr>
          <p:cNvPr id="2" name="TextBox 1"/>
          <p:cNvSpPr txBox="1"/>
          <p:nvPr/>
        </p:nvSpPr>
        <p:spPr>
          <a:xfrm>
            <a:off x="234951" y="351251"/>
            <a:ext cx="4584701" cy="1138773"/>
          </a:xfrm>
          <a:prstGeom prst="rect">
            <a:avLst/>
          </a:prstGeom>
          <a:noFill/>
        </p:spPr>
        <p:txBody>
          <a:bodyPr wrap="square" rtlCol="0">
            <a:spAutoFit/>
          </a:bodyPr>
          <a:lstStyle/>
          <a:p>
            <a:r>
              <a:rPr lang="en-US" sz="2800" dirty="0">
                <a:solidFill>
                  <a:srgbClr val="FF0000"/>
                </a:solidFill>
                <a:latin typeface="Apple Chancery"/>
                <a:cs typeface="Apple Chancery"/>
              </a:rPr>
              <a:t>A rudimentary graph </a:t>
            </a:r>
            <a:r>
              <a:rPr lang="en-US" sz="2000" dirty="0">
                <a:latin typeface="Times New Roman"/>
                <a:cs typeface="Times New Roman"/>
              </a:rPr>
              <a:t>of the proceedings from the </a:t>
            </a:r>
            <a:r>
              <a:rPr lang="en-US" sz="2000" dirty="0">
                <a:solidFill>
                  <a:srgbClr val="0000FF"/>
                </a:solidFill>
                <a:latin typeface="Times New Roman"/>
                <a:cs typeface="Times New Roman"/>
              </a:rPr>
              <a:t>closing </a:t>
            </a:r>
            <a:r>
              <a:rPr lang="en-US" sz="2000" dirty="0">
                <a:solidFill>
                  <a:srgbClr val="000000"/>
                </a:solidFill>
                <a:latin typeface="Times New Roman"/>
                <a:cs typeface="Times New Roman"/>
              </a:rPr>
              <a:t>to</a:t>
            </a:r>
            <a:r>
              <a:rPr lang="en-US" sz="2000" dirty="0">
                <a:solidFill>
                  <a:srgbClr val="0000FF"/>
                </a:solidFill>
                <a:latin typeface="Times New Roman"/>
                <a:cs typeface="Times New Roman"/>
              </a:rPr>
              <a:t> opening </a:t>
            </a:r>
            <a:r>
              <a:rPr lang="en-US" sz="2000" dirty="0">
                <a:solidFill>
                  <a:srgbClr val="000000"/>
                </a:solidFill>
                <a:latin typeface="Times New Roman"/>
                <a:cs typeface="Times New Roman"/>
              </a:rPr>
              <a:t>of the switch:</a:t>
            </a:r>
          </a:p>
        </p:txBody>
      </p:sp>
      <p:sp>
        <p:nvSpPr>
          <p:cNvPr id="84" name="TextBox 83"/>
          <p:cNvSpPr txBox="1"/>
          <p:nvPr/>
        </p:nvSpPr>
        <p:spPr>
          <a:xfrm>
            <a:off x="476251" y="1921617"/>
            <a:ext cx="3117849" cy="1323439"/>
          </a:xfrm>
          <a:prstGeom prst="rect">
            <a:avLst/>
          </a:prstGeom>
          <a:noFill/>
        </p:spPr>
        <p:txBody>
          <a:bodyPr wrap="square" rtlCol="0">
            <a:spAutoFit/>
          </a:bodyPr>
          <a:lstStyle/>
          <a:p>
            <a:r>
              <a:rPr lang="en-US" sz="2000" dirty="0">
                <a:solidFill>
                  <a:srgbClr val="FF0000"/>
                </a:solidFill>
                <a:latin typeface="Apple Chancery"/>
                <a:cs typeface="Apple Chancery"/>
              </a:rPr>
              <a:t>--The first graph </a:t>
            </a:r>
            <a:r>
              <a:rPr lang="en-US" sz="2000" dirty="0">
                <a:solidFill>
                  <a:srgbClr val="0000FF"/>
                </a:solidFill>
                <a:latin typeface="Times New Roman"/>
                <a:cs typeface="Times New Roman"/>
              </a:rPr>
              <a:t>animates</a:t>
            </a:r>
            <a:r>
              <a:rPr lang="en-US" sz="2000" dirty="0">
                <a:latin typeface="Times New Roman"/>
                <a:cs typeface="Times New Roman"/>
              </a:rPr>
              <a:t> the </a:t>
            </a:r>
            <a:r>
              <a:rPr lang="en-US" sz="2000" i="1" dirty="0">
                <a:solidFill>
                  <a:srgbClr val="FF0000"/>
                </a:solidFill>
                <a:latin typeface="Times New Roman"/>
                <a:cs typeface="Times New Roman"/>
              </a:rPr>
              <a:t>B-</a:t>
            </a:r>
            <a:r>
              <a:rPr lang="en-US" sz="2000" i="1" dirty="0" err="1">
                <a:solidFill>
                  <a:srgbClr val="FF0000"/>
                </a:solidFill>
                <a:latin typeface="Times New Roman"/>
                <a:cs typeface="Times New Roman"/>
              </a:rPr>
              <a:t>fld</a:t>
            </a:r>
            <a:r>
              <a:rPr lang="en-US" sz="2000" i="1" dirty="0">
                <a:solidFill>
                  <a:srgbClr val="FF0000"/>
                </a:solidFill>
                <a:latin typeface="Times New Roman"/>
                <a:cs typeface="Times New Roman"/>
              </a:rPr>
              <a:t> </a:t>
            </a:r>
            <a:r>
              <a:rPr lang="en-US" sz="2000" dirty="0">
                <a:latin typeface="Times New Roman"/>
                <a:cs typeface="Times New Roman"/>
              </a:rPr>
              <a:t>and </a:t>
            </a:r>
            <a:r>
              <a:rPr lang="en-US" sz="2000" dirty="0">
                <a:solidFill>
                  <a:srgbClr val="FF0000"/>
                </a:solidFill>
                <a:latin typeface="Times New Roman"/>
                <a:cs typeface="Times New Roman"/>
              </a:rPr>
              <a:t>magnetic flux </a:t>
            </a:r>
            <a:r>
              <a:rPr lang="en-US" sz="2000" dirty="0">
                <a:solidFill>
                  <a:srgbClr val="0000FF"/>
                </a:solidFill>
                <a:latin typeface="Times New Roman"/>
                <a:cs typeface="Times New Roman"/>
              </a:rPr>
              <a:t>down the axis of the </a:t>
            </a:r>
            <a:r>
              <a:rPr lang="en-US" sz="2000" dirty="0">
                <a:solidFill>
                  <a:srgbClr val="FF0000"/>
                </a:solidFill>
                <a:latin typeface="Times New Roman"/>
                <a:cs typeface="Times New Roman"/>
              </a:rPr>
              <a:t>primary coil;</a:t>
            </a:r>
            <a:endParaRPr lang="en-US" sz="2000" dirty="0">
              <a:solidFill>
                <a:srgbClr val="000000"/>
              </a:solidFill>
              <a:latin typeface="Times New Roman"/>
              <a:cs typeface="Times New Roman"/>
            </a:endParaRPr>
          </a:p>
        </p:txBody>
      </p:sp>
      <p:grpSp>
        <p:nvGrpSpPr>
          <p:cNvPr id="3" name="Group 2"/>
          <p:cNvGrpSpPr/>
          <p:nvPr/>
        </p:nvGrpSpPr>
        <p:grpSpPr>
          <a:xfrm>
            <a:off x="5737744" y="351251"/>
            <a:ext cx="3371423" cy="2203988"/>
            <a:chOff x="5709656" y="4464050"/>
            <a:chExt cx="3371423" cy="2203988"/>
          </a:xfrm>
        </p:grpSpPr>
        <p:sp>
          <p:nvSpPr>
            <p:cNvPr id="252" name="Rectangle 6"/>
            <p:cNvSpPr>
              <a:spLocks noChangeArrowheads="1"/>
            </p:cNvSpPr>
            <p:nvPr/>
          </p:nvSpPr>
          <p:spPr bwMode="auto">
            <a:xfrm>
              <a:off x="6772428" y="4679626"/>
              <a:ext cx="1439884" cy="1988412"/>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253" name="Rectangle 7"/>
            <p:cNvSpPr>
              <a:spLocks noChangeArrowheads="1"/>
            </p:cNvSpPr>
            <p:nvPr/>
          </p:nvSpPr>
          <p:spPr bwMode="auto">
            <a:xfrm>
              <a:off x="7080974" y="4988173"/>
              <a:ext cx="822791" cy="1405602"/>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54" name="Line 18"/>
            <p:cNvSpPr>
              <a:spLocks noChangeShapeType="1"/>
            </p:cNvSpPr>
            <p:nvPr/>
          </p:nvSpPr>
          <p:spPr bwMode="auto">
            <a:xfrm flipH="1">
              <a:off x="6086769" y="6222360"/>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9"/>
            <p:cNvSpPr>
              <a:spLocks noChangeShapeType="1"/>
            </p:cNvSpPr>
            <p:nvPr/>
          </p:nvSpPr>
          <p:spPr bwMode="auto">
            <a:xfrm flipH="1">
              <a:off x="6086769" y="5091022"/>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Freeform 20"/>
            <p:cNvSpPr>
              <a:spLocks/>
            </p:cNvSpPr>
            <p:nvPr/>
          </p:nvSpPr>
          <p:spPr bwMode="auto">
            <a:xfrm>
              <a:off x="7082403" y="508673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Freeform 21"/>
            <p:cNvSpPr>
              <a:spLocks/>
            </p:cNvSpPr>
            <p:nvPr/>
          </p:nvSpPr>
          <p:spPr bwMode="auto">
            <a:xfrm>
              <a:off x="7080974" y="521672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Freeform 22"/>
            <p:cNvSpPr>
              <a:spLocks/>
            </p:cNvSpPr>
            <p:nvPr/>
          </p:nvSpPr>
          <p:spPr bwMode="auto">
            <a:xfrm>
              <a:off x="7079546" y="5353858"/>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Freeform 23"/>
            <p:cNvSpPr>
              <a:spLocks/>
            </p:cNvSpPr>
            <p:nvPr/>
          </p:nvSpPr>
          <p:spPr bwMode="auto">
            <a:xfrm>
              <a:off x="7078118" y="5490989"/>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Freeform 24"/>
            <p:cNvSpPr>
              <a:spLocks/>
            </p:cNvSpPr>
            <p:nvPr/>
          </p:nvSpPr>
          <p:spPr bwMode="auto">
            <a:xfrm>
              <a:off x="7080974" y="5628121"/>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Freeform 25"/>
            <p:cNvSpPr>
              <a:spLocks/>
            </p:cNvSpPr>
            <p:nvPr/>
          </p:nvSpPr>
          <p:spPr bwMode="auto">
            <a:xfrm>
              <a:off x="7080974" y="5765253"/>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Freeform 26"/>
            <p:cNvSpPr>
              <a:spLocks/>
            </p:cNvSpPr>
            <p:nvPr/>
          </p:nvSpPr>
          <p:spPr bwMode="auto">
            <a:xfrm>
              <a:off x="7088117" y="5902385"/>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Freeform 27"/>
            <p:cNvSpPr>
              <a:spLocks/>
            </p:cNvSpPr>
            <p:nvPr/>
          </p:nvSpPr>
          <p:spPr bwMode="auto">
            <a:xfrm>
              <a:off x="7088117" y="6039517"/>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Freeform 30"/>
            <p:cNvSpPr>
              <a:spLocks/>
            </p:cNvSpPr>
            <p:nvPr/>
          </p:nvSpPr>
          <p:spPr bwMode="auto">
            <a:xfrm>
              <a:off x="6735288" y="522529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5" name="Freeform 31"/>
            <p:cNvSpPr>
              <a:spLocks/>
            </p:cNvSpPr>
            <p:nvPr/>
          </p:nvSpPr>
          <p:spPr bwMode="auto">
            <a:xfrm>
              <a:off x="6738145" y="5359572"/>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 name="Freeform 32"/>
            <p:cNvSpPr>
              <a:spLocks/>
            </p:cNvSpPr>
            <p:nvPr/>
          </p:nvSpPr>
          <p:spPr bwMode="auto">
            <a:xfrm>
              <a:off x="6741002" y="549384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 name="Freeform 33"/>
            <p:cNvSpPr>
              <a:spLocks/>
            </p:cNvSpPr>
            <p:nvPr/>
          </p:nvSpPr>
          <p:spPr bwMode="auto">
            <a:xfrm>
              <a:off x="6743858" y="5633835"/>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8" name="Freeform 34"/>
            <p:cNvSpPr>
              <a:spLocks/>
            </p:cNvSpPr>
            <p:nvPr/>
          </p:nvSpPr>
          <p:spPr bwMode="auto">
            <a:xfrm>
              <a:off x="6738145" y="577096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9" name="Freeform 35"/>
            <p:cNvSpPr>
              <a:spLocks/>
            </p:cNvSpPr>
            <p:nvPr/>
          </p:nvSpPr>
          <p:spPr bwMode="auto">
            <a:xfrm>
              <a:off x="6738145" y="5908099"/>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0" name="Freeform 36"/>
            <p:cNvSpPr>
              <a:spLocks/>
            </p:cNvSpPr>
            <p:nvPr/>
          </p:nvSpPr>
          <p:spPr bwMode="auto">
            <a:xfrm>
              <a:off x="6738145" y="6045231"/>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1" name="Freeform 65"/>
            <p:cNvSpPr>
              <a:spLocks/>
            </p:cNvSpPr>
            <p:nvPr/>
          </p:nvSpPr>
          <p:spPr bwMode="auto">
            <a:xfrm flipV="1">
              <a:off x="7869482" y="6056658"/>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2" name="Line 66"/>
            <p:cNvSpPr>
              <a:spLocks noChangeShapeType="1"/>
            </p:cNvSpPr>
            <p:nvPr/>
          </p:nvSpPr>
          <p:spPr bwMode="auto">
            <a:xfrm flipH="1">
              <a:off x="8212312" y="6153794"/>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67"/>
            <p:cNvSpPr>
              <a:spLocks noChangeShapeType="1"/>
            </p:cNvSpPr>
            <p:nvPr/>
          </p:nvSpPr>
          <p:spPr bwMode="auto">
            <a:xfrm flipH="1">
              <a:off x="8212312" y="5159587"/>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 name="Line 68"/>
            <p:cNvSpPr>
              <a:spLocks noChangeShapeType="1"/>
            </p:cNvSpPr>
            <p:nvPr/>
          </p:nvSpPr>
          <p:spPr bwMode="auto">
            <a:xfrm>
              <a:off x="6086769" y="5091022"/>
              <a:ext cx="0"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69"/>
            <p:cNvSpPr>
              <a:spLocks noChangeShapeType="1"/>
            </p:cNvSpPr>
            <p:nvPr/>
          </p:nvSpPr>
          <p:spPr bwMode="auto">
            <a:xfrm>
              <a:off x="5949637" y="5296720"/>
              <a:ext cx="137132"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70"/>
            <p:cNvSpPr>
              <a:spLocks noChangeShapeType="1"/>
            </p:cNvSpPr>
            <p:nvPr/>
          </p:nvSpPr>
          <p:spPr bwMode="auto">
            <a:xfrm>
              <a:off x="6086769" y="5502417"/>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71"/>
            <p:cNvSpPr>
              <a:spLocks noChangeShapeType="1"/>
            </p:cNvSpPr>
            <p:nvPr/>
          </p:nvSpPr>
          <p:spPr bwMode="auto">
            <a:xfrm>
              <a:off x="5915353" y="5776681"/>
              <a:ext cx="34283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 name="Line 72"/>
            <p:cNvSpPr>
              <a:spLocks noChangeShapeType="1"/>
            </p:cNvSpPr>
            <p:nvPr/>
          </p:nvSpPr>
          <p:spPr bwMode="auto">
            <a:xfrm>
              <a:off x="6018203" y="5845247"/>
              <a:ext cx="13713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73"/>
            <p:cNvSpPr>
              <a:spLocks noChangeShapeType="1"/>
            </p:cNvSpPr>
            <p:nvPr/>
          </p:nvSpPr>
          <p:spPr bwMode="auto">
            <a:xfrm>
              <a:off x="6086769" y="5845247"/>
              <a:ext cx="0" cy="37711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0" name="Line 74"/>
            <p:cNvSpPr>
              <a:spLocks noChangeShapeType="1"/>
            </p:cNvSpPr>
            <p:nvPr/>
          </p:nvSpPr>
          <p:spPr bwMode="auto">
            <a:xfrm>
              <a:off x="8897972" y="5159587"/>
              <a:ext cx="0" cy="3428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1" name="Line 75"/>
            <p:cNvSpPr>
              <a:spLocks noChangeShapeType="1"/>
            </p:cNvSpPr>
            <p:nvPr/>
          </p:nvSpPr>
          <p:spPr bwMode="auto">
            <a:xfrm>
              <a:off x="8897972" y="5879530"/>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2" name="Oval 76"/>
            <p:cNvSpPr>
              <a:spLocks noChangeArrowheads="1"/>
            </p:cNvSpPr>
            <p:nvPr/>
          </p:nvSpPr>
          <p:spPr bwMode="auto">
            <a:xfrm>
              <a:off x="8703966" y="5502417"/>
              <a:ext cx="377113" cy="377113"/>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283" name="Object 2"/>
            <p:cNvGraphicFramePr>
              <a:graphicFrameLocks noChangeAspect="1"/>
            </p:cNvGraphicFramePr>
            <p:nvPr>
              <p:extLst>
                <p:ext uri="{D42A27DB-BD31-4B8C-83A1-F6EECF244321}">
                  <p14:modId xmlns:p14="http://schemas.microsoft.com/office/powerpoint/2010/main" val="1163691406"/>
                </p:ext>
              </p:extLst>
            </p:nvPr>
          </p:nvGraphicFramePr>
          <p:xfrm>
            <a:off x="5709656" y="5708115"/>
            <a:ext cx="171415" cy="171415"/>
          </p:xfrm>
          <a:graphic>
            <a:graphicData uri="http://schemas.openxmlformats.org/presentationml/2006/ole">
              <mc:AlternateContent xmlns:mc="http://schemas.openxmlformats.org/markup-compatibility/2006">
                <mc:Choice xmlns:v="urn:schemas-microsoft-com:vml" Requires="v">
                  <p:oleObj spid="_x0000_s3166539"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656" y="5708115"/>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4" name="Object 3"/>
            <p:cNvGraphicFramePr>
              <a:graphicFrameLocks noChangeAspect="1"/>
            </p:cNvGraphicFramePr>
            <p:nvPr>
              <p:extLst>
                <p:ext uri="{D42A27DB-BD31-4B8C-83A1-F6EECF244321}">
                  <p14:modId xmlns:p14="http://schemas.microsoft.com/office/powerpoint/2010/main" val="3860994184"/>
                </p:ext>
              </p:extLst>
            </p:nvPr>
          </p:nvGraphicFramePr>
          <p:xfrm>
            <a:off x="8806815" y="5604500"/>
            <a:ext cx="171415" cy="171415"/>
          </p:xfrm>
          <a:graphic>
            <a:graphicData uri="http://schemas.openxmlformats.org/presentationml/2006/ole">
              <mc:AlternateContent xmlns:mc="http://schemas.openxmlformats.org/markup-compatibility/2006">
                <mc:Choice xmlns:v="urn:schemas-microsoft-com:vml" Requires="v">
                  <p:oleObj spid="_x0000_s3166540" name="Equation" r:id="rId6" imgW="152400" imgH="152400" progId="Equation.DSMT4">
                    <p:embed/>
                  </p:oleObj>
                </mc:Choice>
                <mc:Fallback>
                  <p:oleObj name="Equation" r:id="rId6"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6815" y="5604500"/>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5" name="Line 9"/>
            <p:cNvSpPr>
              <a:spLocks noChangeShapeType="1"/>
            </p:cNvSpPr>
            <p:nvPr/>
          </p:nvSpPr>
          <p:spPr bwMode="auto">
            <a:xfrm flipH="1">
              <a:off x="6772428" y="5296720"/>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10"/>
            <p:cNvSpPr>
              <a:spLocks noChangeShapeType="1"/>
            </p:cNvSpPr>
            <p:nvPr/>
          </p:nvSpPr>
          <p:spPr bwMode="auto">
            <a:xfrm flipH="1">
              <a:off x="6772428" y="543385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11"/>
            <p:cNvSpPr>
              <a:spLocks noChangeShapeType="1"/>
            </p:cNvSpPr>
            <p:nvPr/>
          </p:nvSpPr>
          <p:spPr bwMode="auto">
            <a:xfrm flipH="1">
              <a:off x="6772428" y="5570983"/>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 name="Line 12"/>
            <p:cNvSpPr>
              <a:spLocks noChangeShapeType="1"/>
            </p:cNvSpPr>
            <p:nvPr/>
          </p:nvSpPr>
          <p:spPr bwMode="auto">
            <a:xfrm flipH="1">
              <a:off x="6772428" y="57081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 name="Line 13"/>
            <p:cNvSpPr>
              <a:spLocks noChangeShapeType="1"/>
            </p:cNvSpPr>
            <p:nvPr/>
          </p:nvSpPr>
          <p:spPr bwMode="auto">
            <a:xfrm flipH="1">
              <a:off x="6772428" y="584524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14"/>
            <p:cNvSpPr>
              <a:spLocks noChangeShapeType="1"/>
            </p:cNvSpPr>
            <p:nvPr/>
          </p:nvSpPr>
          <p:spPr bwMode="auto">
            <a:xfrm flipH="1">
              <a:off x="6772428" y="5982379"/>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5"/>
            <p:cNvSpPr>
              <a:spLocks noChangeShapeType="1"/>
            </p:cNvSpPr>
            <p:nvPr/>
          </p:nvSpPr>
          <p:spPr bwMode="auto">
            <a:xfrm flipH="1">
              <a:off x="6772428" y="611951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6"/>
            <p:cNvSpPr>
              <a:spLocks noChangeShapeType="1"/>
            </p:cNvSpPr>
            <p:nvPr/>
          </p:nvSpPr>
          <p:spPr bwMode="auto">
            <a:xfrm flipH="1">
              <a:off x="6772428" y="515958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3" name="Group 41"/>
            <p:cNvGrpSpPr>
              <a:grpSpLocks/>
            </p:cNvGrpSpPr>
            <p:nvPr/>
          </p:nvGrpSpPr>
          <p:grpSpPr bwMode="auto">
            <a:xfrm flipV="1">
              <a:off x="7866626" y="5125304"/>
              <a:ext cx="374255" cy="178557"/>
              <a:chOff x="4028" y="1770"/>
              <a:chExt cx="524" cy="250"/>
            </a:xfrm>
          </p:grpSpPr>
          <p:sp>
            <p:nvSpPr>
              <p:cNvPr id="401"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4" name="Group 50"/>
            <p:cNvGrpSpPr>
              <a:grpSpLocks/>
            </p:cNvGrpSpPr>
            <p:nvPr/>
          </p:nvGrpSpPr>
          <p:grpSpPr bwMode="auto">
            <a:xfrm flipV="1">
              <a:off x="7869482" y="5358143"/>
              <a:ext cx="374255" cy="178557"/>
              <a:chOff x="4028" y="1770"/>
              <a:chExt cx="524" cy="250"/>
            </a:xfrm>
          </p:grpSpPr>
          <p:sp>
            <p:nvSpPr>
              <p:cNvPr id="398"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0"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5" name="Group 54"/>
            <p:cNvGrpSpPr>
              <a:grpSpLocks/>
            </p:cNvGrpSpPr>
            <p:nvPr/>
          </p:nvGrpSpPr>
          <p:grpSpPr bwMode="auto">
            <a:xfrm flipV="1">
              <a:off x="7869482" y="5590982"/>
              <a:ext cx="374255" cy="178557"/>
              <a:chOff x="4028" y="1770"/>
              <a:chExt cx="524" cy="250"/>
            </a:xfrm>
          </p:grpSpPr>
          <p:sp>
            <p:nvSpPr>
              <p:cNvPr id="395"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6"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7"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6" name="Group 58"/>
            <p:cNvGrpSpPr>
              <a:grpSpLocks/>
            </p:cNvGrpSpPr>
            <p:nvPr/>
          </p:nvGrpSpPr>
          <p:grpSpPr bwMode="auto">
            <a:xfrm flipV="1">
              <a:off x="7869482" y="5823820"/>
              <a:ext cx="374255" cy="178557"/>
              <a:chOff x="4028" y="1770"/>
              <a:chExt cx="524" cy="250"/>
            </a:xfrm>
          </p:grpSpPr>
          <p:sp>
            <p:nvSpPr>
              <p:cNvPr id="392"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4"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97" name="Line 63"/>
            <p:cNvSpPr>
              <a:spLocks noChangeShapeType="1"/>
            </p:cNvSpPr>
            <p:nvPr/>
          </p:nvSpPr>
          <p:spPr bwMode="auto">
            <a:xfrm flipH="1" flipV="1">
              <a:off x="7906623" y="60595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404" name="Object 2"/>
            <p:cNvGraphicFramePr>
              <a:graphicFrameLocks noChangeAspect="1"/>
            </p:cNvGraphicFramePr>
            <p:nvPr>
              <p:extLst>
                <p:ext uri="{D42A27DB-BD31-4B8C-83A1-F6EECF244321}">
                  <p14:modId xmlns:p14="http://schemas.microsoft.com/office/powerpoint/2010/main" val="2272613016"/>
                </p:ext>
              </p:extLst>
            </p:nvPr>
          </p:nvGraphicFramePr>
          <p:xfrm>
            <a:off x="6092825" y="4813300"/>
            <a:ext cx="379413" cy="214313"/>
          </p:xfrm>
          <a:graphic>
            <a:graphicData uri="http://schemas.openxmlformats.org/presentationml/2006/ole">
              <mc:AlternateContent xmlns:mc="http://schemas.openxmlformats.org/markup-compatibility/2006">
                <mc:Choice xmlns:v="urn:schemas-microsoft-com:vml" Requires="v">
                  <p:oleObj spid="_x0000_s3166541" name="Equation" r:id="rId8" imgW="292100" imgH="165100" progId="Equation.DSMT4">
                    <p:embed/>
                  </p:oleObj>
                </mc:Choice>
                <mc:Fallback>
                  <p:oleObj name="Equation" r:id="rId8" imgW="292100" imgH="165100" progId="Equation.DSMT4">
                    <p:embed/>
                    <p:pic>
                      <p:nvPicPr>
                        <p:cNvPr id="0" name=""/>
                        <p:cNvPicPr>
                          <a:picLocks noChangeAspect="1" noChangeArrowheads="1"/>
                        </p:cNvPicPr>
                        <p:nvPr/>
                      </p:nvPicPr>
                      <p:blipFill>
                        <a:blip r:embed="rId9"/>
                        <a:srcRect/>
                        <a:stretch>
                          <a:fillRect/>
                        </a:stretch>
                      </p:blipFill>
                      <p:spPr bwMode="auto">
                        <a:xfrm>
                          <a:off x="6092825" y="4813300"/>
                          <a:ext cx="379413" cy="214313"/>
                        </a:xfrm>
                        <a:prstGeom prst="rect">
                          <a:avLst/>
                        </a:prstGeom>
                        <a:noFill/>
                        <a:ln>
                          <a:noFill/>
                        </a:ln>
                        <a:effectLst/>
                      </p:spPr>
                    </p:pic>
                  </p:oleObj>
                </mc:Fallback>
              </mc:AlternateContent>
            </a:graphicData>
          </a:graphic>
        </p:graphicFrame>
        <p:graphicFrame>
          <p:nvGraphicFramePr>
            <p:cNvPr id="412" name="Object 2"/>
            <p:cNvGraphicFramePr>
              <a:graphicFrameLocks noChangeAspect="1"/>
            </p:cNvGraphicFramePr>
            <p:nvPr>
              <p:extLst>
                <p:ext uri="{D42A27DB-BD31-4B8C-83A1-F6EECF244321}">
                  <p14:modId xmlns:p14="http://schemas.microsoft.com/office/powerpoint/2010/main" val="3102969612"/>
                </p:ext>
              </p:extLst>
            </p:nvPr>
          </p:nvGraphicFramePr>
          <p:xfrm>
            <a:off x="8288372" y="4990466"/>
            <a:ext cx="609600" cy="363538"/>
          </p:xfrm>
          <a:graphic>
            <a:graphicData uri="http://schemas.openxmlformats.org/presentationml/2006/ole">
              <mc:AlternateContent xmlns:mc="http://schemas.openxmlformats.org/markup-compatibility/2006">
                <mc:Choice xmlns:v="urn:schemas-microsoft-com:vml" Requires="v">
                  <p:oleObj spid="_x0000_s3166542" name="Equation" r:id="rId10" imgW="469900" imgH="279400" progId="Equation.DSMT4">
                    <p:embed/>
                  </p:oleObj>
                </mc:Choice>
                <mc:Fallback>
                  <p:oleObj name="Equation" r:id="rId10" imgW="469900" imgH="279400" progId="Equation.DSMT4">
                    <p:embed/>
                    <p:pic>
                      <p:nvPicPr>
                        <p:cNvPr id="0" name=""/>
                        <p:cNvPicPr>
                          <a:picLocks noChangeAspect="1" noChangeArrowheads="1"/>
                        </p:cNvPicPr>
                        <p:nvPr/>
                      </p:nvPicPr>
                      <p:blipFill>
                        <a:blip r:embed="rId11"/>
                        <a:srcRect/>
                        <a:stretch>
                          <a:fillRect/>
                        </a:stretch>
                      </p:blipFill>
                      <p:spPr bwMode="auto">
                        <a:xfrm>
                          <a:off x="8288372" y="4990466"/>
                          <a:ext cx="609600" cy="363538"/>
                        </a:xfrm>
                        <a:prstGeom prst="rect">
                          <a:avLst/>
                        </a:prstGeom>
                        <a:noFill/>
                        <a:ln>
                          <a:noFill/>
                        </a:ln>
                        <a:effectLst/>
                      </p:spPr>
                    </p:pic>
                  </p:oleObj>
                </mc:Fallback>
              </mc:AlternateContent>
            </a:graphicData>
          </a:graphic>
        </p:graphicFrame>
        <p:graphicFrame>
          <p:nvGraphicFramePr>
            <p:cNvPr id="307" name="Object 2"/>
            <p:cNvGraphicFramePr>
              <a:graphicFrameLocks noChangeAspect="1"/>
            </p:cNvGraphicFramePr>
            <p:nvPr>
              <p:extLst>
                <p:ext uri="{D42A27DB-BD31-4B8C-83A1-F6EECF244321}">
                  <p14:modId xmlns:p14="http://schemas.microsoft.com/office/powerpoint/2010/main" val="702719913"/>
                </p:ext>
              </p:extLst>
            </p:nvPr>
          </p:nvGraphicFramePr>
          <p:xfrm>
            <a:off x="7235825" y="4464050"/>
            <a:ext cx="446088" cy="198438"/>
          </p:xfrm>
          <a:graphic>
            <a:graphicData uri="http://schemas.openxmlformats.org/presentationml/2006/ole">
              <mc:AlternateContent xmlns:mc="http://schemas.openxmlformats.org/markup-compatibility/2006">
                <mc:Choice xmlns:v="urn:schemas-microsoft-com:vml" Requires="v">
                  <p:oleObj spid="_x0000_s3166543" name="Equation" r:id="rId12" imgW="342900" imgH="152400" progId="Equation.DSMT4">
                    <p:embed/>
                  </p:oleObj>
                </mc:Choice>
                <mc:Fallback>
                  <p:oleObj name="Equation" r:id="rId12" imgW="342900" imgH="152400" progId="Equation.DSMT4">
                    <p:embed/>
                    <p:pic>
                      <p:nvPicPr>
                        <p:cNvPr id="0" name=""/>
                        <p:cNvPicPr>
                          <a:picLocks noChangeAspect="1" noChangeArrowheads="1"/>
                        </p:cNvPicPr>
                        <p:nvPr/>
                      </p:nvPicPr>
                      <p:blipFill>
                        <a:blip r:embed="rId13"/>
                        <a:srcRect/>
                        <a:stretch>
                          <a:fillRect/>
                        </a:stretch>
                      </p:blipFill>
                      <p:spPr bwMode="auto">
                        <a:xfrm>
                          <a:off x="7235825" y="4464050"/>
                          <a:ext cx="446088" cy="198438"/>
                        </a:xfrm>
                        <a:prstGeom prst="rect">
                          <a:avLst/>
                        </a:prstGeom>
                        <a:noFill/>
                        <a:ln>
                          <a:noFill/>
                        </a:ln>
                        <a:effectLst/>
                      </p:spPr>
                    </p:pic>
                  </p:oleObj>
                </mc:Fallback>
              </mc:AlternateContent>
            </a:graphicData>
          </a:graphic>
        </p:graphicFrame>
      </p:grpSp>
      <p:grpSp>
        <p:nvGrpSpPr>
          <p:cNvPr id="229" name="Group 77"/>
          <p:cNvGrpSpPr>
            <a:grpSpLocks/>
          </p:cNvGrpSpPr>
          <p:nvPr/>
        </p:nvGrpSpPr>
        <p:grpSpPr bwMode="auto">
          <a:xfrm>
            <a:off x="4352926" y="4403195"/>
            <a:ext cx="3200400" cy="2286000"/>
            <a:chOff x="1008" y="1958"/>
            <a:chExt cx="2448" cy="1749"/>
          </a:xfrm>
        </p:grpSpPr>
        <p:sp>
          <p:nvSpPr>
            <p:cNvPr id="230" name="Line 78"/>
            <p:cNvSpPr>
              <a:spLocks noChangeShapeType="1"/>
            </p:cNvSpPr>
            <p:nvPr/>
          </p:nvSpPr>
          <p:spPr bwMode="auto">
            <a:xfrm>
              <a:off x="1008" y="2016"/>
              <a:ext cx="0" cy="163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1" name="Line 79"/>
            <p:cNvSpPr>
              <a:spLocks noChangeShapeType="1"/>
            </p:cNvSpPr>
            <p:nvPr/>
          </p:nvSpPr>
          <p:spPr bwMode="auto">
            <a:xfrm>
              <a:off x="1008" y="2832"/>
              <a:ext cx="24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2" name="Line 80"/>
            <p:cNvSpPr>
              <a:spLocks noChangeShapeType="1"/>
            </p:cNvSpPr>
            <p:nvPr/>
          </p:nvSpPr>
          <p:spPr bwMode="auto">
            <a:xfrm>
              <a:off x="1008" y="2832"/>
              <a:ext cx="412" cy="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33" name="Object 13"/>
            <p:cNvGraphicFramePr>
              <a:graphicFrameLocks noChangeAspect="1"/>
            </p:cNvGraphicFramePr>
            <p:nvPr/>
          </p:nvGraphicFramePr>
          <p:xfrm>
            <a:off x="1542" y="2904"/>
            <a:ext cx="132" cy="192"/>
          </p:xfrm>
          <a:graphic>
            <a:graphicData uri="http://schemas.openxmlformats.org/presentationml/2006/ole">
              <mc:AlternateContent xmlns:mc="http://schemas.openxmlformats.org/markup-compatibility/2006">
                <mc:Choice xmlns:v="urn:schemas-microsoft-com:vml" Requires="v">
                  <p:oleObj spid="_x0000_s3166544" name="Equation" r:id="rId14" imgW="139700" imgH="203200" progId="Equation.DSMT4">
                    <p:embed/>
                  </p:oleObj>
                </mc:Choice>
                <mc:Fallback>
                  <p:oleObj name="Equation" r:id="rId14" imgW="139700" imgH="203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2" y="2904"/>
                          <a:ext cx="132"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4" name="Line 82"/>
            <p:cNvSpPr>
              <a:spLocks noChangeShapeType="1"/>
            </p:cNvSpPr>
            <p:nvPr/>
          </p:nvSpPr>
          <p:spPr bwMode="auto">
            <a:xfrm flipV="1">
              <a:off x="1420" y="1958"/>
              <a:ext cx="117" cy="874"/>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 name="Line 83"/>
            <p:cNvSpPr>
              <a:spLocks noChangeShapeType="1"/>
            </p:cNvSpPr>
            <p:nvPr/>
          </p:nvSpPr>
          <p:spPr bwMode="auto">
            <a:xfrm flipH="1" flipV="1">
              <a:off x="1536" y="1958"/>
              <a:ext cx="106" cy="874"/>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 name="Line 84"/>
            <p:cNvSpPr>
              <a:spLocks noChangeShapeType="1"/>
            </p:cNvSpPr>
            <p:nvPr/>
          </p:nvSpPr>
          <p:spPr bwMode="auto">
            <a:xfrm flipV="1">
              <a:off x="1632" y="2832"/>
              <a:ext cx="603" cy="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7" name="Line 88"/>
            <p:cNvSpPr>
              <a:spLocks noChangeShapeType="1"/>
            </p:cNvSpPr>
            <p:nvPr/>
          </p:nvSpPr>
          <p:spPr bwMode="auto">
            <a:xfrm>
              <a:off x="2469" y="2832"/>
              <a:ext cx="576"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8" name="Line 82"/>
            <p:cNvSpPr>
              <a:spLocks noChangeShapeType="1"/>
            </p:cNvSpPr>
            <p:nvPr/>
          </p:nvSpPr>
          <p:spPr bwMode="auto">
            <a:xfrm>
              <a:off x="2236" y="2833"/>
              <a:ext cx="117" cy="874"/>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9" name="Line 83"/>
            <p:cNvSpPr>
              <a:spLocks noChangeShapeType="1"/>
            </p:cNvSpPr>
            <p:nvPr/>
          </p:nvSpPr>
          <p:spPr bwMode="auto">
            <a:xfrm flipH="1">
              <a:off x="2351" y="2832"/>
              <a:ext cx="106" cy="874"/>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241" name="Object 6"/>
          <p:cNvGraphicFramePr>
            <a:graphicFrameLocks noChangeAspect="1"/>
          </p:cNvGraphicFramePr>
          <p:nvPr>
            <p:extLst>
              <p:ext uri="{D42A27DB-BD31-4B8C-83A1-F6EECF244321}">
                <p14:modId xmlns:p14="http://schemas.microsoft.com/office/powerpoint/2010/main" val="2239764992"/>
              </p:ext>
            </p:extLst>
          </p:nvPr>
        </p:nvGraphicFramePr>
        <p:xfrm>
          <a:off x="6415088" y="4555595"/>
          <a:ext cx="2133600" cy="627063"/>
        </p:xfrm>
        <a:graphic>
          <a:graphicData uri="http://schemas.openxmlformats.org/presentationml/2006/ole">
            <mc:AlternateContent xmlns:mc="http://schemas.openxmlformats.org/markup-compatibility/2006">
              <mc:Choice xmlns:v="urn:schemas-microsoft-com:vml" Requires="v">
                <p:oleObj spid="_x0000_s3166545" name="Equation" r:id="rId16" imgW="1346200" imgH="393700" progId="Equation.DSMT4">
                  <p:embed/>
                </p:oleObj>
              </mc:Choice>
              <mc:Fallback>
                <p:oleObj name="Equation" r:id="rId16" imgW="1346200" imgH="3937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15088" y="4555595"/>
                        <a:ext cx="2133600" cy="627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3" name="Object 10"/>
          <p:cNvGraphicFramePr>
            <a:graphicFrameLocks noChangeAspect="1"/>
          </p:cNvGraphicFramePr>
          <p:nvPr>
            <p:extLst>
              <p:ext uri="{D42A27DB-BD31-4B8C-83A1-F6EECF244321}">
                <p14:modId xmlns:p14="http://schemas.microsoft.com/office/powerpoint/2010/main" val="454408020"/>
              </p:ext>
            </p:extLst>
          </p:nvPr>
        </p:nvGraphicFramePr>
        <p:xfrm>
          <a:off x="3976688" y="4339695"/>
          <a:ext cx="228600" cy="304800"/>
        </p:xfrm>
        <a:graphic>
          <a:graphicData uri="http://schemas.openxmlformats.org/presentationml/2006/ole">
            <mc:AlternateContent xmlns:mc="http://schemas.openxmlformats.org/markup-compatibility/2006">
              <mc:Choice xmlns:v="urn:schemas-microsoft-com:vml" Requires="v">
                <p:oleObj spid="_x0000_s3166546" name="Equation" r:id="rId18" imgW="152400" imgH="203200" progId="Equation.DSMT4">
                  <p:embed/>
                </p:oleObj>
              </mc:Choice>
              <mc:Fallback>
                <p:oleObj name="Equation" r:id="rId18" imgW="152400" imgH="203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76688" y="4339695"/>
                        <a:ext cx="2286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246" name="Straight Connector 99"/>
          <p:cNvCxnSpPr>
            <a:cxnSpLocks noChangeShapeType="1"/>
          </p:cNvCxnSpPr>
          <p:nvPr/>
        </p:nvCxnSpPr>
        <p:spPr bwMode="auto">
          <a:xfrm rot="5400000">
            <a:off x="3902076" y="4174595"/>
            <a:ext cx="1979612" cy="1588"/>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247" name="Straight Connector 100"/>
          <p:cNvCxnSpPr>
            <a:cxnSpLocks noChangeShapeType="1"/>
          </p:cNvCxnSpPr>
          <p:nvPr/>
        </p:nvCxnSpPr>
        <p:spPr bwMode="auto">
          <a:xfrm rot="5400000">
            <a:off x="4584701" y="4555595"/>
            <a:ext cx="1220788" cy="1587"/>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248" name="Straight Connector 105"/>
          <p:cNvCxnSpPr>
            <a:cxnSpLocks noChangeShapeType="1"/>
          </p:cNvCxnSpPr>
          <p:nvPr/>
        </p:nvCxnSpPr>
        <p:spPr bwMode="auto">
          <a:xfrm rot="5400000">
            <a:off x="5120482" y="4326201"/>
            <a:ext cx="2286000" cy="1588"/>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249" name="Straight Connector 106"/>
          <p:cNvCxnSpPr>
            <a:cxnSpLocks noChangeShapeType="1"/>
          </p:cNvCxnSpPr>
          <p:nvPr/>
        </p:nvCxnSpPr>
        <p:spPr bwMode="auto">
          <a:xfrm rot="5400000">
            <a:off x="5196682" y="4707201"/>
            <a:ext cx="1524000" cy="1588"/>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grpSp>
        <p:nvGrpSpPr>
          <p:cNvPr id="5" name="Group 4">
            <a:extLst>
              <a:ext uri="{FF2B5EF4-FFF2-40B4-BE49-F238E27FC236}">
                <a16:creationId xmlns:a16="http://schemas.microsoft.com/office/drawing/2014/main" id="{CA3240B0-554D-794E-A559-626B5F5C8C93}"/>
              </a:ext>
            </a:extLst>
          </p:cNvPr>
          <p:cNvGrpSpPr/>
          <p:nvPr/>
        </p:nvGrpSpPr>
        <p:grpSpPr>
          <a:xfrm>
            <a:off x="3824288" y="1901295"/>
            <a:ext cx="3870325" cy="2271713"/>
            <a:chOff x="3824288" y="1901295"/>
            <a:chExt cx="3870325" cy="2271713"/>
          </a:xfrm>
        </p:grpSpPr>
        <p:sp>
          <p:nvSpPr>
            <p:cNvPr id="223" name="Line 63"/>
            <p:cNvSpPr>
              <a:spLocks noChangeShapeType="1"/>
            </p:cNvSpPr>
            <p:nvPr/>
          </p:nvSpPr>
          <p:spPr bwMode="auto">
            <a:xfrm>
              <a:off x="4352926" y="2040995"/>
              <a:ext cx="0" cy="21320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 name="Line 64"/>
            <p:cNvSpPr>
              <a:spLocks noChangeShapeType="1"/>
            </p:cNvSpPr>
            <p:nvPr/>
          </p:nvSpPr>
          <p:spPr bwMode="auto">
            <a:xfrm>
              <a:off x="4352926" y="3107795"/>
              <a:ext cx="3200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 name="Line 65"/>
            <p:cNvSpPr>
              <a:spLocks noChangeShapeType="1"/>
            </p:cNvSpPr>
            <p:nvPr/>
          </p:nvSpPr>
          <p:spPr bwMode="auto">
            <a:xfrm>
              <a:off x="4352926" y="3107795"/>
              <a:ext cx="538162"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26" name="Object 4"/>
            <p:cNvGraphicFramePr>
              <a:graphicFrameLocks noChangeAspect="1"/>
            </p:cNvGraphicFramePr>
            <p:nvPr>
              <p:extLst>
                <p:ext uri="{D42A27DB-BD31-4B8C-83A1-F6EECF244321}">
                  <p14:modId xmlns:p14="http://schemas.microsoft.com/office/powerpoint/2010/main" val="3421090725"/>
                </p:ext>
              </p:extLst>
            </p:nvPr>
          </p:nvGraphicFramePr>
          <p:xfrm>
            <a:off x="5051426" y="2802995"/>
            <a:ext cx="171450" cy="250825"/>
          </p:xfrm>
          <a:graphic>
            <a:graphicData uri="http://schemas.openxmlformats.org/presentationml/2006/ole">
              <mc:AlternateContent xmlns:mc="http://schemas.openxmlformats.org/markup-compatibility/2006">
                <mc:Choice xmlns:v="urn:schemas-microsoft-com:vml" Requires="v">
                  <p:oleObj spid="_x0000_s3166547" name="Equation" r:id="rId20" imgW="139700" imgH="203200" progId="Equation.DSMT4">
                    <p:embed/>
                  </p:oleObj>
                </mc:Choice>
                <mc:Fallback>
                  <p:oleObj name="Equation" r:id="rId20" imgW="139700" imgH="2032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51426" y="2802995"/>
                          <a:ext cx="171450" cy="250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27" name="Line 69"/>
            <p:cNvSpPr>
              <a:spLocks noChangeShapeType="1"/>
            </p:cNvSpPr>
            <p:nvPr/>
          </p:nvSpPr>
          <p:spPr bwMode="auto">
            <a:xfrm>
              <a:off x="5195888" y="3869795"/>
              <a:ext cx="7620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8" name="Line 73"/>
            <p:cNvSpPr>
              <a:spLocks noChangeShapeType="1"/>
            </p:cNvSpPr>
            <p:nvPr/>
          </p:nvSpPr>
          <p:spPr bwMode="auto">
            <a:xfrm>
              <a:off x="6262688" y="3107795"/>
              <a:ext cx="6858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40" name="Object 5"/>
            <p:cNvGraphicFramePr>
              <a:graphicFrameLocks noChangeAspect="1"/>
            </p:cNvGraphicFramePr>
            <p:nvPr>
              <p:extLst>
                <p:ext uri="{D42A27DB-BD31-4B8C-83A1-F6EECF244321}">
                  <p14:modId xmlns:p14="http://schemas.microsoft.com/office/powerpoint/2010/main" val="3675607838"/>
                </p:ext>
              </p:extLst>
            </p:nvPr>
          </p:nvGraphicFramePr>
          <p:xfrm>
            <a:off x="5881688" y="2815695"/>
            <a:ext cx="187325" cy="250825"/>
          </p:xfrm>
          <a:graphic>
            <a:graphicData uri="http://schemas.openxmlformats.org/presentationml/2006/ole">
              <mc:AlternateContent xmlns:mc="http://schemas.openxmlformats.org/markup-compatibility/2006">
                <mc:Choice xmlns:v="urn:schemas-microsoft-com:vml" Requires="v">
                  <p:oleObj spid="_x0000_s3166548" name="Equation" r:id="rId22" imgW="152400" imgH="203200" progId="Equation.DSMT4">
                    <p:embed/>
                  </p:oleObj>
                </mc:Choice>
                <mc:Fallback>
                  <p:oleObj name="Equation" r:id="rId22" imgW="152400" imgH="2032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881688" y="2815695"/>
                          <a:ext cx="187325" cy="250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2" name="Object 7"/>
            <p:cNvGraphicFramePr>
              <a:graphicFrameLocks noChangeAspect="1"/>
            </p:cNvGraphicFramePr>
            <p:nvPr>
              <p:extLst>
                <p:ext uri="{D42A27DB-BD31-4B8C-83A1-F6EECF244321}">
                  <p14:modId xmlns:p14="http://schemas.microsoft.com/office/powerpoint/2010/main" val="3050786699"/>
                </p:ext>
              </p:extLst>
            </p:nvPr>
          </p:nvGraphicFramePr>
          <p:xfrm>
            <a:off x="3824288" y="1901295"/>
            <a:ext cx="539750" cy="261938"/>
          </p:xfrm>
          <a:graphic>
            <a:graphicData uri="http://schemas.openxmlformats.org/presentationml/2006/ole">
              <mc:AlternateContent xmlns:mc="http://schemas.openxmlformats.org/markup-compatibility/2006">
                <mc:Choice xmlns:v="urn:schemas-microsoft-com:vml" Requires="v">
                  <p:oleObj spid="_x0000_s3166549" name="Equation" r:id="rId24" imgW="419100" imgH="203200" progId="Equation.DSMT4">
                    <p:embed/>
                  </p:oleObj>
                </mc:Choice>
                <mc:Fallback>
                  <p:oleObj name="Equation" r:id="rId24" imgW="419100" imgH="2032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24288" y="1901295"/>
                          <a:ext cx="539750" cy="261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4" name="Freeform 96"/>
            <p:cNvSpPr>
              <a:spLocks noChangeArrowheads="1"/>
            </p:cNvSpPr>
            <p:nvPr/>
          </p:nvSpPr>
          <p:spPr bwMode="auto">
            <a:xfrm>
              <a:off x="4814888" y="3103033"/>
              <a:ext cx="381000" cy="766762"/>
            </a:xfrm>
            <a:custGeom>
              <a:avLst/>
              <a:gdLst>
                <a:gd name="T0" fmla="*/ 0 w 347133"/>
                <a:gd name="T1" fmla="*/ 8761 h 753534"/>
                <a:gd name="T2" fmla="*/ 86694 w 347133"/>
                <a:gd name="T3" fmla="*/ 8761 h 753534"/>
                <a:gd name="T4" fmla="*/ 183587 w 347133"/>
                <a:gd name="T5" fmla="*/ 61324 h 753534"/>
                <a:gd name="T6" fmla="*/ 229485 w 347133"/>
                <a:gd name="T7" fmla="*/ 140168 h 753534"/>
                <a:gd name="T8" fmla="*/ 265182 w 347133"/>
                <a:gd name="T9" fmla="*/ 569433 h 753534"/>
                <a:gd name="T10" fmla="*/ 316179 w 347133"/>
                <a:gd name="T11" fmla="*/ 692080 h 753534"/>
                <a:gd name="T12" fmla="*/ 418171 w 347133"/>
                <a:gd name="T13" fmla="*/ 779685 h 753534"/>
                <a:gd name="T14" fmla="*/ 0 60000 65536"/>
                <a:gd name="T15" fmla="*/ 0 60000 65536"/>
                <a:gd name="T16" fmla="*/ 0 60000 65536"/>
                <a:gd name="T17" fmla="*/ 0 60000 65536"/>
                <a:gd name="T18" fmla="*/ 0 60000 65536"/>
                <a:gd name="T19" fmla="*/ 0 60000 65536"/>
                <a:gd name="T20" fmla="*/ 0 60000 65536"/>
                <a:gd name="T21" fmla="*/ 0 w 347133"/>
                <a:gd name="T22" fmla="*/ 0 h 753534"/>
                <a:gd name="T23" fmla="*/ 347133 w 347133"/>
                <a:gd name="T24" fmla="*/ 753534 h 753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133" h="753534">
                  <a:moveTo>
                    <a:pt x="0" y="8467"/>
                  </a:moveTo>
                  <a:cubicBezTo>
                    <a:pt x="23283" y="4233"/>
                    <a:pt x="46567" y="0"/>
                    <a:pt x="71967" y="8467"/>
                  </a:cubicBezTo>
                  <a:cubicBezTo>
                    <a:pt x="97367" y="16934"/>
                    <a:pt x="132645" y="38100"/>
                    <a:pt x="152400" y="59267"/>
                  </a:cubicBezTo>
                  <a:cubicBezTo>
                    <a:pt x="172155" y="80434"/>
                    <a:pt x="179211" y="53623"/>
                    <a:pt x="190500" y="135467"/>
                  </a:cubicBezTo>
                  <a:cubicBezTo>
                    <a:pt x="201789" y="217311"/>
                    <a:pt x="208139" y="461434"/>
                    <a:pt x="220133" y="550334"/>
                  </a:cubicBezTo>
                  <a:cubicBezTo>
                    <a:pt x="232127" y="639234"/>
                    <a:pt x="241300" y="635000"/>
                    <a:pt x="262467" y="668867"/>
                  </a:cubicBezTo>
                  <a:cubicBezTo>
                    <a:pt x="283634" y="702734"/>
                    <a:pt x="347133" y="753534"/>
                    <a:pt x="347133" y="753534"/>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5" name="Freeform 97"/>
            <p:cNvSpPr>
              <a:spLocks noChangeArrowheads="1"/>
            </p:cNvSpPr>
            <p:nvPr/>
          </p:nvSpPr>
          <p:spPr bwMode="auto">
            <a:xfrm flipH="1">
              <a:off x="5957888" y="3107795"/>
              <a:ext cx="381000" cy="766763"/>
            </a:xfrm>
            <a:custGeom>
              <a:avLst/>
              <a:gdLst>
                <a:gd name="T0" fmla="*/ 0 w 347133"/>
                <a:gd name="T1" fmla="*/ 8761 h 753534"/>
                <a:gd name="T2" fmla="*/ 86694 w 347133"/>
                <a:gd name="T3" fmla="*/ 8761 h 753534"/>
                <a:gd name="T4" fmla="*/ 183587 w 347133"/>
                <a:gd name="T5" fmla="*/ 61324 h 753534"/>
                <a:gd name="T6" fmla="*/ 229485 w 347133"/>
                <a:gd name="T7" fmla="*/ 140168 h 753534"/>
                <a:gd name="T8" fmla="*/ 265182 w 347133"/>
                <a:gd name="T9" fmla="*/ 569433 h 753534"/>
                <a:gd name="T10" fmla="*/ 316179 w 347133"/>
                <a:gd name="T11" fmla="*/ 692080 h 753534"/>
                <a:gd name="T12" fmla="*/ 418171 w 347133"/>
                <a:gd name="T13" fmla="*/ 779686 h 753534"/>
                <a:gd name="T14" fmla="*/ 0 60000 65536"/>
                <a:gd name="T15" fmla="*/ 0 60000 65536"/>
                <a:gd name="T16" fmla="*/ 0 60000 65536"/>
                <a:gd name="T17" fmla="*/ 0 60000 65536"/>
                <a:gd name="T18" fmla="*/ 0 60000 65536"/>
                <a:gd name="T19" fmla="*/ 0 60000 65536"/>
                <a:gd name="T20" fmla="*/ 0 60000 65536"/>
                <a:gd name="T21" fmla="*/ 0 w 347133"/>
                <a:gd name="T22" fmla="*/ 0 h 753534"/>
                <a:gd name="T23" fmla="*/ 347133 w 347133"/>
                <a:gd name="T24" fmla="*/ 753534 h 753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133" h="753534">
                  <a:moveTo>
                    <a:pt x="0" y="8467"/>
                  </a:moveTo>
                  <a:cubicBezTo>
                    <a:pt x="23283" y="4233"/>
                    <a:pt x="46567" y="0"/>
                    <a:pt x="71967" y="8467"/>
                  </a:cubicBezTo>
                  <a:cubicBezTo>
                    <a:pt x="97367" y="16934"/>
                    <a:pt x="132645" y="38100"/>
                    <a:pt x="152400" y="59267"/>
                  </a:cubicBezTo>
                  <a:cubicBezTo>
                    <a:pt x="172155" y="80434"/>
                    <a:pt x="179211" y="53623"/>
                    <a:pt x="190500" y="135467"/>
                  </a:cubicBezTo>
                  <a:cubicBezTo>
                    <a:pt x="201789" y="217311"/>
                    <a:pt x="208139" y="461434"/>
                    <a:pt x="220133" y="550334"/>
                  </a:cubicBezTo>
                  <a:cubicBezTo>
                    <a:pt x="232127" y="639234"/>
                    <a:pt x="241300" y="635000"/>
                    <a:pt x="262467" y="668867"/>
                  </a:cubicBezTo>
                  <a:cubicBezTo>
                    <a:pt x="283634" y="702734"/>
                    <a:pt x="347133" y="753534"/>
                    <a:pt x="347133" y="753534"/>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aphicFrame>
          <p:nvGraphicFramePr>
            <p:cNvPr id="250" name="Object 11"/>
            <p:cNvGraphicFramePr>
              <a:graphicFrameLocks noChangeAspect="1"/>
            </p:cNvGraphicFramePr>
            <p:nvPr>
              <p:extLst>
                <p:ext uri="{D42A27DB-BD31-4B8C-83A1-F6EECF244321}">
                  <p14:modId xmlns:p14="http://schemas.microsoft.com/office/powerpoint/2010/main" val="24754456"/>
                </p:ext>
              </p:extLst>
            </p:nvPr>
          </p:nvGraphicFramePr>
          <p:xfrm>
            <a:off x="7304088" y="3131608"/>
            <a:ext cx="390525" cy="203200"/>
          </p:xfrm>
          <a:graphic>
            <a:graphicData uri="http://schemas.openxmlformats.org/presentationml/2006/ole">
              <mc:AlternateContent xmlns:mc="http://schemas.openxmlformats.org/markup-compatibility/2006">
                <mc:Choice xmlns:v="urn:schemas-microsoft-com:vml" Requires="v">
                  <p:oleObj spid="_x0000_s3166550" name="Equation" r:id="rId26" imgW="317500" imgH="165100" progId="Equation.DSMT4">
                    <p:embed/>
                  </p:oleObj>
                </mc:Choice>
                <mc:Fallback>
                  <p:oleObj name="Equation" r:id="rId26" imgW="317500" imgH="1651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304088" y="3131608"/>
                          <a:ext cx="390525" cy="203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51" name="Object 12"/>
          <p:cNvGraphicFramePr>
            <a:graphicFrameLocks noChangeAspect="1"/>
          </p:cNvGraphicFramePr>
          <p:nvPr>
            <p:extLst>
              <p:ext uri="{D42A27DB-BD31-4B8C-83A1-F6EECF244321}">
                <p14:modId xmlns:p14="http://schemas.microsoft.com/office/powerpoint/2010/main" val="1151211584"/>
              </p:ext>
            </p:extLst>
          </p:nvPr>
        </p:nvGraphicFramePr>
        <p:xfrm>
          <a:off x="7177088" y="5622395"/>
          <a:ext cx="390525" cy="203200"/>
        </p:xfrm>
        <a:graphic>
          <a:graphicData uri="http://schemas.openxmlformats.org/presentationml/2006/ole">
            <mc:AlternateContent xmlns:mc="http://schemas.openxmlformats.org/markup-compatibility/2006">
              <mc:Choice xmlns:v="urn:schemas-microsoft-com:vml" Requires="v">
                <p:oleObj spid="_x0000_s3166551" name="Equation" r:id="rId28" imgW="317500" imgH="165100" progId="Equation.DSMT4">
                  <p:embed/>
                </p:oleObj>
              </mc:Choice>
              <mc:Fallback>
                <p:oleObj name="Equation" r:id="rId28" imgW="317500" imgH="1651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77088" y="5622395"/>
                        <a:ext cx="390525" cy="203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9" name="TextBox 298"/>
          <p:cNvSpPr txBox="1"/>
          <p:nvPr/>
        </p:nvSpPr>
        <p:spPr>
          <a:xfrm>
            <a:off x="476251" y="4303455"/>
            <a:ext cx="3117849" cy="1631216"/>
          </a:xfrm>
          <a:prstGeom prst="rect">
            <a:avLst/>
          </a:prstGeom>
          <a:noFill/>
        </p:spPr>
        <p:txBody>
          <a:bodyPr wrap="square" rtlCol="0">
            <a:spAutoFit/>
          </a:bodyPr>
          <a:lstStyle/>
          <a:p>
            <a:r>
              <a:rPr lang="en-US" sz="2000" dirty="0">
                <a:solidFill>
                  <a:srgbClr val="FF0000"/>
                </a:solidFill>
                <a:latin typeface="Apple Chancery"/>
                <a:cs typeface="Apple Chancery"/>
              </a:rPr>
              <a:t>--The second graph </a:t>
            </a:r>
            <a:r>
              <a:rPr lang="en-US" sz="2000" dirty="0">
                <a:solidFill>
                  <a:srgbClr val="0000FF"/>
                </a:solidFill>
                <a:latin typeface="Times New Roman"/>
                <a:cs typeface="Times New Roman"/>
              </a:rPr>
              <a:t>animates</a:t>
            </a:r>
            <a:r>
              <a:rPr lang="en-US" sz="2000" dirty="0">
                <a:latin typeface="Times New Roman"/>
                <a:cs typeface="Times New Roman"/>
              </a:rPr>
              <a:t> the </a:t>
            </a:r>
            <a:r>
              <a:rPr lang="en-US" sz="2000" dirty="0">
                <a:solidFill>
                  <a:srgbClr val="FF0000"/>
                </a:solidFill>
                <a:latin typeface="Times New Roman"/>
                <a:cs typeface="Times New Roman"/>
              </a:rPr>
              <a:t>EMF induced </a:t>
            </a:r>
            <a:r>
              <a:rPr lang="en-US" sz="2000" dirty="0">
                <a:solidFill>
                  <a:srgbClr val="0000FF"/>
                </a:solidFill>
                <a:latin typeface="Times New Roman"/>
                <a:cs typeface="Times New Roman"/>
              </a:rPr>
              <a:t>in</a:t>
            </a:r>
            <a:r>
              <a:rPr lang="en-US" sz="2000" dirty="0">
                <a:latin typeface="Times New Roman"/>
                <a:cs typeface="Times New Roman"/>
              </a:rPr>
              <a:t> the </a:t>
            </a:r>
            <a:r>
              <a:rPr lang="en-US" sz="2000" dirty="0">
                <a:solidFill>
                  <a:srgbClr val="0000FF"/>
                </a:solidFill>
                <a:latin typeface="Times New Roman"/>
                <a:cs typeface="Times New Roman"/>
              </a:rPr>
              <a:t>secondary coil </a:t>
            </a:r>
            <a:r>
              <a:rPr lang="en-US" sz="2000" dirty="0">
                <a:latin typeface="Times New Roman"/>
                <a:cs typeface="Times New Roman"/>
              </a:rPr>
              <a:t>when current in the primary changes.</a:t>
            </a:r>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232737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9"/>
                                        </p:tgtEl>
                                        <p:attrNameLst>
                                          <p:attrName>style.visibility</p:attrName>
                                        </p:attrNameLst>
                                      </p:cBhvr>
                                      <p:to>
                                        <p:strVal val="visible"/>
                                      </p:to>
                                    </p:set>
                                    <p:animEffect transition="in" filter="dissolve">
                                      <p:cBhvr>
                                        <p:cTn id="12" dur="500"/>
                                        <p:tgtEl>
                                          <p:spTgt spid="29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animEffect transition="in" filter="dissolve">
                                      <p:cBhvr>
                                        <p:cTn id="17" dur="500"/>
                                        <p:tgtEl>
                                          <p:spTgt spid="246"/>
                                        </p:tgtEl>
                                      </p:cBhvr>
                                    </p:animEffect>
                                  </p:childTnLst>
                                </p:cTn>
                              </p:par>
                              <p:par>
                                <p:cTn id="18" presetID="9" presetClass="entr" presetSubtype="0" fill="hold" nodeType="withEffect">
                                  <p:stCondLst>
                                    <p:cond delay="0"/>
                                  </p:stCondLst>
                                  <p:childTnLst>
                                    <p:set>
                                      <p:cBhvr>
                                        <p:cTn id="19" dur="1" fill="hold">
                                          <p:stCondLst>
                                            <p:cond delay="0"/>
                                          </p:stCondLst>
                                        </p:cTn>
                                        <p:tgtEl>
                                          <p:spTgt spid="247"/>
                                        </p:tgtEl>
                                        <p:attrNameLst>
                                          <p:attrName>style.visibility</p:attrName>
                                        </p:attrNameLst>
                                      </p:cBhvr>
                                      <p:to>
                                        <p:strVal val="visible"/>
                                      </p:to>
                                    </p:set>
                                    <p:animEffect transition="in" filter="dissolve">
                                      <p:cBhvr>
                                        <p:cTn id="20" dur="500"/>
                                        <p:tgtEl>
                                          <p:spTgt spid="247"/>
                                        </p:tgtEl>
                                      </p:cBhvr>
                                    </p:animEffect>
                                  </p:childTnLst>
                                </p:cTn>
                              </p:par>
                              <p:par>
                                <p:cTn id="21" presetID="9" presetClass="entr" presetSubtype="0" fill="hold" nodeType="withEffect">
                                  <p:stCondLst>
                                    <p:cond delay="0"/>
                                  </p:stCondLst>
                                  <p:childTnLst>
                                    <p:set>
                                      <p:cBhvr>
                                        <p:cTn id="22" dur="1" fill="hold">
                                          <p:stCondLst>
                                            <p:cond delay="0"/>
                                          </p:stCondLst>
                                        </p:cTn>
                                        <p:tgtEl>
                                          <p:spTgt spid="249"/>
                                        </p:tgtEl>
                                        <p:attrNameLst>
                                          <p:attrName>style.visibility</p:attrName>
                                        </p:attrNameLst>
                                      </p:cBhvr>
                                      <p:to>
                                        <p:strVal val="visible"/>
                                      </p:to>
                                    </p:set>
                                    <p:animEffect transition="in" filter="dissolve">
                                      <p:cBhvr>
                                        <p:cTn id="23" dur="500"/>
                                        <p:tgtEl>
                                          <p:spTgt spid="249"/>
                                        </p:tgtEl>
                                      </p:cBhvr>
                                    </p:animEffect>
                                  </p:childTnLst>
                                </p:cTn>
                              </p:par>
                              <p:par>
                                <p:cTn id="24" presetID="9" presetClass="entr" presetSubtype="0" fill="hold" nodeType="withEffect">
                                  <p:stCondLst>
                                    <p:cond delay="0"/>
                                  </p:stCondLst>
                                  <p:childTnLst>
                                    <p:set>
                                      <p:cBhvr>
                                        <p:cTn id="25" dur="1" fill="hold">
                                          <p:stCondLst>
                                            <p:cond delay="0"/>
                                          </p:stCondLst>
                                        </p:cTn>
                                        <p:tgtEl>
                                          <p:spTgt spid="248"/>
                                        </p:tgtEl>
                                        <p:attrNameLst>
                                          <p:attrName>style.visibility</p:attrName>
                                        </p:attrNameLst>
                                      </p:cBhvr>
                                      <p:to>
                                        <p:strVal val="visible"/>
                                      </p:to>
                                    </p:set>
                                    <p:animEffect transition="in" filter="dissolve">
                                      <p:cBhvr>
                                        <p:cTn id="26" dur="500"/>
                                        <p:tgtEl>
                                          <p:spTgt spid="248"/>
                                        </p:tgtEl>
                                      </p:cBhvr>
                                    </p:animEffect>
                                  </p:childTnLst>
                                </p:cTn>
                              </p:par>
                              <p:par>
                                <p:cTn id="27" presetID="9" presetClass="entr" presetSubtype="0" fill="hold" nodeType="withEffect">
                                  <p:stCondLst>
                                    <p:cond delay="0"/>
                                  </p:stCondLst>
                                  <p:childTnLst>
                                    <p:set>
                                      <p:cBhvr>
                                        <p:cTn id="28" dur="1" fill="hold">
                                          <p:stCondLst>
                                            <p:cond delay="0"/>
                                          </p:stCondLst>
                                        </p:cTn>
                                        <p:tgtEl>
                                          <p:spTgt spid="229"/>
                                        </p:tgtEl>
                                        <p:attrNameLst>
                                          <p:attrName>style.visibility</p:attrName>
                                        </p:attrNameLst>
                                      </p:cBhvr>
                                      <p:to>
                                        <p:strVal val="visible"/>
                                      </p:to>
                                    </p:set>
                                    <p:animEffect transition="in" filter="dissolve">
                                      <p:cBhvr>
                                        <p:cTn id="29" dur="500"/>
                                        <p:tgtEl>
                                          <p:spTgt spid="229"/>
                                        </p:tgtEl>
                                      </p:cBhvr>
                                    </p:animEffect>
                                  </p:childTnLst>
                                </p:cTn>
                              </p:par>
                              <p:par>
                                <p:cTn id="30" presetID="9" presetClass="entr" presetSubtype="0" fill="hold" nodeType="withEffect">
                                  <p:stCondLst>
                                    <p:cond delay="0"/>
                                  </p:stCondLst>
                                  <p:childTnLst>
                                    <p:set>
                                      <p:cBhvr>
                                        <p:cTn id="31" dur="1" fill="hold">
                                          <p:stCondLst>
                                            <p:cond delay="0"/>
                                          </p:stCondLst>
                                        </p:cTn>
                                        <p:tgtEl>
                                          <p:spTgt spid="243"/>
                                        </p:tgtEl>
                                        <p:attrNameLst>
                                          <p:attrName>style.visibility</p:attrName>
                                        </p:attrNameLst>
                                      </p:cBhvr>
                                      <p:to>
                                        <p:strVal val="visible"/>
                                      </p:to>
                                    </p:set>
                                    <p:animEffect transition="in" filter="dissolve">
                                      <p:cBhvr>
                                        <p:cTn id="32" dur="500"/>
                                        <p:tgtEl>
                                          <p:spTgt spid="243"/>
                                        </p:tgtEl>
                                      </p:cBhvr>
                                    </p:animEffect>
                                  </p:childTnLst>
                                </p:cTn>
                              </p:par>
                              <p:par>
                                <p:cTn id="33" presetID="9" presetClass="entr" presetSubtype="0" fill="hold" nodeType="withEffect">
                                  <p:stCondLst>
                                    <p:cond delay="0"/>
                                  </p:stCondLst>
                                  <p:childTnLst>
                                    <p:set>
                                      <p:cBhvr>
                                        <p:cTn id="34" dur="1" fill="hold">
                                          <p:stCondLst>
                                            <p:cond delay="0"/>
                                          </p:stCondLst>
                                        </p:cTn>
                                        <p:tgtEl>
                                          <p:spTgt spid="251"/>
                                        </p:tgtEl>
                                        <p:attrNameLst>
                                          <p:attrName>style.visibility</p:attrName>
                                        </p:attrNameLst>
                                      </p:cBhvr>
                                      <p:to>
                                        <p:strVal val="visible"/>
                                      </p:to>
                                    </p:set>
                                    <p:animEffect transition="in" filter="dissolve">
                                      <p:cBhvr>
                                        <p:cTn id="35" dur="500"/>
                                        <p:tgtEl>
                                          <p:spTgt spid="251"/>
                                        </p:tgtEl>
                                      </p:cBhvr>
                                    </p:animEffect>
                                  </p:childTnLst>
                                </p:cTn>
                              </p:par>
                              <p:par>
                                <p:cTn id="36" presetID="9" presetClass="entr" presetSubtype="0" fill="hold" nodeType="withEffect">
                                  <p:stCondLst>
                                    <p:cond delay="0"/>
                                  </p:stCondLst>
                                  <p:childTnLst>
                                    <p:set>
                                      <p:cBhvr>
                                        <p:cTn id="37" dur="1" fill="hold">
                                          <p:stCondLst>
                                            <p:cond delay="0"/>
                                          </p:stCondLst>
                                        </p:cTn>
                                        <p:tgtEl>
                                          <p:spTgt spid="241"/>
                                        </p:tgtEl>
                                        <p:attrNameLst>
                                          <p:attrName>style.visibility</p:attrName>
                                        </p:attrNameLst>
                                      </p:cBhvr>
                                      <p:to>
                                        <p:strVal val="visible"/>
                                      </p:to>
                                    </p:set>
                                    <p:animEffect transition="in" filter="dissolve">
                                      <p:cBhvr>
                                        <p:cTn id="38"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73.)</a:t>
            </a:r>
          </a:p>
        </p:txBody>
      </p:sp>
      <p:sp>
        <p:nvSpPr>
          <p:cNvPr id="2" name="TextBox 1"/>
          <p:cNvSpPr txBox="1"/>
          <p:nvPr/>
        </p:nvSpPr>
        <p:spPr>
          <a:xfrm>
            <a:off x="234951" y="351251"/>
            <a:ext cx="4584701" cy="523220"/>
          </a:xfrm>
          <a:prstGeom prst="rect">
            <a:avLst/>
          </a:prstGeom>
          <a:noFill/>
        </p:spPr>
        <p:txBody>
          <a:bodyPr wrap="square" rtlCol="0">
            <a:spAutoFit/>
          </a:bodyPr>
          <a:lstStyle/>
          <a:p>
            <a:r>
              <a:rPr lang="en-US" sz="2800" dirty="0">
                <a:solidFill>
                  <a:srgbClr val="FF0000"/>
                </a:solidFill>
                <a:latin typeface="Apple Chancery"/>
                <a:cs typeface="Apple Chancery"/>
              </a:rPr>
              <a:t>What does </a:t>
            </a:r>
            <a:r>
              <a:rPr lang="en-US" sz="2000" dirty="0">
                <a:latin typeface="Times New Roman"/>
                <a:cs typeface="Times New Roman"/>
              </a:rPr>
              <a:t>the </a:t>
            </a:r>
            <a:r>
              <a:rPr lang="en-US" sz="2000" dirty="0">
                <a:solidFill>
                  <a:srgbClr val="0000FF"/>
                </a:solidFill>
                <a:latin typeface="Times New Roman"/>
                <a:cs typeface="Times New Roman"/>
              </a:rPr>
              <a:t>math suggest?</a:t>
            </a:r>
          </a:p>
        </p:txBody>
      </p:sp>
      <p:sp>
        <p:nvSpPr>
          <p:cNvPr id="84" name="TextBox 83"/>
          <p:cNvSpPr txBox="1"/>
          <p:nvPr/>
        </p:nvSpPr>
        <p:spPr>
          <a:xfrm>
            <a:off x="476251" y="1015362"/>
            <a:ext cx="5073649" cy="1323439"/>
          </a:xfrm>
          <a:prstGeom prst="rect">
            <a:avLst/>
          </a:prstGeom>
          <a:noFill/>
        </p:spPr>
        <p:txBody>
          <a:bodyPr wrap="square" rtlCol="0">
            <a:spAutoFit/>
          </a:bodyPr>
          <a:lstStyle/>
          <a:p>
            <a:r>
              <a:rPr lang="en-US" sz="2000" dirty="0">
                <a:solidFill>
                  <a:srgbClr val="FF0000"/>
                </a:solidFill>
                <a:latin typeface="Apple Chancery"/>
                <a:cs typeface="Apple Chancery"/>
              </a:rPr>
              <a:t>--Transformers </a:t>
            </a:r>
            <a:r>
              <a:rPr lang="en-US" sz="2000" dirty="0">
                <a:solidFill>
                  <a:srgbClr val="0000FF"/>
                </a:solidFill>
                <a:latin typeface="Times New Roman"/>
                <a:cs typeface="Times New Roman"/>
              </a:rPr>
              <a:t>transfer power </a:t>
            </a:r>
            <a:r>
              <a:rPr lang="en-US" sz="2000" dirty="0">
                <a:latin typeface="Times New Roman"/>
                <a:cs typeface="Times New Roman"/>
              </a:rPr>
              <a:t>from the primary coil to the secondary coil via a </a:t>
            </a:r>
            <a:r>
              <a:rPr lang="en-US" sz="2000" i="1" dirty="0">
                <a:solidFill>
                  <a:srgbClr val="0000FF"/>
                </a:solidFill>
                <a:latin typeface="Times New Roman"/>
                <a:cs typeface="Times New Roman"/>
              </a:rPr>
              <a:t>changing magnetic flux </a:t>
            </a:r>
            <a:r>
              <a:rPr lang="en-US" sz="2000" dirty="0">
                <a:latin typeface="Times New Roman"/>
                <a:cs typeface="Times New Roman"/>
              </a:rPr>
              <a:t>generated via a </a:t>
            </a:r>
            <a:r>
              <a:rPr lang="en-US" sz="2000" dirty="0">
                <a:solidFill>
                  <a:srgbClr val="0000FF"/>
                </a:solidFill>
                <a:latin typeface="Times New Roman"/>
                <a:cs typeface="Times New Roman"/>
              </a:rPr>
              <a:t>shared</a:t>
            </a:r>
            <a:r>
              <a:rPr lang="en-US" sz="2000" dirty="0">
                <a:latin typeface="Times New Roman"/>
                <a:cs typeface="Times New Roman"/>
              </a:rPr>
              <a:t> </a:t>
            </a:r>
            <a:r>
              <a:rPr lang="en-US" sz="2000" i="1" dirty="0">
                <a:solidFill>
                  <a:srgbClr val="FF0000"/>
                </a:solidFill>
                <a:latin typeface="Times New Roman"/>
                <a:cs typeface="Times New Roman"/>
              </a:rPr>
              <a:t>B-fld.  </a:t>
            </a:r>
            <a:r>
              <a:rPr lang="en-US" sz="2000" dirty="0">
                <a:solidFill>
                  <a:srgbClr val="000000"/>
                </a:solidFill>
                <a:latin typeface="Times New Roman"/>
                <a:cs typeface="Times New Roman"/>
              </a:rPr>
              <a:t>That means we could write:</a:t>
            </a:r>
          </a:p>
        </p:txBody>
      </p:sp>
      <p:grpSp>
        <p:nvGrpSpPr>
          <p:cNvPr id="3" name="Group 2"/>
          <p:cNvGrpSpPr/>
          <p:nvPr/>
        </p:nvGrpSpPr>
        <p:grpSpPr>
          <a:xfrm>
            <a:off x="5737744" y="566827"/>
            <a:ext cx="3371423" cy="1988412"/>
            <a:chOff x="5709656" y="4679626"/>
            <a:chExt cx="3371423" cy="1988412"/>
          </a:xfrm>
        </p:grpSpPr>
        <p:sp>
          <p:nvSpPr>
            <p:cNvPr id="252" name="Rectangle 6"/>
            <p:cNvSpPr>
              <a:spLocks noChangeArrowheads="1"/>
            </p:cNvSpPr>
            <p:nvPr/>
          </p:nvSpPr>
          <p:spPr bwMode="auto">
            <a:xfrm>
              <a:off x="6772428" y="4679626"/>
              <a:ext cx="1439884" cy="1988412"/>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253" name="Rectangle 7"/>
            <p:cNvSpPr>
              <a:spLocks noChangeArrowheads="1"/>
            </p:cNvSpPr>
            <p:nvPr/>
          </p:nvSpPr>
          <p:spPr bwMode="auto">
            <a:xfrm>
              <a:off x="7080974" y="4988173"/>
              <a:ext cx="822791" cy="1405602"/>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54" name="Line 18"/>
            <p:cNvSpPr>
              <a:spLocks noChangeShapeType="1"/>
            </p:cNvSpPr>
            <p:nvPr/>
          </p:nvSpPr>
          <p:spPr bwMode="auto">
            <a:xfrm flipH="1">
              <a:off x="6086769" y="6222360"/>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9"/>
            <p:cNvSpPr>
              <a:spLocks noChangeShapeType="1"/>
            </p:cNvSpPr>
            <p:nvPr/>
          </p:nvSpPr>
          <p:spPr bwMode="auto">
            <a:xfrm flipH="1">
              <a:off x="6086769" y="5091022"/>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Freeform 20"/>
            <p:cNvSpPr>
              <a:spLocks/>
            </p:cNvSpPr>
            <p:nvPr/>
          </p:nvSpPr>
          <p:spPr bwMode="auto">
            <a:xfrm>
              <a:off x="7082403" y="508673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Freeform 21"/>
            <p:cNvSpPr>
              <a:spLocks/>
            </p:cNvSpPr>
            <p:nvPr/>
          </p:nvSpPr>
          <p:spPr bwMode="auto">
            <a:xfrm>
              <a:off x="7080974" y="521672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Freeform 22"/>
            <p:cNvSpPr>
              <a:spLocks/>
            </p:cNvSpPr>
            <p:nvPr/>
          </p:nvSpPr>
          <p:spPr bwMode="auto">
            <a:xfrm>
              <a:off x="7079546" y="5353858"/>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Freeform 23"/>
            <p:cNvSpPr>
              <a:spLocks/>
            </p:cNvSpPr>
            <p:nvPr/>
          </p:nvSpPr>
          <p:spPr bwMode="auto">
            <a:xfrm>
              <a:off x="7078118" y="5490989"/>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Freeform 24"/>
            <p:cNvSpPr>
              <a:spLocks/>
            </p:cNvSpPr>
            <p:nvPr/>
          </p:nvSpPr>
          <p:spPr bwMode="auto">
            <a:xfrm>
              <a:off x="7080974" y="5628121"/>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Freeform 25"/>
            <p:cNvSpPr>
              <a:spLocks/>
            </p:cNvSpPr>
            <p:nvPr/>
          </p:nvSpPr>
          <p:spPr bwMode="auto">
            <a:xfrm>
              <a:off x="7080974" y="5765253"/>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Freeform 26"/>
            <p:cNvSpPr>
              <a:spLocks/>
            </p:cNvSpPr>
            <p:nvPr/>
          </p:nvSpPr>
          <p:spPr bwMode="auto">
            <a:xfrm>
              <a:off x="7088117" y="5902385"/>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Freeform 27"/>
            <p:cNvSpPr>
              <a:spLocks/>
            </p:cNvSpPr>
            <p:nvPr/>
          </p:nvSpPr>
          <p:spPr bwMode="auto">
            <a:xfrm>
              <a:off x="7088117" y="6039517"/>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Freeform 30"/>
            <p:cNvSpPr>
              <a:spLocks/>
            </p:cNvSpPr>
            <p:nvPr/>
          </p:nvSpPr>
          <p:spPr bwMode="auto">
            <a:xfrm>
              <a:off x="6735288" y="522529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5" name="Freeform 31"/>
            <p:cNvSpPr>
              <a:spLocks/>
            </p:cNvSpPr>
            <p:nvPr/>
          </p:nvSpPr>
          <p:spPr bwMode="auto">
            <a:xfrm>
              <a:off x="6738145" y="5359572"/>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 name="Freeform 32"/>
            <p:cNvSpPr>
              <a:spLocks/>
            </p:cNvSpPr>
            <p:nvPr/>
          </p:nvSpPr>
          <p:spPr bwMode="auto">
            <a:xfrm>
              <a:off x="6741002" y="549384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 name="Freeform 33"/>
            <p:cNvSpPr>
              <a:spLocks/>
            </p:cNvSpPr>
            <p:nvPr/>
          </p:nvSpPr>
          <p:spPr bwMode="auto">
            <a:xfrm>
              <a:off x="6743858" y="5633835"/>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8" name="Freeform 34"/>
            <p:cNvSpPr>
              <a:spLocks/>
            </p:cNvSpPr>
            <p:nvPr/>
          </p:nvSpPr>
          <p:spPr bwMode="auto">
            <a:xfrm>
              <a:off x="6738145" y="577096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9" name="Freeform 35"/>
            <p:cNvSpPr>
              <a:spLocks/>
            </p:cNvSpPr>
            <p:nvPr/>
          </p:nvSpPr>
          <p:spPr bwMode="auto">
            <a:xfrm>
              <a:off x="6738145" y="5908099"/>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0" name="Freeform 36"/>
            <p:cNvSpPr>
              <a:spLocks/>
            </p:cNvSpPr>
            <p:nvPr/>
          </p:nvSpPr>
          <p:spPr bwMode="auto">
            <a:xfrm>
              <a:off x="6738145" y="6045231"/>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1" name="Freeform 65"/>
            <p:cNvSpPr>
              <a:spLocks/>
            </p:cNvSpPr>
            <p:nvPr/>
          </p:nvSpPr>
          <p:spPr bwMode="auto">
            <a:xfrm flipV="1">
              <a:off x="7869482" y="6056658"/>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2" name="Line 66"/>
            <p:cNvSpPr>
              <a:spLocks noChangeShapeType="1"/>
            </p:cNvSpPr>
            <p:nvPr/>
          </p:nvSpPr>
          <p:spPr bwMode="auto">
            <a:xfrm flipH="1">
              <a:off x="8212312" y="6153794"/>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67"/>
            <p:cNvSpPr>
              <a:spLocks noChangeShapeType="1"/>
            </p:cNvSpPr>
            <p:nvPr/>
          </p:nvSpPr>
          <p:spPr bwMode="auto">
            <a:xfrm flipH="1">
              <a:off x="8212312" y="5159587"/>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 name="Line 68"/>
            <p:cNvSpPr>
              <a:spLocks noChangeShapeType="1"/>
            </p:cNvSpPr>
            <p:nvPr/>
          </p:nvSpPr>
          <p:spPr bwMode="auto">
            <a:xfrm>
              <a:off x="6086769" y="5091022"/>
              <a:ext cx="0"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69"/>
            <p:cNvSpPr>
              <a:spLocks noChangeShapeType="1"/>
            </p:cNvSpPr>
            <p:nvPr/>
          </p:nvSpPr>
          <p:spPr bwMode="auto">
            <a:xfrm>
              <a:off x="5949637" y="5296720"/>
              <a:ext cx="137132"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70"/>
            <p:cNvSpPr>
              <a:spLocks noChangeShapeType="1"/>
            </p:cNvSpPr>
            <p:nvPr/>
          </p:nvSpPr>
          <p:spPr bwMode="auto">
            <a:xfrm>
              <a:off x="6086769" y="5502417"/>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71"/>
            <p:cNvSpPr>
              <a:spLocks noChangeShapeType="1"/>
            </p:cNvSpPr>
            <p:nvPr/>
          </p:nvSpPr>
          <p:spPr bwMode="auto">
            <a:xfrm>
              <a:off x="5915353" y="5776681"/>
              <a:ext cx="34283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 name="Line 72"/>
            <p:cNvSpPr>
              <a:spLocks noChangeShapeType="1"/>
            </p:cNvSpPr>
            <p:nvPr/>
          </p:nvSpPr>
          <p:spPr bwMode="auto">
            <a:xfrm>
              <a:off x="6018203" y="5845247"/>
              <a:ext cx="13713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73"/>
            <p:cNvSpPr>
              <a:spLocks noChangeShapeType="1"/>
            </p:cNvSpPr>
            <p:nvPr/>
          </p:nvSpPr>
          <p:spPr bwMode="auto">
            <a:xfrm>
              <a:off x="6086769" y="5845247"/>
              <a:ext cx="0" cy="37711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0" name="Line 74"/>
            <p:cNvSpPr>
              <a:spLocks noChangeShapeType="1"/>
            </p:cNvSpPr>
            <p:nvPr/>
          </p:nvSpPr>
          <p:spPr bwMode="auto">
            <a:xfrm>
              <a:off x="8897972" y="5159587"/>
              <a:ext cx="0" cy="3428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1" name="Line 75"/>
            <p:cNvSpPr>
              <a:spLocks noChangeShapeType="1"/>
            </p:cNvSpPr>
            <p:nvPr/>
          </p:nvSpPr>
          <p:spPr bwMode="auto">
            <a:xfrm>
              <a:off x="8897972" y="5879530"/>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2" name="Oval 76"/>
            <p:cNvSpPr>
              <a:spLocks noChangeArrowheads="1"/>
            </p:cNvSpPr>
            <p:nvPr/>
          </p:nvSpPr>
          <p:spPr bwMode="auto">
            <a:xfrm>
              <a:off x="8703966" y="5502417"/>
              <a:ext cx="377113" cy="377113"/>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283" name="Object 2"/>
            <p:cNvGraphicFramePr>
              <a:graphicFrameLocks noChangeAspect="1"/>
            </p:cNvGraphicFramePr>
            <p:nvPr>
              <p:extLst>
                <p:ext uri="{D42A27DB-BD31-4B8C-83A1-F6EECF244321}">
                  <p14:modId xmlns:p14="http://schemas.microsoft.com/office/powerpoint/2010/main" val="64102117"/>
                </p:ext>
              </p:extLst>
            </p:nvPr>
          </p:nvGraphicFramePr>
          <p:xfrm>
            <a:off x="5709656" y="5708115"/>
            <a:ext cx="171415" cy="171415"/>
          </p:xfrm>
          <a:graphic>
            <a:graphicData uri="http://schemas.openxmlformats.org/presentationml/2006/ole">
              <mc:AlternateContent xmlns:mc="http://schemas.openxmlformats.org/markup-compatibility/2006">
                <mc:Choice xmlns:v="urn:schemas-microsoft-com:vml" Requires="v">
                  <p:oleObj spid="_x0000_s2811438"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656" y="5708115"/>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4" name="Object 3"/>
            <p:cNvGraphicFramePr>
              <a:graphicFrameLocks noChangeAspect="1"/>
            </p:cNvGraphicFramePr>
            <p:nvPr>
              <p:extLst>
                <p:ext uri="{D42A27DB-BD31-4B8C-83A1-F6EECF244321}">
                  <p14:modId xmlns:p14="http://schemas.microsoft.com/office/powerpoint/2010/main" val="3723182613"/>
                </p:ext>
              </p:extLst>
            </p:nvPr>
          </p:nvGraphicFramePr>
          <p:xfrm>
            <a:off x="8806815" y="5604500"/>
            <a:ext cx="171415" cy="171415"/>
          </p:xfrm>
          <a:graphic>
            <a:graphicData uri="http://schemas.openxmlformats.org/presentationml/2006/ole">
              <mc:AlternateContent xmlns:mc="http://schemas.openxmlformats.org/markup-compatibility/2006">
                <mc:Choice xmlns:v="urn:schemas-microsoft-com:vml" Requires="v">
                  <p:oleObj spid="_x0000_s2811439" name="Equation" r:id="rId6" imgW="152400" imgH="152400" progId="Equation.DSMT4">
                    <p:embed/>
                  </p:oleObj>
                </mc:Choice>
                <mc:Fallback>
                  <p:oleObj name="Equation" r:id="rId6"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6815" y="5604500"/>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5" name="Line 9"/>
            <p:cNvSpPr>
              <a:spLocks noChangeShapeType="1"/>
            </p:cNvSpPr>
            <p:nvPr/>
          </p:nvSpPr>
          <p:spPr bwMode="auto">
            <a:xfrm flipH="1">
              <a:off x="6772428" y="5296720"/>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10"/>
            <p:cNvSpPr>
              <a:spLocks noChangeShapeType="1"/>
            </p:cNvSpPr>
            <p:nvPr/>
          </p:nvSpPr>
          <p:spPr bwMode="auto">
            <a:xfrm flipH="1">
              <a:off x="6772428" y="543385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11"/>
            <p:cNvSpPr>
              <a:spLocks noChangeShapeType="1"/>
            </p:cNvSpPr>
            <p:nvPr/>
          </p:nvSpPr>
          <p:spPr bwMode="auto">
            <a:xfrm flipH="1">
              <a:off x="6772428" y="5570983"/>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 name="Line 12"/>
            <p:cNvSpPr>
              <a:spLocks noChangeShapeType="1"/>
            </p:cNvSpPr>
            <p:nvPr/>
          </p:nvSpPr>
          <p:spPr bwMode="auto">
            <a:xfrm flipH="1">
              <a:off x="6772428" y="57081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 name="Line 13"/>
            <p:cNvSpPr>
              <a:spLocks noChangeShapeType="1"/>
            </p:cNvSpPr>
            <p:nvPr/>
          </p:nvSpPr>
          <p:spPr bwMode="auto">
            <a:xfrm flipH="1">
              <a:off x="6772428" y="584524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14"/>
            <p:cNvSpPr>
              <a:spLocks noChangeShapeType="1"/>
            </p:cNvSpPr>
            <p:nvPr/>
          </p:nvSpPr>
          <p:spPr bwMode="auto">
            <a:xfrm flipH="1">
              <a:off x="6772428" y="5982379"/>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5"/>
            <p:cNvSpPr>
              <a:spLocks noChangeShapeType="1"/>
            </p:cNvSpPr>
            <p:nvPr/>
          </p:nvSpPr>
          <p:spPr bwMode="auto">
            <a:xfrm flipH="1">
              <a:off x="6772428" y="611951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6"/>
            <p:cNvSpPr>
              <a:spLocks noChangeShapeType="1"/>
            </p:cNvSpPr>
            <p:nvPr/>
          </p:nvSpPr>
          <p:spPr bwMode="auto">
            <a:xfrm flipH="1">
              <a:off x="6772428" y="515958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3" name="Group 41"/>
            <p:cNvGrpSpPr>
              <a:grpSpLocks/>
            </p:cNvGrpSpPr>
            <p:nvPr/>
          </p:nvGrpSpPr>
          <p:grpSpPr bwMode="auto">
            <a:xfrm flipV="1">
              <a:off x="7866626" y="5125304"/>
              <a:ext cx="374255" cy="178557"/>
              <a:chOff x="4028" y="1770"/>
              <a:chExt cx="524" cy="250"/>
            </a:xfrm>
          </p:grpSpPr>
          <p:sp>
            <p:nvSpPr>
              <p:cNvPr id="401"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4" name="Group 50"/>
            <p:cNvGrpSpPr>
              <a:grpSpLocks/>
            </p:cNvGrpSpPr>
            <p:nvPr/>
          </p:nvGrpSpPr>
          <p:grpSpPr bwMode="auto">
            <a:xfrm flipV="1">
              <a:off x="7869482" y="5358143"/>
              <a:ext cx="374255" cy="178557"/>
              <a:chOff x="4028" y="1770"/>
              <a:chExt cx="524" cy="250"/>
            </a:xfrm>
          </p:grpSpPr>
          <p:sp>
            <p:nvSpPr>
              <p:cNvPr id="398"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0"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5" name="Group 54"/>
            <p:cNvGrpSpPr>
              <a:grpSpLocks/>
            </p:cNvGrpSpPr>
            <p:nvPr/>
          </p:nvGrpSpPr>
          <p:grpSpPr bwMode="auto">
            <a:xfrm flipV="1">
              <a:off x="7869482" y="5590982"/>
              <a:ext cx="374255" cy="178557"/>
              <a:chOff x="4028" y="1770"/>
              <a:chExt cx="524" cy="250"/>
            </a:xfrm>
          </p:grpSpPr>
          <p:sp>
            <p:nvSpPr>
              <p:cNvPr id="395"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6"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7"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6" name="Group 58"/>
            <p:cNvGrpSpPr>
              <a:grpSpLocks/>
            </p:cNvGrpSpPr>
            <p:nvPr/>
          </p:nvGrpSpPr>
          <p:grpSpPr bwMode="auto">
            <a:xfrm flipV="1">
              <a:off x="7869482" y="5823820"/>
              <a:ext cx="374255" cy="178557"/>
              <a:chOff x="4028" y="1770"/>
              <a:chExt cx="524" cy="250"/>
            </a:xfrm>
          </p:grpSpPr>
          <p:sp>
            <p:nvSpPr>
              <p:cNvPr id="392"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4"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97" name="Line 63"/>
            <p:cNvSpPr>
              <a:spLocks noChangeShapeType="1"/>
            </p:cNvSpPr>
            <p:nvPr/>
          </p:nvSpPr>
          <p:spPr bwMode="auto">
            <a:xfrm flipH="1" flipV="1">
              <a:off x="7906623" y="60595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99" name="TextBox 298"/>
          <p:cNvSpPr txBox="1"/>
          <p:nvPr/>
        </p:nvSpPr>
        <p:spPr>
          <a:xfrm>
            <a:off x="933451" y="2387756"/>
            <a:ext cx="3117849" cy="400110"/>
          </a:xfrm>
          <a:prstGeom prst="rect">
            <a:avLst/>
          </a:prstGeom>
          <a:noFill/>
        </p:spPr>
        <p:txBody>
          <a:bodyPr wrap="square" rtlCol="0">
            <a:spAutoFit/>
          </a:bodyPr>
          <a:lstStyle/>
          <a:p>
            <a:r>
              <a:rPr lang="en-US" sz="2000" dirty="0">
                <a:solidFill>
                  <a:srgbClr val="FF0000"/>
                </a:solidFill>
                <a:latin typeface="Apple Chancery"/>
                <a:cs typeface="Apple Chancery"/>
              </a:rPr>
              <a:t>for the </a:t>
            </a:r>
            <a:r>
              <a:rPr lang="en-US" sz="2000" dirty="0">
                <a:solidFill>
                  <a:srgbClr val="0000FF"/>
                </a:solidFill>
                <a:latin typeface="Times New Roman"/>
                <a:cs typeface="Times New Roman"/>
              </a:rPr>
              <a:t>primary coil:</a:t>
            </a:r>
          </a:p>
        </p:txBody>
      </p:sp>
      <p:graphicFrame>
        <p:nvGraphicFramePr>
          <p:cNvPr id="300" name="Object 4"/>
          <p:cNvGraphicFramePr>
            <a:graphicFrameLocks noChangeAspect="1"/>
          </p:cNvGraphicFramePr>
          <p:nvPr>
            <p:extLst>
              <p:ext uri="{D42A27DB-BD31-4B8C-83A1-F6EECF244321}">
                <p14:modId xmlns:p14="http://schemas.microsoft.com/office/powerpoint/2010/main" val="3616099313"/>
              </p:ext>
            </p:extLst>
          </p:nvPr>
        </p:nvGraphicFramePr>
        <p:xfrm>
          <a:off x="3419475" y="2338388"/>
          <a:ext cx="2162175" cy="638175"/>
        </p:xfrm>
        <a:graphic>
          <a:graphicData uri="http://schemas.openxmlformats.org/presentationml/2006/ole">
            <mc:AlternateContent xmlns:mc="http://schemas.openxmlformats.org/markup-compatibility/2006">
              <mc:Choice xmlns:v="urn:schemas-microsoft-com:vml" Requires="v">
                <p:oleObj spid="_x0000_s2811440" name="Equation" r:id="rId8" imgW="1333500" imgH="393700" progId="Equation.DSMT4">
                  <p:embed/>
                </p:oleObj>
              </mc:Choice>
              <mc:Fallback>
                <p:oleObj name="Equation" r:id="rId8" imgW="1333500" imgH="393700" progId="Equation.DSMT4">
                  <p:embed/>
                  <p:pic>
                    <p:nvPicPr>
                      <p:cNvPr id="0" name=""/>
                      <p:cNvPicPr>
                        <a:picLocks noChangeAspect="1" noChangeArrowheads="1"/>
                      </p:cNvPicPr>
                      <p:nvPr/>
                    </p:nvPicPr>
                    <p:blipFill>
                      <a:blip r:embed="rId9"/>
                      <a:srcRect/>
                      <a:stretch>
                        <a:fillRect/>
                      </a:stretch>
                    </p:blipFill>
                    <p:spPr bwMode="auto">
                      <a:xfrm>
                        <a:off x="3419475" y="2338388"/>
                        <a:ext cx="2162175"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1" name="Object 5"/>
          <p:cNvGraphicFramePr>
            <a:graphicFrameLocks noChangeAspect="1"/>
          </p:cNvGraphicFramePr>
          <p:nvPr>
            <p:extLst>
              <p:ext uri="{D42A27DB-BD31-4B8C-83A1-F6EECF244321}">
                <p14:modId xmlns:p14="http://schemas.microsoft.com/office/powerpoint/2010/main" val="3888128808"/>
              </p:ext>
            </p:extLst>
          </p:nvPr>
        </p:nvGraphicFramePr>
        <p:xfrm>
          <a:off x="4105275" y="2976563"/>
          <a:ext cx="2265363" cy="638175"/>
        </p:xfrm>
        <a:graphic>
          <a:graphicData uri="http://schemas.openxmlformats.org/presentationml/2006/ole">
            <mc:AlternateContent xmlns:mc="http://schemas.openxmlformats.org/markup-compatibility/2006">
              <mc:Choice xmlns:v="urn:schemas-microsoft-com:vml" Requires="v">
                <p:oleObj spid="_x0000_s2811441" name="Equation" r:id="rId10" imgW="1397000" imgH="393700" progId="Equation.DSMT4">
                  <p:embed/>
                </p:oleObj>
              </mc:Choice>
              <mc:Fallback>
                <p:oleObj name="Equation" r:id="rId10" imgW="1397000" imgH="393700" progId="Equation.DSMT4">
                  <p:embed/>
                  <p:pic>
                    <p:nvPicPr>
                      <p:cNvPr id="0" name=""/>
                      <p:cNvPicPr>
                        <a:picLocks noChangeAspect="1" noChangeArrowheads="1"/>
                      </p:cNvPicPr>
                      <p:nvPr/>
                    </p:nvPicPr>
                    <p:blipFill>
                      <a:blip r:embed="rId11"/>
                      <a:srcRect/>
                      <a:stretch>
                        <a:fillRect/>
                      </a:stretch>
                    </p:blipFill>
                    <p:spPr bwMode="auto">
                      <a:xfrm>
                        <a:off x="4105275" y="2976563"/>
                        <a:ext cx="2265363"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2" name="TextBox 301"/>
          <p:cNvSpPr txBox="1"/>
          <p:nvPr/>
        </p:nvSpPr>
        <p:spPr>
          <a:xfrm>
            <a:off x="933451" y="3080434"/>
            <a:ext cx="3117849" cy="400110"/>
          </a:xfrm>
          <a:prstGeom prst="rect">
            <a:avLst/>
          </a:prstGeom>
          <a:noFill/>
        </p:spPr>
        <p:txBody>
          <a:bodyPr wrap="square" rtlCol="0">
            <a:spAutoFit/>
          </a:bodyPr>
          <a:lstStyle/>
          <a:p>
            <a:r>
              <a:rPr lang="en-US" sz="2000" dirty="0">
                <a:solidFill>
                  <a:srgbClr val="FF0000"/>
                </a:solidFill>
                <a:latin typeface="Apple Chancery"/>
                <a:cs typeface="Apple Chancery"/>
              </a:rPr>
              <a:t>and for the </a:t>
            </a:r>
            <a:r>
              <a:rPr lang="en-US" sz="2000" dirty="0">
                <a:solidFill>
                  <a:srgbClr val="0000FF"/>
                </a:solidFill>
                <a:latin typeface="Times New Roman"/>
                <a:cs typeface="Times New Roman"/>
              </a:rPr>
              <a:t>secondary coil:</a:t>
            </a:r>
          </a:p>
        </p:txBody>
      </p:sp>
      <p:sp>
        <p:nvSpPr>
          <p:cNvPr id="303" name="TextBox 302"/>
          <p:cNvSpPr txBox="1"/>
          <p:nvPr/>
        </p:nvSpPr>
        <p:spPr>
          <a:xfrm>
            <a:off x="666751" y="3728134"/>
            <a:ext cx="3117849" cy="400110"/>
          </a:xfrm>
          <a:prstGeom prst="rect">
            <a:avLst/>
          </a:prstGeom>
          <a:noFill/>
        </p:spPr>
        <p:txBody>
          <a:bodyPr wrap="square" rtlCol="0">
            <a:spAutoFit/>
          </a:bodyPr>
          <a:lstStyle/>
          <a:p>
            <a:r>
              <a:rPr lang="en-US" sz="2000" dirty="0">
                <a:solidFill>
                  <a:srgbClr val="000000"/>
                </a:solidFill>
                <a:latin typeface="Times New Roman"/>
                <a:cs typeface="Times New Roman"/>
              </a:rPr>
              <a:t>Taking the </a:t>
            </a:r>
            <a:r>
              <a:rPr lang="en-US" sz="2000" dirty="0">
                <a:solidFill>
                  <a:srgbClr val="0000FF"/>
                </a:solidFill>
                <a:latin typeface="Times New Roman"/>
                <a:cs typeface="Times New Roman"/>
              </a:rPr>
              <a:t>radio</a:t>
            </a:r>
            <a:r>
              <a:rPr lang="en-US" sz="2000" dirty="0">
                <a:solidFill>
                  <a:srgbClr val="000000"/>
                </a:solidFill>
                <a:latin typeface="Times New Roman"/>
                <a:cs typeface="Times New Roman"/>
              </a:rPr>
              <a:t> yields:</a:t>
            </a:r>
          </a:p>
        </p:txBody>
      </p:sp>
      <p:graphicFrame>
        <p:nvGraphicFramePr>
          <p:cNvPr id="304" name="Object 5"/>
          <p:cNvGraphicFramePr>
            <a:graphicFrameLocks noChangeAspect="1"/>
          </p:cNvGraphicFramePr>
          <p:nvPr>
            <p:extLst>
              <p:ext uri="{D42A27DB-BD31-4B8C-83A1-F6EECF244321}">
                <p14:modId xmlns:p14="http://schemas.microsoft.com/office/powerpoint/2010/main" val="1432794513"/>
              </p:ext>
            </p:extLst>
          </p:nvPr>
        </p:nvGraphicFramePr>
        <p:xfrm>
          <a:off x="3049588" y="3952875"/>
          <a:ext cx="2370137" cy="2079625"/>
        </p:xfrm>
        <a:graphic>
          <a:graphicData uri="http://schemas.openxmlformats.org/presentationml/2006/ole">
            <mc:AlternateContent xmlns:mc="http://schemas.openxmlformats.org/markup-compatibility/2006">
              <mc:Choice xmlns:v="urn:schemas-microsoft-com:vml" Requires="v">
                <p:oleObj spid="_x0000_s2811442" name="Equation" r:id="rId12" imgW="1460500" imgH="1282700" progId="Equation.DSMT4">
                  <p:embed/>
                </p:oleObj>
              </mc:Choice>
              <mc:Fallback>
                <p:oleObj name="Equation" r:id="rId12" imgW="1460500" imgH="1282700" progId="Equation.DSMT4">
                  <p:embed/>
                  <p:pic>
                    <p:nvPicPr>
                      <p:cNvPr id="0" name=""/>
                      <p:cNvPicPr>
                        <a:picLocks noChangeAspect="1" noChangeArrowheads="1"/>
                      </p:cNvPicPr>
                      <p:nvPr/>
                    </p:nvPicPr>
                    <p:blipFill>
                      <a:blip r:embed="rId13"/>
                      <a:srcRect/>
                      <a:stretch>
                        <a:fillRect/>
                      </a:stretch>
                    </p:blipFill>
                    <p:spPr bwMode="auto">
                      <a:xfrm>
                        <a:off x="3049588" y="3952875"/>
                        <a:ext cx="2370137" cy="2079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5" name="Straight Connector 4"/>
          <p:cNvCxnSpPr/>
          <p:nvPr/>
        </p:nvCxnSpPr>
        <p:spPr>
          <a:xfrm flipV="1">
            <a:off x="4673600" y="3952875"/>
            <a:ext cx="457200" cy="669925"/>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4673600" y="4622800"/>
            <a:ext cx="457200" cy="669925"/>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9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dissolve">
                                      <p:cBhvr>
                                        <p:cTn id="7" dur="500"/>
                                        <p:tgtEl>
                                          <p:spTgt spid="299"/>
                                        </p:tgtEl>
                                      </p:cBhvr>
                                    </p:animEffect>
                                  </p:childTnLst>
                                </p:cTn>
                              </p:par>
                              <p:par>
                                <p:cTn id="8" presetID="9" presetClass="entr" presetSubtype="0" fill="hold" nodeType="withEffect">
                                  <p:stCondLst>
                                    <p:cond delay="0"/>
                                  </p:stCondLst>
                                  <p:childTnLst>
                                    <p:set>
                                      <p:cBhvr>
                                        <p:cTn id="9" dur="1" fill="hold">
                                          <p:stCondLst>
                                            <p:cond delay="0"/>
                                          </p:stCondLst>
                                        </p:cTn>
                                        <p:tgtEl>
                                          <p:spTgt spid="300"/>
                                        </p:tgtEl>
                                        <p:attrNameLst>
                                          <p:attrName>style.visibility</p:attrName>
                                        </p:attrNameLst>
                                      </p:cBhvr>
                                      <p:to>
                                        <p:strVal val="visible"/>
                                      </p:to>
                                    </p:set>
                                    <p:animEffect transition="in" filter="dissolve">
                                      <p:cBhvr>
                                        <p:cTn id="10" dur="500"/>
                                        <p:tgtEl>
                                          <p:spTgt spid="30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2"/>
                                        </p:tgtEl>
                                        <p:attrNameLst>
                                          <p:attrName>style.visibility</p:attrName>
                                        </p:attrNameLst>
                                      </p:cBhvr>
                                      <p:to>
                                        <p:strVal val="visible"/>
                                      </p:to>
                                    </p:set>
                                    <p:animEffect transition="in" filter="dissolve">
                                      <p:cBhvr>
                                        <p:cTn id="15" dur="500"/>
                                        <p:tgtEl>
                                          <p:spTgt spid="302"/>
                                        </p:tgtEl>
                                      </p:cBhvr>
                                    </p:animEffect>
                                  </p:childTnLst>
                                </p:cTn>
                              </p:par>
                              <p:par>
                                <p:cTn id="16" presetID="9" presetClass="entr" presetSubtype="0" fill="hold" nodeType="withEffect">
                                  <p:stCondLst>
                                    <p:cond delay="0"/>
                                  </p:stCondLst>
                                  <p:childTnLst>
                                    <p:set>
                                      <p:cBhvr>
                                        <p:cTn id="17" dur="1" fill="hold">
                                          <p:stCondLst>
                                            <p:cond delay="0"/>
                                          </p:stCondLst>
                                        </p:cTn>
                                        <p:tgtEl>
                                          <p:spTgt spid="301"/>
                                        </p:tgtEl>
                                        <p:attrNameLst>
                                          <p:attrName>style.visibility</p:attrName>
                                        </p:attrNameLst>
                                      </p:cBhvr>
                                      <p:to>
                                        <p:strVal val="visible"/>
                                      </p:to>
                                    </p:set>
                                    <p:animEffect transition="in" filter="dissolve">
                                      <p:cBhvr>
                                        <p:cTn id="18" dur="500"/>
                                        <p:tgtEl>
                                          <p:spTgt spid="30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03"/>
                                        </p:tgtEl>
                                        <p:attrNameLst>
                                          <p:attrName>style.visibility</p:attrName>
                                        </p:attrNameLst>
                                      </p:cBhvr>
                                      <p:to>
                                        <p:strVal val="visible"/>
                                      </p:to>
                                    </p:set>
                                    <p:animEffect transition="in" filter="dissolve">
                                      <p:cBhvr>
                                        <p:cTn id="23" dur="500"/>
                                        <p:tgtEl>
                                          <p:spTgt spid="303"/>
                                        </p:tgtEl>
                                      </p:cBhvr>
                                    </p:animEffect>
                                  </p:childTnLst>
                                </p:cTn>
                              </p:par>
                              <p:par>
                                <p:cTn id="24" presetID="9" presetClass="entr" presetSubtype="0" fill="hold" nodeType="withEffect">
                                  <p:stCondLst>
                                    <p:cond delay="0"/>
                                  </p:stCondLst>
                                  <p:childTnLst>
                                    <p:set>
                                      <p:cBhvr>
                                        <p:cTn id="25" dur="1" fill="hold">
                                          <p:stCondLst>
                                            <p:cond delay="0"/>
                                          </p:stCondLst>
                                        </p:cTn>
                                        <p:tgtEl>
                                          <p:spTgt spid="304"/>
                                        </p:tgtEl>
                                        <p:attrNameLst>
                                          <p:attrName>style.visibility</p:attrName>
                                        </p:attrNameLst>
                                      </p:cBhvr>
                                      <p:to>
                                        <p:strVal val="visible"/>
                                      </p:to>
                                    </p:set>
                                    <p:animEffect transition="in" filter="dissolve">
                                      <p:cBhvr>
                                        <p:cTn id="26" dur="500"/>
                                        <p:tgtEl>
                                          <p:spTgt spid="304"/>
                                        </p:tgtEl>
                                      </p:cBhvr>
                                    </p:animEffect>
                                  </p:childTnLst>
                                </p:cTn>
                              </p:par>
                              <p:par>
                                <p:cTn id="27" presetID="9"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par>
                                <p:cTn id="30" presetID="9" presetClass="entr" presetSubtype="0"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dissolve">
                                      <p:cBhvr>
                                        <p:cTn id="3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p:bldP spid="302" grpId="0"/>
      <p:bldP spid="30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74.)</a:t>
            </a:r>
          </a:p>
        </p:txBody>
      </p:sp>
      <p:sp>
        <p:nvSpPr>
          <p:cNvPr id="84" name="TextBox 83"/>
          <p:cNvSpPr txBox="1"/>
          <p:nvPr/>
        </p:nvSpPr>
        <p:spPr>
          <a:xfrm>
            <a:off x="298451" y="383931"/>
            <a:ext cx="5073649" cy="1323439"/>
          </a:xfrm>
          <a:prstGeom prst="rect">
            <a:avLst/>
          </a:prstGeom>
          <a:noFill/>
        </p:spPr>
        <p:txBody>
          <a:bodyPr wrap="square" rtlCol="0">
            <a:spAutoFit/>
          </a:bodyPr>
          <a:lstStyle/>
          <a:p>
            <a:r>
              <a:rPr lang="en-US" sz="2000" dirty="0">
                <a:solidFill>
                  <a:srgbClr val="FF0000"/>
                </a:solidFill>
                <a:latin typeface="Apple Chancery"/>
                <a:cs typeface="Apple Chancery"/>
              </a:rPr>
              <a:t>This ratio </a:t>
            </a:r>
            <a:r>
              <a:rPr lang="en-US" sz="2000" dirty="0">
                <a:latin typeface="Times New Roman"/>
                <a:cs typeface="Times New Roman"/>
              </a:rPr>
              <a:t>suggests that if you have </a:t>
            </a:r>
            <a:r>
              <a:rPr lang="en-US" sz="2000" dirty="0">
                <a:solidFill>
                  <a:srgbClr val="0000FF"/>
                </a:solidFill>
                <a:latin typeface="Times New Roman"/>
                <a:cs typeface="Times New Roman"/>
              </a:rPr>
              <a:t>more winds in the secondary coil</a:t>
            </a:r>
            <a:r>
              <a:rPr lang="en-US" sz="2000" dirty="0">
                <a:latin typeface="Times New Roman"/>
                <a:cs typeface="Times New Roman"/>
              </a:rPr>
              <a:t>, you will end up with a </a:t>
            </a:r>
            <a:r>
              <a:rPr lang="en-US" sz="2000" dirty="0">
                <a:solidFill>
                  <a:srgbClr val="0000FF"/>
                </a:solidFill>
                <a:latin typeface="Times New Roman"/>
                <a:cs typeface="Times New Roman"/>
              </a:rPr>
              <a:t>larger EMF in the secondary coil </a:t>
            </a:r>
            <a:r>
              <a:rPr lang="en-US" sz="2000" dirty="0">
                <a:latin typeface="Times New Roman"/>
                <a:cs typeface="Times New Roman"/>
              </a:rPr>
              <a:t>. . . You will have </a:t>
            </a:r>
            <a:r>
              <a:rPr lang="en-US" sz="2000" i="1" dirty="0">
                <a:latin typeface="Times New Roman"/>
                <a:cs typeface="Times New Roman"/>
              </a:rPr>
              <a:t>stepped the voltage up,</a:t>
            </a:r>
            <a:r>
              <a:rPr lang="en-US" sz="2000" dirty="0">
                <a:latin typeface="Times New Roman"/>
                <a:cs typeface="Times New Roman"/>
              </a:rPr>
              <a:t> so to speak.</a:t>
            </a:r>
          </a:p>
        </p:txBody>
      </p:sp>
      <p:grpSp>
        <p:nvGrpSpPr>
          <p:cNvPr id="3" name="Group 2"/>
          <p:cNvGrpSpPr/>
          <p:nvPr/>
        </p:nvGrpSpPr>
        <p:grpSpPr>
          <a:xfrm>
            <a:off x="5737744" y="566827"/>
            <a:ext cx="3371423" cy="1988412"/>
            <a:chOff x="5709656" y="4679626"/>
            <a:chExt cx="3371423" cy="1988412"/>
          </a:xfrm>
        </p:grpSpPr>
        <p:sp>
          <p:nvSpPr>
            <p:cNvPr id="252" name="Rectangle 6"/>
            <p:cNvSpPr>
              <a:spLocks noChangeArrowheads="1"/>
            </p:cNvSpPr>
            <p:nvPr/>
          </p:nvSpPr>
          <p:spPr bwMode="auto">
            <a:xfrm>
              <a:off x="6772428" y="4679626"/>
              <a:ext cx="1439884" cy="1988412"/>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253" name="Rectangle 7"/>
            <p:cNvSpPr>
              <a:spLocks noChangeArrowheads="1"/>
            </p:cNvSpPr>
            <p:nvPr/>
          </p:nvSpPr>
          <p:spPr bwMode="auto">
            <a:xfrm>
              <a:off x="7080974" y="4988173"/>
              <a:ext cx="822791" cy="1405602"/>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54" name="Line 18"/>
            <p:cNvSpPr>
              <a:spLocks noChangeShapeType="1"/>
            </p:cNvSpPr>
            <p:nvPr/>
          </p:nvSpPr>
          <p:spPr bwMode="auto">
            <a:xfrm flipH="1">
              <a:off x="6086769" y="6222360"/>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9"/>
            <p:cNvSpPr>
              <a:spLocks noChangeShapeType="1"/>
            </p:cNvSpPr>
            <p:nvPr/>
          </p:nvSpPr>
          <p:spPr bwMode="auto">
            <a:xfrm flipH="1">
              <a:off x="6086769" y="5091022"/>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Freeform 20"/>
            <p:cNvSpPr>
              <a:spLocks/>
            </p:cNvSpPr>
            <p:nvPr/>
          </p:nvSpPr>
          <p:spPr bwMode="auto">
            <a:xfrm>
              <a:off x="7082403" y="508673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Freeform 21"/>
            <p:cNvSpPr>
              <a:spLocks/>
            </p:cNvSpPr>
            <p:nvPr/>
          </p:nvSpPr>
          <p:spPr bwMode="auto">
            <a:xfrm>
              <a:off x="7080974" y="521672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Freeform 22"/>
            <p:cNvSpPr>
              <a:spLocks/>
            </p:cNvSpPr>
            <p:nvPr/>
          </p:nvSpPr>
          <p:spPr bwMode="auto">
            <a:xfrm>
              <a:off x="7079546" y="5353858"/>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Freeform 23"/>
            <p:cNvSpPr>
              <a:spLocks/>
            </p:cNvSpPr>
            <p:nvPr/>
          </p:nvSpPr>
          <p:spPr bwMode="auto">
            <a:xfrm>
              <a:off x="7078118" y="5490989"/>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Freeform 24"/>
            <p:cNvSpPr>
              <a:spLocks/>
            </p:cNvSpPr>
            <p:nvPr/>
          </p:nvSpPr>
          <p:spPr bwMode="auto">
            <a:xfrm>
              <a:off x="7080974" y="5628121"/>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Freeform 25"/>
            <p:cNvSpPr>
              <a:spLocks/>
            </p:cNvSpPr>
            <p:nvPr/>
          </p:nvSpPr>
          <p:spPr bwMode="auto">
            <a:xfrm>
              <a:off x="7080974" y="5765253"/>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Freeform 26"/>
            <p:cNvSpPr>
              <a:spLocks/>
            </p:cNvSpPr>
            <p:nvPr/>
          </p:nvSpPr>
          <p:spPr bwMode="auto">
            <a:xfrm>
              <a:off x="7088117" y="5902385"/>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Freeform 27"/>
            <p:cNvSpPr>
              <a:spLocks/>
            </p:cNvSpPr>
            <p:nvPr/>
          </p:nvSpPr>
          <p:spPr bwMode="auto">
            <a:xfrm>
              <a:off x="7088117" y="6039517"/>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Freeform 30"/>
            <p:cNvSpPr>
              <a:spLocks/>
            </p:cNvSpPr>
            <p:nvPr/>
          </p:nvSpPr>
          <p:spPr bwMode="auto">
            <a:xfrm>
              <a:off x="6735288" y="522529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5" name="Freeform 31"/>
            <p:cNvSpPr>
              <a:spLocks/>
            </p:cNvSpPr>
            <p:nvPr/>
          </p:nvSpPr>
          <p:spPr bwMode="auto">
            <a:xfrm>
              <a:off x="6738145" y="5359572"/>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 name="Freeform 32"/>
            <p:cNvSpPr>
              <a:spLocks/>
            </p:cNvSpPr>
            <p:nvPr/>
          </p:nvSpPr>
          <p:spPr bwMode="auto">
            <a:xfrm>
              <a:off x="6741002" y="549384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 name="Freeform 33"/>
            <p:cNvSpPr>
              <a:spLocks/>
            </p:cNvSpPr>
            <p:nvPr/>
          </p:nvSpPr>
          <p:spPr bwMode="auto">
            <a:xfrm>
              <a:off x="6743858" y="5633835"/>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8" name="Freeform 34"/>
            <p:cNvSpPr>
              <a:spLocks/>
            </p:cNvSpPr>
            <p:nvPr/>
          </p:nvSpPr>
          <p:spPr bwMode="auto">
            <a:xfrm>
              <a:off x="6738145" y="577096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9" name="Freeform 35"/>
            <p:cNvSpPr>
              <a:spLocks/>
            </p:cNvSpPr>
            <p:nvPr/>
          </p:nvSpPr>
          <p:spPr bwMode="auto">
            <a:xfrm>
              <a:off x="6738145" y="5908099"/>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0" name="Freeform 36"/>
            <p:cNvSpPr>
              <a:spLocks/>
            </p:cNvSpPr>
            <p:nvPr/>
          </p:nvSpPr>
          <p:spPr bwMode="auto">
            <a:xfrm>
              <a:off x="6738145" y="6045231"/>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1" name="Freeform 65"/>
            <p:cNvSpPr>
              <a:spLocks/>
            </p:cNvSpPr>
            <p:nvPr/>
          </p:nvSpPr>
          <p:spPr bwMode="auto">
            <a:xfrm flipV="1">
              <a:off x="7869482" y="6056658"/>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2" name="Line 66"/>
            <p:cNvSpPr>
              <a:spLocks noChangeShapeType="1"/>
            </p:cNvSpPr>
            <p:nvPr/>
          </p:nvSpPr>
          <p:spPr bwMode="auto">
            <a:xfrm flipH="1">
              <a:off x="8212312" y="6153794"/>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67"/>
            <p:cNvSpPr>
              <a:spLocks noChangeShapeType="1"/>
            </p:cNvSpPr>
            <p:nvPr/>
          </p:nvSpPr>
          <p:spPr bwMode="auto">
            <a:xfrm flipH="1">
              <a:off x="8212312" y="5159587"/>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 name="Line 68"/>
            <p:cNvSpPr>
              <a:spLocks noChangeShapeType="1"/>
            </p:cNvSpPr>
            <p:nvPr/>
          </p:nvSpPr>
          <p:spPr bwMode="auto">
            <a:xfrm>
              <a:off x="6086769" y="5091022"/>
              <a:ext cx="0"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69"/>
            <p:cNvSpPr>
              <a:spLocks noChangeShapeType="1"/>
            </p:cNvSpPr>
            <p:nvPr/>
          </p:nvSpPr>
          <p:spPr bwMode="auto">
            <a:xfrm>
              <a:off x="5949637" y="5296720"/>
              <a:ext cx="137132"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70"/>
            <p:cNvSpPr>
              <a:spLocks noChangeShapeType="1"/>
            </p:cNvSpPr>
            <p:nvPr/>
          </p:nvSpPr>
          <p:spPr bwMode="auto">
            <a:xfrm>
              <a:off x="6086769" y="5502417"/>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71"/>
            <p:cNvSpPr>
              <a:spLocks noChangeShapeType="1"/>
            </p:cNvSpPr>
            <p:nvPr/>
          </p:nvSpPr>
          <p:spPr bwMode="auto">
            <a:xfrm>
              <a:off x="5915353" y="5776681"/>
              <a:ext cx="34283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 name="Line 72"/>
            <p:cNvSpPr>
              <a:spLocks noChangeShapeType="1"/>
            </p:cNvSpPr>
            <p:nvPr/>
          </p:nvSpPr>
          <p:spPr bwMode="auto">
            <a:xfrm>
              <a:off x="6018203" y="5845247"/>
              <a:ext cx="13713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73"/>
            <p:cNvSpPr>
              <a:spLocks noChangeShapeType="1"/>
            </p:cNvSpPr>
            <p:nvPr/>
          </p:nvSpPr>
          <p:spPr bwMode="auto">
            <a:xfrm>
              <a:off x="6086769" y="5845247"/>
              <a:ext cx="0" cy="37711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0" name="Line 74"/>
            <p:cNvSpPr>
              <a:spLocks noChangeShapeType="1"/>
            </p:cNvSpPr>
            <p:nvPr/>
          </p:nvSpPr>
          <p:spPr bwMode="auto">
            <a:xfrm>
              <a:off x="8897972" y="5159587"/>
              <a:ext cx="0" cy="3428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1" name="Line 75"/>
            <p:cNvSpPr>
              <a:spLocks noChangeShapeType="1"/>
            </p:cNvSpPr>
            <p:nvPr/>
          </p:nvSpPr>
          <p:spPr bwMode="auto">
            <a:xfrm>
              <a:off x="8897972" y="5879530"/>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2" name="Oval 76"/>
            <p:cNvSpPr>
              <a:spLocks noChangeArrowheads="1"/>
            </p:cNvSpPr>
            <p:nvPr/>
          </p:nvSpPr>
          <p:spPr bwMode="auto">
            <a:xfrm>
              <a:off x="8703966" y="5502417"/>
              <a:ext cx="377113" cy="377113"/>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283" name="Object 2"/>
            <p:cNvGraphicFramePr>
              <a:graphicFrameLocks noChangeAspect="1"/>
            </p:cNvGraphicFramePr>
            <p:nvPr>
              <p:extLst>
                <p:ext uri="{D42A27DB-BD31-4B8C-83A1-F6EECF244321}">
                  <p14:modId xmlns:p14="http://schemas.microsoft.com/office/powerpoint/2010/main" val="2333298073"/>
                </p:ext>
              </p:extLst>
            </p:nvPr>
          </p:nvGraphicFramePr>
          <p:xfrm>
            <a:off x="5709656" y="5708115"/>
            <a:ext cx="171415" cy="171415"/>
          </p:xfrm>
          <a:graphic>
            <a:graphicData uri="http://schemas.openxmlformats.org/presentationml/2006/ole">
              <mc:AlternateContent xmlns:mc="http://schemas.openxmlformats.org/markup-compatibility/2006">
                <mc:Choice xmlns:v="urn:schemas-microsoft-com:vml" Requires="v">
                  <p:oleObj spid="_x0000_s2813364"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656" y="5708115"/>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4" name="Object 3"/>
            <p:cNvGraphicFramePr>
              <a:graphicFrameLocks noChangeAspect="1"/>
            </p:cNvGraphicFramePr>
            <p:nvPr>
              <p:extLst>
                <p:ext uri="{D42A27DB-BD31-4B8C-83A1-F6EECF244321}">
                  <p14:modId xmlns:p14="http://schemas.microsoft.com/office/powerpoint/2010/main" val="4285447803"/>
                </p:ext>
              </p:extLst>
            </p:nvPr>
          </p:nvGraphicFramePr>
          <p:xfrm>
            <a:off x="8806815" y="5604500"/>
            <a:ext cx="171415" cy="171415"/>
          </p:xfrm>
          <a:graphic>
            <a:graphicData uri="http://schemas.openxmlformats.org/presentationml/2006/ole">
              <mc:AlternateContent xmlns:mc="http://schemas.openxmlformats.org/markup-compatibility/2006">
                <mc:Choice xmlns:v="urn:schemas-microsoft-com:vml" Requires="v">
                  <p:oleObj spid="_x0000_s2813365" name="Equation" r:id="rId6" imgW="152400" imgH="152400" progId="Equation.DSMT4">
                    <p:embed/>
                  </p:oleObj>
                </mc:Choice>
                <mc:Fallback>
                  <p:oleObj name="Equation" r:id="rId6"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6815" y="5604500"/>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5" name="Line 9"/>
            <p:cNvSpPr>
              <a:spLocks noChangeShapeType="1"/>
            </p:cNvSpPr>
            <p:nvPr/>
          </p:nvSpPr>
          <p:spPr bwMode="auto">
            <a:xfrm flipH="1">
              <a:off x="6772428" y="5296720"/>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10"/>
            <p:cNvSpPr>
              <a:spLocks noChangeShapeType="1"/>
            </p:cNvSpPr>
            <p:nvPr/>
          </p:nvSpPr>
          <p:spPr bwMode="auto">
            <a:xfrm flipH="1">
              <a:off x="6772428" y="543385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11"/>
            <p:cNvSpPr>
              <a:spLocks noChangeShapeType="1"/>
            </p:cNvSpPr>
            <p:nvPr/>
          </p:nvSpPr>
          <p:spPr bwMode="auto">
            <a:xfrm flipH="1">
              <a:off x="6772428" y="5570983"/>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 name="Line 12"/>
            <p:cNvSpPr>
              <a:spLocks noChangeShapeType="1"/>
            </p:cNvSpPr>
            <p:nvPr/>
          </p:nvSpPr>
          <p:spPr bwMode="auto">
            <a:xfrm flipH="1">
              <a:off x="6772428" y="57081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 name="Line 13"/>
            <p:cNvSpPr>
              <a:spLocks noChangeShapeType="1"/>
            </p:cNvSpPr>
            <p:nvPr/>
          </p:nvSpPr>
          <p:spPr bwMode="auto">
            <a:xfrm flipH="1">
              <a:off x="6772428" y="584524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14"/>
            <p:cNvSpPr>
              <a:spLocks noChangeShapeType="1"/>
            </p:cNvSpPr>
            <p:nvPr/>
          </p:nvSpPr>
          <p:spPr bwMode="auto">
            <a:xfrm flipH="1">
              <a:off x="6772428" y="5982379"/>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5"/>
            <p:cNvSpPr>
              <a:spLocks noChangeShapeType="1"/>
            </p:cNvSpPr>
            <p:nvPr/>
          </p:nvSpPr>
          <p:spPr bwMode="auto">
            <a:xfrm flipH="1">
              <a:off x="6772428" y="611951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6"/>
            <p:cNvSpPr>
              <a:spLocks noChangeShapeType="1"/>
            </p:cNvSpPr>
            <p:nvPr/>
          </p:nvSpPr>
          <p:spPr bwMode="auto">
            <a:xfrm flipH="1">
              <a:off x="6772428" y="515958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3" name="Group 41"/>
            <p:cNvGrpSpPr>
              <a:grpSpLocks/>
            </p:cNvGrpSpPr>
            <p:nvPr/>
          </p:nvGrpSpPr>
          <p:grpSpPr bwMode="auto">
            <a:xfrm flipV="1">
              <a:off x="7866626" y="5125304"/>
              <a:ext cx="374255" cy="178557"/>
              <a:chOff x="4028" y="1770"/>
              <a:chExt cx="524" cy="250"/>
            </a:xfrm>
          </p:grpSpPr>
          <p:sp>
            <p:nvSpPr>
              <p:cNvPr id="401"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4" name="Group 50"/>
            <p:cNvGrpSpPr>
              <a:grpSpLocks/>
            </p:cNvGrpSpPr>
            <p:nvPr/>
          </p:nvGrpSpPr>
          <p:grpSpPr bwMode="auto">
            <a:xfrm flipV="1">
              <a:off x="7869482" y="5358143"/>
              <a:ext cx="374255" cy="178557"/>
              <a:chOff x="4028" y="1770"/>
              <a:chExt cx="524" cy="250"/>
            </a:xfrm>
          </p:grpSpPr>
          <p:sp>
            <p:nvSpPr>
              <p:cNvPr id="398"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0"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5" name="Group 54"/>
            <p:cNvGrpSpPr>
              <a:grpSpLocks/>
            </p:cNvGrpSpPr>
            <p:nvPr/>
          </p:nvGrpSpPr>
          <p:grpSpPr bwMode="auto">
            <a:xfrm flipV="1">
              <a:off x="7869482" y="5590982"/>
              <a:ext cx="374255" cy="178557"/>
              <a:chOff x="4028" y="1770"/>
              <a:chExt cx="524" cy="250"/>
            </a:xfrm>
          </p:grpSpPr>
          <p:sp>
            <p:nvSpPr>
              <p:cNvPr id="395"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6"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7"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6" name="Group 58"/>
            <p:cNvGrpSpPr>
              <a:grpSpLocks/>
            </p:cNvGrpSpPr>
            <p:nvPr/>
          </p:nvGrpSpPr>
          <p:grpSpPr bwMode="auto">
            <a:xfrm flipV="1">
              <a:off x="7869482" y="5823820"/>
              <a:ext cx="374255" cy="178557"/>
              <a:chOff x="4028" y="1770"/>
              <a:chExt cx="524" cy="250"/>
            </a:xfrm>
          </p:grpSpPr>
          <p:sp>
            <p:nvSpPr>
              <p:cNvPr id="392"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4"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97" name="Line 63"/>
            <p:cNvSpPr>
              <a:spLocks noChangeShapeType="1"/>
            </p:cNvSpPr>
            <p:nvPr/>
          </p:nvSpPr>
          <p:spPr bwMode="auto">
            <a:xfrm flipH="1" flipV="1">
              <a:off x="7906623" y="60595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304" name="Object 5"/>
          <p:cNvGraphicFramePr>
            <a:graphicFrameLocks noChangeAspect="1"/>
          </p:cNvGraphicFramePr>
          <p:nvPr>
            <p:extLst>
              <p:ext uri="{D42A27DB-BD31-4B8C-83A1-F6EECF244321}">
                <p14:modId xmlns:p14="http://schemas.microsoft.com/office/powerpoint/2010/main" val="1229620393"/>
              </p:ext>
            </p:extLst>
          </p:nvPr>
        </p:nvGraphicFramePr>
        <p:xfrm>
          <a:off x="2700338" y="2555983"/>
          <a:ext cx="1071562" cy="369887"/>
        </p:xfrm>
        <a:graphic>
          <a:graphicData uri="http://schemas.openxmlformats.org/presentationml/2006/ole">
            <mc:AlternateContent xmlns:mc="http://schemas.openxmlformats.org/markup-compatibility/2006">
              <mc:Choice xmlns:v="urn:schemas-microsoft-com:vml" Requires="v">
                <p:oleObj spid="_x0000_s2813366" name="Equation" r:id="rId8" imgW="660400" imgH="228600" progId="Equation.DSMT4">
                  <p:embed/>
                </p:oleObj>
              </mc:Choice>
              <mc:Fallback>
                <p:oleObj name="Equation" r:id="rId8" imgW="660400" imgH="228600" progId="Equation.DSMT4">
                  <p:embed/>
                  <p:pic>
                    <p:nvPicPr>
                      <p:cNvPr id="0" name=""/>
                      <p:cNvPicPr>
                        <a:picLocks noChangeAspect="1" noChangeArrowheads="1"/>
                      </p:cNvPicPr>
                      <p:nvPr/>
                    </p:nvPicPr>
                    <p:blipFill>
                      <a:blip r:embed="rId9"/>
                      <a:srcRect/>
                      <a:stretch>
                        <a:fillRect/>
                      </a:stretch>
                    </p:blipFill>
                    <p:spPr bwMode="auto">
                      <a:xfrm>
                        <a:off x="2700338" y="2555983"/>
                        <a:ext cx="1071562" cy="369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 name="TextBox 70"/>
          <p:cNvSpPr txBox="1"/>
          <p:nvPr/>
        </p:nvSpPr>
        <p:spPr>
          <a:xfrm>
            <a:off x="619610" y="1771822"/>
            <a:ext cx="4752490" cy="707886"/>
          </a:xfrm>
          <a:prstGeom prst="rect">
            <a:avLst/>
          </a:prstGeom>
          <a:noFill/>
        </p:spPr>
        <p:txBody>
          <a:bodyPr wrap="square" rtlCol="0">
            <a:spAutoFit/>
          </a:bodyPr>
          <a:lstStyle/>
          <a:p>
            <a:r>
              <a:rPr lang="en-US" sz="2000" dirty="0">
                <a:solidFill>
                  <a:srgbClr val="0000FF"/>
                </a:solidFill>
                <a:latin typeface="Apple Chancery"/>
                <a:cs typeface="Apple Chancery"/>
              </a:rPr>
              <a:t>This kind of transformer </a:t>
            </a:r>
            <a:r>
              <a:rPr lang="en-US" sz="2000" dirty="0">
                <a:latin typeface="Times New Roman"/>
                <a:cs typeface="Times New Roman"/>
              </a:rPr>
              <a:t>is called a </a:t>
            </a:r>
            <a:r>
              <a:rPr lang="en-US" sz="2000" i="1" dirty="0">
                <a:solidFill>
                  <a:srgbClr val="FF0000"/>
                </a:solidFill>
                <a:latin typeface="Times New Roman"/>
                <a:cs typeface="Times New Roman"/>
              </a:rPr>
              <a:t>step-up</a:t>
            </a:r>
            <a:r>
              <a:rPr lang="en-US" sz="2000" dirty="0">
                <a:latin typeface="Times New Roman"/>
                <a:cs typeface="Times New Roman"/>
              </a:rPr>
              <a:t> </a:t>
            </a:r>
            <a:r>
              <a:rPr lang="en-US" sz="2000" dirty="0">
                <a:solidFill>
                  <a:srgbClr val="FF0000"/>
                </a:solidFill>
                <a:latin typeface="Times New Roman"/>
                <a:cs typeface="Times New Roman"/>
              </a:rPr>
              <a:t>transformer</a:t>
            </a:r>
            <a:r>
              <a:rPr lang="en-US" sz="2000" dirty="0">
                <a:latin typeface="Times New Roman"/>
                <a:cs typeface="Times New Roman"/>
              </a:rPr>
              <a:t>.  It’s characteristic is that:</a:t>
            </a:r>
          </a:p>
        </p:txBody>
      </p:sp>
      <p:sp>
        <p:nvSpPr>
          <p:cNvPr id="72" name="TextBox 71"/>
          <p:cNvSpPr txBox="1"/>
          <p:nvPr/>
        </p:nvSpPr>
        <p:spPr>
          <a:xfrm>
            <a:off x="298451" y="2911583"/>
            <a:ext cx="4984749" cy="1323439"/>
          </a:xfrm>
          <a:prstGeom prst="rect">
            <a:avLst/>
          </a:prstGeom>
          <a:noFill/>
        </p:spPr>
        <p:txBody>
          <a:bodyPr wrap="square" rtlCol="0">
            <a:spAutoFit/>
          </a:bodyPr>
          <a:lstStyle/>
          <a:p>
            <a:r>
              <a:rPr lang="en-US" sz="2000" dirty="0">
                <a:solidFill>
                  <a:srgbClr val="FF0000"/>
                </a:solidFill>
                <a:latin typeface="Apple Chancery"/>
                <a:cs typeface="Apple Chancery"/>
              </a:rPr>
              <a:t>You never get </a:t>
            </a:r>
            <a:r>
              <a:rPr lang="en-US" sz="2000" dirty="0">
                <a:latin typeface="Times New Roman"/>
                <a:cs typeface="Times New Roman"/>
              </a:rPr>
              <a:t>something for nothing, though.  What is being </a:t>
            </a:r>
            <a:r>
              <a:rPr lang="en-US" sz="2000" dirty="0">
                <a:solidFill>
                  <a:srgbClr val="0000FF"/>
                </a:solidFill>
                <a:latin typeface="Times New Roman"/>
                <a:cs typeface="Times New Roman"/>
              </a:rPr>
              <a:t>transferred</a:t>
            </a:r>
            <a:r>
              <a:rPr lang="en-US" sz="2000" dirty="0">
                <a:latin typeface="Times New Roman"/>
                <a:cs typeface="Times New Roman"/>
              </a:rPr>
              <a:t> is </a:t>
            </a:r>
            <a:r>
              <a:rPr lang="en-US" sz="2000" i="1" dirty="0">
                <a:solidFill>
                  <a:srgbClr val="FF0000"/>
                </a:solidFill>
                <a:latin typeface="Times New Roman"/>
                <a:cs typeface="Times New Roman"/>
              </a:rPr>
              <a:t>power</a:t>
            </a:r>
            <a:r>
              <a:rPr lang="en-US" sz="2000" dirty="0">
                <a:latin typeface="Times New Roman"/>
                <a:cs typeface="Times New Roman"/>
              </a:rPr>
              <a:t>, and </a:t>
            </a:r>
            <a:r>
              <a:rPr lang="en-US" sz="2000" dirty="0">
                <a:solidFill>
                  <a:srgbClr val="0000FF"/>
                </a:solidFill>
                <a:latin typeface="Times New Roman"/>
                <a:cs typeface="Times New Roman"/>
              </a:rPr>
              <a:t>assuming ALL the power is transferred </a:t>
            </a:r>
            <a:r>
              <a:rPr lang="en-US" sz="2000" dirty="0">
                <a:latin typeface="Times New Roman"/>
                <a:cs typeface="Times New Roman"/>
              </a:rPr>
              <a:t>with no loss, we could write:</a:t>
            </a:r>
          </a:p>
        </p:txBody>
      </p:sp>
      <p:graphicFrame>
        <p:nvGraphicFramePr>
          <p:cNvPr id="73" name="Object 4"/>
          <p:cNvGraphicFramePr>
            <a:graphicFrameLocks noChangeAspect="1"/>
          </p:cNvGraphicFramePr>
          <p:nvPr>
            <p:extLst>
              <p:ext uri="{D42A27DB-BD31-4B8C-83A1-F6EECF244321}">
                <p14:modId xmlns:p14="http://schemas.microsoft.com/office/powerpoint/2010/main" val="1397995710"/>
              </p:ext>
            </p:extLst>
          </p:nvPr>
        </p:nvGraphicFramePr>
        <p:xfrm>
          <a:off x="5702300" y="2844769"/>
          <a:ext cx="3048000" cy="2760663"/>
        </p:xfrm>
        <a:graphic>
          <a:graphicData uri="http://schemas.openxmlformats.org/presentationml/2006/ole">
            <mc:AlternateContent xmlns:mc="http://schemas.openxmlformats.org/markup-compatibility/2006">
              <mc:Choice xmlns:v="urn:schemas-microsoft-com:vml" Requires="v">
                <p:oleObj spid="_x0000_s2813367" name="Equation" r:id="rId10" imgW="1879600" imgH="1701800" progId="Equation.DSMT4">
                  <p:embed/>
                </p:oleObj>
              </mc:Choice>
              <mc:Fallback>
                <p:oleObj name="Equation" r:id="rId10" imgW="1879600" imgH="1701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2300" y="2844769"/>
                        <a:ext cx="3048000" cy="2760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 name="TextBox 73"/>
          <p:cNvSpPr txBox="1"/>
          <p:nvPr/>
        </p:nvSpPr>
        <p:spPr>
          <a:xfrm>
            <a:off x="298451" y="4273122"/>
            <a:ext cx="4984749" cy="1015663"/>
          </a:xfrm>
          <a:prstGeom prst="rect">
            <a:avLst/>
          </a:prstGeom>
          <a:noFill/>
        </p:spPr>
        <p:txBody>
          <a:bodyPr wrap="square" rtlCol="0">
            <a:spAutoFit/>
          </a:bodyPr>
          <a:lstStyle/>
          <a:p>
            <a:r>
              <a:rPr lang="en-US" sz="2000" dirty="0">
                <a:solidFill>
                  <a:srgbClr val="FF0000"/>
                </a:solidFill>
                <a:latin typeface="Apple Chancery"/>
                <a:cs typeface="Apple Chancery"/>
              </a:rPr>
              <a:t>Translation: </a:t>
            </a:r>
            <a:r>
              <a:rPr lang="en-US" sz="2000" dirty="0">
                <a:solidFill>
                  <a:srgbClr val="0000FF"/>
                </a:solidFill>
                <a:latin typeface="Times New Roman"/>
                <a:cs typeface="Times New Roman"/>
              </a:rPr>
              <a:t>If</a:t>
            </a:r>
            <a:r>
              <a:rPr lang="en-US" sz="2000" dirty="0">
                <a:latin typeface="Times New Roman"/>
                <a:cs typeface="Times New Roman"/>
              </a:rPr>
              <a:t> the </a:t>
            </a:r>
            <a:r>
              <a:rPr lang="en-US" sz="2000" dirty="0">
                <a:solidFill>
                  <a:srgbClr val="0000FF"/>
                </a:solidFill>
                <a:latin typeface="Times New Roman"/>
                <a:cs typeface="Times New Roman"/>
              </a:rPr>
              <a:t>voltage goes up </a:t>
            </a:r>
            <a:r>
              <a:rPr lang="en-US" sz="2000" dirty="0">
                <a:latin typeface="Times New Roman"/>
                <a:cs typeface="Times New Roman"/>
              </a:rPr>
              <a:t>in a step-up transformer, the </a:t>
            </a:r>
            <a:r>
              <a:rPr lang="en-US" sz="2000" dirty="0">
                <a:solidFill>
                  <a:srgbClr val="FF0000"/>
                </a:solidFill>
                <a:latin typeface="Times New Roman"/>
                <a:cs typeface="Times New Roman"/>
              </a:rPr>
              <a:t>current</a:t>
            </a:r>
            <a:r>
              <a:rPr lang="en-US" sz="2000" dirty="0">
                <a:latin typeface="Times New Roman"/>
                <a:cs typeface="Times New Roman"/>
              </a:rPr>
              <a:t> provided to the secondary coil </a:t>
            </a:r>
            <a:r>
              <a:rPr lang="en-US" sz="2000" dirty="0">
                <a:solidFill>
                  <a:srgbClr val="0000FF"/>
                </a:solidFill>
                <a:latin typeface="Times New Roman"/>
                <a:cs typeface="Times New Roman"/>
              </a:rPr>
              <a:t>must go </a:t>
            </a:r>
            <a:r>
              <a:rPr lang="en-US" sz="2000" i="1" dirty="0">
                <a:solidFill>
                  <a:srgbClr val="FF0000"/>
                </a:solidFill>
                <a:latin typeface="Times New Roman"/>
                <a:cs typeface="Times New Roman"/>
              </a:rPr>
              <a:t>down</a:t>
            </a:r>
            <a:r>
              <a:rPr lang="en-US" sz="2000" dirty="0">
                <a:latin typeface="Times New Roman"/>
                <a:cs typeface="Times New Roman"/>
              </a:rPr>
              <a:t>.</a:t>
            </a:r>
          </a:p>
        </p:txBody>
      </p:sp>
      <p:cxnSp>
        <p:nvCxnSpPr>
          <p:cNvPr id="69" name="Straight Connector 68"/>
          <p:cNvCxnSpPr/>
          <p:nvPr/>
        </p:nvCxnSpPr>
        <p:spPr>
          <a:xfrm flipV="1">
            <a:off x="6307925" y="3678237"/>
            <a:ext cx="457200" cy="669925"/>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7907414" y="3652837"/>
            <a:ext cx="457200" cy="669925"/>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298451" y="5538360"/>
            <a:ext cx="8536452" cy="1015663"/>
          </a:xfrm>
          <a:prstGeom prst="rect">
            <a:avLst/>
          </a:prstGeom>
          <a:noFill/>
        </p:spPr>
        <p:txBody>
          <a:bodyPr wrap="square" rtlCol="0">
            <a:spAutoFit/>
          </a:bodyPr>
          <a:lstStyle/>
          <a:p>
            <a:r>
              <a:rPr lang="en-US" sz="2000" dirty="0">
                <a:solidFill>
                  <a:srgbClr val="FF0000"/>
                </a:solidFill>
                <a:latin typeface="Apple Chancery"/>
                <a:cs typeface="Apple Chancery"/>
              </a:rPr>
              <a:t>NOTE: </a:t>
            </a:r>
            <a:r>
              <a:rPr lang="en-US" sz="2000" dirty="0">
                <a:latin typeface="Times New Roman"/>
                <a:cs typeface="Times New Roman"/>
              </a:rPr>
              <a:t>Using a transformer in a </a:t>
            </a:r>
            <a:r>
              <a:rPr lang="en-US" sz="2000" dirty="0">
                <a:solidFill>
                  <a:srgbClr val="0000FF"/>
                </a:solidFill>
                <a:latin typeface="Times New Roman"/>
                <a:cs typeface="Times New Roman"/>
              </a:rPr>
              <a:t>DC setting </a:t>
            </a:r>
            <a:r>
              <a:rPr lang="en-US" sz="2000" dirty="0">
                <a:latin typeface="Times New Roman"/>
                <a:cs typeface="Times New Roman"/>
              </a:rPr>
              <a:t>is </a:t>
            </a:r>
            <a:r>
              <a:rPr lang="en-US" sz="2000" dirty="0">
                <a:solidFill>
                  <a:srgbClr val="0000FF"/>
                </a:solidFill>
                <a:latin typeface="Times New Roman"/>
                <a:cs typeface="Times New Roman"/>
              </a:rPr>
              <a:t>nonsensical</a:t>
            </a:r>
            <a:r>
              <a:rPr lang="en-US" sz="2000" dirty="0">
                <a:latin typeface="Times New Roman"/>
                <a:cs typeface="Times New Roman"/>
              </a:rPr>
              <a:t>.  The only time you get action in the secondary is when you change something in the primary.  But using it with an </a:t>
            </a:r>
            <a:r>
              <a:rPr lang="en-US" sz="2000" dirty="0">
                <a:solidFill>
                  <a:srgbClr val="FF0000"/>
                </a:solidFill>
                <a:latin typeface="Times New Roman"/>
                <a:cs typeface="Times New Roman"/>
              </a:rPr>
              <a:t>AC source </a:t>
            </a:r>
            <a:r>
              <a:rPr lang="en-US" sz="2000" dirty="0">
                <a:latin typeface="Times New Roman"/>
                <a:cs typeface="Times New Roman"/>
              </a:rPr>
              <a:t>and </a:t>
            </a:r>
            <a:r>
              <a:rPr lang="en-US" sz="2000" dirty="0" err="1">
                <a:latin typeface="Times New Roman"/>
                <a:cs typeface="Times New Roman"/>
              </a:rPr>
              <a:t>ahhhhh</a:t>
            </a:r>
            <a:r>
              <a:rPr lang="en-US" sz="2000" dirty="0">
                <a:latin typeface="Times New Roman"/>
                <a:cs typeface="Times New Roman"/>
              </a:rPr>
              <a:t>, that’s when you get </a:t>
            </a:r>
            <a:r>
              <a:rPr lang="en-US" sz="2000" dirty="0">
                <a:solidFill>
                  <a:srgbClr val="FF0000"/>
                </a:solidFill>
                <a:latin typeface="Times New Roman"/>
                <a:cs typeface="Times New Roman"/>
              </a:rPr>
              <a:t>poetry</a:t>
            </a:r>
            <a:r>
              <a:rPr lang="en-US" sz="2000" dirty="0">
                <a:latin typeface="Times New Roman"/>
                <a:cs typeface="Times New Roman"/>
              </a:rPr>
              <a:t>.</a:t>
            </a:r>
          </a:p>
        </p:txBody>
      </p:sp>
    </p:spTree>
    <p:extLst>
      <p:ext uri="{BB962C8B-B14F-4D97-AF65-F5344CB8AC3E}">
        <p14:creationId xmlns:p14="http://schemas.microsoft.com/office/powerpoint/2010/main" val="14021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dissolv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4"/>
                                        </p:tgtEl>
                                        <p:attrNameLst>
                                          <p:attrName>style.visibility</p:attrName>
                                        </p:attrNameLst>
                                      </p:cBhvr>
                                      <p:to>
                                        <p:strVal val="visible"/>
                                      </p:to>
                                    </p:set>
                                    <p:animEffect transition="in" filter="dissolve">
                                      <p:cBhvr>
                                        <p:cTn id="12" dur="500"/>
                                        <p:tgtEl>
                                          <p:spTgt spid="30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dissolv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dissolve">
                                      <p:cBhvr>
                                        <p:cTn id="22" dur="500"/>
                                        <p:tgtEl>
                                          <p:spTgt spid="73"/>
                                        </p:tgtEl>
                                      </p:cBhvr>
                                    </p:animEffect>
                                  </p:childTnLst>
                                </p:cTn>
                              </p:par>
                              <p:par>
                                <p:cTn id="23" presetID="9"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dissolve">
                                      <p:cBhvr>
                                        <p:cTn id="25" dur="500"/>
                                        <p:tgtEl>
                                          <p:spTgt spid="69"/>
                                        </p:tgtEl>
                                      </p:cBhvr>
                                    </p:animEffect>
                                  </p:childTnLst>
                                </p:cTn>
                              </p:par>
                              <p:par>
                                <p:cTn id="26" presetID="9" presetClass="entr" presetSubtype="0" fill="hold"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dissolve">
                                      <p:cBhvr>
                                        <p:cTn id="28" dur="500"/>
                                        <p:tgtEl>
                                          <p:spTgt spid="7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dissolve">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dissolve">
                                      <p:cBhvr>
                                        <p:cTn id="3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4" grpId="0"/>
      <p:bldP spid="7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3"/>
          <p:cNvSpPr txBox="1"/>
          <p:nvPr/>
        </p:nvSpPr>
        <p:spPr>
          <a:xfrm>
            <a:off x="565152" y="958048"/>
            <a:ext cx="4994716" cy="1938992"/>
          </a:xfrm>
          <a:prstGeom prst="rect">
            <a:avLst/>
          </a:prstGeom>
          <a:noFill/>
        </p:spPr>
        <p:txBody>
          <a:bodyPr wrap="square" rtlCol="0">
            <a:spAutoFit/>
          </a:bodyPr>
          <a:lstStyle/>
          <a:p>
            <a:r>
              <a:rPr lang="en-US" sz="2000" dirty="0">
                <a:solidFill>
                  <a:srgbClr val="FF0000"/>
                </a:solidFill>
                <a:latin typeface="Apple Chancery"/>
                <a:cs typeface="Apple Chancery"/>
              </a:rPr>
              <a:t>--Assuming </a:t>
            </a:r>
            <a:r>
              <a:rPr lang="en-US" sz="2000" dirty="0">
                <a:latin typeface="Times New Roman"/>
                <a:cs typeface="Times New Roman"/>
              </a:rPr>
              <a:t>you’re using AC, transformers allow you to </a:t>
            </a:r>
            <a:r>
              <a:rPr lang="en-US" sz="2000" dirty="0">
                <a:solidFill>
                  <a:srgbClr val="0000FF"/>
                </a:solidFill>
                <a:latin typeface="Times New Roman"/>
                <a:cs typeface="Times New Roman"/>
              </a:rPr>
              <a:t>transfer power from one part of an electrical circuit to another without electrically connecting the parts</a:t>
            </a:r>
            <a:r>
              <a:rPr lang="en-US" sz="2000" dirty="0">
                <a:latin typeface="Times New Roman"/>
                <a:cs typeface="Times New Roman"/>
              </a:rPr>
              <a:t>.  It does it by utilizing </a:t>
            </a:r>
            <a:r>
              <a:rPr lang="en-US" sz="2000" dirty="0">
                <a:solidFill>
                  <a:srgbClr val="0000FF"/>
                </a:solidFill>
                <a:latin typeface="Times New Roman"/>
                <a:cs typeface="Times New Roman"/>
              </a:rPr>
              <a:t>two coils </a:t>
            </a:r>
            <a:r>
              <a:rPr lang="en-US" sz="2000" dirty="0">
                <a:latin typeface="Times New Roman"/>
                <a:cs typeface="Times New Roman"/>
              </a:rPr>
              <a:t>that are not electrically con- </a:t>
            </a:r>
            <a:r>
              <a:rPr lang="en-US" sz="2000" dirty="0" err="1">
                <a:latin typeface="Times New Roman"/>
                <a:cs typeface="Times New Roman"/>
              </a:rPr>
              <a:t>nected</a:t>
            </a:r>
            <a:r>
              <a:rPr lang="en-US" sz="2000" dirty="0">
                <a:latin typeface="Times New Roman"/>
                <a:cs typeface="Times New Roman"/>
              </a:rPr>
              <a:t>, but that </a:t>
            </a:r>
            <a:r>
              <a:rPr lang="en-US" sz="2000" dirty="0">
                <a:solidFill>
                  <a:srgbClr val="0000FF"/>
                </a:solidFill>
                <a:latin typeface="Times New Roman"/>
                <a:cs typeface="Times New Roman"/>
              </a:rPr>
              <a:t>share a common magnetic fld. </a:t>
            </a:r>
            <a:endParaRPr lang="en-US" sz="2000" dirty="0">
              <a:latin typeface="Times New Roman"/>
              <a:cs typeface="Times New Roman"/>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75.)</a:t>
            </a:r>
          </a:p>
        </p:txBody>
      </p:sp>
      <p:sp>
        <p:nvSpPr>
          <p:cNvPr id="84" name="TextBox 83"/>
          <p:cNvSpPr txBox="1"/>
          <p:nvPr/>
        </p:nvSpPr>
        <p:spPr>
          <a:xfrm>
            <a:off x="298451" y="186182"/>
            <a:ext cx="5073649" cy="523220"/>
          </a:xfrm>
          <a:prstGeom prst="rect">
            <a:avLst/>
          </a:prstGeom>
          <a:noFill/>
        </p:spPr>
        <p:txBody>
          <a:bodyPr wrap="square" rtlCol="0">
            <a:spAutoFit/>
          </a:bodyPr>
          <a:lstStyle/>
          <a:p>
            <a:r>
              <a:rPr lang="en-US" sz="2800" dirty="0">
                <a:solidFill>
                  <a:srgbClr val="FF0000"/>
                </a:solidFill>
                <a:latin typeface="Apple Chancery"/>
                <a:cs typeface="Apple Chancery"/>
              </a:rPr>
              <a:t>Summary:</a:t>
            </a:r>
            <a:endParaRPr lang="en-US" sz="2000" dirty="0">
              <a:latin typeface="Times New Roman"/>
              <a:cs typeface="Times New Roman"/>
            </a:endParaRPr>
          </a:p>
        </p:txBody>
      </p:sp>
      <p:sp>
        <p:nvSpPr>
          <p:cNvPr id="252" name="Rectangle 6"/>
          <p:cNvSpPr>
            <a:spLocks noChangeArrowheads="1"/>
          </p:cNvSpPr>
          <p:nvPr/>
        </p:nvSpPr>
        <p:spPr bwMode="auto">
          <a:xfrm>
            <a:off x="6581978" y="457558"/>
            <a:ext cx="1439884" cy="1988412"/>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253" name="Rectangle 7"/>
          <p:cNvSpPr>
            <a:spLocks noChangeArrowheads="1"/>
          </p:cNvSpPr>
          <p:nvPr/>
        </p:nvSpPr>
        <p:spPr bwMode="auto">
          <a:xfrm>
            <a:off x="6890524" y="766105"/>
            <a:ext cx="822791" cy="1405602"/>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54" name="Line 18"/>
          <p:cNvSpPr>
            <a:spLocks noChangeShapeType="1"/>
          </p:cNvSpPr>
          <p:nvPr/>
        </p:nvSpPr>
        <p:spPr bwMode="auto">
          <a:xfrm flipH="1">
            <a:off x="5896319" y="2000292"/>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9"/>
          <p:cNvSpPr>
            <a:spLocks noChangeShapeType="1"/>
          </p:cNvSpPr>
          <p:nvPr/>
        </p:nvSpPr>
        <p:spPr bwMode="auto">
          <a:xfrm flipH="1">
            <a:off x="5896319" y="868954"/>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Freeform 20"/>
          <p:cNvSpPr>
            <a:spLocks/>
          </p:cNvSpPr>
          <p:nvPr/>
        </p:nvSpPr>
        <p:spPr bwMode="auto">
          <a:xfrm>
            <a:off x="6891953" y="864668"/>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Freeform 21"/>
          <p:cNvSpPr>
            <a:spLocks/>
          </p:cNvSpPr>
          <p:nvPr/>
        </p:nvSpPr>
        <p:spPr bwMode="auto">
          <a:xfrm>
            <a:off x="6890524" y="994658"/>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Freeform 22"/>
          <p:cNvSpPr>
            <a:spLocks/>
          </p:cNvSpPr>
          <p:nvPr/>
        </p:nvSpPr>
        <p:spPr bwMode="auto">
          <a:xfrm>
            <a:off x="6889096" y="1131790"/>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Freeform 23"/>
          <p:cNvSpPr>
            <a:spLocks/>
          </p:cNvSpPr>
          <p:nvPr/>
        </p:nvSpPr>
        <p:spPr bwMode="auto">
          <a:xfrm>
            <a:off x="6887668" y="1268921"/>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Freeform 24"/>
          <p:cNvSpPr>
            <a:spLocks/>
          </p:cNvSpPr>
          <p:nvPr/>
        </p:nvSpPr>
        <p:spPr bwMode="auto">
          <a:xfrm>
            <a:off x="6890524" y="1406053"/>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Freeform 25"/>
          <p:cNvSpPr>
            <a:spLocks/>
          </p:cNvSpPr>
          <p:nvPr/>
        </p:nvSpPr>
        <p:spPr bwMode="auto">
          <a:xfrm>
            <a:off x="6890524" y="1543185"/>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Freeform 26"/>
          <p:cNvSpPr>
            <a:spLocks/>
          </p:cNvSpPr>
          <p:nvPr/>
        </p:nvSpPr>
        <p:spPr bwMode="auto">
          <a:xfrm>
            <a:off x="6897667" y="1680317"/>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Freeform 27"/>
          <p:cNvSpPr>
            <a:spLocks/>
          </p:cNvSpPr>
          <p:nvPr/>
        </p:nvSpPr>
        <p:spPr bwMode="auto">
          <a:xfrm>
            <a:off x="6897667" y="1817449"/>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Freeform 30"/>
          <p:cNvSpPr>
            <a:spLocks/>
          </p:cNvSpPr>
          <p:nvPr/>
        </p:nvSpPr>
        <p:spPr bwMode="auto">
          <a:xfrm>
            <a:off x="6544838" y="1003229"/>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5" name="Freeform 31"/>
          <p:cNvSpPr>
            <a:spLocks/>
          </p:cNvSpPr>
          <p:nvPr/>
        </p:nvSpPr>
        <p:spPr bwMode="auto">
          <a:xfrm>
            <a:off x="6547695" y="1137504"/>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 name="Freeform 32"/>
          <p:cNvSpPr>
            <a:spLocks/>
          </p:cNvSpPr>
          <p:nvPr/>
        </p:nvSpPr>
        <p:spPr bwMode="auto">
          <a:xfrm>
            <a:off x="6550552" y="1271779"/>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 name="Freeform 33"/>
          <p:cNvSpPr>
            <a:spLocks/>
          </p:cNvSpPr>
          <p:nvPr/>
        </p:nvSpPr>
        <p:spPr bwMode="auto">
          <a:xfrm>
            <a:off x="6553408" y="141176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8" name="Freeform 34"/>
          <p:cNvSpPr>
            <a:spLocks/>
          </p:cNvSpPr>
          <p:nvPr/>
        </p:nvSpPr>
        <p:spPr bwMode="auto">
          <a:xfrm>
            <a:off x="6547695" y="1548899"/>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9" name="Freeform 35"/>
          <p:cNvSpPr>
            <a:spLocks/>
          </p:cNvSpPr>
          <p:nvPr/>
        </p:nvSpPr>
        <p:spPr bwMode="auto">
          <a:xfrm>
            <a:off x="6547695" y="1686031"/>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0" name="Freeform 36"/>
          <p:cNvSpPr>
            <a:spLocks/>
          </p:cNvSpPr>
          <p:nvPr/>
        </p:nvSpPr>
        <p:spPr bwMode="auto">
          <a:xfrm>
            <a:off x="6547695" y="1823163"/>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1" name="Freeform 65"/>
          <p:cNvSpPr>
            <a:spLocks/>
          </p:cNvSpPr>
          <p:nvPr/>
        </p:nvSpPr>
        <p:spPr bwMode="auto">
          <a:xfrm flipV="1">
            <a:off x="7679032" y="1834590"/>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2" name="Line 66"/>
          <p:cNvSpPr>
            <a:spLocks noChangeShapeType="1"/>
          </p:cNvSpPr>
          <p:nvPr/>
        </p:nvSpPr>
        <p:spPr bwMode="auto">
          <a:xfrm flipH="1">
            <a:off x="8021862" y="1931725"/>
            <a:ext cx="498770" cy="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67"/>
          <p:cNvSpPr>
            <a:spLocks noChangeShapeType="1"/>
          </p:cNvSpPr>
          <p:nvPr/>
        </p:nvSpPr>
        <p:spPr bwMode="auto">
          <a:xfrm flipH="1">
            <a:off x="8021862" y="937519"/>
            <a:ext cx="48996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 name="Line 68"/>
          <p:cNvSpPr>
            <a:spLocks noChangeShapeType="1"/>
          </p:cNvSpPr>
          <p:nvPr/>
        </p:nvSpPr>
        <p:spPr bwMode="auto">
          <a:xfrm>
            <a:off x="5896319" y="868954"/>
            <a:ext cx="0" cy="4428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73"/>
          <p:cNvSpPr>
            <a:spLocks noChangeShapeType="1"/>
          </p:cNvSpPr>
          <p:nvPr/>
        </p:nvSpPr>
        <p:spPr bwMode="auto">
          <a:xfrm>
            <a:off x="5896319" y="1553847"/>
            <a:ext cx="0" cy="44644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0" name="Line 74"/>
          <p:cNvSpPr>
            <a:spLocks noChangeShapeType="1"/>
          </p:cNvSpPr>
          <p:nvPr/>
        </p:nvSpPr>
        <p:spPr bwMode="auto">
          <a:xfrm>
            <a:off x="8511822" y="942161"/>
            <a:ext cx="0" cy="3428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1" name="Line 75"/>
          <p:cNvSpPr>
            <a:spLocks noChangeShapeType="1"/>
          </p:cNvSpPr>
          <p:nvPr/>
        </p:nvSpPr>
        <p:spPr bwMode="auto">
          <a:xfrm>
            <a:off x="8523492" y="1666032"/>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83" name="Object 2"/>
          <p:cNvGraphicFramePr>
            <a:graphicFrameLocks noChangeAspect="1"/>
          </p:cNvGraphicFramePr>
          <p:nvPr>
            <p:extLst>
              <p:ext uri="{D42A27DB-BD31-4B8C-83A1-F6EECF244321}">
                <p14:modId xmlns:p14="http://schemas.microsoft.com/office/powerpoint/2010/main" val="2915033165"/>
              </p:ext>
            </p:extLst>
          </p:nvPr>
        </p:nvGraphicFramePr>
        <p:xfrm>
          <a:off x="5377400" y="1324244"/>
          <a:ext cx="300037" cy="228600"/>
        </p:xfrm>
        <a:graphic>
          <a:graphicData uri="http://schemas.openxmlformats.org/presentationml/2006/ole">
            <mc:AlternateContent xmlns:mc="http://schemas.openxmlformats.org/markup-compatibility/2006">
              <mc:Choice xmlns:v="urn:schemas-microsoft-com:vml" Requires="v">
                <p:oleObj spid="_x0000_s2814187" name="Equation" r:id="rId4" imgW="266700" imgH="203200" progId="Equation.DSMT4">
                  <p:embed/>
                </p:oleObj>
              </mc:Choice>
              <mc:Fallback>
                <p:oleObj name="Equation" r:id="rId4" imgW="266700" imgH="203200" progId="Equation.DSMT4">
                  <p:embed/>
                  <p:pic>
                    <p:nvPicPr>
                      <p:cNvPr id="0" name=""/>
                      <p:cNvPicPr>
                        <a:picLocks noChangeAspect="1" noChangeArrowheads="1"/>
                      </p:cNvPicPr>
                      <p:nvPr/>
                    </p:nvPicPr>
                    <p:blipFill>
                      <a:blip r:embed="rId5"/>
                      <a:srcRect/>
                      <a:stretch>
                        <a:fillRect/>
                      </a:stretch>
                    </p:blipFill>
                    <p:spPr bwMode="auto">
                      <a:xfrm>
                        <a:off x="5377400" y="1324244"/>
                        <a:ext cx="300037"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5" name="Line 9"/>
          <p:cNvSpPr>
            <a:spLocks noChangeShapeType="1"/>
          </p:cNvSpPr>
          <p:nvPr/>
        </p:nvSpPr>
        <p:spPr bwMode="auto">
          <a:xfrm flipH="1">
            <a:off x="6581978" y="1074652"/>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10"/>
          <p:cNvSpPr>
            <a:spLocks noChangeShapeType="1"/>
          </p:cNvSpPr>
          <p:nvPr/>
        </p:nvSpPr>
        <p:spPr bwMode="auto">
          <a:xfrm flipH="1">
            <a:off x="6581978" y="1211783"/>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11"/>
          <p:cNvSpPr>
            <a:spLocks noChangeShapeType="1"/>
          </p:cNvSpPr>
          <p:nvPr/>
        </p:nvSpPr>
        <p:spPr bwMode="auto">
          <a:xfrm flipH="1">
            <a:off x="6581978" y="13489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 name="Line 12"/>
          <p:cNvSpPr>
            <a:spLocks noChangeShapeType="1"/>
          </p:cNvSpPr>
          <p:nvPr/>
        </p:nvSpPr>
        <p:spPr bwMode="auto">
          <a:xfrm flipH="1">
            <a:off x="6581978" y="148604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 name="Line 13"/>
          <p:cNvSpPr>
            <a:spLocks noChangeShapeType="1"/>
          </p:cNvSpPr>
          <p:nvPr/>
        </p:nvSpPr>
        <p:spPr bwMode="auto">
          <a:xfrm flipH="1">
            <a:off x="6581978" y="1623179"/>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14"/>
          <p:cNvSpPr>
            <a:spLocks noChangeShapeType="1"/>
          </p:cNvSpPr>
          <p:nvPr/>
        </p:nvSpPr>
        <p:spPr bwMode="auto">
          <a:xfrm flipH="1">
            <a:off x="6581978" y="176031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5"/>
          <p:cNvSpPr>
            <a:spLocks noChangeShapeType="1"/>
          </p:cNvSpPr>
          <p:nvPr/>
        </p:nvSpPr>
        <p:spPr bwMode="auto">
          <a:xfrm flipH="1">
            <a:off x="6581978" y="1897443"/>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6"/>
          <p:cNvSpPr>
            <a:spLocks noChangeShapeType="1"/>
          </p:cNvSpPr>
          <p:nvPr/>
        </p:nvSpPr>
        <p:spPr bwMode="auto">
          <a:xfrm flipH="1">
            <a:off x="6581978" y="937519"/>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3" name="Group 41"/>
          <p:cNvGrpSpPr>
            <a:grpSpLocks/>
          </p:cNvGrpSpPr>
          <p:nvPr/>
        </p:nvGrpSpPr>
        <p:grpSpPr bwMode="auto">
          <a:xfrm flipV="1">
            <a:off x="7676176" y="903236"/>
            <a:ext cx="374255" cy="178557"/>
            <a:chOff x="4028" y="1770"/>
            <a:chExt cx="524" cy="250"/>
          </a:xfrm>
        </p:grpSpPr>
        <p:sp>
          <p:nvSpPr>
            <p:cNvPr id="401"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4" name="Group 50"/>
          <p:cNvGrpSpPr>
            <a:grpSpLocks/>
          </p:cNvGrpSpPr>
          <p:nvPr/>
        </p:nvGrpSpPr>
        <p:grpSpPr bwMode="auto">
          <a:xfrm flipV="1">
            <a:off x="7679032" y="1136075"/>
            <a:ext cx="374255" cy="178557"/>
            <a:chOff x="4028" y="1770"/>
            <a:chExt cx="524" cy="250"/>
          </a:xfrm>
        </p:grpSpPr>
        <p:sp>
          <p:nvSpPr>
            <p:cNvPr id="398"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0"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5" name="Group 54"/>
          <p:cNvGrpSpPr>
            <a:grpSpLocks/>
          </p:cNvGrpSpPr>
          <p:nvPr/>
        </p:nvGrpSpPr>
        <p:grpSpPr bwMode="auto">
          <a:xfrm flipV="1">
            <a:off x="7679032" y="1368914"/>
            <a:ext cx="374255" cy="178557"/>
            <a:chOff x="4028" y="1770"/>
            <a:chExt cx="524" cy="250"/>
          </a:xfrm>
        </p:grpSpPr>
        <p:sp>
          <p:nvSpPr>
            <p:cNvPr id="395"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6"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7"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6" name="Group 58"/>
          <p:cNvGrpSpPr>
            <a:grpSpLocks/>
          </p:cNvGrpSpPr>
          <p:nvPr/>
        </p:nvGrpSpPr>
        <p:grpSpPr bwMode="auto">
          <a:xfrm flipV="1">
            <a:off x="7679032" y="1601752"/>
            <a:ext cx="374255" cy="178557"/>
            <a:chOff x="4028" y="1770"/>
            <a:chExt cx="524" cy="250"/>
          </a:xfrm>
        </p:grpSpPr>
        <p:sp>
          <p:nvSpPr>
            <p:cNvPr id="392"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4"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97" name="Line 63"/>
          <p:cNvSpPr>
            <a:spLocks noChangeShapeType="1"/>
          </p:cNvSpPr>
          <p:nvPr/>
        </p:nvSpPr>
        <p:spPr bwMode="auto">
          <a:xfrm flipH="1" flipV="1">
            <a:off x="7716173" y="183744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 name="TextBox 75"/>
          <p:cNvSpPr txBox="1"/>
          <p:nvPr/>
        </p:nvSpPr>
        <p:spPr>
          <a:xfrm>
            <a:off x="565150" y="5041410"/>
            <a:ext cx="6000749" cy="1323439"/>
          </a:xfrm>
          <a:prstGeom prst="rect">
            <a:avLst/>
          </a:prstGeom>
          <a:noFill/>
        </p:spPr>
        <p:txBody>
          <a:bodyPr wrap="square" rtlCol="0">
            <a:spAutoFit/>
          </a:bodyPr>
          <a:lstStyle/>
          <a:p>
            <a:r>
              <a:rPr lang="en-US" sz="2000" dirty="0">
                <a:solidFill>
                  <a:srgbClr val="FF0000"/>
                </a:solidFill>
                <a:latin typeface="Apple Chancery"/>
                <a:cs typeface="Apple Chancery"/>
              </a:rPr>
              <a:t>--And FYI, </a:t>
            </a:r>
            <a:r>
              <a:rPr lang="en-US" sz="2000" dirty="0">
                <a:solidFill>
                  <a:srgbClr val="000000"/>
                </a:solidFill>
                <a:latin typeface="Times New Roman"/>
                <a:cs typeface="Times New Roman"/>
              </a:rPr>
              <a:t>the</a:t>
            </a:r>
            <a:r>
              <a:rPr lang="en-US" sz="2000" dirty="0">
                <a:solidFill>
                  <a:srgbClr val="0000FF"/>
                </a:solidFill>
                <a:latin typeface="Times New Roman"/>
                <a:cs typeface="Times New Roman"/>
              </a:rPr>
              <a:t> symbol </a:t>
            </a:r>
            <a:r>
              <a:rPr lang="en-US" sz="2000" dirty="0">
                <a:latin typeface="Times New Roman"/>
                <a:cs typeface="Times New Roman"/>
              </a:rPr>
              <a:t>for a transformer in a circuit is </a:t>
            </a:r>
            <a:r>
              <a:rPr lang="en-US" sz="2000" dirty="0">
                <a:solidFill>
                  <a:srgbClr val="0000FF"/>
                </a:solidFill>
                <a:latin typeface="Times New Roman"/>
                <a:cs typeface="Times New Roman"/>
              </a:rPr>
              <a:t>shown to the right </a:t>
            </a:r>
            <a:r>
              <a:rPr lang="en-US" sz="2000" dirty="0">
                <a:latin typeface="Times New Roman"/>
                <a:cs typeface="Times New Roman"/>
              </a:rPr>
              <a:t>(it’s supposed to signify two coil that aren’t connected to one another, coupled by a magnetic field signified by the three lines between the coils):</a:t>
            </a:r>
          </a:p>
        </p:txBody>
      </p:sp>
      <p:grpSp>
        <p:nvGrpSpPr>
          <p:cNvPr id="77" name="Group 76"/>
          <p:cNvGrpSpPr/>
          <p:nvPr/>
        </p:nvGrpSpPr>
        <p:grpSpPr>
          <a:xfrm>
            <a:off x="7187779" y="5211743"/>
            <a:ext cx="1153458" cy="1199305"/>
            <a:chOff x="3275013" y="2516188"/>
            <a:chExt cx="1757362" cy="1827212"/>
          </a:xfrm>
        </p:grpSpPr>
        <p:grpSp>
          <p:nvGrpSpPr>
            <p:cNvPr id="78" name="Group 208"/>
            <p:cNvGrpSpPr>
              <a:grpSpLocks/>
            </p:cNvGrpSpPr>
            <p:nvPr/>
          </p:nvGrpSpPr>
          <p:grpSpPr bwMode="auto">
            <a:xfrm rot="5400000">
              <a:off x="3925094" y="2096294"/>
              <a:ext cx="455612" cy="1752600"/>
              <a:chOff x="3935" y="1728"/>
              <a:chExt cx="96" cy="480"/>
            </a:xfrm>
          </p:grpSpPr>
          <p:sp>
            <p:nvSpPr>
              <p:cNvPr id="101" name="Arc 209"/>
              <p:cNvSpPr>
                <a:spLocks noChangeAspect="1"/>
              </p:cNvSpPr>
              <p:nvPr/>
            </p:nvSpPr>
            <p:spPr bwMode="auto">
              <a:xfrm rot="5400000" flipV="1">
                <a:off x="3947" y="1895"/>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 name="Arc 210"/>
              <p:cNvSpPr>
                <a:spLocks noChangeAspect="1"/>
              </p:cNvSpPr>
              <p:nvPr/>
            </p:nvSpPr>
            <p:spPr bwMode="auto">
              <a:xfrm rot="5400000" flipV="1">
                <a:off x="3947" y="1943"/>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211"/>
              <p:cNvSpPr>
                <a:spLocks noChangeAspect="1"/>
              </p:cNvSpPr>
              <p:nvPr/>
            </p:nvSpPr>
            <p:spPr bwMode="auto">
              <a:xfrm rot="5400000" flipV="1">
                <a:off x="3946" y="1991"/>
                <a:ext cx="25" cy="48"/>
              </a:xfrm>
              <a:custGeom>
                <a:avLst/>
                <a:gdLst>
                  <a:gd name="T0" fmla="*/ 0 w 43180"/>
                  <a:gd name="T1" fmla="*/ 46 h 21600"/>
                  <a:gd name="T2" fmla="*/ 25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 name="Arc 212"/>
              <p:cNvSpPr>
                <a:spLocks noChangeAspect="1"/>
              </p:cNvSpPr>
              <p:nvPr/>
            </p:nvSpPr>
            <p:spPr bwMode="auto">
              <a:xfrm rot="5400000" flipV="1">
                <a:off x="3947" y="1847"/>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5" name="Line 213"/>
              <p:cNvSpPr>
                <a:spLocks noChangeAspect="1" noChangeShapeType="1"/>
              </p:cNvSpPr>
              <p:nvPr/>
            </p:nvSpPr>
            <p:spPr bwMode="auto">
              <a:xfrm rot="5400000" flipH="1">
                <a:off x="3941" y="1770"/>
                <a:ext cx="83" cy="0"/>
              </a:xfrm>
              <a:prstGeom prst="line">
                <a:avLst/>
              </a:prstGeom>
              <a:noFill/>
              <a:ln w="127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 name="Line 214"/>
              <p:cNvSpPr>
                <a:spLocks noChangeAspect="1" noChangeShapeType="1"/>
              </p:cNvSpPr>
              <p:nvPr/>
            </p:nvSpPr>
            <p:spPr bwMode="auto">
              <a:xfrm rot="5400000" flipH="1">
                <a:off x="3940" y="2166"/>
                <a:ext cx="85" cy="0"/>
              </a:xfrm>
              <a:prstGeom prst="line">
                <a:avLst/>
              </a:prstGeom>
              <a:noFill/>
              <a:ln w="127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7" name="Arc 215"/>
              <p:cNvSpPr>
                <a:spLocks noChangeAspect="1"/>
              </p:cNvSpPr>
              <p:nvPr/>
            </p:nvSpPr>
            <p:spPr bwMode="auto">
              <a:xfrm rot="5400000">
                <a:off x="3970" y="1870"/>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8" name="Arc 216"/>
              <p:cNvSpPr>
                <a:spLocks noChangeAspect="1"/>
              </p:cNvSpPr>
              <p:nvPr/>
            </p:nvSpPr>
            <p:spPr bwMode="auto">
              <a:xfrm rot="5400000">
                <a:off x="3970" y="1918"/>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 name="Arc 217"/>
              <p:cNvSpPr>
                <a:spLocks noChangeAspect="1"/>
              </p:cNvSpPr>
              <p:nvPr/>
            </p:nvSpPr>
            <p:spPr bwMode="auto">
              <a:xfrm rot="5400000" flipV="1">
                <a:off x="3947" y="2039"/>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 name="Arc 218"/>
              <p:cNvSpPr>
                <a:spLocks noChangeAspect="1"/>
              </p:cNvSpPr>
              <p:nvPr/>
            </p:nvSpPr>
            <p:spPr bwMode="auto">
              <a:xfrm rot="5400000">
                <a:off x="3970" y="1966"/>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1" name="Arc 219"/>
              <p:cNvSpPr>
                <a:spLocks noChangeAspect="1"/>
              </p:cNvSpPr>
              <p:nvPr/>
            </p:nvSpPr>
            <p:spPr bwMode="auto">
              <a:xfrm rot="5400000">
                <a:off x="3970" y="2014"/>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2" name="Arc 220"/>
              <p:cNvSpPr>
                <a:spLocks noChangeAspect="1"/>
              </p:cNvSpPr>
              <p:nvPr/>
            </p:nvSpPr>
            <p:spPr bwMode="auto">
              <a:xfrm rot="5400000">
                <a:off x="3969" y="182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 name="Arc 221"/>
              <p:cNvSpPr>
                <a:spLocks noChangeAspect="1"/>
              </p:cNvSpPr>
              <p:nvPr/>
            </p:nvSpPr>
            <p:spPr bwMode="auto">
              <a:xfrm rot="5400000">
                <a:off x="3969" y="206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79" name="Group 208"/>
            <p:cNvGrpSpPr>
              <a:grpSpLocks/>
            </p:cNvGrpSpPr>
            <p:nvPr/>
          </p:nvGrpSpPr>
          <p:grpSpPr bwMode="auto">
            <a:xfrm rot="5400000">
              <a:off x="3925093" y="3012282"/>
              <a:ext cx="455613" cy="1752600"/>
              <a:chOff x="3935" y="1728"/>
              <a:chExt cx="96" cy="480"/>
            </a:xfrm>
          </p:grpSpPr>
          <p:sp>
            <p:nvSpPr>
              <p:cNvPr id="88" name="Arc 209"/>
              <p:cNvSpPr>
                <a:spLocks noChangeAspect="1"/>
              </p:cNvSpPr>
              <p:nvPr/>
            </p:nvSpPr>
            <p:spPr bwMode="auto">
              <a:xfrm rot="5400000" flipV="1">
                <a:off x="3947" y="1895"/>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9" name="Arc 210"/>
              <p:cNvSpPr>
                <a:spLocks noChangeAspect="1"/>
              </p:cNvSpPr>
              <p:nvPr/>
            </p:nvSpPr>
            <p:spPr bwMode="auto">
              <a:xfrm rot="5400000" flipV="1">
                <a:off x="3947" y="1943"/>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 name="Arc 211"/>
              <p:cNvSpPr>
                <a:spLocks noChangeAspect="1"/>
              </p:cNvSpPr>
              <p:nvPr/>
            </p:nvSpPr>
            <p:spPr bwMode="auto">
              <a:xfrm rot="5400000" flipV="1">
                <a:off x="3946" y="1991"/>
                <a:ext cx="25" cy="48"/>
              </a:xfrm>
              <a:custGeom>
                <a:avLst/>
                <a:gdLst>
                  <a:gd name="T0" fmla="*/ 0 w 43180"/>
                  <a:gd name="T1" fmla="*/ 46 h 21600"/>
                  <a:gd name="T2" fmla="*/ 25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1" name="Arc 212"/>
              <p:cNvSpPr>
                <a:spLocks noChangeAspect="1"/>
              </p:cNvSpPr>
              <p:nvPr/>
            </p:nvSpPr>
            <p:spPr bwMode="auto">
              <a:xfrm rot="5400000" flipV="1">
                <a:off x="3947" y="1847"/>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 name="Line 213"/>
              <p:cNvSpPr>
                <a:spLocks noChangeAspect="1" noChangeShapeType="1"/>
              </p:cNvSpPr>
              <p:nvPr/>
            </p:nvSpPr>
            <p:spPr bwMode="auto">
              <a:xfrm rot="5400000" flipH="1">
                <a:off x="3941" y="1770"/>
                <a:ext cx="83" cy="0"/>
              </a:xfrm>
              <a:prstGeom prst="line">
                <a:avLst/>
              </a:prstGeom>
              <a:noFill/>
              <a:ln w="63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3" name="Line 214"/>
              <p:cNvSpPr>
                <a:spLocks noChangeAspect="1" noChangeShapeType="1"/>
              </p:cNvSpPr>
              <p:nvPr/>
            </p:nvSpPr>
            <p:spPr bwMode="auto">
              <a:xfrm rot="5400000" flipH="1">
                <a:off x="3940" y="2166"/>
                <a:ext cx="85" cy="0"/>
              </a:xfrm>
              <a:prstGeom prst="line">
                <a:avLst/>
              </a:prstGeom>
              <a:noFill/>
              <a:ln w="63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4" name="Arc 215"/>
              <p:cNvSpPr>
                <a:spLocks noChangeAspect="1"/>
              </p:cNvSpPr>
              <p:nvPr/>
            </p:nvSpPr>
            <p:spPr bwMode="auto">
              <a:xfrm rot="5400000">
                <a:off x="3970" y="1870"/>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5" name="Arc 216"/>
              <p:cNvSpPr>
                <a:spLocks noChangeAspect="1"/>
              </p:cNvSpPr>
              <p:nvPr/>
            </p:nvSpPr>
            <p:spPr bwMode="auto">
              <a:xfrm rot="5400000">
                <a:off x="3970" y="1918"/>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 name="Arc 217"/>
              <p:cNvSpPr>
                <a:spLocks noChangeAspect="1"/>
              </p:cNvSpPr>
              <p:nvPr/>
            </p:nvSpPr>
            <p:spPr bwMode="auto">
              <a:xfrm rot="5400000" flipV="1">
                <a:off x="3947" y="2039"/>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 name="Arc 218"/>
              <p:cNvSpPr>
                <a:spLocks noChangeAspect="1"/>
              </p:cNvSpPr>
              <p:nvPr/>
            </p:nvSpPr>
            <p:spPr bwMode="auto">
              <a:xfrm rot="5400000">
                <a:off x="3970" y="1966"/>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8" name="Arc 219"/>
              <p:cNvSpPr>
                <a:spLocks noChangeAspect="1"/>
              </p:cNvSpPr>
              <p:nvPr/>
            </p:nvSpPr>
            <p:spPr bwMode="auto">
              <a:xfrm rot="5400000">
                <a:off x="3970" y="2014"/>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 name="Arc 220"/>
              <p:cNvSpPr>
                <a:spLocks noChangeAspect="1"/>
              </p:cNvSpPr>
              <p:nvPr/>
            </p:nvSpPr>
            <p:spPr bwMode="auto">
              <a:xfrm rot="5400000">
                <a:off x="3969" y="182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0" name="Arc 221"/>
              <p:cNvSpPr>
                <a:spLocks noChangeAspect="1"/>
              </p:cNvSpPr>
              <p:nvPr/>
            </p:nvSpPr>
            <p:spPr bwMode="auto">
              <a:xfrm rot="5400000">
                <a:off x="3969" y="206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cxnSp>
          <p:nvCxnSpPr>
            <p:cNvPr id="80" name="Straight Connector 96"/>
            <p:cNvCxnSpPr>
              <a:cxnSpLocks noChangeShapeType="1"/>
            </p:cNvCxnSpPr>
            <p:nvPr/>
          </p:nvCxnSpPr>
          <p:spPr bwMode="auto">
            <a:xfrm rot="5400000" flipH="1" flipV="1">
              <a:off x="3048794" y="2742407"/>
              <a:ext cx="454025" cy="1587"/>
            </a:xfrm>
            <a:prstGeom prst="line">
              <a:avLst/>
            </a:prstGeom>
            <a:noFill/>
            <a:ln w="12700">
              <a:solidFill>
                <a:srgbClr val="0000FF"/>
              </a:solidFill>
              <a:round/>
              <a:headEnd/>
              <a:tailEnd/>
            </a:ln>
          </p:spPr>
        </p:cxnSp>
        <p:cxnSp>
          <p:nvCxnSpPr>
            <p:cNvPr id="81" name="Straight Connector 97"/>
            <p:cNvCxnSpPr>
              <a:cxnSpLocks noChangeShapeType="1"/>
            </p:cNvCxnSpPr>
            <p:nvPr/>
          </p:nvCxnSpPr>
          <p:spPr bwMode="auto">
            <a:xfrm rot="5400000" flipH="1" flipV="1">
              <a:off x="4802981" y="2742407"/>
              <a:ext cx="454025" cy="1588"/>
            </a:xfrm>
            <a:prstGeom prst="line">
              <a:avLst/>
            </a:prstGeom>
            <a:noFill/>
            <a:ln w="12700">
              <a:solidFill>
                <a:srgbClr val="0000FF"/>
              </a:solidFill>
              <a:round/>
              <a:headEnd/>
              <a:tailEnd/>
            </a:ln>
          </p:spPr>
        </p:cxnSp>
        <p:cxnSp>
          <p:nvCxnSpPr>
            <p:cNvPr id="82" name="Straight Connector 98"/>
            <p:cNvCxnSpPr>
              <a:cxnSpLocks noChangeShapeType="1"/>
            </p:cNvCxnSpPr>
            <p:nvPr/>
          </p:nvCxnSpPr>
          <p:spPr bwMode="auto">
            <a:xfrm rot="5400000" flipH="1" flipV="1">
              <a:off x="3050381" y="4115594"/>
              <a:ext cx="454025" cy="1588"/>
            </a:xfrm>
            <a:prstGeom prst="line">
              <a:avLst/>
            </a:prstGeom>
            <a:noFill/>
            <a:ln w="12700">
              <a:solidFill>
                <a:srgbClr val="0000FF"/>
              </a:solidFill>
              <a:round/>
              <a:headEnd/>
              <a:tailEnd/>
            </a:ln>
          </p:spPr>
        </p:cxnSp>
        <p:cxnSp>
          <p:nvCxnSpPr>
            <p:cNvPr id="83" name="Straight Connector 99"/>
            <p:cNvCxnSpPr>
              <a:cxnSpLocks noChangeShapeType="1"/>
            </p:cNvCxnSpPr>
            <p:nvPr/>
          </p:nvCxnSpPr>
          <p:spPr bwMode="auto">
            <a:xfrm rot="5400000" flipH="1" flipV="1">
              <a:off x="4804569" y="4115594"/>
              <a:ext cx="454025" cy="1587"/>
            </a:xfrm>
            <a:prstGeom prst="line">
              <a:avLst/>
            </a:prstGeom>
            <a:noFill/>
            <a:ln w="12700">
              <a:solidFill>
                <a:srgbClr val="0000FF"/>
              </a:solidFill>
              <a:round/>
              <a:headEnd/>
              <a:tailEnd/>
            </a:ln>
          </p:spPr>
        </p:cxnSp>
        <p:cxnSp>
          <p:nvCxnSpPr>
            <p:cNvPr id="85" name="Straight Connector 101"/>
            <p:cNvCxnSpPr>
              <a:cxnSpLocks noChangeShapeType="1"/>
            </p:cNvCxnSpPr>
            <p:nvPr/>
          </p:nvCxnSpPr>
          <p:spPr bwMode="auto">
            <a:xfrm>
              <a:off x="3657600" y="3276600"/>
              <a:ext cx="1066800" cy="1588"/>
            </a:xfrm>
            <a:prstGeom prst="line">
              <a:avLst/>
            </a:prstGeom>
            <a:noFill/>
            <a:ln w="9525">
              <a:solidFill>
                <a:srgbClr val="0000FF"/>
              </a:solidFill>
              <a:round/>
              <a:headEnd/>
              <a:tailEnd/>
            </a:ln>
          </p:spPr>
        </p:cxnSp>
        <p:cxnSp>
          <p:nvCxnSpPr>
            <p:cNvPr id="86" name="Straight Connector 102"/>
            <p:cNvCxnSpPr>
              <a:cxnSpLocks noChangeShapeType="1"/>
            </p:cNvCxnSpPr>
            <p:nvPr/>
          </p:nvCxnSpPr>
          <p:spPr bwMode="auto">
            <a:xfrm>
              <a:off x="3657600" y="3427413"/>
              <a:ext cx="1066800" cy="1587"/>
            </a:xfrm>
            <a:prstGeom prst="line">
              <a:avLst/>
            </a:prstGeom>
            <a:noFill/>
            <a:ln w="9525">
              <a:solidFill>
                <a:srgbClr val="0000FF"/>
              </a:solidFill>
              <a:round/>
              <a:headEnd/>
              <a:tailEnd/>
            </a:ln>
          </p:spPr>
        </p:cxnSp>
        <p:cxnSp>
          <p:nvCxnSpPr>
            <p:cNvPr id="87" name="Straight Connector 103"/>
            <p:cNvCxnSpPr>
              <a:cxnSpLocks noChangeShapeType="1"/>
            </p:cNvCxnSpPr>
            <p:nvPr/>
          </p:nvCxnSpPr>
          <p:spPr bwMode="auto">
            <a:xfrm>
              <a:off x="3657600" y="3579813"/>
              <a:ext cx="1066800" cy="1587"/>
            </a:xfrm>
            <a:prstGeom prst="line">
              <a:avLst/>
            </a:prstGeom>
            <a:noFill/>
            <a:ln w="9525">
              <a:solidFill>
                <a:srgbClr val="0000FF"/>
              </a:solidFill>
              <a:round/>
              <a:headEnd/>
              <a:tailEnd/>
            </a:ln>
          </p:spPr>
        </p:cxnSp>
      </p:grpSp>
      <p:sp>
        <p:nvSpPr>
          <p:cNvPr id="115" name="TextBox 114"/>
          <p:cNvSpPr txBox="1"/>
          <p:nvPr/>
        </p:nvSpPr>
        <p:spPr>
          <a:xfrm>
            <a:off x="565150" y="2956418"/>
            <a:ext cx="8441167" cy="1938992"/>
          </a:xfrm>
          <a:prstGeom prst="rect">
            <a:avLst/>
          </a:prstGeom>
          <a:noFill/>
        </p:spPr>
        <p:txBody>
          <a:bodyPr wrap="square" rtlCol="0">
            <a:spAutoFit/>
          </a:bodyPr>
          <a:lstStyle/>
          <a:p>
            <a:r>
              <a:rPr lang="en-US" sz="2000" dirty="0">
                <a:solidFill>
                  <a:srgbClr val="FF0000"/>
                </a:solidFill>
                <a:latin typeface="Apple Chancery"/>
                <a:cs typeface="Apple Chancery"/>
              </a:rPr>
              <a:t>--Manipulating</a:t>
            </a:r>
            <a:r>
              <a:rPr lang="en-US" sz="2000" dirty="0">
                <a:latin typeface="Times New Roman"/>
                <a:cs typeface="Times New Roman"/>
              </a:rPr>
              <a:t> the </a:t>
            </a:r>
            <a:r>
              <a:rPr lang="en-US" sz="2000" i="1" dirty="0">
                <a:solidFill>
                  <a:srgbClr val="0000FF"/>
                </a:solidFill>
                <a:latin typeface="Times New Roman"/>
                <a:cs typeface="Times New Roman"/>
              </a:rPr>
              <a:t>winds ratio </a:t>
            </a:r>
            <a:r>
              <a:rPr lang="en-US" sz="2000" dirty="0">
                <a:latin typeface="Times New Roman"/>
                <a:cs typeface="Times New Roman"/>
              </a:rPr>
              <a:t>allows you to </a:t>
            </a:r>
            <a:r>
              <a:rPr lang="en-US" sz="2000" dirty="0">
                <a:solidFill>
                  <a:srgbClr val="FF0000"/>
                </a:solidFill>
                <a:latin typeface="Times New Roman"/>
                <a:cs typeface="Times New Roman"/>
              </a:rPr>
              <a:t>step-up </a:t>
            </a:r>
            <a:r>
              <a:rPr lang="en-US" sz="2000" dirty="0">
                <a:solidFill>
                  <a:srgbClr val="0000FF"/>
                </a:solidFill>
                <a:latin typeface="Times New Roman"/>
                <a:cs typeface="Times New Roman"/>
              </a:rPr>
              <a:t>the voltage</a:t>
            </a:r>
            <a:r>
              <a:rPr lang="en-US" sz="2000" dirty="0">
                <a:solidFill>
                  <a:srgbClr val="FF0000"/>
                </a:solidFill>
                <a:latin typeface="Times New Roman"/>
                <a:cs typeface="Times New Roman"/>
              </a:rPr>
              <a:t> </a:t>
            </a:r>
            <a:r>
              <a:rPr lang="en-US" sz="2000" dirty="0">
                <a:latin typeface="Times New Roman"/>
                <a:cs typeface="Times New Roman"/>
              </a:rPr>
              <a:t>or </a:t>
            </a:r>
            <a:r>
              <a:rPr lang="en-US" sz="2000" dirty="0">
                <a:solidFill>
                  <a:srgbClr val="FF0000"/>
                </a:solidFill>
                <a:latin typeface="Times New Roman"/>
                <a:cs typeface="Times New Roman"/>
              </a:rPr>
              <a:t>step-down </a:t>
            </a:r>
            <a:r>
              <a:rPr lang="en-US" sz="2000" dirty="0">
                <a:solidFill>
                  <a:srgbClr val="0000FF"/>
                </a:solidFill>
                <a:latin typeface="Times New Roman"/>
                <a:cs typeface="Times New Roman"/>
              </a:rPr>
              <a:t>the voltage </a:t>
            </a:r>
            <a:r>
              <a:rPr lang="en-US" sz="2000" dirty="0">
                <a:latin typeface="Times New Roman"/>
                <a:cs typeface="Times New Roman"/>
              </a:rPr>
              <a:t>from a source.  This means that almost every electrical device you use has a transformer in it.  (Example: the motherboard of a computer requires between 2 and 5 volts, but an AC wall socket is rated at 120 volts.  The first thing your power cord runs into when it enters a computer is a transformer that </a:t>
            </a:r>
            <a:r>
              <a:rPr lang="en-US" sz="2000" dirty="0">
                <a:solidFill>
                  <a:srgbClr val="FF0000"/>
                </a:solidFill>
                <a:latin typeface="Times New Roman"/>
                <a:cs typeface="Times New Roman"/>
              </a:rPr>
              <a:t>steps the voltage down </a:t>
            </a:r>
            <a:r>
              <a:rPr lang="en-US" sz="2000" dirty="0">
                <a:latin typeface="Times New Roman"/>
                <a:cs typeface="Times New Roman"/>
              </a:rPr>
              <a:t>to a useable rating.)</a:t>
            </a:r>
          </a:p>
        </p:txBody>
      </p:sp>
      <p:sp>
        <p:nvSpPr>
          <p:cNvPr id="116" name="Oval 76">
            <a:extLst>
              <a:ext uri="{FF2B5EF4-FFF2-40B4-BE49-F238E27FC236}">
                <a16:creationId xmlns:a16="http://schemas.microsoft.com/office/drawing/2014/main" id="{603B2156-8003-7C42-9DE3-0A6B18B13537}"/>
              </a:ext>
            </a:extLst>
          </p:cNvPr>
          <p:cNvSpPr>
            <a:spLocks noChangeArrowheads="1"/>
          </p:cNvSpPr>
          <p:nvPr/>
        </p:nvSpPr>
        <p:spPr bwMode="auto">
          <a:xfrm>
            <a:off x="5714905" y="1230430"/>
            <a:ext cx="377113" cy="377113"/>
          </a:xfrm>
          <a:prstGeom prst="ellipse">
            <a:avLst/>
          </a:prstGeom>
          <a:solidFill>
            <a:schemeClr val="bg1"/>
          </a:solidFill>
          <a:ln w="28575">
            <a:solidFill>
              <a:schemeClr val="tx1"/>
            </a:solidFill>
            <a:round/>
            <a:headEnd/>
            <a:tailEnd/>
          </a:ln>
        </p:spPr>
        <p:txBody>
          <a:bodyPr wrap="none" anchor="ctr"/>
          <a:lstStyle/>
          <a:p>
            <a:endParaRPr lang="en-US"/>
          </a:p>
        </p:txBody>
      </p:sp>
      <p:sp>
        <p:nvSpPr>
          <p:cNvPr id="2" name="Freeform 1">
            <a:extLst>
              <a:ext uri="{FF2B5EF4-FFF2-40B4-BE49-F238E27FC236}">
                <a16:creationId xmlns:a16="http://schemas.microsoft.com/office/drawing/2014/main" id="{D084DD8A-8D8C-C04A-8CE1-0EB7D141E9C0}"/>
              </a:ext>
            </a:extLst>
          </p:cNvPr>
          <p:cNvSpPr/>
          <p:nvPr/>
        </p:nvSpPr>
        <p:spPr>
          <a:xfrm>
            <a:off x="5779696" y="1361759"/>
            <a:ext cx="235789" cy="122910"/>
          </a:xfrm>
          <a:custGeom>
            <a:avLst/>
            <a:gdLst>
              <a:gd name="connsiteX0" fmla="*/ 0 w 235789"/>
              <a:gd name="connsiteY0" fmla="*/ 70225 h 122910"/>
              <a:gd name="connsiteX1" fmla="*/ 63260 w 235789"/>
              <a:gd name="connsiteY1" fmla="*/ 1214 h 122910"/>
              <a:gd name="connsiteX2" fmla="*/ 166777 w 235789"/>
              <a:gd name="connsiteY2" fmla="*/ 121983 h 122910"/>
              <a:gd name="connsiteX3" fmla="*/ 235789 w 235789"/>
              <a:gd name="connsiteY3" fmla="*/ 47221 h 122910"/>
            </a:gdLst>
            <a:ahLst/>
            <a:cxnLst>
              <a:cxn ang="0">
                <a:pos x="connsiteX0" y="connsiteY0"/>
              </a:cxn>
              <a:cxn ang="0">
                <a:pos x="connsiteX1" y="connsiteY1"/>
              </a:cxn>
              <a:cxn ang="0">
                <a:pos x="connsiteX2" y="connsiteY2"/>
              </a:cxn>
              <a:cxn ang="0">
                <a:pos x="connsiteX3" y="connsiteY3"/>
              </a:cxn>
            </a:cxnLst>
            <a:rect l="l" t="t" r="r" b="b"/>
            <a:pathLst>
              <a:path w="235789" h="122910">
                <a:moveTo>
                  <a:pt x="0" y="70225"/>
                </a:moveTo>
                <a:cubicBezTo>
                  <a:pt x="17732" y="31406"/>
                  <a:pt x="35464" y="-7412"/>
                  <a:pt x="63260" y="1214"/>
                </a:cubicBezTo>
                <a:cubicBezTo>
                  <a:pt x="91056" y="9840"/>
                  <a:pt x="138022" y="114315"/>
                  <a:pt x="166777" y="121983"/>
                </a:cubicBezTo>
                <a:cubicBezTo>
                  <a:pt x="195532" y="129651"/>
                  <a:pt x="215660" y="88436"/>
                  <a:pt x="235789" y="47221"/>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6AFAACAA-7E6C-3347-B121-3B416BAFDD88}"/>
              </a:ext>
            </a:extLst>
          </p:cNvPr>
          <p:cNvSpPr/>
          <p:nvPr/>
        </p:nvSpPr>
        <p:spPr>
          <a:xfrm>
            <a:off x="8408305" y="1264843"/>
            <a:ext cx="207034" cy="408317"/>
          </a:xfrm>
          <a:custGeom>
            <a:avLst/>
            <a:gdLst>
              <a:gd name="connsiteX0" fmla="*/ 109268 w 207034"/>
              <a:gd name="connsiteY0" fmla="*/ 0 h 408317"/>
              <a:gd name="connsiteX1" fmla="*/ 0 w 207034"/>
              <a:gd name="connsiteY1" fmla="*/ 92016 h 408317"/>
              <a:gd name="connsiteX2" fmla="*/ 207034 w 207034"/>
              <a:gd name="connsiteY2" fmla="*/ 184031 h 408317"/>
              <a:gd name="connsiteX3" fmla="*/ 28755 w 207034"/>
              <a:gd name="connsiteY3" fmla="*/ 276046 h 408317"/>
              <a:gd name="connsiteX4" fmla="*/ 195532 w 207034"/>
              <a:gd name="connsiteY4" fmla="*/ 345057 h 408317"/>
              <a:gd name="connsiteX5" fmla="*/ 109268 w 207034"/>
              <a:gd name="connsiteY5" fmla="*/ 408317 h 4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34" h="408317">
                <a:moveTo>
                  <a:pt x="109268" y="0"/>
                </a:moveTo>
                <a:lnTo>
                  <a:pt x="0" y="92016"/>
                </a:lnTo>
                <a:lnTo>
                  <a:pt x="207034" y="184031"/>
                </a:lnTo>
                <a:lnTo>
                  <a:pt x="28755" y="276046"/>
                </a:lnTo>
                <a:lnTo>
                  <a:pt x="195532" y="345057"/>
                </a:lnTo>
                <a:lnTo>
                  <a:pt x="109268" y="408317"/>
                </a:lnTo>
              </a:path>
            </a:pathLst>
          </a:cu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7" name="Object 2">
            <a:extLst>
              <a:ext uri="{FF2B5EF4-FFF2-40B4-BE49-F238E27FC236}">
                <a16:creationId xmlns:a16="http://schemas.microsoft.com/office/drawing/2014/main" id="{0B21888C-059B-8042-99D8-3761E4250592}"/>
              </a:ext>
            </a:extLst>
          </p:cNvPr>
          <p:cNvGraphicFramePr>
            <a:graphicFrameLocks noChangeAspect="1"/>
          </p:cNvGraphicFramePr>
          <p:nvPr>
            <p:extLst>
              <p:ext uri="{D42A27DB-BD31-4B8C-83A1-F6EECF244321}">
                <p14:modId xmlns:p14="http://schemas.microsoft.com/office/powerpoint/2010/main" val="1189576564"/>
              </p:ext>
            </p:extLst>
          </p:nvPr>
        </p:nvGraphicFramePr>
        <p:xfrm>
          <a:off x="8631775" y="1325247"/>
          <a:ext cx="357188" cy="228600"/>
        </p:xfrm>
        <a:graphic>
          <a:graphicData uri="http://schemas.openxmlformats.org/presentationml/2006/ole">
            <mc:AlternateContent xmlns:mc="http://schemas.openxmlformats.org/markup-compatibility/2006">
              <mc:Choice xmlns:v="urn:schemas-microsoft-com:vml" Requires="v">
                <p:oleObj spid="_x0000_s2814188" name="Equation" r:id="rId6" imgW="317500" imgH="203200" progId="Equation.DSMT4">
                  <p:embed/>
                </p:oleObj>
              </mc:Choice>
              <mc:Fallback>
                <p:oleObj name="Equation" r:id="rId6" imgW="317500" imgH="203200" progId="Equation.DSMT4">
                  <p:embed/>
                  <p:pic>
                    <p:nvPicPr>
                      <p:cNvPr id="283" name="Object 2"/>
                      <p:cNvPicPr>
                        <a:picLocks noChangeAspect="1" noChangeArrowheads="1"/>
                      </p:cNvPicPr>
                      <p:nvPr/>
                    </p:nvPicPr>
                    <p:blipFill>
                      <a:blip r:embed="rId7"/>
                      <a:srcRect/>
                      <a:stretch>
                        <a:fillRect/>
                      </a:stretch>
                    </p:blipFill>
                    <p:spPr bwMode="auto">
                      <a:xfrm>
                        <a:off x="8631775" y="1325247"/>
                        <a:ext cx="357188"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2980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ssolv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dissolv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dissolve">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1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
          <p:cNvSpPr txBox="1">
            <a:spLocks noChangeArrowheads="1"/>
          </p:cNvSpPr>
          <p:nvPr/>
        </p:nvSpPr>
        <p:spPr>
          <a:xfrm>
            <a:off x="592536" y="1790700"/>
            <a:ext cx="8373664" cy="39509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a.) What kind of </a:t>
            </a:r>
            <a:r>
              <a:rPr lang="en-US" sz="2000" dirty="0">
                <a:solidFill>
                  <a:srgbClr val="0000FF"/>
                </a:solidFill>
                <a:latin typeface="Times New Roman"/>
                <a:cs typeface="Times New Roman"/>
              </a:rPr>
              <a:t>transformer </a:t>
            </a:r>
            <a:r>
              <a:rPr lang="en-US" sz="2000" dirty="0">
                <a:latin typeface="Times New Roman"/>
                <a:cs typeface="Times New Roman"/>
              </a:rPr>
              <a:t>are you going to want to take on the trip?</a:t>
            </a:r>
            <a:endParaRPr lang="en-US" sz="1800" dirty="0">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76.)</a:t>
            </a:r>
          </a:p>
        </p:txBody>
      </p:sp>
      <p:sp>
        <p:nvSpPr>
          <p:cNvPr id="58" name="Rectangle 9"/>
          <p:cNvSpPr txBox="1">
            <a:spLocks noChangeArrowheads="1"/>
          </p:cNvSpPr>
          <p:nvPr/>
        </p:nvSpPr>
        <p:spPr>
          <a:xfrm>
            <a:off x="1300232" y="2142858"/>
            <a:ext cx="7419430" cy="37147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a:solidFill>
                  <a:srgbClr val="FF0000"/>
                </a:solidFill>
                <a:latin typeface="Apple Chancery"/>
                <a:ea typeface="ＭＳ Ｐゴシック" charset="0"/>
                <a:cs typeface="Apple Chancery"/>
              </a:rPr>
              <a:t>U.S. wall sockets </a:t>
            </a:r>
            <a:r>
              <a:rPr lang="en-US" sz="1800" dirty="0">
                <a:latin typeface="Times New Roman"/>
                <a:ea typeface="ＭＳ Ｐゴシック" charset="0"/>
                <a:cs typeface="Times New Roman"/>
              </a:rPr>
              <a:t>are 120 volts, so you want a </a:t>
            </a:r>
            <a:r>
              <a:rPr lang="en-US" sz="1800" i="1" dirty="0">
                <a:latin typeface="Times New Roman"/>
                <a:ea typeface="ＭＳ Ｐゴシック" charset="0"/>
                <a:cs typeface="Times New Roman"/>
              </a:rPr>
              <a:t>step-down </a:t>
            </a:r>
            <a:r>
              <a:rPr lang="en-US" sz="1800" dirty="0">
                <a:latin typeface="Times New Roman"/>
                <a:ea typeface="ＭＳ Ｐゴシック" charset="0"/>
                <a:cs typeface="Times New Roman"/>
              </a:rPr>
              <a:t>transformer.</a:t>
            </a:r>
            <a:endParaRPr lang="en-US" sz="1600" dirty="0">
              <a:solidFill>
                <a:srgbClr val="000000"/>
              </a:solidFill>
              <a:latin typeface="Apple Chancery"/>
              <a:ea typeface="ＭＳ Ｐゴシック" charset="0"/>
              <a:cs typeface="Apple Chancery"/>
            </a:endParaRPr>
          </a:p>
        </p:txBody>
      </p:sp>
      <p:sp>
        <p:nvSpPr>
          <p:cNvPr id="2" name="TextBox 1"/>
          <p:cNvSpPr txBox="1"/>
          <p:nvPr/>
        </p:nvSpPr>
        <p:spPr>
          <a:xfrm>
            <a:off x="292099" y="511175"/>
            <a:ext cx="8695927" cy="1138773"/>
          </a:xfrm>
          <a:prstGeom prst="rect">
            <a:avLst/>
          </a:prstGeom>
          <a:noFill/>
        </p:spPr>
        <p:txBody>
          <a:bodyPr wrap="square" rtlCol="0">
            <a:spAutoFit/>
          </a:bodyPr>
          <a:lstStyle/>
          <a:p>
            <a:r>
              <a:rPr lang="en-US" sz="2800" dirty="0">
                <a:solidFill>
                  <a:srgbClr val="FF0000"/>
                </a:solidFill>
                <a:latin typeface="Apple Chancery"/>
                <a:cs typeface="Apple Chancery"/>
              </a:rPr>
              <a:t>Example 19: </a:t>
            </a:r>
            <a:r>
              <a:rPr lang="en-US" sz="2000" dirty="0">
                <a:latin typeface="Times New Roman"/>
                <a:cs typeface="Times New Roman"/>
              </a:rPr>
              <a:t>You are off to Europe where the wall socket voltage is 240 volts.  You want to take a hair dryer (bad idea as all the hotels will have them for free, buy you’re stubborn and want your favorite dryer).  </a:t>
            </a:r>
          </a:p>
        </p:txBody>
      </p:sp>
      <p:sp>
        <p:nvSpPr>
          <p:cNvPr id="61" name="Rectangle 9"/>
          <p:cNvSpPr txBox="1">
            <a:spLocks noChangeArrowheads="1"/>
          </p:cNvSpPr>
          <p:nvPr/>
        </p:nvSpPr>
        <p:spPr>
          <a:xfrm>
            <a:off x="292098" y="2800780"/>
            <a:ext cx="8674101" cy="57742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Huge minor point: </a:t>
            </a:r>
            <a:r>
              <a:rPr lang="en-US" sz="2000" dirty="0">
                <a:latin typeface="Times New Roman"/>
                <a:cs typeface="Times New Roman"/>
              </a:rPr>
              <a:t>What do we mean when we say the wall socket voltage is </a:t>
            </a:r>
            <a:r>
              <a:rPr lang="en-US" sz="2000" dirty="0">
                <a:solidFill>
                  <a:srgbClr val="FF0000"/>
                </a:solidFill>
                <a:latin typeface="Times New Roman"/>
                <a:cs typeface="Times New Roman"/>
              </a:rPr>
              <a:t>120 volts AC</a:t>
            </a:r>
            <a:r>
              <a:rPr lang="en-US" sz="2000" dirty="0">
                <a:latin typeface="Times New Roman"/>
                <a:cs typeface="Times New Roman"/>
              </a:rPr>
              <a:t>?</a:t>
            </a:r>
            <a:endParaRPr lang="en-US" sz="1800" dirty="0">
              <a:latin typeface="Apple Chancery"/>
              <a:ea typeface="ＭＳ Ｐゴシック" charset="0"/>
              <a:cs typeface="Apple Chancery"/>
            </a:endParaRPr>
          </a:p>
        </p:txBody>
      </p:sp>
      <p:graphicFrame>
        <p:nvGraphicFramePr>
          <p:cNvPr id="13" name="Object 2"/>
          <p:cNvGraphicFramePr>
            <a:graphicFrameLocks noChangeAspect="1"/>
          </p:cNvGraphicFramePr>
          <p:nvPr>
            <p:extLst>
              <p:ext uri="{D42A27DB-BD31-4B8C-83A1-F6EECF244321}">
                <p14:modId xmlns:p14="http://schemas.microsoft.com/office/powerpoint/2010/main" val="222800511"/>
              </p:ext>
            </p:extLst>
          </p:nvPr>
        </p:nvGraphicFramePr>
        <p:xfrm>
          <a:off x="6573838" y="5481638"/>
          <a:ext cx="1855787" cy="458787"/>
        </p:xfrm>
        <a:graphic>
          <a:graphicData uri="http://schemas.openxmlformats.org/presentationml/2006/ole">
            <mc:AlternateContent xmlns:mc="http://schemas.openxmlformats.org/markup-compatibility/2006">
              <mc:Choice xmlns:v="urn:schemas-microsoft-com:vml" Requires="v">
                <p:oleObj spid="_x0000_s2816337" name="Equation" r:id="rId4" imgW="1079500" imgH="266700" progId="Equation.DSMT4">
                  <p:embed/>
                </p:oleObj>
              </mc:Choice>
              <mc:Fallback>
                <p:oleObj name="Equation" r:id="rId4" imgW="1079500" imgH="266700" progId="Equation.DSMT4">
                  <p:embed/>
                  <p:pic>
                    <p:nvPicPr>
                      <p:cNvPr id="0" name=""/>
                      <p:cNvPicPr>
                        <a:picLocks noChangeAspect="1" noChangeArrowheads="1"/>
                      </p:cNvPicPr>
                      <p:nvPr/>
                    </p:nvPicPr>
                    <p:blipFill>
                      <a:blip r:embed="rId5"/>
                      <a:srcRect/>
                      <a:stretch>
                        <a:fillRect/>
                      </a:stretch>
                    </p:blipFill>
                    <p:spPr bwMode="auto">
                      <a:xfrm>
                        <a:off x="6573838" y="5481638"/>
                        <a:ext cx="1855787" cy="458787"/>
                      </a:xfrm>
                      <a:prstGeom prst="rect">
                        <a:avLst/>
                      </a:prstGeom>
                      <a:noFill/>
                      <a:ln>
                        <a:noFill/>
                      </a:ln>
                      <a:effectLst/>
                    </p:spPr>
                  </p:pic>
                </p:oleObj>
              </mc:Fallback>
            </mc:AlternateContent>
          </a:graphicData>
        </a:graphic>
      </p:graphicFrame>
      <p:grpSp>
        <p:nvGrpSpPr>
          <p:cNvPr id="7" name="Group 6"/>
          <p:cNvGrpSpPr/>
          <p:nvPr/>
        </p:nvGrpSpPr>
        <p:grpSpPr>
          <a:xfrm>
            <a:off x="6177827" y="3340100"/>
            <a:ext cx="2509815" cy="2998331"/>
            <a:chOff x="6177827" y="3340100"/>
            <a:chExt cx="2509815" cy="2998331"/>
          </a:xfrm>
        </p:grpSpPr>
        <p:sp>
          <p:nvSpPr>
            <p:cNvPr id="12" name="Line 80"/>
            <p:cNvSpPr>
              <a:spLocks noChangeShapeType="1"/>
            </p:cNvSpPr>
            <p:nvPr/>
          </p:nvSpPr>
          <p:spPr bwMode="auto">
            <a:xfrm rot="16200000" flipV="1">
              <a:off x="7495685" y="5186150"/>
              <a:ext cx="2" cy="196807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73"/>
            <p:cNvSpPr>
              <a:spLocks noChangeShapeType="1"/>
            </p:cNvSpPr>
            <p:nvPr/>
          </p:nvSpPr>
          <p:spPr bwMode="auto">
            <a:xfrm rot="10800000">
              <a:off x="7997123" y="3854796"/>
              <a:ext cx="6905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75"/>
            <p:cNvSpPr>
              <a:spLocks noChangeShapeType="1"/>
            </p:cNvSpPr>
            <p:nvPr/>
          </p:nvSpPr>
          <p:spPr bwMode="auto">
            <a:xfrm rot="10800000">
              <a:off x="6344739" y="3951994"/>
              <a:ext cx="58319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 name="Group 15"/>
            <p:cNvGrpSpPr>
              <a:grpSpLocks/>
            </p:cNvGrpSpPr>
            <p:nvPr/>
          </p:nvGrpSpPr>
          <p:grpSpPr bwMode="auto">
            <a:xfrm rot="10800000">
              <a:off x="6927935" y="3660398"/>
              <a:ext cx="1059065" cy="485995"/>
              <a:chOff x="2256" y="2880"/>
              <a:chExt cx="576" cy="240"/>
            </a:xfrm>
          </p:grpSpPr>
          <p:sp>
            <p:nvSpPr>
              <p:cNvPr id="17"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4" name="Line 80"/>
            <p:cNvSpPr>
              <a:spLocks noChangeShapeType="1"/>
            </p:cNvSpPr>
            <p:nvPr/>
          </p:nvSpPr>
          <p:spPr bwMode="auto">
            <a:xfrm rot="16200000" flipH="1">
              <a:off x="5634224" y="4662510"/>
              <a:ext cx="142103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75"/>
            <p:cNvSpPr>
              <a:spLocks noChangeShapeType="1"/>
            </p:cNvSpPr>
            <p:nvPr/>
          </p:nvSpPr>
          <p:spPr bwMode="auto">
            <a:xfrm rot="10800000" flipV="1">
              <a:off x="6340521" y="5373025"/>
              <a:ext cx="954087" cy="50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75"/>
            <p:cNvSpPr>
              <a:spLocks noChangeShapeType="1"/>
            </p:cNvSpPr>
            <p:nvPr/>
          </p:nvSpPr>
          <p:spPr bwMode="auto">
            <a:xfrm rot="10800000" flipV="1">
              <a:off x="7628433" y="5378086"/>
              <a:ext cx="1037946" cy="538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80"/>
            <p:cNvSpPr>
              <a:spLocks noChangeShapeType="1"/>
            </p:cNvSpPr>
            <p:nvPr/>
          </p:nvSpPr>
          <p:spPr bwMode="auto">
            <a:xfrm rot="16200000" flipH="1">
              <a:off x="7902708" y="4618466"/>
              <a:ext cx="152734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 name="Group 33"/>
            <p:cNvGrpSpPr/>
            <p:nvPr/>
          </p:nvGrpSpPr>
          <p:grpSpPr>
            <a:xfrm>
              <a:off x="6177827" y="4464081"/>
              <a:ext cx="333824" cy="333824"/>
              <a:chOff x="5411254" y="3001405"/>
              <a:chExt cx="333824" cy="333824"/>
            </a:xfrm>
          </p:grpSpPr>
          <p:sp>
            <p:nvSpPr>
              <p:cNvPr id="35" name="Oval 34"/>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 name="Object 35"/>
              <p:cNvGraphicFramePr>
                <a:graphicFrameLocks noChangeAspect="1"/>
              </p:cNvGraphicFramePr>
              <p:nvPr>
                <p:extLst>
                  <p:ext uri="{D42A27DB-BD31-4B8C-83A1-F6EECF244321}">
                    <p14:modId xmlns:p14="http://schemas.microsoft.com/office/powerpoint/2010/main" val="4057642919"/>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2816338"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5446949" y="3011712"/>
                            <a:ext cx="276225" cy="254000"/>
                          </a:xfrm>
                          <a:prstGeom prst="rect">
                            <a:avLst/>
                          </a:prstGeom>
                        </p:spPr>
                      </p:pic>
                    </p:oleObj>
                  </mc:Fallback>
                </mc:AlternateContent>
              </a:graphicData>
            </a:graphic>
          </p:graphicFrame>
        </p:grpSp>
        <p:sp>
          <p:nvSpPr>
            <p:cNvPr id="37" name="Line 80"/>
            <p:cNvSpPr>
              <a:spLocks noChangeShapeType="1"/>
            </p:cNvSpPr>
            <p:nvPr/>
          </p:nvSpPr>
          <p:spPr bwMode="auto">
            <a:xfrm rot="16200000" flipH="1">
              <a:off x="8086366" y="5776827"/>
              <a:ext cx="786713"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Line 80"/>
            <p:cNvSpPr>
              <a:spLocks noChangeShapeType="1"/>
            </p:cNvSpPr>
            <p:nvPr/>
          </p:nvSpPr>
          <p:spPr bwMode="auto">
            <a:xfrm rot="16200000" flipH="1">
              <a:off x="6132958" y="5776161"/>
              <a:ext cx="78804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9" name="Group 38"/>
            <p:cNvGrpSpPr/>
            <p:nvPr/>
          </p:nvGrpSpPr>
          <p:grpSpPr>
            <a:xfrm>
              <a:off x="7319561" y="6004607"/>
              <a:ext cx="333824" cy="333824"/>
              <a:chOff x="5411254" y="3001405"/>
              <a:chExt cx="333824" cy="333824"/>
            </a:xfrm>
          </p:grpSpPr>
          <p:sp>
            <p:nvSpPr>
              <p:cNvPr id="40" name="Oval 39"/>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ext uri="{D42A27DB-BD31-4B8C-83A1-F6EECF244321}">
                    <p14:modId xmlns:p14="http://schemas.microsoft.com/office/powerpoint/2010/main" val="2413362816"/>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2816339"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5451390" y="3045986"/>
                            <a:ext cx="254000" cy="254000"/>
                          </a:xfrm>
                          <a:prstGeom prst="rect">
                            <a:avLst/>
                          </a:prstGeom>
                        </p:spPr>
                      </p:pic>
                    </p:oleObj>
                  </mc:Fallback>
                </mc:AlternateContent>
              </a:graphicData>
            </a:graphic>
          </p:graphicFrame>
        </p:grpSp>
        <p:graphicFrame>
          <p:nvGraphicFramePr>
            <p:cNvPr id="42" name="Object 5"/>
            <p:cNvGraphicFramePr>
              <a:graphicFrameLocks noChangeAspect="1"/>
            </p:cNvGraphicFramePr>
            <p:nvPr>
              <p:extLst>
                <p:ext uri="{D42A27DB-BD31-4B8C-83A1-F6EECF244321}">
                  <p14:modId xmlns:p14="http://schemas.microsoft.com/office/powerpoint/2010/main" val="1386385019"/>
                </p:ext>
              </p:extLst>
            </p:nvPr>
          </p:nvGraphicFramePr>
          <p:xfrm>
            <a:off x="7294609" y="3340100"/>
            <a:ext cx="268288" cy="247650"/>
          </p:xfrm>
          <a:graphic>
            <a:graphicData uri="http://schemas.openxmlformats.org/presentationml/2006/ole">
              <mc:AlternateContent xmlns:mc="http://schemas.openxmlformats.org/markup-compatibility/2006">
                <mc:Choice xmlns:v="urn:schemas-microsoft-com:vml" Requires="v">
                  <p:oleObj spid="_x0000_s2816340" name="Equation" r:id="rId10" imgW="165100" imgH="152400" progId="Equation.DSMT4">
                    <p:embed/>
                  </p:oleObj>
                </mc:Choice>
                <mc:Fallback>
                  <p:oleObj name="Equation" r:id="rId10" imgW="165100" imgH="152400" progId="Equation.DSMT4">
                    <p:embed/>
                    <p:pic>
                      <p:nvPicPr>
                        <p:cNvPr id="0" name=""/>
                        <p:cNvPicPr>
                          <a:picLocks noChangeAspect="1" noChangeArrowheads="1"/>
                        </p:cNvPicPr>
                        <p:nvPr/>
                      </p:nvPicPr>
                      <p:blipFill>
                        <a:blip r:embed="rId11"/>
                        <a:srcRect/>
                        <a:stretch>
                          <a:fillRect/>
                        </a:stretch>
                      </p:blipFill>
                      <p:spPr bwMode="auto">
                        <a:xfrm>
                          <a:off x="7294609" y="3340100"/>
                          <a:ext cx="268288" cy="247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5"/>
            <p:cNvGrpSpPr/>
            <p:nvPr/>
          </p:nvGrpSpPr>
          <p:grpSpPr>
            <a:xfrm>
              <a:off x="7294609" y="5216560"/>
              <a:ext cx="333824" cy="333824"/>
              <a:chOff x="7294609" y="5216560"/>
              <a:chExt cx="333824" cy="333824"/>
            </a:xfrm>
          </p:grpSpPr>
          <p:sp>
            <p:nvSpPr>
              <p:cNvPr id="44" name="Oval 43"/>
              <p:cNvSpPr/>
              <p:nvPr/>
            </p:nvSpPr>
            <p:spPr>
              <a:xfrm>
                <a:off x="7294609" y="5216560"/>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376389" y="5333093"/>
                <a:ext cx="85738" cy="55737"/>
              </a:xfrm>
              <a:custGeom>
                <a:avLst/>
                <a:gdLst>
                  <a:gd name="connsiteX0" fmla="*/ 0 w 169333"/>
                  <a:gd name="connsiteY0" fmla="*/ 110081 h 110081"/>
                  <a:gd name="connsiteX1" fmla="*/ 84666 w 169333"/>
                  <a:gd name="connsiteY1" fmla="*/ 14 h 110081"/>
                  <a:gd name="connsiteX2" fmla="*/ 169333 w 169333"/>
                  <a:gd name="connsiteY2" fmla="*/ 101614 h 110081"/>
                </a:gdLst>
                <a:ahLst/>
                <a:cxnLst>
                  <a:cxn ang="0">
                    <a:pos x="connsiteX0" y="connsiteY0"/>
                  </a:cxn>
                  <a:cxn ang="0">
                    <a:pos x="connsiteX1" y="connsiteY1"/>
                  </a:cxn>
                  <a:cxn ang="0">
                    <a:pos x="connsiteX2" y="connsiteY2"/>
                  </a:cxn>
                </a:cxnLst>
                <a:rect l="l" t="t" r="r" b="b"/>
                <a:pathLst>
                  <a:path w="169333" h="110081">
                    <a:moveTo>
                      <a:pt x="0" y="110081"/>
                    </a:moveTo>
                    <a:cubicBezTo>
                      <a:pt x="28222" y="55753"/>
                      <a:pt x="56444" y="1425"/>
                      <a:pt x="84666" y="14"/>
                    </a:cubicBezTo>
                    <a:cubicBezTo>
                      <a:pt x="112888" y="-1397"/>
                      <a:pt x="169333" y="101614"/>
                      <a:pt x="169333" y="101614"/>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rot="10800000">
                <a:off x="7459984" y="5378114"/>
                <a:ext cx="85738" cy="55737"/>
              </a:xfrm>
              <a:custGeom>
                <a:avLst/>
                <a:gdLst>
                  <a:gd name="connsiteX0" fmla="*/ 0 w 169333"/>
                  <a:gd name="connsiteY0" fmla="*/ 110081 h 110081"/>
                  <a:gd name="connsiteX1" fmla="*/ 84666 w 169333"/>
                  <a:gd name="connsiteY1" fmla="*/ 14 h 110081"/>
                  <a:gd name="connsiteX2" fmla="*/ 169333 w 169333"/>
                  <a:gd name="connsiteY2" fmla="*/ 101614 h 110081"/>
                </a:gdLst>
                <a:ahLst/>
                <a:cxnLst>
                  <a:cxn ang="0">
                    <a:pos x="connsiteX0" y="connsiteY0"/>
                  </a:cxn>
                  <a:cxn ang="0">
                    <a:pos x="connsiteX1" y="connsiteY1"/>
                  </a:cxn>
                  <a:cxn ang="0">
                    <a:pos x="connsiteX2" y="connsiteY2"/>
                  </a:cxn>
                </a:cxnLst>
                <a:rect l="l" t="t" r="r" b="b"/>
                <a:pathLst>
                  <a:path w="169333" h="110081">
                    <a:moveTo>
                      <a:pt x="0" y="110081"/>
                    </a:moveTo>
                    <a:cubicBezTo>
                      <a:pt x="28222" y="55753"/>
                      <a:pt x="56444" y="1425"/>
                      <a:pt x="84666" y="14"/>
                    </a:cubicBezTo>
                    <a:cubicBezTo>
                      <a:pt x="112888" y="-1397"/>
                      <a:pt x="169333" y="101614"/>
                      <a:pt x="169333" y="101614"/>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49" name="Rectangle 9"/>
          <p:cNvSpPr txBox="1">
            <a:spLocks noChangeArrowheads="1"/>
          </p:cNvSpPr>
          <p:nvPr/>
        </p:nvSpPr>
        <p:spPr>
          <a:xfrm>
            <a:off x="711199" y="3543300"/>
            <a:ext cx="5016502" cy="155616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An AC voltages </a:t>
            </a:r>
            <a:r>
              <a:rPr lang="en-US" sz="2000" dirty="0">
                <a:latin typeface="Times New Roman"/>
                <a:cs typeface="Times New Roman"/>
              </a:rPr>
              <a:t>across the terminals of a power supply means the </a:t>
            </a:r>
            <a:r>
              <a:rPr lang="en-US" sz="2000" dirty="0">
                <a:solidFill>
                  <a:srgbClr val="0000FF"/>
                </a:solidFill>
                <a:latin typeface="Times New Roman"/>
                <a:cs typeface="Times New Roman"/>
              </a:rPr>
              <a:t>voltage difference across the terminals </a:t>
            </a:r>
            <a:r>
              <a:rPr lang="en-US" sz="2000" dirty="0">
                <a:solidFill>
                  <a:srgbClr val="FF0000"/>
                </a:solidFill>
                <a:latin typeface="Times New Roman"/>
                <a:cs typeface="Times New Roman"/>
              </a:rPr>
              <a:t>varies in time </a:t>
            </a:r>
            <a:r>
              <a:rPr lang="en-US" sz="2000" dirty="0">
                <a:latin typeface="Times New Roman"/>
                <a:cs typeface="Times New Roman"/>
              </a:rPr>
              <a:t>and, in fact, actually changes polarity periodically.  This is usually characterized as sine function:</a:t>
            </a:r>
            <a:endParaRPr lang="en-US" sz="1800" dirty="0">
              <a:latin typeface="Apple Chancery"/>
              <a:ea typeface="ＭＳ Ｐゴシック" charset="0"/>
              <a:cs typeface="Apple Chancery"/>
            </a:endParaRPr>
          </a:p>
        </p:txBody>
      </p:sp>
      <p:graphicFrame>
        <p:nvGraphicFramePr>
          <p:cNvPr id="50" name="Object 2"/>
          <p:cNvGraphicFramePr>
            <a:graphicFrameLocks noChangeAspect="1"/>
          </p:cNvGraphicFramePr>
          <p:nvPr>
            <p:extLst>
              <p:ext uri="{D42A27DB-BD31-4B8C-83A1-F6EECF244321}">
                <p14:modId xmlns:p14="http://schemas.microsoft.com/office/powerpoint/2010/main" val="3468793846"/>
              </p:ext>
            </p:extLst>
          </p:nvPr>
        </p:nvGraphicFramePr>
        <p:xfrm>
          <a:off x="2141538" y="5252244"/>
          <a:ext cx="1855787" cy="458787"/>
        </p:xfrm>
        <a:graphic>
          <a:graphicData uri="http://schemas.openxmlformats.org/presentationml/2006/ole">
            <mc:AlternateContent xmlns:mc="http://schemas.openxmlformats.org/markup-compatibility/2006">
              <mc:Choice xmlns:v="urn:schemas-microsoft-com:vml" Requires="v">
                <p:oleObj spid="_x0000_s2816341" name="Equation" r:id="rId12" imgW="1079500" imgH="266700" progId="Equation.DSMT4">
                  <p:embed/>
                </p:oleObj>
              </mc:Choice>
              <mc:Fallback>
                <p:oleObj name="Equation" r:id="rId12" imgW="1079500" imgH="266700" progId="Equation.DSMT4">
                  <p:embed/>
                  <p:pic>
                    <p:nvPicPr>
                      <p:cNvPr id="0" name=""/>
                      <p:cNvPicPr>
                        <a:picLocks noChangeAspect="1" noChangeArrowheads="1"/>
                      </p:cNvPicPr>
                      <p:nvPr/>
                    </p:nvPicPr>
                    <p:blipFill>
                      <a:blip r:embed="rId5"/>
                      <a:srcRect/>
                      <a:stretch>
                        <a:fillRect/>
                      </a:stretch>
                    </p:blipFill>
                    <p:spPr bwMode="auto">
                      <a:xfrm>
                        <a:off x="2141538" y="5252244"/>
                        <a:ext cx="1855787" cy="4587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5656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dissolv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ssolv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dissolve">
                                      <p:cBhvr>
                                        <p:cTn id="27" dur="500"/>
                                        <p:tgtEl>
                                          <p:spTgt spid="50"/>
                                        </p:tgtEl>
                                      </p:cBhvr>
                                    </p:animEffect>
                                  </p:childTnLst>
                                </p:cTn>
                              </p:par>
                              <p:par>
                                <p:cTn id="28" presetID="9"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p:bldP spid="4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77.)</a:t>
            </a:r>
          </a:p>
        </p:txBody>
      </p:sp>
      <p:grpSp>
        <p:nvGrpSpPr>
          <p:cNvPr id="7" name="Group 6"/>
          <p:cNvGrpSpPr/>
          <p:nvPr/>
        </p:nvGrpSpPr>
        <p:grpSpPr>
          <a:xfrm>
            <a:off x="6177827" y="3505200"/>
            <a:ext cx="2509815" cy="2998331"/>
            <a:chOff x="6177827" y="3505200"/>
            <a:chExt cx="2509815" cy="2998331"/>
          </a:xfrm>
        </p:grpSpPr>
        <p:sp>
          <p:nvSpPr>
            <p:cNvPr id="12" name="Line 80"/>
            <p:cNvSpPr>
              <a:spLocks noChangeShapeType="1"/>
            </p:cNvSpPr>
            <p:nvPr/>
          </p:nvSpPr>
          <p:spPr bwMode="auto">
            <a:xfrm rot="16200000" flipV="1">
              <a:off x="7495685" y="5351250"/>
              <a:ext cx="2" cy="196807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3" name="Object 2"/>
            <p:cNvGraphicFramePr>
              <a:graphicFrameLocks noChangeAspect="1"/>
            </p:cNvGraphicFramePr>
            <p:nvPr>
              <p:extLst>
                <p:ext uri="{D42A27DB-BD31-4B8C-83A1-F6EECF244321}">
                  <p14:modId xmlns:p14="http://schemas.microsoft.com/office/powerpoint/2010/main" val="2026885033"/>
                </p:ext>
              </p:extLst>
            </p:nvPr>
          </p:nvGraphicFramePr>
          <p:xfrm>
            <a:off x="6573838" y="5646738"/>
            <a:ext cx="1855787" cy="458787"/>
          </p:xfrm>
          <a:graphic>
            <a:graphicData uri="http://schemas.openxmlformats.org/presentationml/2006/ole">
              <mc:AlternateContent xmlns:mc="http://schemas.openxmlformats.org/markup-compatibility/2006">
                <mc:Choice xmlns:v="urn:schemas-microsoft-com:vml" Requires="v">
                  <p:oleObj spid="_x0000_s3080385" name="Equation" r:id="rId4" imgW="1079500" imgH="266700" progId="Equation.DSMT4">
                    <p:embed/>
                  </p:oleObj>
                </mc:Choice>
                <mc:Fallback>
                  <p:oleObj name="Equation" r:id="rId4" imgW="1079500" imgH="266700" progId="Equation.DSMT4">
                    <p:embed/>
                    <p:pic>
                      <p:nvPicPr>
                        <p:cNvPr id="0" name=""/>
                        <p:cNvPicPr>
                          <a:picLocks noChangeAspect="1" noChangeArrowheads="1"/>
                        </p:cNvPicPr>
                        <p:nvPr/>
                      </p:nvPicPr>
                      <p:blipFill>
                        <a:blip r:embed="rId5"/>
                        <a:srcRect/>
                        <a:stretch>
                          <a:fillRect/>
                        </a:stretch>
                      </p:blipFill>
                      <p:spPr bwMode="auto">
                        <a:xfrm>
                          <a:off x="6573838" y="5646738"/>
                          <a:ext cx="1855787" cy="458787"/>
                        </a:xfrm>
                        <a:prstGeom prst="rect">
                          <a:avLst/>
                        </a:prstGeom>
                        <a:noFill/>
                        <a:ln>
                          <a:noFill/>
                        </a:ln>
                        <a:effectLst/>
                      </p:spPr>
                    </p:pic>
                  </p:oleObj>
                </mc:Fallback>
              </mc:AlternateContent>
            </a:graphicData>
          </a:graphic>
        </p:graphicFrame>
        <p:sp>
          <p:nvSpPr>
            <p:cNvPr id="14" name="Line 73"/>
            <p:cNvSpPr>
              <a:spLocks noChangeShapeType="1"/>
            </p:cNvSpPr>
            <p:nvPr/>
          </p:nvSpPr>
          <p:spPr bwMode="auto">
            <a:xfrm rot="10800000">
              <a:off x="7997123" y="4019896"/>
              <a:ext cx="6905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75"/>
            <p:cNvSpPr>
              <a:spLocks noChangeShapeType="1"/>
            </p:cNvSpPr>
            <p:nvPr/>
          </p:nvSpPr>
          <p:spPr bwMode="auto">
            <a:xfrm rot="10800000">
              <a:off x="6344739" y="4117094"/>
              <a:ext cx="58319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 name="Group 15"/>
            <p:cNvGrpSpPr>
              <a:grpSpLocks/>
            </p:cNvGrpSpPr>
            <p:nvPr/>
          </p:nvGrpSpPr>
          <p:grpSpPr bwMode="auto">
            <a:xfrm rot="10800000">
              <a:off x="6927935" y="3825498"/>
              <a:ext cx="1059065" cy="485995"/>
              <a:chOff x="2256" y="2880"/>
              <a:chExt cx="576" cy="240"/>
            </a:xfrm>
          </p:grpSpPr>
          <p:sp>
            <p:nvSpPr>
              <p:cNvPr id="17"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4" name="Line 80"/>
            <p:cNvSpPr>
              <a:spLocks noChangeShapeType="1"/>
            </p:cNvSpPr>
            <p:nvPr/>
          </p:nvSpPr>
          <p:spPr bwMode="auto">
            <a:xfrm rot="16200000" flipH="1">
              <a:off x="5634224" y="4827610"/>
              <a:ext cx="142103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75"/>
            <p:cNvSpPr>
              <a:spLocks noChangeShapeType="1"/>
            </p:cNvSpPr>
            <p:nvPr/>
          </p:nvSpPr>
          <p:spPr bwMode="auto">
            <a:xfrm rot="10800000" flipV="1">
              <a:off x="6340521" y="5538125"/>
              <a:ext cx="954087" cy="50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75"/>
            <p:cNvSpPr>
              <a:spLocks noChangeShapeType="1"/>
            </p:cNvSpPr>
            <p:nvPr/>
          </p:nvSpPr>
          <p:spPr bwMode="auto">
            <a:xfrm rot="10800000" flipV="1">
              <a:off x="7628433" y="5543186"/>
              <a:ext cx="1037946" cy="538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80"/>
            <p:cNvSpPr>
              <a:spLocks noChangeShapeType="1"/>
            </p:cNvSpPr>
            <p:nvPr/>
          </p:nvSpPr>
          <p:spPr bwMode="auto">
            <a:xfrm rot="16200000" flipH="1">
              <a:off x="7902708" y="4783566"/>
              <a:ext cx="152734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 name="Group 33"/>
            <p:cNvGrpSpPr/>
            <p:nvPr/>
          </p:nvGrpSpPr>
          <p:grpSpPr>
            <a:xfrm>
              <a:off x="6177827" y="4629181"/>
              <a:ext cx="333824" cy="333824"/>
              <a:chOff x="5411254" y="3001405"/>
              <a:chExt cx="333824" cy="333824"/>
            </a:xfrm>
          </p:grpSpPr>
          <p:sp>
            <p:nvSpPr>
              <p:cNvPr id="35" name="Oval 34"/>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 name="Object 35"/>
              <p:cNvGraphicFramePr>
                <a:graphicFrameLocks noChangeAspect="1"/>
              </p:cNvGraphicFramePr>
              <p:nvPr>
                <p:extLst>
                  <p:ext uri="{D42A27DB-BD31-4B8C-83A1-F6EECF244321}">
                    <p14:modId xmlns:p14="http://schemas.microsoft.com/office/powerpoint/2010/main" val="3620883283"/>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3080386"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5446949" y="3011712"/>
                            <a:ext cx="276225" cy="254000"/>
                          </a:xfrm>
                          <a:prstGeom prst="rect">
                            <a:avLst/>
                          </a:prstGeom>
                        </p:spPr>
                      </p:pic>
                    </p:oleObj>
                  </mc:Fallback>
                </mc:AlternateContent>
              </a:graphicData>
            </a:graphic>
          </p:graphicFrame>
        </p:grpSp>
        <p:sp>
          <p:nvSpPr>
            <p:cNvPr id="37" name="Line 80"/>
            <p:cNvSpPr>
              <a:spLocks noChangeShapeType="1"/>
            </p:cNvSpPr>
            <p:nvPr/>
          </p:nvSpPr>
          <p:spPr bwMode="auto">
            <a:xfrm rot="16200000" flipH="1">
              <a:off x="8086366" y="5941927"/>
              <a:ext cx="786713"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Line 80"/>
            <p:cNvSpPr>
              <a:spLocks noChangeShapeType="1"/>
            </p:cNvSpPr>
            <p:nvPr/>
          </p:nvSpPr>
          <p:spPr bwMode="auto">
            <a:xfrm rot="16200000" flipH="1">
              <a:off x="6132958" y="5941261"/>
              <a:ext cx="78804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9" name="Group 38"/>
            <p:cNvGrpSpPr/>
            <p:nvPr/>
          </p:nvGrpSpPr>
          <p:grpSpPr>
            <a:xfrm>
              <a:off x="7319561" y="6169707"/>
              <a:ext cx="333824" cy="333824"/>
              <a:chOff x="5411254" y="3001405"/>
              <a:chExt cx="333824" cy="333824"/>
            </a:xfrm>
          </p:grpSpPr>
          <p:sp>
            <p:nvSpPr>
              <p:cNvPr id="40" name="Oval 39"/>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ext uri="{D42A27DB-BD31-4B8C-83A1-F6EECF244321}">
                    <p14:modId xmlns:p14="http://schemas.microsoft.com/office/powerpoint/2010/main" val="463016196"/>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3080387"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5451390" y="3045986"/>
                            <a:ext cx="254000" cy="254000"/>
                          </a:xfrm>
                          <a:prstGeom prst="rect">
                            <a:avLst/>
                          </a:prstGeom>
                        </p:spPr>
                      </p:pic>
                    </p:oleObj>
                  </mc:Fallback>
                </mc:AlternateContent>
              </a:graphicData>
            </a:graphic>
          </p:graphicFrame>
        </p:grpSp>
        <p:graphicFrame>
          <p:nvGraphicFramePr>
            <p:cNvPr id="42" name="Object 5"/>
            <p:cNvGraphicFramePr>
              <a:graphicFrameLocks noChangeAspect="1"/>
            </p:cNvGraphicFramePr>
            <p:nvPr>
              <p:extLst>
                <p:ext uri="{D42A27DB-BD31-4B8C-83A1-F6EECF244321}">
                  <p14:modId xmlns:p14="http://schemas.microsoft.com/office/powerpoint/2010/main" val="3157524165"/>
                </p:ext>
              </p:extLst>
            </p:nvPr>
          </p:nvGraphicFramePr>
          <p:xfrm>
            <a:off x="7294609" y="3505200"/>
            <a:ext cx="268288" cy="247650"/>
          </p:xfrm>
          <a:graphic>
            <a:graphicData uri="http://schemas.openxmlformats.org/presentationml/2006/ole">
              <mc:AlternateContent xmlns:mc="http://schemas.openxmlformats.org/markup-compatibility/2006">
                <mc:Choice xmlns:v="urn:schemas-microsoft-com:vml" Requires="v">
                  <p:oleObj spid="_x0000_s3080388" name="Equation" r:id="rId10" imgW="165100" imgH="152400" progId="Equation.DSMT4">
                    <p:embed/>
                  </p:oleObj>
                </mc:Choice>
                <mc:Fallback>
                  <p:oleObj name="Equation" r:id="rId10" imgW="165100" imgH="152400" progId="Equation.DSMT4">
                    <p:embed/>
                    <p:pic>
                      <p:nvPicPr>
                        <p:cNvPr id="0" name=""/>
                        <p:cNvPicPr>
                          <a:picLocks noChangeAspect="1" noChangeArrowheads="1"/>
                        </p:cNvPicPr>
                        <p:nvPr/>
                      </p:nvPicPr>
                      <p:blipFill>
                        <a:blip r:embed="rId11"/>
                        <a:srcRect/>
                        <a:stretch>
                          <a:fillRect/>
                        </a:stretch>
                      </p:blipFill>
                      <p:spPr bwMode="auto">
                        <a:xfrm>
                          <a:off x="7294609" y="3505200"/>
                          <a:ext cx="268288" cy="247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5"/>
            <p:cNvGrpSpPr/>
            <p:nvPr/>
          </p:nvGrpSpPr>
          <p:grpSpPr>
            <a:xfrm>
              <a:off x="7294609" y="5381660"/>
              <a:ext cx="333824" cy="333824"/>
              <a:chOff x="7294609" y="5216560"/>
              <a:chExt cx="333824" cy="333824"/>
            </a:xfrm>
          </p:grpSpPr>
          <p:sp>
            <p:nvSpPr>
              <p:cNvPr id="44" name="Oval 43"/>
              <p:cNvSpPr/>
              <p:nvPr/>
            </p:nvSpPr>
            <p:spPr>
              <a:xfrm>
                <a:off x="7294609" y="5216560"/>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376389" y="5333093"/>
                <a:ext cx="85738" cy="55737"/>
              </a:xfrm>
              <a:custGeom>
                <a:avLst/>
                <a:gdLst>
                  <a:gd name="connsiteX0" fmla="*/ 0 w 169333"/>
                  <a:gd name="connsiteY0" fmla="*/ 110081 h 110081"/>
                  <a:gd name="connsiteX1" fmla="*/ 84666 w 169333"/>
                  <a:gd name="connsiteY1" fmla="*/ 14 h 110081"/>
                  <a:gd name="connsiteX2" fmla="*/ 169333 w 169333"/>
                  <a:gd name="connsiteY2" fmla="*/ 101614 h 110081"/>
                </a:gdLst>
                <a:ahLst/>
                <a:cxnLst>
                  <a:cxn ang="0">
                    <a:pos x="connsiteX0" y="connsiteY0"/>
                  </a:cxn>
                  <a:cxn ang="0">
                    <a:pos x="connsiteX1" y="connsiteY1"/>
                  </a:cxn>
                  <a:cxn ang="0">
                    <a:pos x="connsiteX2" y="connsiteY2"/>
                  </a:cxn>
                </a:cxnLst>
                <a:rect l="l" t="t" r="r" b="b"/>
                <a:pathLst>
                  <a:path w="169333" h="110081">
                    <a:moveTo>
                      <a:pt x="0" y="110081"/>
                    </a:moveTo>
                    <a:cubicBezTo>
                      <a:pt x="28222" y="55753"/>
                      <a:pt x="56444" y="1425"/>
                      <a:pt x="84666" y="14"/>
                    </a:cubicBezTo>
                    <a:cubicBezTo>
                      <a:pt x="112888" y="-1397"/>
                      <a:pt x="169333" y="101614"/>
                      <a:pt x="169333" y="101614"/>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rot="10800000">
                <a:off x="7459984" y="5378114"/>
                <a:ext cx="85738" cy="55737"/>
              </a:xfrm>
              <a:custGeom>
                <a:avLst/>
                <a:gdLst>
                  <a:gd name="connsiteX0" fmla="*/ 0 w 169333"/>
                  <a:gd name="connsiteY0" fmla="*/ 110081 h 110081"/>
                  <a:gd name="connsiteX1" fmla="*/ 84666 w 169333"/>
                  <a:gd name="connsiteY1" fmla="*/ 14 h 110081"/>
                  <a:gd name="connsiteX2" fmla="*/ 169333 w 169333"/>
                  <a:gd name="connsiteY2" fmla="*/ 101614 h 110081"/>
                </a:gdLst>
                <a:ahLst/>
                <a:cxnLst>
                  <a:cxn ang="0">
                    <a:pos x="connsiteX0" y="connsiteY0"/>
                  </a:cxn>
                  <a:cxn ang="0">
                    <a:pos x="connsiteX1" y="connsiteY1"/>
                  </a:cxn>
                  <a:cxn ang="0">
                    <a:pos x="connsiteX2" y="connsiteY2"/>
                  </a:cxn>
                </a:cxnLst>
                <a:rect l="l" t="t" r="r" b="b"/>
                <a:pathLst>
                  <a:path w="169333" h="110081">
                    <a:moveTo>
                      <a:pt x="0" y="110081"/>
                    </a:moveTo>
                    <a:cubicBezTo>
                      <a:pt x="28222" y="55753"/>
                      <a:pt x="56444" y="1425"/>
                      <a:pt x="84666" y="14"/>
                    </a:cubicBezTo>
                    <a:cubicBezTo>
                      <a:pt x="112888" y="-1397"/>
                      <a:pt x="169333" y="101614"/>
                      <a:pt x="169333" y="101614"/>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aphicFrame>
        <p:nvGraphicFramePr>
          <p:cNvPr id="50" name="Object 2"/>
          <p:cNvGraphicFramePr>
            <a:graphicFrameLocks noChangeAspect="1"/>
          </p:cNvGraphicFramePr>
          <p:nvPr>
            <p:extLst>
              <p:ext uri="{D42A27DB-BD31-4B8C-83A1-F6EECF244321}">
                <p14:modId xmlns:p14="http://schemas.microsoft.com/office/powerpoint/2010/main" val="1637364224"/>
              </p:ext>
            </p:extLst>
          </p:nvPr>
        </p:nvGraphicFramePr>
        <p:xfrm>
          <a:off x="2698750" y="5755369"/>
          <a:ext cx="1376363" cy="414338"/>
        </p:xfrm>
        <a:graphic>
          <a:graphicData uri="http://schemas.openxmlformats.org/presentationml/2006/ole">
            <mc:AlternateContent xmlns:mc="http://schemas.openxmlformats.org/markup-compatibility/2006">
              <mc:Choice xmlns:v="urn:schemas-microsoft-com:vml" Requires="v">
                <p:oleObj spid="_x0000_s3080389" name="Equation" r:id="rId12" imgW="800100" imgH="241300" progId="Equation.DSMT4">
                  <p:embed/>
                </p:oleObj>
              </mc:Choice>
              <mc:Fallback>
                <p:oleObj name="Equation" r:id="rId12" imgW="800100" imgH="241300" progId="Equation.DSMT4">
                  <p:embed/>
                  <p:pic>
                    <p:nvPicPr>
                      <p:cNvPr id="0" name=""/>
                      <p:cNvPicPr>
                        <a:picLocks noChangeAspect="1" noChangeArrowheads="1"/>
                      </p:cNvPicPr>
                      <p:nvPr/>
                    </p:nvPicPr>
                    <p:blipFill>
                      <a:blip r:embed="rId13"/>
                      <a:srcRect/>
                      <a:stretch>
                        <a:fillRect/>
                      </a:stretch>
                    </p:blipFill>
                    <p:spPr bwMode="auto">
                      <a:xfrm>
                        <a:off x="2698750" y="5755369"/>
                        <a:ext cx="1376363" cy="414338"/>
                      </a:xfrm>
                      <a:prstGeom prst="rect">
                        <a:avLst/>
                      </a:prstGeom>
                      <a:noFill/>
                      <a:ln>
                        <a:noFill/>
                      </a:ln>
                      <a:effectLst/>
                    </p:spPr>
                  </p:pic>
                </p:oleObj>
              </mc:Fallback>
            </mc:AlternateContent>
          </a:graphicData>
        </a:graphic>
      </p:graphicFrame>
      <p:sp>
        <p:nvSpPr>
          <p:cNvPr id="5" name="TextBox 4"/>
          <p:cNvSpPr txBox="1"/>
          <p:nvPr/>
        </p:nvSpPr>
        <p:spPr>
          <a:xfrm>
            <a:off x="292098" y="444500"/>
            <a:ext cx="8674101" cy="1631216"/>
          </a:xfrm>
          <a:prstGeom prst="rect">
            <a:avLst/>
          </a:prstGeom>
          <a:noFill/>
        </p:spPr>
        <p:txBody>
          <a:bodyPr wrap="square" rtlCol="0">
            <a:spAutoFit/>
          </a:bodyPr>
          <a:lstStyle/>
          <a:p>
            <a:r>
              <a:rPr lang="en-US" sz="2000" dirty="0">
                <a:solidFill>
                  <a:srgbClr val="FF0000"/>
                </a:solidFill>
                <a:latin typeface="Apple Chancery"/>
                <a:cs typeface="Apple Chancery"/>
              </a:rPr>
              <a:t>This motivates </a:t>
            </a:r>
            <a:r>
              <a:rPr lang="en-US" sz="2000" dirty="0">
                <a:latin typeface="Times New Roman"/>
                <a:cs typeface="Times New Roman"/>
              </a:rPr>
              <a:t>charge carriers in the circuit to </a:t>
            </a:r>
            <a:r>
              <a:rPr lang="en-US" sz="2000" dirty="0">
                <a:solidFill>
                  <a:srgbClr val="0000FF"/>
                </a:solidFill>
                <a:latin typeface="Times New Roman"/>
                <a:cs typeface="Times New Roman"/>
              </a:rPr>
              <a:t>jiggle back and forth </a:t>
            </a:r>
            <a:r>
              <a:rPr lang="en-US" sz="2000" dirty="0">
                <a:latin typeface="Times New Roman"/>
                <a:cs typeface="Times New Roman"/>
              </a:rPr>
              <a:t>in response to the </a:t>
            </a:r>
            <a:r>
              <a:rPr lang="en-US" sz="2000" dirty="0">
                <a:solidFill>
                  <a:srgbClr val="0000FF"/>
                </a:solidFill>
                <a:latin typeface="Times New Roman"/>
                <a:cs typeface="Times New Roman"/>
              </a:rPr>
              <a:t>alternating electric field </a:t>
            </a:r>
            <a:r>
              <a:rPr lang="en-US" sz="2000" dirty="0">
                <a:latin typeface="Times New Roman"/>
                <a:cs typeface="Times New Roman"/>
              </a:rPr>
              <a:t>set up by the </a:t>
            </a:r>
            <a:r>
              <a:rPr lang="en-US" sz="2000" dirty="0">
                <a:solidFill>
                  <a:srgbClr val="0000FF"/>
                </a:solidFill>
                <a:latin typeface="Times New Roman"/>
                <a:cs typeface="Times New Roman"/>
              </a:rPr>
              <a:t>alternating voltage </a:t>
            </a:r>
            <a:r>
              <a:rPr lang="en-US" sz="2000" dirty="0">
                <a:latin typeface="Times New Roman"/>
                <a:cs typeface="Times New Roman"/>
              </a:rPr>
              <a:t>across the terminals.  This, in turn, means that the </a:t>
            </a:r>
            <a:r>
              <a:rPr lang="en-US" sz="2000" dirty="0">
                <a:solidFill>
                  <a:srgbClr val="FF0000"/>
                </a:solidFill>
                <a:latin typeface="Times New Roman"/>
                <a:cs typeface="Times New Roman"/>
              </a:rPr>
              <a:t>idea of a current </a:t>
            </a:r>
            <a:r>
              <a:rPr lang="en-US" sz="2000" dirty="0">
                <a:latin typeface="Times New Roman"/>
                <a:cs typeface="Times New Roman"/>
              </a:rPr>
              <a:t>(number of charge carriers passing a point per unit time) kind of loses its meaning.  </a:t>
            </a:r>
            <a:r>
              <a:rPr lang="en-US" sz="2000" dirty="0">
                <a:solidFill>
                  <a:srgbClr val="FF0000"/>
                </a:solidFill>
                <a:latin typeface="Times New Roman"/>
                <a:cs typeface="Times New Roman"/>
              </a:rPr>
              <a:t>So what does the ammeter and voltmeter in an AC circuit read?</a:t>
            </a:r>
            <a:endParaRPr lang="en-US" dirty="0">
              <a:solidFill>
                <a:srgbClr val="FF0000"/>
              </a:solidFill>
              <a:latin typeface="Times New Roman"/>
              <a:cs typeface="Times New Roman"/>
            </a:endParaRPr>
          </a:p>
        </p:txBody>
      </p:sp>
      <p:sp>
        <p:nvSpPr>
          <p:cNvPr id="45" name="TextBox 44"/>
          <p:cNvSpPr txBox="1"/>
          <p:nvPr/>
        </p:nvSpPr>
        <p:spPr>
          <a:xfrm>
            <a:off x="292098" y="2228116"/>
            <a:ext cx="8674101" cy="400110"/>
          </a:xfrm>
          <a:prstGeom prst="rect">
            <a:avLst/>
          </a:prstGeom>
          <a:noFill/>
        </p:spPr>
        <p:txBody>
          <a:bodyPr wrap="square" rtlCol="0">
            <a:spAutoFit/>
          </a:bodyPr>
          <a:lstStyle/>
          <a:p>
            <a:r>
              <a:rPr lang="en-US" sz="2000" dirty="0">
                <a:solidFill>
                  <a:srgbClr val="FF0000"/>
                </a:solidFill>
                <a:latin typeface="Apple Chancery"/>
                <a:cs typeface="Apple Chancery"/>
              </a:rPr>
              <a:t>Without going </a:t>
            </a:r>
            <a:r>
              <a:rPr lang="en-US" sz="2000" dirty="0">
                <a:latin typeface="Times New Roman"/>
                <a:cs typeface="Times New Roman"/>
              </a:rPr>
              <a:t>into the math, the short answer is:</a:t>
            </a:r>
            <a:endParaRPr lang="en-US" dirty="0">
              <a:solidFill>
                <a:srgbClr val="FF0000"/>
              </a:solidFill>
              <a:latin typeface="Times New Roman"/>
              <a:cs typeface="Times New Roman"/>
            </a:endParaRPr>
          </a:p>
        </p:txBody>
      </p:sp>
      <p:sp>
        <p:nvSpPr>
          <p:cNvPr id="47" name="TextBox 46"/>
          <p:cNvSpPr txBox="1"/>
          <p:nvPr/>
        </p:nvSpPr>
        <p:spPr>
          <a:xfrm>
            <a:off x="622299" y="2678352"/>
            <a:ext cx="8229602" cy="1015663"/>
          </a:xfrm>
          <a:prstGeom prst="rect">
            <a:avLst/>
          </a:prstGeom>
          <a:noFill/>
        </p:spPr>
        <p:txBody>
          <a:bodyPr wrap="square" rtlCol="0">
            <a:spAutoFit/>
          </a:bodyPr>
          <a:lstStyle/>
          <a:p>
            <a:r>
              <a:rPr lang="en-US" sz="2000" dirty="0">
                <a:solidFill>
                  <a:srgbClr val="FF0000"/>
                </a:solidFill>
                <a:latin typeface="Apple Chancery"/>
                <a:cs typeface="Apple Chancery"/>
              </a:rPr>
              <a:t>The AC ammeters </a:t>
            </a:r>
            <a:r>
              <a:rPr lang="en-US" sz="2000" dirty="0">
                <a:latin typeface="Times New Roman"/>
                <a:cs typeface="Times New Roman"/>
              </a:rPr>
              <a:t>in the circuit shown tells you how much </a:t>
            </a:r>
            <a:r>
              <a:rPr lang="en-US" sz="2000" dirty="0">
                <a:solidFill>
                  <a:srgbClr val="FF0000"/>
                </a:solidFill>
                <a:latin typeface="Times New Roman"/>
                <a:cs typeface="Times New Roman"/>
              </a:rPr>
              <a:t>DC current </a:t>
            </a:r>
            <a:r>
              <a:rPr lang="en-US" sz="2000" dirty="0">
                <a:latin typeface="Times New Roman"/>
                <a:cs typeface="Times New Roman"/>
              </a:rPr>
              <a:t>would be required to provide the </a:t>
            </a:r>
            <a:r>
              <a:rPr lang="en-US" sz="2000" dirty="0">
                <a:solidFill>
                  <a:srgbClr val="0000FF"/>
                </a:solidFill>
                <a:latin typeface="Times New Roman"/>
                <a:cs typeface="Times New Roman"/>
              </a:rPr>
              <a:t>same amount of power </a:t>
            </a:r>
            <a:r>
              <a:rPr lang="en-US" sz="2000" dirty="0">
                <a:latin typeface="Times New Roman"/>
                <a:cs typeface="Times New Roman"/>
              </a:rPr>
              <a:t>to the circuit </a:t>
            </a:r>
            <a:r>
              <a:rPr lang="en-US" sz="2000" dirty="0">
                <a:solidFill>
                  <a:srgbClr val="0000FF"/>
                </a:solidFill>
                <a:latin typeface="Times New Roman"/>
                <a:cs typeface="Times New Roman"/>
              </a:rPr>
              <a:t>as the AC source</a:t>
            </a:r>
            <a:r>
              <a:rPr lang="en-US" sz="2000" dirty="0">
                <a:latin typeface="Times New Roman"/>
                <a:cs typeface="Times New Roman"/>
              </a:rPr>
              <a:t> is providing.</a:t>
            </a:r>
            <a:endParaRPr lang="en-US" dirty="0">
              <a:solidFill>
                <a:srgbClr val="FF0000"/>
              </a:solidFill>
              <a:latin typeface="Times New Roman"/>
              <a:cs typeface="Times New Roman"/>
            </a:endParaRPr>
          </a:p>
        </p:txBody>
      </p:sp>
      <p:sp>
        <p:nvSpPr>
          <p:cNvPr id="48" name="TextBox 47"/>
          <p:cNvSpPr txBox="1"/>
          <p:nvPr/>
        </p:nvSpPr>
        <p:spPr>
          <a:xfrm>
            <a:off x="622299" y="3768716"/>
            <a:ext cx="5346701" cy="707886"/>
          </a:xfrm>
          <a:prstGeom prst="rect">
            <a:avLst/>
          </a:prstGeom>
          <a:noFill/>
        </p:spPr>
        <p:txBody>
          <a:bodyPr wrap="square" rtlCol="0">
            <a:spAutoFit/>
          </a:bodyPr>
          <a:lstStyle/>
          <a:p>
            <a:r>
              <a:rPr lang="en-US" sz="2000" dirty="0">
                <a:solidFill>
                  <a:srgbClr val="FF0000"/>
                </a:solidFill>
                <a:latin typeface="Apple Chancery"/>
                <a:cs typeface="Apple Chancery"/>
              </a:rPr>
              <a:t>It gives, </a:t>
            </a:r>
            <a:r>
              <a:rPr lang="en-US" sz="2000" dirty="0">
                <a:latin typeface="Times New Roman"/>
                <a:cs typeface="Times New Roman"/>
              </a:rPr>
              <a:t>in other words, the </a:t>
            </a:r>
            <a:r>
              <a:rPr lang="en-US" sz="2000" dirty="0">
                <a:solidFill>
                  <a:srgbClr val="0000FF"/>
                </a:solidFill>
                <a:latin typeface="Times New Roman"/>
                <a:cs typeface="Times New Roman"/>
              </a:rPr>
              <a:t>DC-equivalent current </a:t>
            </a:r>
            <a:r>
              <a:rPr lang="en-US" sz="2000" dirty="0">
                <a:latin typeface="Times New Roman"/>
                <a:cs typeface="Times New Roman"/>
              </a:rPr>
              <a:t>for the circuit.  </a:t>
            </a:r>
            <a:endParaRPr lang="en-US" dirty="0">
              <a:solidFill>
                <a:srgbClr val="FF0000"/>
              </a:solidFill>
              <a:latin typeface="Times New Roman"/>
              <a:cs typeface="Times New Roman"/>
            </a:endParaRPr>
          </a:p>
        </p:txBody>
      </p:sp>
      <p:sp>
        <p:nvSpPr>
          <p:cNvPr id="51" name="TextBox 50"/>
          <p:cNvSpPr txBox="1"/>
          <p:nvPr/>
        </p:nvSpPr>
        <p:spPr>
          <a:xfrm>
            <a:off x="622299" y="4596362"/>
            <a:ext cx="5346701" cy="1015663"/>
          </a:xfrm>
          <a:prstGeom prst="rect">
            <a:avLst/>
          </a:prstGeom>
          <a:noFill/>
        </p:spPr>
        <p:txBody>
          <a:bodyPr wrap="square" rtlCol="0">
            <a:spAutoFit/>
          </a:bodyPr>
          <a:lstStyle/>
          <a:p>
            <a:r>
              <a:rPr lang="en-US" sz="2000" dirty="0">
                <a:solidFill>
                  <a:srgbClr val="FF0000"/>
                </a:solidFill>
                <a:latin typeface="Apple Chancery"/>
                <a:cs typeface="Apple Chancery"/>
              </a:rPr>
              <a:t>Called </a:t>
            </a:r>
            <a:r>
              <a:rPr lang="en-US" sz="2000" dirty="0">
                <a:latin typeface="Times New Roman"/>
                <a:cs typeface="Times New Roman"/>
              </a:rPr>
              <a:t>the “</a:t>
            </a:r>
            <a:r>
              <a:rPr lang="en-US" sz="2000" dirty="0">
                <a:solidFill>
                  <a:srgbClr val="0000FF"/>
                </a:solidFill>
                <a:latin typeface="Times New Roman"/>
                <a:cs typeface="Times New Roman"/>
              </a:rPr>
              <a:t>root, mean, squared</a:t>
            </a:r>
            <a:r>
              <a:rPr lang="en-US" sz="2000" dirty="0">
                <a:latin typeface="Times New Roman"/>
                <a:cs typeface="Times New Roman"/>
              </a:rPr>
              <a:t>” value of the current (RMS, denoting how the value is derived using the current squared), this value equal to:  </a:t>
            </a:r>
            <a:endParaRPr lang="en-US" dirty="0">
              <a:solidFill>
                <a:srgbClr val="FF0000"/>
              </a:solidFill>
              <a:latin typeface="Times New Roman"/>
              <a:cs typeface="Times New Roman"/>
            </a:endParaRPr>
          </a:p>
        </p:txBody>
      </p:sp>
    </p:spTree>
    <p:extLst>
      <p:ext uri="{BB962C8B-B14F-4D97-AF65-F5344CB8AC3E}">
        <p14:creationId xmlns:p14="http://schemas.microsoft.com/office/powerpoint/2010/main" val="85490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dissolv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dissolve">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8"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TextBox 679"/>
          <p:cNvSpPr txBox="1"/>
          <p:nvPr/>
        </p:nvSpPr>
        <p:spPr>
          <a:xfrm>
            <a:off x="339725" y="1560074"/>
            <a:ext cx="3952875" cy="1631216"/>
          </a:xfrm>
          <a:prstGeom prst="rect">
            <a:avLst/>
          </a:prstGeom>
          <a:noFill/>
        </p:spPr>
        <p:txBody>
          <a:bodyPr wrap="square" rtlCol="0">
            <a:spAutoFit/>
          </a:bodyPr>
          <a:lstStyle/>
          <a:p>
            <a:r>
              <a:rPr lang="en-US" sz="2000" dirty="0">
                <a:solidFill>
                  <a:srgbClr val="FF0000"/>
                </a:solidFill>
                <a:latin typeface="Apple Chancery"/>
                <a:cs typeface="Apple Chancery"/>
              </a:rPr>
              <a:t>--With the entire loop </a:t>
            </a:r>
            <a:r>
              <a:rPr lang="en-US" sz="2000" dirty="0">
                <a:solidFill>
                  <a:srgbClr val="000000"/>
                </a:solidFill>
                <a:latin typeface="Times New Roman"/>
                <a:cs typeface="Times New Roman"/>
              </a:rPr>
              <a:t>in the </a:t>
            </a:r>
            <a:r>
              <a:rPr lang="en-US" sz="2000" i="1" dirty="0">
                <a:solidFill>
                  <a:srgbClr val="000000"/>
                </a:solidFill>
                <a:latin typeface="Times New Roman"/>
                <a:cs typeface="Times New Roman"/>
              </a:rPr>
              <a:t>B-</a:t>
            </a:r>
            <a:r>
              <a:rPr lang="en-US" sz="2000" i="1" dirty="0" err="1">
                <a:solidFill>
                  <a:srgbClr val="000000"/>
                </a:solidFill>
                <a:latin typeface="Times New Roman"/>
                <a:cs typeface="Times New Roman"/>
              </a:rPr>
              <a:t>fld</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all</a:t>
            </a:r>
            <a:r>
              <a:rPr lang="en-US" sz="2000" dirty="0">
                <a:solidFill>
                  <a:srgbClr val="000000"/>
                </a:solidFill>
                <a:latin typeface="Times New Roman"/>
                <a:cs typeface="Times New Roman"/>
              </a:rPr>
              <a:t> the </a:t>
            </a:r>
            <a:r>
              <a:rPr lang="en-US" sz="2000" i="1" dirty="0">
                <a:solidFill>
                  <a:srgbClr val="0000FF"/>
                </a:solidFill>
                <a:latin typeface="Times New Roman"/>
                <a:cs typeface="Times New Roman"/>
              </a:rPr>
              <a:t>positive charge carriers </a:t>
            </a:r>
            <a:r>
              <a:rPr lang="en-US" sz="2000" dirty="0">
                <a:latin typeface="Times New Roman"/>
                <a:cs typeface="Times New Roman"/>
              </a:rPr>
              <a:t>felt the same magnetic </a:t>
            </a:r>
            <a:r>
              <a:rPr lang="en-US" sz="2000" dirty="0">
                <a:solidFill>
                  <a:srgbClr val="0000FF"/>
                </a:solidFill>
                <a:latin typeface="Times New Roman"/>
                <a:cs typeface="Times New Roman"/>
              </a:rPr>
              <a:t>force </a:t>
            </a:r>
            <a:r>
              <a:rPr lang="en-US" sz="2000" i="1" dirty="0">
                <a:solidFill>
                  <a:srgbClr val="0000FF"/>
                </a:solidFill>
                <a:latin typeface="Times New Roman"/>
                <a:cs typeface="Times New Roman"/>
              </a:rPr>
              <a:t>upward</a:t>
            </a:r>
            <a:r>
              <a:rPr lang="en-US" sz="2000" dirty="0">
                <a:latin typeface="Times New Roman"/>
                <a:cs typeface="Times New Roman"/>
              </a:rPr>
              <a:t>.  Consequence: </a:t>
            </a:r>
            <a:r>
              <a:rPr lang="en-US" sz="2000" dirty="0">
                <a:solidFill>
                  <a:srgbClr val="0000FF"/>
                </a:solidFill>
                <a:latin typeface="Times New Roman"/>
                <a:cs typeface="Times New Roman"/>
              </a:rPr>
              <a:t>charge accumulated at</a:t>
            </a:r>
            <a:r>
              <a:rPr lang="en-US" sz="2000" dirty="0">
                <a:latin typeface="Times New Roman"/>
                <a:cs typeface="Times New Roman"/>
              </a:rPr>
              <a:t> the </a:t>
            </a:r>
            <a:r>
              <a:rPr lang="en-US" sz="2000" dirty="0">
                <a:solidFill>
                  <a:srgbClr val="0000FF"/>
                </a:solidFill>
                <a:latin typeface="Times New Roman"/>
                <a:cs typeface="Times New Roman"/>
              </a:rPr>
              <a:t>top</a:t>
            </a:r>
            <a:r>
              <a:rPr lang="en-US" sz="2000" dirty="0">
                <a:latin typeface="Times New Roman"/>
                <a:cs typeface="Times New Roman"/>
              </a:rPr>
              <a:t> of the loop.  </a:t>
            </a:r>
            <a:endParaRPr lang="en-US" sz="2000" dirty="0">
              <a:solidFill>
                <a:srgbClr val="FF0000"/>
              </a:solidFill>
              <a:latin typeface="Apple Chancery"/>
              <a:cs typeface="Apple Chancery"/>
            </a:endParaRPr>
          </a:p>
        </p:txBody>
      </p:sp>
      <p:sp>
        <p:nvSpPr>
          <p:cNvPr id="33795" name="Text Box 3"/>
          <p:cNvSpPr txBox="1">
            <a:spLocks noChangeArrowheads="1"/>
          </p:cNvSpPr>
          <p:nvPr/>
        </p:nvSpPr>
        <p:spPr bwMode="auto">
          <a:xfrm>
            <a:off x="0" y="838200"/>
            <a:ext cx="6629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800">
              <a:latin typeface="Times" charset="0"/>
            </a:endParaRPr>
          </a:p>
        </p:txBody>
      </p:sp>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7"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a:t>
            </a:r>
          </a:p>
        </p:txBody>
      </p:sp>
      <p:sp>
        <p:nvSpPr>
          <p:cNvPr id="20" name="TextBox 19"/>
          <p:cNvSpPr txBox="1"/>
          <p:nvPr/>
        </p:nvSpPr>
        <p:spPr>
          <a:xfrm>
            <a:off x="123825" y="459584"/>
            <a:ext cx="4168775" cy="1015663"/>
          </a:xfrm>
          <a:prstGeom prst="rect">
            <a:avLst/>
          </a:prstGeom>
          <a:noFill/>
        </p:spPr>
        <p:txBody>
          <a:bodyPr wrap="square" rtlCol="0">
            <a:spAutoFit/>
          </a:bodyPr>
          <a:lstStyle/>
          <a:p>
            <a:r>
              <a:rPr lang="en-US" sz="2000" dirty="0">
                <a:solidFill>
                  <a:srgbClr val="FF0000"/>
                </a:solidFill>
                <a:latin typeface="Apple Chancery"/>
                <a:cs typeface="Apple Chancery"/>
              </a:rPr>
              <a:t>Back at the ranch:  </a:t>
            </a:r>
            <a:r>
              <a:rPr lang="en-US" sz="2000" dirty="0">
                <a:solidFill>
                  <a:srgbClr val="000000"/>
                </a:solidFill>
                <a:latin typeface="Times New Roman"/>
                <a:cs typeface="Times New Roman"/>
              </a:rPr>
              <a:t>Something interesting happen when </a:t>
            </a:r>
            <a:r>
              <a:rPr lang="en-US" sz="2000" dirty="0">
                <a:latin typeface="Times New Roman"/>
                <a:cs typeface="Times New Roman"/>
              </a:rPr>
              <a:t>part of the </a:t>
            </a:r>
            <a:r>
              <a:rPr lang="en-US" sz="2000" dirty="0">
                <a:solidFill>
                  <a:srgbClr val="0000FF"/>
                </a:solidFill>
                <a:latin typeface="Times New Roman"/>
                <a:cs typeface="Times New Roman"/>
              </a:rPr>
              <a:t>coil </a:t>
            </a:r>
            <a:r>
              <a:rPr lang="en-US" sz="2000" i="1" dirty="0">
                <a:solidFill>
                  <a:srgbClr val="0000FF"/>
                </a:solidFill>
                <a:latin typeface="Times New Roman"/>
                <a:cs typeface="Times New Roman"/>
              </a:rPr>
              <a:t>leaves </a:t>
            </a:r>
            <a:r>
              <a:rPr lang="en-US" sz="2000" dirty="0">
                <a:solidFill>
                  <a:srgbClr val="0000FF"/>
                </a:solidFill>
                <a:latin typeface="Times New Roman"/>
                <a:cs typeface="Times New Roman"/>
              </a:rPr>
              <a:t>the field</a:t>
            </a:r>
            <a:r>
              <a:rPr lang="en-US" sz="2000" dirty="0">
                <a:latin typeface="Times New Roman"/>
                <a:cs typeface="Times New Roman"/>
              </a:rPr>
              <a:t>.  </a:t>
            </a:r>
            <a:endParaRPr lang="en-US" sz="2000" dirty="0">
              <a:solidFill>
                <a:srgbClr val="FF0000"/>
              </a:solidFill>
              <a:latin typeface="Apple Chancery"/>
              <a:cs typeface="Apple Chancery"/>
            </a:endParaRPr>
          </a:p>
        </p:txBody>
      </p:sp>
      <p:graphicFrame>
        <p:nvGraphicFramePr>
          <p:cNvPr id="607" name="Object 606"/>
          <p:cNvGraphicFramePr>
            <a:graphicFrameLocks noChangeAspect="1"/>
          </p:cNvGraphicFramePr>
          <p:nvPr>
            <p:extLst>
              <p:ext uri="{D42A27DB-BD31-4B8C-83A1-F6EECF244321}">
                <p14:modId xmlns:p14="http://schemas.microsoft.com/office/powerpoint/2010/main" val="3009211601"/>
              </p:ext>
            </p:extLst>
          </p:nvPr>
        </p:nvGraphicFramePr>
        <p:xfrm>
          <a:off x="7510786" y="2244231"/>
          <a:ext cx="215900" cy="240342"/>
        </p:xfrm>
        <a:graphic>
          <a:graphicData uri="http://schemas.openxmlformats.org/presentationml/2006/ole">
            <mc:AlternateContent xmlns:mc="http://schemas.openxmlformats.org/markup-compatibility/2006">
              <mc:Choice xmlns:v="urn:schemas-microsoft-com:vml" Requires="v">
                <p:oleObj spid="_x0000_s2809458" name="Equation" r:id="rId4" imgW="114300" imgH="127000" progId="Equation.DSMT4">
                  <p:embed/>
                </p:oleObj>
              </mc:Choice>
              <mc:Fallback>
                <p:oleObj name="Equation" r:id="rId4" imgW="114300" imgH="127000" progId="Equation.DSMT4">
                  <p:embed/>
                  <p:pic>
                    <p:nvPicPr>
                      <p:cNvPr id="0" name=""/>
                      <p:cNvPicPr/>
                      <p:nvPr/>
                    </p:nvPicPr>
                    <p:blipFill>
                      <a:blip r:embed="rId5"/>
                      <a:stretch>
                        <a:fillRect/>
                      </a:stretch>
                    </p:blipFill>
                    <p:spPr>
                      <a:xfrm>
                        <a:off x="7510786" y="2244231"/>
                        <a:ext cx="215900" cy="240342"/>
                      </a:xfrm>
                      <a:prstGeom prst="rect">
                        <a:avLst/>
                      </a:prstGeom>
                    </p:spPr>
                  </p:pic>
                </p:oleObj>
              </mc:Fallback>
            </mc:AlternateContent>
          </a:graphicData>
        </a:graphic>
      </p:graphicFrame>
      <p:graphicFrame>
        <p:nvGraphicFramePr>
          <p:cNvPr id="608" name="Object 607"/>
          <p:cNvGraphicFramePr>
            <a:graphicFrameLocks noChangeAspect="1"/>
          </p:cNvGraphicFramePr>
          <p:nvPr>
            <p:extLst>
              <p:ext uri="{D42A27DB-BD31-4B8C-83A1-F6EECF244321}">
                <p14:modId xmlns:p14="http://schemas.microsoft.com/office/powerpoint/2010/main" val="3312918386"/>
              </p:ext>
            </p:extLst>
          </p:nvPr>
        </p:nvGraphicFramePr>
        <p:xfrm>
          <a:off x="7569224" y="660400"/>
          <a:ext cx="265112" cy="287337"/>
        </p:xfrm>
        <a:graphic>
          <a:graphicData uri="http://schemas.openxmlformats.org/presentationml/2006/ole">
            <mc:AlternateContent xmlns:mc="http://schemas.openxmlformats.org/markup-compatibility/2006">
              <mc:Choice xmlns:v="urn:schemas-microsoft-com:vml" Requires="v">
                <p:oleObj spid="_x0000_s2809459"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7569224" y="660400"/>
                        <a:ext cx="265112" cy="287337"/>
                      </a:xfrm>
                      <a:prstGeom prst="rect">
                        <a:avLst/>
                      </a:prstGeom>
                    </p:spPr>
                  </p:pic>
                </p:oleObj>
              </mc:Fallback>
            </mc:AlternateContent>
          </a:graphicData>
        </a:graphic>
      </p:graphicFrame>
      <p:sp>
        <p:nvSpPr>
          <p:cNvPr id="17" name="Rectangle 16"/>
          <p:cNvSpPr>
            <a:spLocks noChangeArrowheads="1"/>
          </p:cNvSpPr>
          <p:nvPr/>
        </p:nvSpPr>
        <p:spPr bwMode="auto">
          <a:xfrm>
            <a:off x="4665368" y="660400"/>
            <a:ext cx="3634992" cy="3799222"/>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grpSp>
        <p:nvGrpSpPr>
          <p:cNvPr id="479" name="Group 478"/>
          <p:cNvGrpSpPr>
            <a:grpSpLocks/>
          </p:cNvGrpSpPr>
          <p:nvPr/>
        </p:nvGrpSpPr>
        <p:grpSpPr bwMode="auto">
          <a:xfrm>
            <a:off x="4929449" y="934967"/>
            <a:ext cx="3205213" cy="308095"/>
            <a:chOff x="3112" y="2480"/>
            <a:chExt cx="1238" cy="119"/>
          </a:xfrm>
        </p:grpSpPr>
        <p:grpSp>
          <p:nvGrpSpPr>
            <p:cNvPr id="480" name="Group 479"/>
            <p:cNvGrpSpPr>
              <a:grpSpLocks/>
            </p:cNvGrpSpPr>
            <p:nvPr/>
          </p:nvGrpSpPr>
          <p:grpSpPr bwMode="auto">
            <a:xfrm>
              <a:off x="3112" y="2480"/>
              <a:ext cx="118" cy="119"/>
              <a:chOff x="3112" y="2480"/>
              <a:chExt cx="118" cy="119"/>
            </a:xfrm>
          </p:grpSpPr>
          <p:sp>
            <p:nvSpPr>
              <p:cNvPr id="493"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94"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1" name="Group 480"/>
            <p:cNvGrpSpPr>
              <a:grpSpLocks/>
            </p:cNvGrpSpPr>
            <p:nvPr/>
          </p:nvGrpSpPr>
          <p:grpSpPr bwMode="auto">
            <a:xfrm>
              <a:off x="3392" y="2480"/>
              <a:ext cx="118" cy="119"/>
              <a:chOff x="3392" y="2480"/>
              <a:chExt cx="118" cy="119"/>
            </a:xfrm>
          </p:grpSpPr>
          <p:sp>
            <p:nvSpPr>
              <p:cNvPr id="491"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92"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2" name="Group 481"/>
            <p:cNvGrpSpPr>
              <a:grpSpLocks/>
            </p:cNvGrpSpPr>
            <p:nvPr/>
          </p:nvGrpSpPr>
          <p:grpSpPr bwMode="auto">
            <a:xfrm>
              <a:off x="3672" y="2480"/>
              <a:ext cx="118" cy="119"/>
              <a:chOff x="3672" y="2480"/>
              <a:chExt cx="118" cy="119"/>
            </a:xfrm>
          </p:grpSpPr>
          <p:sp>
            <p:nvSpPr>
              <p:cNvPr id="489"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90"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3" name="Group 482"/>
            <p:cNvGrpSpPr>
              <a:grpSpLocks/>
            </p:cNvGrpSpPr>
            <p:nvPr/>
          </p:nvGrpSpPr>
          <p:grpSpPr bwMode="auto">
            <a:xfrm>
              <a:off x="3952" y="2480"/>
              <a:ext cx="118" cy="119"/>
              <a:chOff x="3952" y="2480"/>
              <a:chExt cx="118" cy="119"/>
            </a:xfrm>
          </p:grpSpPr>
          <p:sp>
            <p:nvSpPr>
              <p:cNvPr id="487"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88"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4" name="Group 483"/>
            <p:cNvGrpSpPr>
              <a:grpSpLocks/>
            </p:cNvGrpSpPr>
            <p:nvPr/>
          </p:nvGrpSpPr>
          <p:grpSpPr bwMode="auto">
            <a:xfrm>
              <a:off x="4232" y="2480"/>
              <a:ext cx="118" cy="119"/>
              <a:chOff x="4232" y="2480"/>
              <a:chExt cx="118" cy="119"/>
            </a:xfrm>
          </p:grpSpPr>
          <p:sp>
            <p:nvSpPr>
              <p:cNvPr id="485"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86"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495" name="Group 494"/>
          <p:cNvGrpSpPr>
            <a:grpSpLocks/>
          </p:cNvGrpSpPr>
          <p:nvPr/>
        </p:nvGrpSpPr>
        <p:grpSpPr bwMode="auto">
          <a:xfrm>
            <a:off x="4924271" y="1533032"/>
            <a:ext cx="3205213" cy="308095"/>
            <a:chOff x="3112" y="2480"/>
            <a:chExt cx="1238" cy="119"/>
          </a:xfrm>
        </p:grpSpPr>
        <p:grpSp>
          <p:nvGrpSpPr>
            <p:cNvPr id="496" name="Group 495"/>
            <p:cNvGrpSpPr>
              <a:grpSpLocks/>
            </p:cNvGrpSpPr>
            <p:nvPr/>
          </p:nvGrpSpPr>
          <p:grpSpPr bwMode="auto">
            <a:xfrm>
              <a:off x="3112" y="2480"/>
              <a:ext cx="118" cy="119"/>
              <a:chOff x="3112" y="2480"/>
              <a:chExt cx="118" cy="119"/>
            </a:xfrm>
          </p:grpSpPr>
          <p:sp>
            <p:nvSpPr>
              <p:cNvPr id="509"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10"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97" name="Group 496"/>
            <p:cNvGrpSpPr>
              <a:grpSpLocks/>
            </p:cNvGrpSpPr>
            <p:nvPr/>
          </p:nvGrpSpPr>
          <p:grpSpPr bwMode="auto">
            <a:xfrm>
              <a:off x="3392" y="2480"/>
              <a:ext cx="118" cy="119"/>
              <a:chOff x="3392" y="2480"/>
              <a:chExt cx="118" cy="119"/>
            </a:xfrm>
          </p:grpSpPr>
          <p:sp>
            <p:nvSpPr>
              <p:cNvPr id="507"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8"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98" name="Group 497"/>
            <p:cNvGrpSpPr>
              <a:grpSpLocks/>
            </p:cNvGrpSpPr>
            <p:nvPr/>
          </p:nvGrpSpPr>
          <p:grpSpPr bwMode="auto">
            <a:xfrm>
              <a:off x="3672" y="2480"/>
              <a:ext cx="118" cy="119"/>
              <a:chOff x="3672" y="2480"/>
              <a:chExt cx="118" cy="119"/>
            </a:xfrm>
          </p:grpSpPr>
          <p:sp>
            <p:nvSpPr>
              <p:cNvPr id="505"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6"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99" name="Group 498"/>
            <p:cNvGrpSpPr>
              <a:grpSpLocks/>
            </p:cNvGrpSpPr>
            <p:nvPr/>
          </p:nvGrpSpPr>
          <p:grpSpPr bwMode="auto">
            <a:xfrm>
              <a:off x="3952" y="2480"/>
              <a:ext cx="118" cy="119"/>
              <a:chOff x="3952" y="2480"/>
              <a:chExt cx="118" cy="119"/>
            </a:xfrm>
          </p:grpSpPr>
          <p:sp>
            <p:nvSpPr>
              <p:cNvPr id="503"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4"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00" name="Group 499"/>
            <p:cNvGrpSpPr>
              <a:grpSpLocks/>
            </p:cNvGrpSpPr>
            <p:nvPr/>
          </p:nvGrpSpPr>
          <p:grpSpPr bwMode="auto">
            <a:xfrm>
              <a:off x="4232" y="2480"/>
              <a:ext cx="118" cy="119"/>
              <a:chOff x="4232" y="2480"/>
              <a:chExt cx="118" cy="119"/>
            </a:xfrm>
          </p:grpSpPr>
          <p:sp>
            <p:nvSpPr>
              <p:cNvPr id="501"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2"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11" name="Group 510"/>
          <p:cNvGrpSpPr>
            <a:grpSpLocks/>
          </p:cNvGrpSpPr>
          <p:nvPr/>
        </p:nvGrpSpPr>
        <p:grpSpPr bwMode="auto">
          <a:xfrm>
            <a:off x="4919092" y="2131098"/>
            <a:ext cx="3205213" cy="308095"/>
            <a:chOff x="3112" y="2480"/>
            <a:chExt cx="1238" cy="119"/>
          </a:xfrm>
        </p:grpSpPr>
        <p:grpSp>
          <p:nvGrpSpPr>
            <p:cNvPr id="512" name="Group 511"/>
            <p:cNvGrpSpPr>
              <a:grpSpLocks/>
            </p:cNvGrpSpPr>
            <p:nvPr/>
          </p:nvGrpSpPr>
          <p:grpSpPr bwMode="auto">
            <a:xfrm>
              <a:off x="3112" y="2480"/>
              <a:ext cx="118" cy="119"/>
              <a:chOff x="3112" y="2480"/>
              <a:chExt cx="118" cy="119"/>
            </a:xfrm>
          </p:grpSpPr>
          <p:sp>
            <p:nvSpPr>
              <p:cNvPr id="525"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6"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3" name="Group 512"/>
            <p:cNvGrpSpPr>
              <a:grpSpLocks/>
            </p:cNvGrpSpPr>
            <p:nvPr/>
          </p:nvGrpSpPr>
          <p:grpSpPr bwMode="auto">
            <a:xfrm>
              <a:off x="3392" y="2480"/>
              <a:ext cx="118" cy="119"/>
              <a:chOff x="3392" y="2480"/>
              <a:chExt cx="118" cy="119"/>
            </a:xfrm>
          </p:grpSpPr>
          <p:sp>
            <p:nvSpPr>
              <p:cNvPr id="523"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4"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4" name="Group 513"/>
            <p:cNvGrpSpPr>
              <a:grpSpLocks/>
            </p:cNvGrpSpPr>
            <p:nvPr/>
          </p:nvGrpSpPr>
          <p:grpSpPr bwMode="auto">
            <a:xfrm>
              <a:off x="3672" y="2480"/>
              <a:ext cx="118" cy="119"/>
              <a:chOff x="3672" y="2480"/>
              <a:chExt cx="118" cy="119"/>
            </a:xfrm>
          </p:grpSpPr>
          <p:sp>
            <p:nvSpPr>
              <p:cNvPr id="521"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2"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5" name="Group 514"/>
            <p:cNvGrpSpPr>
              <a:grpSpLocks/>
            </p:cNvGrpSpPr>
            <p:nvPr/>
          </p:nvGrpSpPr>
          <p:grpSpPr bwMode="auto">
            <a:xfrm>
              <a:off x="3952" y="2480"/>
              <a:ext cx="118" cy="119"/>
              <a:chOff x="3952" y="2480"/>
              <a:chExt cx="118" cy="119"/>
            </a:xfrm>
          </p:grpSpPr>
          <p:sp>
            <p:nvSpPr>
              <p:cNvPr id="519"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0"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6" name="Group 515"/>
            <p:cNvGrpSpPr>
              <a:grpSpLocks/>
            </p:cNvGrpSpPr>
            <p:nvPr/>
          </p:nvGrpSpPr>
          <p:grpSpPr bwMode="auto">
            <a:xfrm>
              <a:off x="4232" y="2480"/>
              <a:ext cx="118" cy="119"/>
              <a:chOff x="4232" y="2480"/>
              <a:chExt cx="118" cy="119"/>
            </a:xfrm>
          </p:grpSpPr>
          <p:sp>
            <p:nvSpPr>
              <p:cNvPr id="517"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18"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27" name="Group 526"/>
          <p:cNvGrpSpPr>
            <a:grpSpLocks/>
          </p:cNvGrpSpPr>
          <p:nvPr/>
        </p:nvGrpSpPr>
        <p:grpSpPr bwMode="auto">
          <a:xfrm>
            <a:off x="4913914" y="2729163"/>
            <a:ext cx="3205213" cy="308095"/>
            <a:chOff x="3112" y="2480"/>
            <a:chExt cx="1238" cy="119"/>
          </a:xfrm>
        </p:grpSpPr>
        <p:grpSp>
          <p:nvGrpSpPr>
            <p:cNvPr id="528" name="Group 527"/>
            <p:cNvGrpSpPr>
              <a:grpSpLocks/>
            </p:cNvGrpSpPr>
            <p:nvPr/>
          </p:nvGrpSpPr>
          <p:grpSpPr bwMode="auto">
            <a:xfrm>
              <a:off x="3112" y="2480"/>
              <a:ext cx="118" cy="119"/>
              <a:chOff x="3112" y="2480"/>
              <a:chExt cx="118" cy="119"/>
            </a:xfrm>
          </p:grpSpPr>
          <p:sp>
            <p:nvSpPr>
              <p:cNvPr id="541"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42"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29" name="Group 528"/>
            <p:cNvGrpSpPr>
              <a:grpSpLocks/>
            </p:cNvGrpSpPr>
            <p:nvPr/>
          </p:nvGrpSpPr>
          <p:grpSpPr bwMode="auto">
            <a:xfrm>
              <a:off x="3392" y="2480"/>
              <a:ext cx="118" cy="119"/>
              <a:chOff x="3392" y="2480"/>
              <a:chExt cx="118" cy="119"/>
            </a:xfrm>
          </p:grpSpPr>
          <p:sp>
            <p:nvSpPr>
              <p:cNvPr id="539"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40"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0" name="Group 529"/>
            <p:cNvGrpSpPr>
              <a:grpSpLocks/>
            </p:cNvGrpSpPr>
            <p:nvPr/>
          </p:nvGrpSpPr>
          <p:grpSpPr bwMode="auto">
            <a:xfrm>
              <a:off x="3672" y="2480"/>
              <a:ext cx="118" cy="119"/>
              <a:chOff x="3672" y="2480"/>
              <a:chExt cx="118" cy="119"/>
            </a:xfrm>
          </p:grpSpPr>
          <p:sp>
            <p:nvSpPr>
              <p:cNvPr id="537"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38"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1" name="Group 530"/>
            <p:cNvGrpSpPr>
              <a:grpSpLocks/>
            </p:cNvGrpSpPr>
            <p:nvPr/>
          </p:nvGrpSpPr>
          <p:grpSpPr bwMode="auto">
            <a:xfrm>
              <a:off x="3952" y="2480"/>
              <a:ext cx="118" cy="119"/>
              <a:chOff x="3952" y="2480"/>
              <a:chExt cx="118" cy="119"/>
            </a:xfrm>
          </p:grpSpPr>
          <p:sp>
            <p:nvSpPr>
              <p:cNvPr id="535"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36"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2" name="Group 531"/>
            <p:cNvGrpSpPr>
              <a:grpSpLocks/>
            </p:cNvGrpSpPr>
            <p:nvPr/>
          </p:nvGrpSpPr>
          <p:grpSpPr bwMode="auto">
            <a:xfrm>
              <a:off x="4232" y="2480"/>
              <a:ext cx="118" cy="119"/>
              <a:chOff x="4232" y="2480"/>
              <a:chExt cx="118" cy="119"/>
            </a:xfrm>
          </p:grpSpPr>
          <p:sp>
            <p:nvSpPr>
              <p:cNvPr id="533"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34"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43" name="Group 542"/>
          <p:cNvGrpSpPr>
            <a:grpSpLocks/>
          </p:cNvGrpSpPr>
          <p:nvPr/>
        </p:nvGrpSpPr>
        <p:grpSpPr bwMode="auto">
          <a:xfrm>
            <a:off x="4908736" y="3327229"/>
            <a:ext cx="3205213" cy="308095"/>
            <a:chOff x="3112" y="2480"/>
            <a:chExt cx="1238" cy="119"/>
          </a:xfrm>
        </p:grpSpPr>
        <p:grpSp>
          <p:nvGrpSpPr>
            <p:cNvPr id="544" name="Group 543"/>
            <p:cNvGrpSpPr>
              <a:grpSpLocks/>
            </p:cNvGrpSpPr>
            <p:nvPr/>
          </p:nvGrpSpPr>
          <p:grpSpPr bwMode="auto">
            <a:xfrm>
              <a:off x="3112" y="2480"/>
              <a:ext cx="118" cy="119"/>
              <a:chOff x="3112" y="2480"/>
              <a:chExt cx="118" cy="119"/>
            </a:xfrm>
          </p:grpSpPr>
          <p:sp>
            <p:nvSpPr>
              <p:cNvPr id="557"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8"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5" name="Group 544"/>
            <p:cNvGrpSpPr>
              <a:grpSpLocks/>
            </p:cNvGrpSpPr>
            <p:nvPr/>
          </p:nvGrpSpPr>
          <p:grpSpPr bwMode="auto">
            <a:xfrm>
              <a:off x="3392" y="2480"/>
              <a:ext cx="118" cy="119"/>
              <a:chOff x="3392" y="2480"/>
              <a:chExt cx="118" cy="119"/>
            </a:xfrm>
          </p:grpSpPr>
          <p:sp>
            <p:nvSpPr>
              <p:cNvPr id="555"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6"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6" name="Group 545"/>
            <p:cNvGrpSpPr>
              <a:grpSpLocks/>
            </p:cNvGrpSpPr>
            <p:nvPr/>
          </p:nvGrpSpPr>
          <p:grpSpPr bwMode="auto">
            <a:xfrm>
              <a:off x="3672" y="2480"/>
              <a:ext cx="118" cy="119"/>
              <a:chOff x="3672" y="2480"/>
              <a:chExt cx="118" cy="119"/>
            </a:xfrm>
          </p:grpSpPr>
          <p:sp>
            <p:nvSpPr>
              <p:cNvPr id="553"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4"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7" name="Group 546"/>
            <p:cNvGrpSpPr>
              <a:grpSpLocks/>
            </p:cNvGrpSpPr>
            <p:nvPr/>
          </p:nvGrpSpPr>
          <p:grpSpPr bwMode="auto">
            <a:xfrm>
              <a:off x="3952" y="2480"/>
              <a:ext cx="118" cy="119"/>
              <a:chOff x="3952" y="2480"/>
              <a:chExt cx="118" cy="119"/>
            </a:xfrm>
          </p:grpSpPr>
          <p:sp>
            <p:nvSpPr>
              <p:cNvPr id="551"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2"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8" name="Group 547"/>
            <p:cNvGrpSpPr>
              <a:grpSpLocks/>
            </p:cNvGrpSpPr>
            <p:nvPr/>
          </p:nvGrpSpPr>
          <p:grpSpPr bwMode="auto">
            <a:xfrm>
              <a:off x="4232" y="2480"/>
              <a:ext cx="118" cy="119"/>
              <a:chOff x="4232" y="2480"/>
              <a:chExt cx="118" cy="119"/>
            </a:xfrm>
          </p:grpSpPr>
          <p:sp>
            <p:nvSpPr>
              <p:cNvPr id="549"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0"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59" name="Group 558"/>
          <p:cNvGrpSpPr>
            <a:grpSpLocks/>
          </p:cNvGrpSpPr>
          <p:nvPr/>
        </p:nvGrpSpPr>
        <p:grpSpPr bwMode="auto">
          <a:xfrm>
            <a:off x="4903558" y="3925295"/>
            <a:ext cx="3205213" cy="308095"/>
            <a:chOff x="3112" y="2480"/>
            <a:chExt cx="1238" cy="119"/>
          </a:xfrm>
        </p:grpSpPr>
        <p:grpSp>
          <p:nvGrpSpPr>
            <p:cNvPr id="560" name="Group 559"/>
            <p:cNvGrpSpPr>
              <a:grpSpLocks/>
            </p:cNvGrpSpPr>
            <p:nvPr/>
          </p:nvGrpSpPr>
          <p:grpSpPr bwMode="auto">
            <a:xfrm>
              <a:off x="3112" y="2480"/>
              <a:ext cx="118" cy="119"/>
              <a:chOff x="3112" y="2480"/>
              <a:chExt cx="118" cy="119"/>
            </a:xfrm>
          </p:grpSpPr>
          <p:sp>
            <p:nvSpPr>
              <p:cNvPr id="573"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4"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1" name="Group 560"/>
            <p:cNvGrpSpPr>
              <a:grpSpLocks/>
            </p:cNvGrpSpPr>
            <p:nvPr/>
          </p:nvGrpSpPr>
          <p:grpSpPr bwMode="auto">
            <a:xfrm>
              <a:off x="3392" y="2480"/>
              <a:ext cx="118" cy="119"/>
              <a:chOff x="3392" y="2480"/>
              <a:chExt cx="118" cy="119"/>
            </a:xfrm>
          </p:grpSpPr>
          <p:sp>
            <p:nvSpPr>
              <p:cNvPr id="571"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2"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2" name="Group 561"/>
            <p:cNvGrpSpPr>
              <a:grpSpLocks/>
            </p:cNvGrpSpPr>
            <p:nvPr/>
          </p:nvGrpSpPr>
          <p:grpSpPr bwMode="auto">
            <a:xfrm>
              <a:off x="3672" y="2480"/>
              <a:ext cx="118" cy="119"/>
              <a:chOff x="3672" y="2480"/>
              <a:chExt cx="118" cy="119"/>
            </a:xfrm>
          </p:grpSpPr>
          <p:sp>
            <p:nvSpPr>
              <p:cNvPr id="569"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0"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3" name="Group 562"/>
            <p:cNvGrpSpPr>
              <a:grpSpLocks/>
            </p:cNvGrpSpPr>
            <p:nvPr/>
          </p:nvGrpSpPr>
          <p:grpSpPr bwMode="auto">
            <a:xfrm>
              <a:off x="3952" y="2480"/>
              <a:ext cx="118" cy="119"/>
              <a:chOff x="3952" y="2480"/>
              <a:chExt cx="118" cy="119"/>
            </a:xfrm>
          </p:grpSpPr>
          <p:sp>
            <p:nvSpPr>
              <p:cNvPr id="567"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68"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4" name="Group 563"/>
            <p:cNvGrpSpPr>
              <a:grpSpLocks/>
            </p:cNvGrpSpPr>
            <p:nvPr/>
          </p:nvGrpSpPr>
          <p:grpSpPr bwMode="auto">
            <a:xfrm>
              <a:off x="4232" y="2480"/>
              <a:ext cx="118" cy="119"/>
              <a:chOff x="4232" y="2480"/>
              <a:chExt cx="118" cy="119"/>
            </a:xfrm>
          </p:grpSpPr>
          <p:sp>
            <p:nvSpPr>
              <p:cNvPr id="565"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66"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sp>
        <p:nvSpPr>
          <p:cNvPr id="2" name="Frame 1"/>
          <p:cNvSpPr/>
          <p:nvPr/>
        </p:nvSpPr>
        <p:spPr>
          <a:xfrm>
            <a:off x="7151888" y="1564104"/>
            <a:ext cx="1610374" cy="1988371"/>
          </a:xfrm>
          <a:prstGeom prst="fram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5" name="Straight Arrow Connector 4"/>
          <p:cNvCxnSpPr/>
          <p:nvPr/>
        </p:nvCxnSpPr>
        <p:spPr>
          <a:xfrm>
            <a:off x="7399379" y="2514617"/>
            <a:ext cx="35107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681" name="TextBox 680"/>
          <p:cNvSpPr txBox="1"/>
          <p:nvPr/>
        </p:nvSpPr>
        <p:spPr>
          <a:xfrm>
            <a:off x="339725" y="3282137"/>
            <a:ext cx="4054475" cy="1631216"/>
          </a:xfrm>
          <a:prstGeom prst="rect">
            <a:avLst/>
          </a:prstGeom>
          <a:noFill/>
        </p:spPr>
        <p:txBody>
          <a:bodyPr wrap="square" rtlCol="0">
            <a:spAutoFit/>
          </a:bodyPr>
          <a:lstStyle/>
          <a:p>
            <a:r>
              <a:rPr lang="en-US" sz="2000" dirty="0">
                <a:solidFill>
                  <a:srgbClr val="FF0000"/>
                </a:solidFill>
                <a:latin typeface="Apple Chancery"/>
                <a:cs typeface="Apple Chancery"/>
              </a:rPr>
              <a:t>--But when the </a:t>
            </a:r>
            <a:r>
              <a:rPr lang="en-US" sz="2000" dirty="0">
                <a:solidFill>
                  <a:srgbClr val="0000FF"/>
                </a:solidFill>
                <a:latin typeface="Times New Roman"/>
                <a:cs typeface="Times New Roman"/>
              </a:rPr>
              <a:t>right side leaves </a:t>
            </a:r>
            <a:r>
              <a:rPr lang="en-US" sz="2000" dirty="0">
                <a:latin typeface="Times New Roman"/>
                <a:cs typeface="Times New Roman"/>
              </a:rPr>
              <a:t>the </a:t>
            </a:r>
            <a:r>
              <a:rPr lang="en-US" sz="2000" i="1" dirty="0">
                <a:latin typeface="Times New Roman"/>
                <a:cs typeface="Times New Roman"/>
              </a:rPr>
              <a:t>B-</a:t>
            </a:r>
            <a:r>
              <a:rPr lang="en-US" sz="2000" i="1" dirty="0" err="1">
                <a:latin typeface="Times New Roman"/>
                <a:cs typeface="Times New Roman"/>
              </a:rPr>
              <a:t>fld</a:t>
            </a:r>
            <a:r>
              <a:rPr lang="en-US" sz="2000" dirty="0">
                <a:latin typeface="Times New Roman"/>
                <a:cs typeface="Times New Roman"/>
              </a:rPr>
              <a:t>, there is </a:t>
            </a:r>
            <a:r>
              <a:rPr lang="en-US" sz="2000" dirty="0">
                <a:solidFill>
                  <a:srgbClr val="0000FF"/>
                </a:solidFill>
                <a:latin typeface="Times New Roman"/>
                <a:cs typeface="Times New Roman"/>
              </a:rPr>
              <a:t>no longer a magnetic force upward along the exiting path</a:t>
            </a:r>
            <a:r>
              <a:rPr lang="en-US" sz="2000" dirty="0">
                <a:latin typeface="Times New Roman"/>
                <a:cs typeface="Times New Roman"/>
              </a:rPr>
              <a:t>.  That means the </a:t>
            </a:r>
            <a:r>
              <a:rPr lang="en-US" sz="2000" dirty="0">
                <a:solidFill>
                  <a:srgbClr val="0000FF"/>
                </a:solidFill>
                <a:latin typeface="Times New Roman"/>
                <a:cs typeface="Times New Roman"/>
              </a:rPr>
              <a:t>positive charges </a:t>
            </a:r>
            <a:r>
              <a:rPr lang="en-US" sz="2000" dirty="0">
                <a:latin typeface="Times New Roman"/>
                <a:cs typeface="Times New Roman"/>
              </a:rPr>
              <a:t>forced upward </a:t>
            </a:r>
            <a:r>
              <a:rPr lang="en-US" sz="2000" dirty="0">
                <a:solidFill>
                  <a:srgbClr val="0000FF"/>
                </a:solidFill>
                <a:latin typeface="Times New Roman"/>
                <a:cs typeface="Times New Roman"/>
              </a:rPr>
              <a:t>in the left section </a:t>
            </a:r>
            <a:r>
              <a:rPr lang="en-US" sz="2000" i="1" dirty="0">
                <a:solidFill>
                  <a:srgbClr val="0000FF"/>
                </a:solidFill>
                <a:latin typeface="Times New Roman"/>
                <a:cs typeface="Times New Roman"/>
              </a:rPr>
              <a:t>will</a:t>
            </a:r>
            <a:endParaRPr lang="en-US" sz="2000" dirty="0">
              <a:solidFill>
                <a:srgbClr val="0000FF"/>
              </a:solidFill>
              <a:latin typeface="Apple Chancery"/>
              <a:cs typeface="Apple Chancery"/>
            </a:endParaRPr>
          </a:p>
        </p:txBody>
      </p:sp>
      <p:sp>
        <p:nvSpPr>
          <p:cNvPr id="682" name="TextBox 681"/>
          <p:cNvSpPr txBox="1"/>
          <p:nvPr/>
        </p:nvSpPr>
        <p:spPr>
          <a:xfrm>
            <a:off x="339725" y="5302552"/>
            <a:ext cx="8769442" cy="1015663"/>
          </a:xfrm>
          <a:prstGeom prst="rect">
            <a:avLst/>
          </a:prstGeom>
          <a:noFill/>
        </p:spPr>
        <p:txBody>
          <a:bodyPr wrap="square" rtlCol="0">
            <a:spAutoFit/>
          </a:bodyPr>
          <a:lstStyle/>
          <a:p>
            <a:r>
              <a:rPr lang="en-US" sz="2000" dirty="0">
                <a:solidFill>
                  <a:srgbClr val="FF0000"/>
                </a:solidFill>
                <a:latin typeface="Apple Chancery"/>
                <a:cs typeface="Apple Chancery"/>
              </a:rPr>
              <a:t>--In other words, </a:t>
            </a:r>
            <a:r>
              <a:rPr lang="en-US" sz="2000" dirty="0">
                <a:latin typeface="Times New Roman"/>
                <a:cs typeface="Times New Roman"/>
              </a:rPr>
              <a:t>what you end up with is a </a:t>
            </a:r>
            <a:r>
              <a:rPr lang="en-US" sz="2000" dirty="0">
                <a:solidFill>
                  <a:srgbClr val="FF0000"/>
                </a:solidFill>
                <a:latin typeface="Times New Roman"/>
                <a:cs typeface="Times New Roman"/>
              </a:rPr>
              <a:t>CONVENTIONAL CURRENT </a:t>
            </a:r>
            <a:r>
              <a:rPr lang="en-US" sz="2000" dirty="0">
                <a:latin typeface="Times New Roman"/>
                <a:cs typeface="Times New Roman"/>
              </a:rPr>
              <a:t>in the loop.  </a:t>
            </a:r>
            <a:r>
              <a:rPr lang="en-US" sz="2000" dirty="0">
                <a:solidFill>
                  <a:srgbClr val="0000FF"/>
                </a:solidFill>
                <a:latin typeface="Times New Roman"/>
                <a:cs typeface="Times New Roman"/>
              </a:rPr>
              <a:t>This will persist as long as the loop is moving with part of itself in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while part is not. </a:t>
            </a:r>
            <a:endParaRPr lang="en-US" sz="2000" dirty="0">
              <a:solidFill>
                <a:srgbClr val="FF0000"/>
              </a:solidFill>
              <a:latin typeface="Apple Chancery"/>
              <a:cs typeface="Apple Chancery"/>
            </a:endParaRPr>
          </a:p>
        </p:txBody>
      </p:sp>
      <p:sp>
        <p:nvSpPr>
          <p:cNvPr id="191" name="TextBox 190"/>
          <p:cNvSpPr txBox="1"/>
          <p:nvPr/>
        </p:nvSpPr>
        <p:spPr>
          <a:xfrm>
            <a:off x="339725" y="4808320"/>
            <a:ext cx="8651875" cy="400110"/>
          </a:xfrm>
          <a:prstGeom prst="rect">
            <a:avLst/>
          </a:prstGeom>
          <a:noFill/>
        </p:spPr>
        <p:txBody>
          <a:bodyPr wrap="square" rtlCol="0">
            <a:spAutoFit/>
          </a:bodyPr>
          <a:lstStyle/>
          <a:p>
            <a:r>
              <a:rPr lang="en-US" sz="2000" dirty="0">
                <a:solidFill>
                  <a:srgbClr val="0000FF"/>
                </a:solidFill>
                <a:latin typeface="Times New Roman"/>
                <a:cs typeface="Times New Roman"/>
              </a:rPr>
              <a:t>have </a:t>
            </a:r>
            <a:r>
              <a:rPr lang="en-US" sz="2000" dirty="0">
                <a:latin typeface="Times New Roman"/>
                <a:cs typeface="Times New Roman"/>
              </a:rPr>
              <a:t>some </a:t>
            </a:r>
            <a:r>
              <a:rPr lang="en-US" sz="2000" dirty="0">
                <a:solidFill>
                  <a:srgbClr val="0000FF"/>
                </a:solidFill>
                <a:latin typeface="Times New Roman"/>
                <a:cs typeface="Times New Roman"/>
              </a:rPr>
              <a:t>place to go</a:t>
            </a:r>
            <a:r>
              <a:rPr lang="en-US" sz="2000" dirty="0">
                <a:latin typeface="Times New Roman"/>
                <a:cs typeface="Times New Roman"/>
              </a:rPr>
              <a:t>—around the circuit and down the right side.</a:t>
            </a:r>
            <a:endParaRPr lang="en-US" sz="2000" dirty="0">
              <a:solidFill>
                <a:srgbClr val="FF0000"/>
              </a:solidFill>
              <a:latin typeface="Apple Chancery"/>
              <a:cs typeface="Apple Chancery"/>
            </a:endParaRPr>
          </a:p>
        </p:txBody>
      </p:sp>
      <p:grpSp>
        <p:nvGrpSpPr>
          <p:cNvPr id="12" name="Group 11"/>
          <p:cNvGrpSpPr/>
          <p:nvPr/>
        </p:nvGrpSpPr>
        <p:grpSpPr>
          <a:xfrm>
            <a:off x="6581770" y="1545418"/>
            <a:ext cx="2384430" cy="1989362"/>
            <a:chOff x="6581770" y="1545418"/>
            <a:chExt cx="2384430" cy="1989362"/>
          </a:xfrm>
        </p:grpSpPr>
        <p:grpSp>
          <p:nvGrpSpPr>
            <p:cNvPr id="610" name="Group 609"/>
            <p:cNvGrpSpPr/>
            <p:nvPr/>
          </p:nvGrpSpPr>
          <p:grpSpPr>
            <a:xfrm>
              <a:off x="7659312" y="1601985"/>
              <a:ext cx="134748" cy="134748"/>
              <a:chOff x="8197850" y="3984626"/>
              <a:chExt cx="177800" cy="177800"/>
            </a:xfrm>
          </p:grpSpPr>
          <p:cxnSp>
            <p:nvCxnSpPr>
              <p:cNvPr id="611" name="Straight Connector 610"/>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2" name="Straight Connector 611"/>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3" name="Group 612"/>
            <p:cNvGrpSpPr/>
            <p:nvPr/>
          </p:nvGrpSpPr>
          <p:grpSpPr>
            <a:xfrm>
              <a:off x="8207215" y="1601985"/>
              <a:ext cx="134748" cy="134748"/>
              <a:chOff x="8197850" y="3984626"/>
              <a:chExt cx="177800" cy="177800"/>
            </a:xfrm>
          </p:grpSpPr>
          <p:cxnSp>
            <p:nvCxnSpPr>
              <p:cNvPr id="614" name="Straight Connector 613"/>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5" name="Straight Connector 614"/>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6" name="Group 615"/>
            <p:cNvGrpSpPr/>
            <p:nvPr/>
          </p:nvGrpSpPr>
          <p:grpSpPr>
            <a:xfrm>
              <a:off x="8598218" y="1924034"/>
              <a:ext cx="134748" cy="134748"/>
              <a:chOff x="8197850" y="3984626"/>
              <a:chExt cx="177800" cy="177800"/>
            </a:xfrm>
          </p:grpSpPr>
          <p:cxnSp>
            <p:nvCxnSpPr>
              <p:cNvPr id="617" name="Straight Connector 616"/>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9" name="Group 618"/>
            <p:cNvGrpSpPr/>
            <p:nvPr/>
          </p:nvGrpSpPr>
          <p:grpSpPr>
            <a:xfrm>
              <a:off x="8598218" y="2454430"/>
              <a:ext cx="134748" cy="134748"/>
              <a:chOff x="8197850" y="3984626"/>
              <a:chExt cx="177800" cy="177800"/>
            </a:xfrm>
          </p:grpSpPr>
          <p:cxnSp>
            <p:nvCxnSpPr>
              <p:cNvPr id="620" name="Straight Connector 619"/>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22" name="Group 621"/>
            <p:cNvGrpSpPr/>
            <p:nvPr/>
          </p:nvGrpSpPr>
          <p:grpSpPr>
            <a:xfrm>
              <a:off x="8593339" y="3029491"/>
              <a:ext cx="134748" cy="134748"/>
              <a:chOff x="8197850" y="3984626"/>
              <a:chExt cx="177800" cy="177800"/>
            </a:xfrm>
          </p:grpSpPr>
          <p:cxnSp>
            <p:nvCxnSpPr>
              <p:cNvPr id="623" name="Straight Connector 622"/>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4" name="Straight Connector 623"/>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25" name="Group 624"/>
            <p:cNvGrpSpPr/>
            <p:nvPr/>
          </p:nvGrpSpPr>
          <p:grpSpPr>
            <a:xfrm>
              <a:off x="7177659" y="1789286"/>
              <a:ext cx="134748" cy="134748"/>
              <a:chOff x="8197850" y="3984626"/>
              <a:chExt cx="177800" cy="177800"/>
            </a:xfrm>
          </p:grpSpPr>
          <p:cxnSp>
            <p:nvCxnSpPr>
              <p:cNvPr id="626" name="Straight Connector 625"/>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7" name="Straight Connector 626"/>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28" name="Group 627"/>
            <p:cNvGrpSpPr/>
            <p:nvPr/>
          </p:nvGrpSpPr>
          <p:grpSpPr>
            <a:xfrm>
              <a:off x="8214462" y="3392165"/>
              <a:ext cx="134748" cy="134748"/>
              <a:chOff x="8197850" y="3984626"/>
              <a:chExt cx="177800" cy="177800"/>
            </a:xfrm>
          </p:grpSpPr>
          <p:cxnSp>
            <p:nvCxnSpPr>
              <p:cNvPr id="629" name="Straight Connector 628"/>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0" name="Straight Connector 629"/>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69" name="Straight Arrow Connector 168"/>
            <p:cNvCxnSpPr/>
            <p:nvPr/>
          </p:nvCxnSpPr>
          <p:spPr>
            <a:xfrm flipV="1">
              <a:off x="7244838" y="1545418"/>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0" name="Object 169"/>
            <p:cNvGraphicFramePr>
              <a:graphicFrameLocks noChangeAspect="1"/>
            </p:cNvGraphicFramePr>
            <p:nvPr>
              <p:extLst>
                <p:ext uri="{D42A27DB-BD31-4B8C-83A1-F6EECF244321}">
                  <p14:modId xmlns:p14="http://schemas.microsoft.com/office/powerpoint/2010/main" val="642573748"/>
                </p:ext>
              </p:extLst>
            </p:nvPr>
          </p:nvGraphicFramePr>
          <p:xfrm>
            <a:off x="6581770" y="1688021"/>
            <a:ext cx="552450" cy="361950"/>
          </p:xfrm>
          <a:graphic>
            <a:graphicData uri="http://schemas.openxmlformats.org/presentationml/2006/ole">
              <mc:AlternateContent xmlns:mc="http://schemas.openxmlformats.org/markup-compatibility/2006">
                <mc:Choice xmlns:v="urn:schemas-microsoft-com:vml" Requires="v">
                  <p:oleObj spid="_x0000_s2809460" name="Equation" r:id="rId8" imgW="292100" imgH="190500" progId="Equation.DSMT4">
                    <p:embed/>
                  </p:oleObj>
                </mc:Choice>
                <mc:Fallback>
                  <p:oleObj name="Equation" r:id="rId8" imgW="292100" imgH="190500" progId="Equation.DSMT4">
                    <p:embed/>
                    <p:pic>
                      <p:nvPicPr>
                        <p:cNvPr id="0" name=""/>
                        <p:cNvPicPr/>
                        <p:nvPr/>
                      </p:nvPicPr>
                      <p:blipFill>
                        <a:blip r:embed="rId9"/>
                        <a:stretch>
                          <a:fillRect/>
                        </a:stretch>
                      </p:blipFill>
                      <p:spPr>
                        <a:xfrm>
                          <a:off x="6581770" y="1688021"/>
                          <a:ext cx="552450" cy="361950"/>
                        </a:xfrm>
                        <a:prstGeom prst="rect">
                          <a:avLst/>
                        </a:prstGeom>
                      </p:spPr>
                    </p:pic>
                  </p:oleObj>
                </mc:Fallback>
              </mc:AlternateContent>
            </a:graphicData>
          </a:graphic>
        </p:graphicFrame>
        <p:grpSp>
          <p:nvGrpSpPr>
            <p:cNvPr id="173" name="Group 172"/>
            <p:cNvGrpSpPr/>
            <p:nvPr/>
          </p:nvGrpSpPr>
          <p:grpSpPr>
            <a:xfrm>
              <a:off x="7174971" y="2379869"/>
              <a:ext cx="134748" cy="134748"/>
              <a:chOff x="8197850" y="3984626"/>
              <a:chExt cx="177800" cy="177800"/>
            </a:xfrm>
          </p:grpSpPr>
          <p:cxnSp>
            <p:nvCxnSpPr>
              <p:cNvPr id="174" name="Straight Connector 173"/>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76" name="Straight Arrow Connector 175"/>
            <p:cNvCxnSpPr/>
            <p:nvPr/>
          </p:nvCxnSpPr>
          <p:spPr>
            <a:xfrm flipV="1">
              <a:off x="7244345" y="2152700"/>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7" name="Object 176"/>
            <p:cNvGraphicFramePr>
              <a:graphicFrameLocks noChangeAspect="1"/>
            </p:cNvGraphicFramePr>
            <p:nvPr>
              <p:extLst>
                <p:ext uri="{D42A27DB-BD31-4B8C-83A1-F6EECF244321}">
                  <p14:modId xmlns:p14="http://schemas.microsoft.com/office/powerpoint/2010/main" val="2478363360"/>
                </p:ext>
              </p:extLst>
            </p:nvPr>
          </p:nvGraphicFramePr>
          <p:xfrm>
            <a:off x="6581770" y="2258313"/>
            <a:ext cx="552450" cy="361950"/>
          </p:xfrm>
          <a:graphic>
            <a:graphicData uri="http://schemas.openxmlformats.org/presentationml/2006/ole">
              <mc:AlternateContent xmlns:mc="http://schemas.openxmlformats.org/markup-compatibility/2006">
                <mc:Choice xmlns:v="urn:schemas-microsoft-com:vml" Requires="v">
                  <p:oleObj spid="_x0000_s2809461" name="Equation" r:id="rId10" imgW="292100" imgH="190500" progId="Equation.DSMT4">
                    <p:embed/>
                  </p:oleObj>
                </mc:Choice>
                <mc:Fallback>
                  <p:oleObj name="Equation" r:id="rId10" imgW="292100" imgH="190500" progId="Equation.DSMT4">
                    <p:embed/>
                    <p:pic>
                      <p:nvPicPr>
                        <p:cNvPr id="0" name=""/>
                        <p:cNvPicPr/>
                        <p:nvPr/>
                      </p:nvPicPr>
                      <p:blipFill>
                        <a:blip r:embed="rId9"/>
                        <a:stretch>
                          <a:fillRect/>
                        </a:stretch>
                      </p:blipFill>
                      <p:spPr>
                        <a:xfrm>
                          <a:off x="6581770" y="2258313"/>
                          <a:ext cx="552450" cy="361950"/>
                        </a:xfrm>
                        <a:prstGeom prst="rect">
                          <a:avLst/>
                        </a:prstGeom>
                      </p:spPr>
                    </p:pic>
                  </p:oleObj>
                </mc:Fallback>
              </mc:AlternateContent>
            </a:graphicData>
          </a:graphic>
        </p:graphicFrame>
        <p:grpSp>
          <p:nvGrpSpPr>
            <p:cNvPr id="178" name="Group 177"/>
            <p:cNvGrpSpPr/>
            <p:nvPr/>
          </p:nvGrpSpPr>
          <p:grpSpPr>
            <a:xfrm>
              <a:off x="7174478" y="3014937"/>
              <a:ext cx="134748" cy="134748"/>
              <a:chOff x="8197850" y="3984626"/>
              <a:chExt cx="177800" cy="177800"/>
            </a:xfrm>
          </p:grpSpPr>
          <p:cxnSp>
            <p:nvCxnSpPr>
              <p:cNvPr id="179" name="Straight Connector 178"/>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81" name="Straight Arrow Connector 180"/>
            <p:cNvCxnSpPr/>
            <p:nvPr/>
          </p:nvCxnSpPr>
          <p:spPr>
            <a:xfrm flipV="1">
              <a:off x="7243852" y="2787768"/>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82" name="Object 181"/>
            <p:cNvGraphicFramePr>
              <a:graphicFrameLocks noChangeAspect="1"/>
            </p:cNvGraphicFramePr>
            <p:nvPr>
              <p:extLst>
                <p:ext uri="{D42A27DB-BD31-4B8C-83A1-F6EECF244321}">
                  <p14:modId xmlns:p14="http://schemas.microsoft.com/office/powerpoint/2010/main" val="3720544519"/>
                </p:ext>
              </p:extLst>
            </p:nvPr>
          </p:nvGraphicFramePr>
          <p:xfrm>
            <a:off x="6598452" y="2769285"/>
            <a:ext cx="552450" cy="361950"/>
          </p:xfrm>
          <a:graphic>
            <a:graphicData uri="http://schemas.openxmlformats.org/presentationml/2006/ole">
              <mc:AlternateContent xmlns:mc="http://schemas.openxmlformats.org/markup-compatibility/2006">
                <mc:Choice xmlns:v="urn:schemas-microsoft-com:vml" Requires="v">
                  <p:oleObj spid="_x0000_s2809462" name="Equation" r:id="rId11" imgW="292100" imgH="190500" progId="Equation.DSMT4">
                    <p:embed/>
                  </p:oleObj>
                </mc:Choice>
                <mc:Fallback>
                  <p:oleObj name="Equation" r:id="rId11" imgW="292100" imgH="190500" progId="Equation.DSMT4">
                    <p:embed/>
                    <p:pic>
                      <p:nvPicPr>
                        <p:cNvPr id="0" name=""/>
                        <p:cNvPicPr/>
                        <p:nvPr/>
                      </p:nvPicPr>
                      <p:blipFill>
                        <a:blip r:embed="rId9"/>
                        <a:stretch>
                          <a:fillRect/>
                        </a:stretch>
                      </p:blipFill>
                      <p:spPr>
                        <a:xfrm>
                          <a:off x="6598452" y="2769285"/>
                          <a:ext cx="552450" cy="361950"/>
                        </a:xfrm>
                        <a:prstGeom prst="rect">
                          <a:avLst/>
                        </a:prstGeom>
                      </p:spPr>
                    </p:pic>
                  </p:oleObj>
                </mc:Fallback>
              </mc:AlternateContent>
            </a:graphicData>
          </a:graphic>
        </p:graphicFrame>
        <p:grpSp>
          <p:nvGrpSpPr>
            <p:cNvPr id="188" name="Group 187"/>
            <p:cNvGrpSpPr/>
            <p:nvPr/>
          </p:nvGrpSpPr>
          <p:grpSpPr>
            <a:xfrm>
              <a:off x="7699587" y="3400032"/>
              <a:ext cx="134748" cy="134748"/>
              <a:chOff x="8197850" y="3984626"/>
              <a:chExt cx="177800" cy="177800"/>
            </a:xfrm>
          </p:grpSpPr>
          <p:cxnSp>
            <p:nvCxnSpPr>
              <p:cNvPr id="189" name="Straight Connector 188"/>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92" name="Straight Arrow Connector 191"/>
            <p:cNvCxnSpPr/>
            <p:nvPr/>
          </p:nvCxnSpPr>
          <p:spPr>
            <a:xfrm>
              <a:off x="8716392" y="2244231"/>
              <a:ext cx="0" cy="582828"/>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94" name="Object 193"/>
            <p:cNvGraphicFramePr>
              <a:graphicFrameLocks noChangeAspect="1"/>
            </p:cNvGraphicFramePr>
            <p:nvPr>
              <p:extLst>
                <p:ext uri="{D42A27DB-BD31-4B8C-83A1-F6EECF244321}">
                  <p14:modId xmlns:p14="http://schemas.microsoft.com/office/powerpoint/2010/main" val="28311884"/>
                </p:ext>
              </p:extLst>
            </p:nvPr>
          </p:nvGraphicFramePr>
          <p:xfrm>
            <a:off x="8799513" y="2314575"/>
            <a:ext cx="166687" cy="311150"/>
          </p:xfrm>
          <a:graphic>
            <a:graphicData uri="http://schemas.openxmlformats.org/presentationml/2006/ole">
              <mc:AlternateContent xmlns:mc="http://schemas.openxmlformats.org/markup-compatibility/2006">
                <mc:Choice xmlns:v="urn:schemas-microsoft-com:vml" Requires="v">
                  <p:oleObj spid="_x0000_s2809463" name="Equation" r:id="rId12" imgW="88900" imgH="165100" progId="Equation.DSMT4">
                    <p:embed/>
                  </p:oleObj>
                </mc:Choice>
                <mc:Fallback>
                  <p:oleObj name="Equation" r:id="rId12" imgW="88900" imgH="165100" progId="Equation.DSMT4">
                    <p:embed/>
                    <p:pic>
                      <p:nvPicPr>
                        <p:cNvPr id="0" name=""/>
                        <p:cNvPicPr/>
                        <p:nvPr/>
                      </p:nvPicPr>
                      <p:blipFill>
                        <a:blip r:embed="rId13"/>
                        <a:stretch>
                          <a:fillRect/>
                        </a:stretch>
                      </p:blipFill>
                      <p:spPr>
                        <a:xfrm>
                          <a:off x="8799513" y="2314575"/>
                          <a:ext cx="166687" cy="311150"/>
                        </a:xfrm>
                        <a:prstGeom prst="rect">
                          <a:avLst/>
                        </a:prstGeom>
                      </p:spPr>
                    </p:pic>
                  </p:oleObj>
                </mc:Fallback>
              </mc:AlternateContent>
            </a:graphicData>
          </a:graphic>
        </p:graphicFrame>
      </p:grpSp>
    </p:spTree>
    <p:extLst>
      <p:ext uri="{BB962C8B-B14F-4D97-AF65-F5344CB8AC3E}">
        <p14:creationId xmlns:p14="http://schemas.microsoft.com/office/powerpoint/2010/main" val="17912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0"/>
                                        </p:tgtEl>
                                        <p:attrNameLst>
                                          <p:attrName>style.visibility</p:attrName>
                                        </p:attrNameLst>
                                      </p:cBhvr>
                                      <p:to>
                                        <p:strVal val="visible"/>
                                      </p:to>
                                    </p:set>
                                    <p:animEffect transition="in" filter="dissolve">
                                      <p:cBhvr>
                                        <p:cTn id="7" dur="500"/>
                                        <p:tgtEl>
                                          <p:spTgt spid="6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1"/>
                                        </p:tgtEl>
                                        <p:attrNameLst>
                                          <p:attrName>style.visibility</p:attrName>
                                        </p:attrNameLst>
                                      </p:cBhvr>
                                      <p:to>
                                        <p:strVal val="visible"/>
                                      </p:to>
                                    </p:set>
                                    <p:animEffect transition="in" filter="dissolve">
                                      <p:cBhvr>
                                        <p:cTn id="12" dur="500"/>
                                        <p:tgtEl>
                                          <p:spTgt spid="68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91"/>
                                        </p:tgtEl>
                                        <p:attrNameLst>
                                          <p:attrName>style.visibility</p:attrName>
                                        </p:attrNameLst>
                                      </p:cBhvr>
                                      <p:to>
                                        <p:strVal val="visible"/>
                                      </p:to>
                                    </p:set>
                                    <p:animEffect transition="in" filter="dissolve">
                                      <p:cBhvr>
                                        <p:cTn id="15" dur="500"/>
                                        <p:tgtEl>
                                          <p:spTgt spid="19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82"/>
                                        </p:tgtEl>
                                        <p:attrNameLst>
                                          <p:attrName>style.visibility</p:attrName>
                                        </p:attrNameLst>
                                      </p:cBhvr>
                                      <p:to>
                                        <p:strVal val="visible"/>
                                      </p:to>
                                    </p:set>
                                    <p:animEffect transition="in" filter="dissolve">
                                      <p:cBhvr>
                                        <p:cTn id="25" dur="500"/>
                                        <p:tgtEl>
                                          <p:spTgt spid="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 grpId="0"/>
      <p:bldP spid="681" grpId="0"/>
      <p:bldP spid="682" grpId="0"/>
      <p:bldP spid="19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78.)</a:t>
            </a:r>
          </a:p>
        </p:txBody>
      </p:sp>
      <p:grpSp>
        <p:nvGrpSpPr>
          <p:cNvPr id="7" name="Group 6"/>
          <p:cNvGrpSpPr/>
          <p:nvPr/>
        </p:nvGrpSpPr>
        <p:grpSpPr>
          <a:xfrm>
            <a:off x="6156564" y="3226856"/>
            <a:ext cx="2509815" cy="2998331"/>
            <a:chOff x="6177827" y="3505200"/>
            <a:chExt cx="2509815" cy="2998331"/>
          </a:xfrm>
        </p:grpSpPr>
        <p:sp>
          <p:nvSpPr>
            <p:cNvPr id="12" name="Line 80"/>
            <p:cNvSpPr>
              <a:spLocks noChangeShapeType="1"/>
            </p:cNvSpPr>
            <p:nvPr/>
          </p:nvSpPr>
          <p:spPr bwMode="auto">
            <a:xfrm rot="16200000" flipV="1">
              <a:off x="7495685" y="5351250"/>
              <a:ext cx="2" cy="196807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3" name="Object 2"/>
            <p:cNvGraphicFramePr>
              <a:graphicFrameLocks noChangeAspect="1"/>
            </p:cNvGraphicFramePr>
            <p:nvPr>
              <p:extLst>
                <p:ext uri="{D42A27DB-BD31-4B8C-83A1-F6EECF244321}">
                  <p14:modId xmlns:p14="http://schemas.microsoft.com/office/powerpoint/2010/main" val="2564274106"/>
                </p:ext>
              </p:extLst>
            </p:nvPr>
          </p:nvGraphicFramePr>
          <p:xfrm>
            <a:off x="6573838" y="5646738"/>
            <a:ext cx="1855787" cy="458787"/>
          </p:xfrm>
          <a:graphic>
            <a:graphicData uri="http://schemas.openxmlformats.org/presentationml/2006/ole">
              <mc:AlternateContent xmlns:mc="http://schemas.openxmlformats.org/markup-compatibility/2006">
                <mc:Choice xmlns:v="urn:schemas-microsoft-com:vml" Requires="v">
                  <p:oleObj spid="_x0000_s3081477" name="Equation" r:id="rId4" imgW="1079500" imgH="266700" progId="Equation.DSMT4">
                    <p:embed/>
                  </p:oleObj>
                </mc:Choice>
                <mc:Fallback>
                  <p:oleObj name="Equation" r:id="rId4" imgW="1079500" imgH="266700" progId="Equation.DSMT4">
                    <p:embed/>
                    <p:pic>
                      <p:nvPicPr>
                        <p:cNvPr id="0" name=""/>
                        <p:cNvPicPr>
                          <a:picLocks noChangeAspect="1" noChangeArrowheads="1"/>
                        </p:cNvPicPr>
                        <p:nvPr/>
                      </p:nvPicPr>
                      <p:blipFill>
                        <a:blip r:embed="rId5"/>
                        <a:srcRect/>
                        <a:stretch>
                          <a:fillRect/>
                        </a:stretch>
                      </p:blipFill>
                      <p:spPr bwMode="auto">
                        <a:xfrm>
                          <a:off x="6573838" y="5646738"/>
                          <a:ext cx="1855787" cy="458787"/>
                        </a:xfrm>
                        <a:prstGeom prst="rect">
                          <a:avLst/>
                        </a:prstGeom>
                        <a:noFill/>
                        <a:ln>
                          <a:noFill/>
                        </a:ln>
                        <a:effectLst/>
                      </p:spPr>
                    </p:pic>
                  </p:oleObj>
                </mc:Fallback>
              </mc:AlternateContent>
            </a:graphicData>
          </a:graphic>
        </p:graphicFrame>
        <p:sp>
          <p:nvSpPr>
            <p:cNvPr id="14" name="Line 73"/>
            <p:cNvSpPr>
              <a:spLocks noChangeShapeType="1"/>
            </p:cNvSpPr>
            <p:nvPr/>
          </p:nvSpPr>
          <p:spPr bwMode="auto">
            <a:xfrm rot="10800000">
              <a:off x="7997123" y="4019896"/>
              <a:ext cx="6905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75"/>
            <p:cNvSpPr>
              <a:spLocks noChangeShapeType="1"/>
            </p:cNvSpPr>
            <p:nvPr/>
          </p:nvSpPr>
          <p:spPr bwMode="auto">
            <a:xfrm rot="10800000">
              <a:off x="6344739" y="4117094"/>
              <a:ext cx="58319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 name="Group 15"/>
            <p:cNvGrpSpPr>
              <a:grpSpLocks/>
            </p:cNvGrpSpPr>
            <p:nvPr/>
          </p:nvGrpSpPr>
          <p:grpSpPr bwMode="auto">
            <a:xfrm rot="10800000">
              <a:off x="6927935" y="3825498"/>
              <a:ext cx="1059065" cy="485995"/>
              <a:chOff x="2256" y="2880"/>
              <a:chExt cx="576" cy="240"/>
            </a:xfrm>
          </p:grpSpPr>
          <p:sp>
            <p:nvSpPr>
              <p:cNvPr id="17"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4" name="Line 80"/>
            <p:cNvSpPr>
              <a:spLocks noChangeShapeType="1"/>
            </p:cNvSpPr>
            <p:nvPr/>
          </p:nvSpPr>
          <p:spPr bwMode="auto">
            <a:xfrm rot="16200000" flipH="1">
              <a:off x="5634224" y="4827610"/>
              <a:ext cx="142103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75"/>
            <p:cNvSpPr>
              <a:spLocks noChangeShapeType="1"/>
            </p:cNvSpPr>
            <p:nvPr/>
          </p:nvSpPr>
          <p:spPr bwMode="auto">
            <a:xfrm rot="10800000" flipV="1">
              <a:off x="6340521" y="5538125"/>
              <a:ext cx="954087" cy="50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75"/>
            <p:cNvSpPr>
              <a:spLocks noChangeShapeType="1"/>
            </p:cNvSpPr>
            <p:nvPr/>
          </p:nvSpPr>
          <p:spPr bwMode="auto">
            <a:xfrm rot="10800000" flipV="1">
              <a:off x="7628433" y="5543186"/>
              <a:ext cx="1037946" cy="538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80"/>
            <p:cNvSpPr>
              <a:spLocks noChangeShapeType="1"/>
            </p:cNvSpPr>
            <p:nvPr/>
          </p:nvSpPr>
          <p:spPr bwMode="auto">
            <a:xfrm rot="16200000" flipH="1">
              <a:off x="7902708" y="4783566"/>
              <a:ext cx="152734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 name="Group 33"/>
            <p:cNvGrpSpPr/>
            <p:nvPr/>
          </p:nvGrpSpPr>
          <p:grpSpPr>
            <a:xfrm>
              <a:off x="6177827" y="4629181"/>
              <a:ext cx="333824" cy="333824"/>
              <a:chOff x="5411254" y="3001405"/>
              <a:chExt cx="333824" cy="333824"/>
            </a:xfrm>
          </p:grpSpPr>
          <p:sp>
            <p:nvSpPr>
              <p:cNvPr id="35" name="Oval 34"/>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 name="Object 35"/>
              <p:cNvGraphicFramePr>
                <a:graphicFrameLocks noChangeAspect="1"/>
              </p:cNvGraphicFramePr>
              <p:nvPr>
                <p:extLst>
                  <p:ext uri="{D42A27DB-BD31-4B8C-83A1-F6EECF244321}">
                    <p14:modId xmlns:p14="http://schemas.microsoft.com/office/powerpoint/2010/main" val="1057760247"/>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3081478"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5446949" y="3011712"/>
                            <a:ext cx="276225" cy="254000"/>
                          </a:xfrm>
                          <a:prstGeom prst="rect">
                            <a:avLst/>
                          </a:prstGeom>
                        </p:spPr>
                      </p:pic>
                    </p:oleObj>
                  </mc:Fallback>
                </mc:AlternateContent>
              </a:graphicData>
            </a:graphic>
          </p:graphicFrame>
        </p:grpSp>
        <p:sp>
          <p:nvSpPr>
            <p:cNvPr id="37" name="Line 80"/>
            <p:cNvSpPr>
              <a:spLocks noChangeShapeType="1"/>
            </p:cNvSpPr>
            <p:nvPr/>
          </p:nvSpPr>
          <p:spPr bwMode="auto">
            <a:xfrm rot="16200000" flipH="1">
              <a:off x="8086366" y="5941927"/>
              <a:ext cx="786713"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Line 80"/>
            <p:cNvSpPr>
              <a:spLocks noChangeShapeType="1"/>
            </p:cNvSpPr>
            <p:nvPr/>
          </p:nvSpPr>
          <p:spPr bwMode="auto">
            <a:xfrm rot="16200000" flipH="1">
              <a:off x="6132958" y="5941261"/>
              <a:ext cx="78804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9" name="Group 38"/>
            <p:cNvGrpSpPr/>
            <p:nvPr/>
          </p:nvGrpSpPr>
          <p:grpSpPr>
            <a:xfrm>
              <a:off x="7319561" y="6169707"/>
              <a:ext cx="333824" cy="333824"/>
              <a:chOff x="5411254" y="3001405"/>
              <a:chExt cx="333824" cy="333824"/>
            </a:xfrm>
          </p:grpSpPr>
          <p:sp>
            <p:nvSpPr>
              <p:cNvPr id="40" name="Oval 39"/>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ext uri="{D42A27DB-BD31-4B8C-83A1-F6EECF244321}">
                    <p14:modId xmlns:p14="http://schemas.microsoft.com/office/powerpoint/2010/main" val="2463029977"/>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3081479"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5451390" y="3045986"/>
                            <a:ext cx="254000" cy="254000"/>
                          </a:xfrm>
                          <a:prstGeom prst="rect">
                            <a:avLst/>
                          </a:prstGeom>
                        </p:spPr>
                      </p:pic>
                    </p:oleObj>
                  </mc:Fallback>
                </mc:AlternateContent>
              </a:graphicData>
            </a:graphic>
          </p:graphicFrame>
        </p:grpSp>
        <p:graphicFrame>
          <p:nvGraphicFramePr>
            <p:cNvPr id="42" name="Object 5"/>
            <p:cNvGraphicFramePr>
              <a:graphicFrameLocks noChangeAspect="1"/>
            </p:cNvGraphicFramePr>
            <p:nvPr>
              <p:extLst>
                <p:ext uri="{D42A27DB-BD31-4B8C-83A1-F6EECF244321}">
                  <p14:modId xmlns:p14="http://schemas.microsoft.com/office/powerpoint/2010/main" val="4032048000"/>
                </p:ext>
              </p:extLst>
            </p:nvPr>
          </p:nvGraphicFramePr>
          <p:xfrm>
            <a:off x="7294609" y="3505200"/>
            <a:ext cx="268288" cy="247650"/>
          </p:xfrm>
          <a:graphic>
            <a:graphicData uri="http://schemas.openxmlformats.org/presentationml/2006/ole">
              <mc:AlternateContent xmlns:mc="http://schemas.openxmlformats.org/markup-compatibility/2006">
                <mc:Choice xmlns:v="urn:schemas-microsoft-com:vml" Requires="v">
                  <p:oleObj spid="_x0000_s3081480" name="Equation" r:id="rId10" imgW="165100" imgH="152400" progId="Equation.DSMT4">
                    <p:embed/>
                  </p:oleObj>
                </mc:Choice>
                <mc:Fallback>
                  <p:oleObj name="Equation" r:id="rId10" imgW="165100" imgH="152400" progId="Equation.DSMT4">
                    <p:embed/>
                    <p:pic>
                      <p:nvPicPr>
                        <p:cNvPr id="0" name=""/>
                        <p:cNvPicPr>
                          <a:picLocks noChangeAspect="1" noChangeArrowheads="1"/>
                        </p:cNvPicPr>
                        <p:nvPr/>
                      </p:nvPicPr>
                      <p:blipFill>
                        <a:blip r:embed="rId11"/>
                        <a:srcRect/>
                        <a:stretch>
                          <a:fillRect/>
                        </a:stretch>
                      </p:blipFill>
                      <p:spPr bwMode="auto">
                        <a:xfrm>
                          <a:off x="7294609" y="3505200"/>
                          <a:ext cx="268288" cy="247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5"/>
            <p:cNvGrpSpPr/>
            <p:nvPr/>
          </p:nvGrpSpPr>
          <p:grpSpPr>
            <a:xfrm>
              <a:off x="7294609" y="5381660"/>
              <a:ext cx="333824" cy="333824"/>
              <a:chOff x="7294609" y="5216560"/>
              <a:chExt cx="333824" cy="333824"/>
            </a:xfrm>
          </p:grpSpPr>
          <p:sp>
            <p:nvSpPr>
              <p:cNvPr id="44" name="Oval 43"/>
              <p:cNvSpPr/>
              <p:nvPr/>
            </p:nvSpPr>
            <p:spPr>
              <a:xfrm>
                <a:off x="7294609" y="5216560"/>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376389" y="5333093"/>
                <a:ext cx="85738" cy="55737"/>
              </a:xfrm>
              <a:custGeom>
                <a:avLst/>
                <a:gdLst>
                  <a:gd name="connsiteX0" fmla="*/ 0 w 169333"/>
                  <a:gd name="connsiteY0" fmla="*/ 110081 h 110081"/>
                  <a:gd name="connsiteX1" fmla="*/ 84666 w 169333"/>
                  <a:gd name="connsiteY1" fmla="*/ 14 h 110081"/>
                  <a:gd name="connsiteX2" fmla="*/ 169333 w 169333"/>
                  <a:gd name="connsiteY2" fmla="*/ 101614 h 110081"/>
                </a:gdLst>
                <a:ahLst/>
                <a:cxnLst>
                  <a:cxn ang="0">
                    <a:pos x="connsiteX0" y="connsiteY0"/>
                  </a:cxn>
                  <a:cxn ang="0">
                    <a:pos x="connsiteX1" y="connsiteY1"/>
                  </a:cxn>
                  <a:cxn ang="0">
                    <a:pos x="connsiteX2" y="connsiteY2"/>
                  </a:cxn>
                </a:cxnLst>
                <a:rect l="l" t="t" r="r" b="b"/>
                <a:pathLst>
                  <a:path w="169333" h="110081">
                    <a:moveTo>
                      <a:pt x="0" y="110081"/>
                    </a:moveTo>
                    <a:cubicBezTo>
                      <a:pt x="28222" y="55753"/>
                      <a:pt x="56444" y="1425"/>
                      <a:pt x="84666" y="14"/>
                    </a:cubicBezTo>
                    <a:cubicBezTo>
                      <a:pt x="112888" y="-1397"/>
                      <a:pt x="169333" y="101614"/>
                      <a:pt x="169333" y="101614"/>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rot="10800000">
                <a:off x="7459984" y="5378114"/>
                <a:ext cx="85738" cy="55737"/>
              </a:xfrm>
              <a:custGeom>
                <a:avLst/>
                <a:gdLst>
                  <a:gd name="connsiteX0" fmla="*/ 0 w 169333"/>
                  <a:gd name="connsiteY0" fmla="*/ 110081 h 110081"/>
                  <a:gd name="connsiteX1" fmla="*/ 84666 w 169333"/>
                  <a:gd name="connsiteY1" fmla="*/ 14 h 110081"/>
                  <a:gd name="connsiteX2" fmla="*/ 169333 w 169333"/>
                  <a:gd name="connsiteY2" fmla="*/ 101614 h 110081"/>
                </a:gdLst>
                <a:ahLst/>
                <a:cxnLst>
                  <a:cxn ang="0">
                    <a:pos x="connsiteX0" y="connsiteY0"/>
                  </a:cxn>
                  <a:cxn ang="0">
                    <a:pos x="connsiteX1" y="connsiteY1"/>
                  </a:cxn>
                  <a:cxn ang="0">
                    <a:pos x="connsiteX2" y="connsiteY2"/>
                  </a:cxn>
                </a:cxnLst>
                <a:rect l="l" t="t" r="r" b="b"/>
                <a:pathLst>
                  <a:path w="169333" h="110081">
                    <a:moveTo>
                      <a:pt x="0" y="110081"/>
                    </a:moveTo>
                    <a:cubicBezTo>
                      <a:pt x="28222" y="55753"/>
                      <a:pt x="56444" y="1425"/>
                      <a:pt x="84666" y="14"/>
                    </a:cubicBezTo>
                    <a:cubicBezTo>
                      <a:pt x="112888" y="-1397"/>
                      <a:pt x="169333" y="101614"/>
                      <a:pt x="169333" y="101614"/>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aphicFrame>
        <p:nvGraphicFramePr>
          <p:cNvPr id="50" name="Object 2"/>
          <p:cNvGraphicFramePr>
            <a:graphicFrameLocks noChangeAspect="1"/>
          </p:cNvGraphicFramePr>
          <p:nvPr>
            <p:extLst>
              <p:ext uri="{D42A27DB-BD31-4B8C-83A1-F6EECF244321}">
                <p14:modId xmlns:p14="http://schemas.microsoft.com/office/powerpoint/2010/main" val="3760900178"/>
              </p:ext>
            </p:extLst>
          </p:nvPr>
        </p:nvGraphicFramePr>
        <p:xfrm>
          <a:off x="3489325" y="998538"/>
          <a:ext cx="1573213" cy="414337"/>
        </p:xfrm>
        <a:graphic>
          <a:graphicData uri="http://schemas.openxmlformats.org/presentationml/2006/ole">
            <mc:AlternateContent xmlns:mc="http://schemas.openxmlformats.org/markup-compatibility/2006">
              <mc:Choice xmlns:v="urn:schemas-microsoft-com:vml" Requires="v">
                <p:oleObj spid="_x0000_s3081481" name="Equation" r:id="rId12" imgW="914400" imgH="241300" progId="Equation.DSMT4">
                  <p:embed/>
                </p:oleObj>
              </mc:Choice>
              <mc:Fallback>
                <p:oleObj name="Equation" r:id="rId12" imgW="914400" imgH="241300" progId="Equation.DSMT4">
                  <p:embed/>
                  <p:pic>
                    <p:nvPicPr>
                      <p:cNvPr id="0" name=""/>
                      <p:cNvPicPr>
                        <a:picLocks noChangeAspect="1" noChangeArrowheads="1"/>
                      </p:cNvPicPr>
                      <p:nvPr/>
                    </p:nvPicPr>
                    <p:blipFill>
                      <a:blip r:embed="rId13"/>
                      <a:srcRect/>
                      <a:stretch>
                        <a:fillRect/>
                      </a:stretch>
                    </p:blipFill>
                    <p:spPr bwMode="auto">
                      <a:xfrm>
                        <a:off x="3489325" y="998538"/>
                        <a:ext cx="1573213" cy="414337"/>
                      </a:xfrm>
                      <a:prstGeom prst="rect">
                        <a:avLst/>
                      </a:prstGeom>
                      <a:noFill/>
                      <a:ln>
                        <a:noFill/>
                      </a:ln>
                      <a:effectLst/>
                    </p:spPr>
                  </p:pic>
                </p:oleObj>
              </mc:Fallback>
            </mc:AlternateContent>
          </a:graphicData>
        </a:graphic>
      </p:graphicFrame>
      <p:sp>
        <p:nvSpPr>
          <p:cNvPr id="5" name="TextBox 4"/>
          <p:cNvSpPr txBox="1"/>
          <p:nvPr/>
        </p:nvSpPr>
        <p:spPr>
          <a:xfrm>
            <a:off x="292098" y="444500"/>
            <a:ext cx="8674101" cy="400110"/>
          </a:xfrm>
          <a:prstGeom prst="rect">
            <a:avLst/>
          </a:prstGeom>
          <a:noFill/>
        </p:spPr>
        <p:txBody>
          <a:bodyPr wrap="square" rtlCol="0">
            <a:spAutoFit/>
          </a:bodyPr>
          <a:lstStyle/>
          <a:p>
            <a:r>
              <a:rPr lang="en-US" sz="2000" dirty="0">
                <a:solidFill>
                  <a:srgbClr val="FF0000"/>
                </a:solidFill>
                <a:latin typeface="Apple Chancery"/>
                <a:cs typeface="Apple Chancery"/>
              </a:rPr>
              <a:t>A similar approach </a:t>
            </a:r>
            <a:r>
              <a:rPr lang="en-US" sz="2000" dirty="0">
                <a:latin typeface="Times New Roman"/>
                <a:cs typeface="Times New Roman"/>
              </a:rPr>
              <a:t>is used for voltage values, with </a:t>
            </a:r>
            <a:endParaRPr lang="en-US" dirty="0">
              <a:solidFill>
                <a:srgbClr val="FF0000"/>
              </a:solidFill>
              <a:latin typeface="Times New Roman"/>
              <a:cs typeface="Times New Roman"/>
            </a:endParaRPr>
          </a:p>
        </p:txBody>
      </p:sp>
      <p:sp>
        <p:nvSpPr>
          <p:cNvPr id="45" name="TextBox 44"/>
          <p:cNvSpPr txBox="1"/>
          <p:nvPr/>
        </p:nvSpPr>
        <p:spPr>
          <a:xfrm>
            <a:off x="292098" y="1529616"/>
            <a:ext cx="8674101" cy="707886"/>
          </a:xfrm>
          <a:prstGeom prst="rect">
            <a:avLst/>
          </a:prstGeom>
          <a:noFill/>
        </p:spPr>
        <p:txBody>
          <a:bodyPr wrap="square" rtlCol="0">
            <a:spAutoFit/>
          </a:bodyPr>
          <a:lstStyle/>
          <a:p>
            <a:r>
              <a:rPr lang="en-US" sz="2000" dirty="0">
                <a:solidFill>
                  <a:srgbClr val="FF0000"/>
                </a:solidFill>
                <a:latin typeface="Apple Chancery"/>
                <a:cs typeface="Apple Chancery"/>
              </a:rPr>
              <a:t>So when you </a:t>
            </a:r>
            <a:r>
              <a:rPr lang="en-US" sz="2000" dirty="0">
                <a:latin typeface="Times New Roman"/>
                <a:cs typeface="Times New Roman"/>
              </a:rPr>
              <a:t>plug a voltmeter into a wall socket and it reads </a:t>
            </a:r>
            <a:r>
              <a:rPr lang="en-US" sz="2000">
                <a:latin typeface="Times New Roman"/>
                <a:cs typeface="Times New Roman"/>
              </a:rPr>
              <a:t>120 volts, </a:t>
            </a:r>
            <a:r>
              <a:rPr lang="en-US" sz="2000" dirty="0">
                <a:latin typeface="Times New Roman"/>
                <a:cs typeface="Times New Roman"/>
              </a:rPr>
              <a:t>that AC meter is giving you the RMS value for that source.</a:t>
            </a:r>
            <a:endParaRPr lang="en-US" dirty="0">
              <a:solidFill>
                <a:srgbClr val="FF0000"/>
              </a:solidFill>
              <a:latin typeface="Times New Roman"/>
              <a:cs typeface="Times New Roman"/>
            </a:endParaRPr>
          </a:p>
        </p:txBody>
      </p:sp>
      <p:sp>
        <p:nvSpPr>
          <p:cNvPr id="43" name="TextBox 42"/>
          <p:cNvSpPr txBox="1"/>
          <p:nvPr/>
        </p:nvSpPr>
        <p:spPr>
          <a:xfrm>
            <a:off x="292098" y="2326402"/>
            <a:ext cx="8674101" cy="707886"/>
          </a:xfrm>
          <a:prstGeom prst="rect">
            <a:avLst/>
          </a:prstGeom>
          <a:noFill/>
        </p:spPr>
        <p:txBody>
          <a:bodyPr wrap="square" rtlCol="0">
            <a:spAutoFit/>
          </a:bodyPr>
          <a:lstStyle/>
          <a:p>
            <a:r>
              <a:rPr lang="en-US" sz="2000" dirty="0">
                <a:solidFill>
                  <a:srgbClr val="FF0000"/>
                </a:solidFill>
                <a:latin typeface="Apple Chancery"/>
                <a:cs typeface="Apple Chancery"/>
              </a:rPr>
              <a:t>As a bit more </a:t>
            </a:r>
            <a:r>
              <a:rPr lang="en-US" sz="2000" dirty="0">
                <a:latin typeface="Times New Roman"/>
                <a:cs typeface="Times New Roman"/>
              </a:rPr>
              <a:t>minutia, that means the </a:t>
            </a:r>
            <a:r>
              <a:rPr lang="en-US" sz="2000" dirty="0">
                <a:solidFill>
                  <a:srgbClr val="0000FF"/>
                </a:solidFill>
                <a:latin typeface="Times New Roman"/>
                <a:cs typeface="Times New Roman"/>
              </a:rPr>
              <a:t>maximum voltage </a:t>
            </a:r>
            <a:r>
              <a:rPr lang="en-US" sz="2000" dirty="0">
                <a:latin typeface="Times New Roman"/>
                <a:cs typeface="Times New Roman"/>
              </a:rPr>
              <a:t>difference across the terminals of the wall socket is:</a:t>
            </a:r>
            <a:endParaRPr lang="en-US" dirty="0">
              <a:solidFill>
                <a:srgbClr val="FF0000"/>
              </a:solidFill>
              <a:latin typeface="Times New Roman"/>
              <a:cs typeface="Times New Roman"/>
            </a:endParaRPr>
          </a:p>
        </p:txBody>
      </p:sp>
      <p:graphicFrame>
        <p:nvGraphicFramePr>
          <p:cNvPr id="49" name="Object 2"/>
          <p:cNvGraphicFramePr>
            <a:graphicFrameLocks noChangeAspect="1"/>
          </p:cNvGraphicFramePr>
          <p:nvPr>
            <p:extLst>
              <p:ext uri="{D42A27DB-BD31-4B8C-83A1-F6EECF244321}">
                <p14:modId xmlns:p14="http://schemas.microsoft.com/office/powerpoint/2010/main" val="1930468983"/>
              </p:ext>
            </p:extLst>
          </p:nvPr>
        </p:nvGraphicFramePr>
        <p:xfrm>
          <a:off x="2344738" y="3104773"/>
          <a:ext cx="3101975" cy="720725"/>
        </p:xfrm>
        <a:graphic>
          <a:graphicData uri="http://schemas.openxmlformats.org/presentationml/2006/ole">
            <mc:AlternateContent xmlns:mc="http://schemas.openxmlformats.org/markup-compatibility/2006">
              <mc:Choice xmlns:v="urn:schemas-microsoft-com:vml" Requires="v">
                <p:oleObj spid="_x0000_s3081482" name="Equation" r:id="rId14" imgW="1803400" imgH="419100" progId="Equation.DSMT4">
                  <p:embed/>
                </p:oleObj>
              </mc:Choice>
              <mc:Fallback>
                <p:oleObj name="Equation" r:id="rId14" imgW="1803400" imgH="419100" progId="Equation.DSMT4">
                  <p:embed/>
                  <p:pic>
                    <p:nvPicPr>
                      <p:cNvPr id="0" name=""/>
                      <p:cNvPicPr>
                        <a:picLocks noChangeAspect="1" noChangeArrowheads="1"/>
                      </p:cNvPicPr>
                      <p:nvPr/>
                    </p:nvPicPr>
                    <p:blipFill>
                      <a:blip r:embed="rId15"/>
                      <a:srcRect/>
                      <a:stretch>
                        <a:fillRect/>
                      </a:stretch>
                    </p:blipFill>
                    <p:spPr bwMode="auto">
                      <a:xfrm>
                        <a:off x="2344738" y="3104773"/>
                        <a:ext cx="3101975" cy="720725"/>
                      </a:xfrm>
                      <a:prstGeom prst="rect">
                        <a:avLst/>
                      </a:prstGeom>
                      <a:noFill/>
                      <a:ln>
                        <a:noFill/>
                      </a:ln>
                      <a:effectLst/>
                    </p:spPr>
                  </p:pic>
                </p:oleObj>
              </mc:Fallback>
            </mc:AlternateContent>
          </a:graphicData>
        </a:graphic>
      </p:graphicFrame>
      <p:sp>
        <p:nvSpPr>
          <p:cNvPr id="52" name="TextBox 51"/>
          <p:cNvSpPr txBox="1"/>
          <p:nvPr/>
        </p:nvSpPr>
        <p:spPr>
          <a:xfrm>
            <a:off x="292099" y="3889168"/>
            <a:ext cx="5524502" cy="707886"/>
          </a:xfrm>
          <a:prstGeom prst="rect">
            <a:avLst/>
          </a:prstGeom>
          <a:noFill/>
        </p:spPr>
        <p:txBody>
          <a:bodyPr wrap="square" rtlCol="0">
            <a:spAutoFit/>
          </a:bodyPr>
          <a:lstStyle/>
          <a:p>
            <a:r>
              <a:rPr lang="en-US" sz="2000" dirty="0">
                <a:solidFill>
                  <a:srgbClr val="FF0000"/>
                </a:solidFill>
                <a:latin typeface="Apple Chancery"/>
                <a:cs typeface="Apple Chancery"/>
              </a:rPr>
              <a:t>And as </a:t>
            </a:r>
            <a:r>
              <a:rPr lang="en-US" sz="2000" dirty="0">
                <a:latin typeface="Times New Roman"/>
                <a:cs typeface="Times New Roman"/>
              </a:rPr>
              <a:t>a wall socket’s frequency is 60 Hz, that means the voltage function for a wall socket is:</a:t>
            </a:r>
            <a:endParaRPr lang="en-US" dirty="0">
              <a:solidFill>
                <a:srgbClr val="FF0000"/>
              </a:solidFill>
              <a:latin typeface="Times New Roman"/>
              <a:cs typeface="Times New Roman"/>
            </a:endParaRPr>
          </a:p>
        </p:txBody>
      </p:sp>
      <p:graphicFrame>
        <p:nvGraphicFramePr>
          <p:cNvPr id="53" name="Object 2"/>
          <p:cNvGraphicFramePr>
            <a:graphicFrameLocks noChangeAspect="1"/>
          </p:cNvGraphicFramePr>
          <p:nvPr>
            <p:extLst>
              <p:ext uri="{D42A27DB-BD31-4B8C-83A1-F6EECF244321}">
                <p14:modId xmlns:p14="http://schemas.microsoft.com/office/powerpoint/2010/main" val="1156710364"/>
              </p:ext>
            </p:extLst>
          </p:nvPr>
        </p:nvGraphicFramePr>
        <p:xfrm>
          <a:off x="1582738" y="4726022"/>
          <a:ext cx="3255962" cy="1311275"/>
        </p:xfrm>
        <a:graphic>
          <a:graphicData uri="http://schemas.openxmlformats.org/presentationml/2006/ole">
            <mc:AlternateContent xmlns:mc="http://schemas.openxmlformats.org/markup-compatibility/2006">
              <mc:Choice xmlns:v="urn:schemas-microsoft-com:vml" Requires="v">
                <p:oleObj spid="_x0000_s3081483" name="Equation" r:id="rId16" imgW="1892300" imgH="762000" progId="Equation.DSMT4">
                  <p:embed/>
                </p:oleObj>
              </mc:Choice>
              <mc:Fallback>
                <p:oleObj name="Equation" r:id="rId16" imgW="1892300" imgH="762000" progId="Equation.DSMT4">
                  <p:embed/>
                  <p:pic>
                    <p:nvPicPr>
                      <p:cNvPr id="0" name=""/>
                      <p:cNvPicPr>
                        <a:picLocks noChangeAspect="1" noChangeArrowheads="1"/>
                      </p:cNvPicPr>
                      <p:nvPr/>
                    </p:nvPicPr>
                    <p:blipFill>
                      <a:blip r:embed="rId17"/>
                      <a:srcRect/>
                      <a:stretch>
                        <a:fillRect/>
                      </a:stretch>
                    </p:blipFill>
                    <p:spPr bwMode="auto">
                      <a:xfrm>
                        <a:off x="1582738" y="4726022"/>
                        <a:ext cx="3255962" cy="13112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194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dissolve">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3" grpId="0"/>
      <p:bldP spid="5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79.)</a:t>
            </a:r>
          </a:p>
        </p:txBody>
      </p:sp>
      <p:sp>
        <p:nvSpPr>
          <p:cNvPr id="82" name="Rectangle 9"/>
          <p:cNvSpPr txBox="1">
            <a:spLocks noChangeArrowheads="1"/>
          </p:cNvSpPr>
          <p:nvPr/>
        </p:nvSpPr>
        <p:spPr>
          <a:xfrm>
            <a:off x="614363" y="3300336"/>
            <a:ext cx="8135937" cy="75413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c.) If your </a:t>
            </a:r>
            <a:r>
              <a:rPr lang="en-US" sz="2000" dirty="0">
                <a:solidFill>
                  <a:srgbClr val="0000FF"/>
                </a:solidFill>
                <a:latin typeface="Times New Roman"/>
                <a:cs typeface="Times New Roman"/>
              </a:rPr>
              <a:t>dryer </a:t>
            </a:r>
            <a:r>
              <a:rPr lang="en-US" sz="2000" dirty="0">
                <a:latin typeface="Times New Roman"/>
                <a:cs typeface="Times New Roman"/>
              </a:rPr>
              <a:t>runs on </a:t>
            </a:r>
            <a:r>
              <a:rPr lang="en-US" sz="2000" dirty="0">
                <a:solidFill>
                  <a:srgbClr val="FF0000"/>
                </a:solidFill>
                <a:latin typeface="Times New Roman"/>
                <a:cs typeface="Times New Roman"/>
              </a:rPr>
              <a:t>3 amps</a:t>
            </a:r>
            <a:r>
              <a:rPr lang="en-US" sz="2000" dirty="0">
                <a:latin typeface="Times New Roman"/>
                <a:cs typeface="Times New Roman"/>
              </a:rPr>
              <a:t>, how much current will be drawn from the French grid?</a:t>
            </a:r>
            <a:endParaRPr lang="en-US" sz="1800" dirty="0">
              <a:latin typeface="Apple Chancery"/>
              <a:ea typeface="ＭＳ Ｐゴシック" charset="0"/>
              <a:cs typeface="Apple Chancery"/>
            </a:endParaRPr>
          </a:p>
        </p:txBody>
      </p:sp>
      <p:sp>
        <p:nvSpPr>
          <p:cNvPr id="2" name="TextBox 1"/>
          <p:cNvSpPr txBox="1"/>
          <p:nvPr/>
        </p:nvSpPr>
        <p:spPr>
          <a:xfrm>
            <a:off x="292099" y="511175"/>
            <a:ext cx="8695927" cy="1138773"/>
          </a:xfrm>
          <a:prstGeom prst="rect">
            <a:avLst/>
          </a:prstGeom>
          <a:noFill/>
        </p:spPr>
        <p:txBody>
          <a:bodyPr wrap="square" rtlCol="0">
            <a:spAutoFit/>
          </a:bodyPr>
          <a:lstStyle/>
          <a:p>
            <a:r>
              <a:rPr lang="en-US" sz="2800" dirty="0">
                <a:solidFill>
                  <a:srgbClr val="FF0000"/>
                </a:solidFill>
                <a:latin typeface="Apple Chancery"/>
                <a:cs typeface="Apple Chancery"/>
              </a:rPr>
              <a:t>Example 19: </a:t>
            </a:r>
            <a:r>
              <a:rPr lang="en-US" sz="2000" dirty="0">
                <a:latin typeface="Times New Roman"/>
                <a:cs typeface="Times New Roman"/>
              </a:rPr>
              <a:t>(So back at the ranch) You are off to Europe where the wall socket voltage is 240 volts.  You want to take a hair dryer (bad idea as all the hotels will have them for free, buy you’re stubborn and want your favorite dryer).  </a:t>
            </a:r>
          </a:p>
        </p:txBody>
      </p:sp>
      <p:sp>
        <p:nvSpPr>
          <p:cNvPr id="61" name="Rectangle 9"/>
          <p:cNvSpPr txBox="1">
            <a:spLocks noChangeArrowheads="1"/>
          </p:cNvSpPr>
          <p:nvPr/>
        </p:nvSpPr>
        <p:spPr>
          <a:xfrm>
            <a:off x="614363" y="1968232"/>
            <a:ext cx="8373664" cy="39509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b.) What kind of </a:t>
            </a:r>
            <a:r>
              <a:rPr lang="en-US" sz="2000" dirty="0">
                <a:solidFill>
                  <a:srgbClr val="0000FF"/>
                </a:solidFill>
                <a:latin typeface="Times New Roman"/>
                <a:cs typeface="Times New Roman"/>
              </a:rPr>
              <a:t>winds ratio </a:t>
            </a:r>
            <a:r>
              <a:rPr lang="en-US" sz="2000" dirty="0">
                <a:latin typeface="Times New Roman"/>
                <a:cs typeface="Times New Roman"/>
              </a:rPr>
              <a:t>will your transformer sport?</a:t>
            </a:r>
            <a:endParaRPr lang="en-US" sz="1800" dirty="0">
              <a:latin typeface="Apple Chancery"/>
              <a:ea typeface="ＭＳ Ｐゴシック" charset="0"/>
              <a:cs typeface="Apple Chancery"/>
            </a:endParaRPr>
          </a:p>
        </p:txBody>
      </p:sp>
      <p:graphicFrame>
        <p:nvGraphicFramePr>
          <p:cNvPr id="63" name="Object 5"/>
          <p:cNvGraphicFramePr>
            <a:graphicFrameLocks noChangeAspect="1"/>
          </p:cNvGraphicFramePr>
          <p:nvPr>
            <p:extLst>
              <p:ext uri="{D42A27DB-BD31-4B8C-83A1-F6EECF244321}">
                <p14:modId xmlns:p14="http://schemas.microsoft.com/office/powerpoint/2010/main" val="145052449"/>
              </p:ext>
            </p:extLst>
          </p:nvPr>
        </p:nvGraphicFramePr>
        <p:xfrm>
          <a:off x="3219450" y="2479675"/>
          <a:ext cx="2205038" cy="720725"/>
        </p:xfrm>
        <a:graphic>
          <a:graphicData uri="http://schemas.openxmlformats.org/presentationml/2006/ole">
            <mc:AlternateContent xmlns:mc="http://schemas.openxmlformats.org/markup-compatibility/2006">
              <mc:Choice xmlns:v="urn:schemas-microsoft-com:vml" Requires="v">
                <p:oleObj spid="_x0000_s3079245" name="Equation" r:id="rId4" imgW="1358900" imgH="444500" progId="Equation.DSMT4">
                  <p:embed/>
                </p:oleObj>
              </mc:Choice>
              <mc:Fallback>
                <p:oleObj name="Equation" r:id="rId4" imgW="1358900" imgH="444500" progId="Equation.DSMT4">
                  <p:embed/>
                  <p:pic>
                    <p:nvPicPr>
                      <p:cNvPr id="0" name=""/>
                      <p:cNvPicPr>
                        <a:picLocks noChangeAspect="1" noChangeArrowheads="1"/>
                      </p:cNvPicPr>
                      <p:nvPr/>
                    </p:nvPicPr>
                    <p:blipFill>
                      <a:blip r:embed="rId5"/>
                      <a:srcRect/>
                      <a:stretch>
                        <a:fillRect/>
                      </a:stretch>
                    </p:blipFill>
                    <p:spPr bwMode="auto">
                      <a:xfrm>
                        <a:off x="3219450" y="2479675"/>
                        <a:ext cx="2205038" cy="720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 name="Object 4"/>
          <p:cNvGraphicFramePr>
            <a:graphicFrameLocks noChangeAspect="1"/>
          </p:cNvGraphicFramePr>
          <p:nvPr>
            <p:extLst>
              <p:ext uri="{D42A27DB-BD31-4B8C-83A1-F6EECF244321}">
                <p14:modId xmlns:p14="http://schemas.microsoft.com/office/powerpoint/2010/main" val="1937679974"/>
              </p:ext>
            </p:extLst>
          </p:nvPr>
        </p:nvGraphicFramePr>
        <p:xfrm>
          <a:off x="4303713" y="4501356"/>
          <a:ext cx="2820987" cy="1792288"/>
        </p:xfrm>
        <a:graphic>
          <a:graphicData uri="http://schemas.openxmlformats.org/presentationml/2006/ole">
            <mc:AlternateContent xmlns:mc="http://schemas.openxmlformats.org/markup-compatibility/2006">
              <mc:Choice xmlns:v="urn:schemas-microsoft-com:vml" Requires="v">
                <p:oleObj spid="_x0000_s3079246" name="Equation" r:id="rId6" imgW="1739900" imgH="1104900" progId="Equation.DSMT4">
                  <p:embed/>
                </p:oleObj>
              </mc:Choice>
              <mc:Fallback>
                <p:oleObj name="Equation" r:id="rId6" imgW="1739900" imgH="1104900" progId="Equation.DSMT4">
                  <p:embed/>
                  <p:pic>
                    <p:nvPicPr>
                      <p:cNvPr id="0" name=""/>
                      <p:cNvPicPr>
                        <a:picLocks noChangeAspect="1" noChangeArrowheads="1"/>
                      </p:cNvPicPr>
                      <p:nvPr/>
                    </p:nvPicPr>
                    <p:blipFill>
                      <a:blip r:embed="rId7"/>
                      <a:srcRect/>
                      <a:stretch>
                        <a:fillRect/>
                      </a:stretch>
                    </p:blipFill>
                    <p:spPr bwMode="auto">
                      <a:xfrm>
                        <a:off x="4303713" y="4501356"/>
                        <a:ext cx="2820987" cy="1792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5" name="Rectangle 9"/>
          <p:cNvSpPr txBox="1">
            <a:spLocks noChangeArrowheads="1"/>
          </p:cNvSpPr>
          <p:nvPr/>
        </p:nvSpPr>
        <p:spPr>
          <a:xfrm>
            <a:off x="1097032" y="4105275"/>
            <a:ext cx="2852668" cy="711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you’ll require </a:t>
            </a:r>
            <a:r>
              <a:rPr lang="en-US" sz="2000" dirty="0">
                <a:latin typeface="Times New Roman"/>
                <a:ea typeface="ＭＳ Ｐゴシック" charset="0"/>
                <a:cs typeface="Times New Roman"/>
              </a:rPr>
              <a:t>3 amps in the secondary, so:</a:t>
            </a:r>
            <a:endParaRPr lang="en-US" sz="1800" dirty="0">
              <a:solidFill>
                <a:srgbClr val="000000"/>
              </a:solidFill>
              <a:latin typeface="Apple Chancery"/>
              <a:ea typeface="ＭＳ Ｐゴシック" charset="0"/>
              <a:cs typeface="Apple Chancery"/>
            </a:endParaRPr>
          </a:p>
        </p:txBody>
      </p:sp>
    </p:spTree>
    <p:extLst>
      <p:ext uri="{BB962C8B-B14F-4D97-AF65-F5344CB8AC3E}">
        <p14:creationId xmlns:p14="http://schemas.microsoft.com/office/powerpoint/2010/main" val="216553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dissolv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dissolv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dissolve">
                                      <p:cBhvr>
                                        <p:cTn id="2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61" grpId="0"/>
      <p:bldP spid="6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80.)</a:t>
            </a:r>
          </a:p>
        </p:txBody>
      </p:sp>
      <p:sp>
        <p:nvSpPr>
          <p:cNvPr id="82" name="Rectangle 9"/>
          <p:cNvSpPr txBox="1">
            <a:spLocks noChangeArrowheads="1"/>
          </p:cNvSpPr>
          <p:nvPr/>
        </p:nvSpPr>
        <p:spPr>
          <a:xfrm>
            <a:off x="431800" y="5524500"/>
            <a:ext cx="8135937" cy="75413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It produces, in other words, </a:t>
            </a:r>
            <a:r>
              <a:rPr lang="en-US" sz="2000" dirty="0">
                <a:solidFill>
                  <a:srgbClr val="0000FF"/>
                </a:solidFill>
                <a:latin typeface="Times New Roman"/>
                <a:cs typeface="Times New Roman"/>
              </a:rPr>
              <a:t>periodic, alternating current </a:t>
            </a:r>
            <a:r>
              <a:rPr lang="en-US" sz="2000" dirty="0">
                <a:latin typeface="Times New Roman"/>
                <a:cs typeface="Times New Roman"/>
              </a:rPr>
              <a:t>that can be described with a </a:t>
            </a:r>
            <a:r>
              <a:rPr lang="en-US" sz="2000" dirty="0">
                <a:solidFill>
                  <a:srgbClr val="0000FF"/>
                </a:solidFill>
                <a:latin typeface="Times New Roman"/>
                <a:cs typeface="Times New Roman"/>
              </a:rPr>
              <a:t>sine function.</a:t>
            </a:r>
            <a:endParaRPr lang="en-US" sz="1800" dirty="0">
              <a:latin typeface="Apple Chancery"/>
              <a:ea typeface="ＭＳ Ｐゴシック" charset="0"/>
              <a:cs typeface="Apple Chancery"/>
            </a:endParaRPr>
          </a:p>
        </p:txBody>
      </p:sp>
      <p:sp>
        <p:nvSpPr>
          <p:cNvPr id="2" name="TextBox 1"/>
          <p:cNvSpPr txBox="1"/>
          <p:nvPr/>
        </p:nvSpPr>
        <p:spPr>
          <a:xfrm>
            <a:off x="431800" y="511175"/>
            <a:ext cx="5499100" cy="1138773"/>
          </a:xfrm>
          <a:prstGeom prst="rect">
            <a:avLst/>
          </a:prstGeom>
          <a:noFill/>
        </p:spPr>
        <p:txBody>
          <a:bodyPr wrap="square" rtlCol="0">
            <a:spAutoFit/>
          </a:bodyPr>
          <a:lstStyle/>
          <a:p>
            <a:r>
              <a:rPr lang="en-US" sz="2800" dirty="0">
                <a:solidFill>
                  <a:srgbClr val="FF0000"/>
                </a:solidFill>
                <a:latin typeface="Apple Chancery"/>
                <a:cs typeface="Apple Chancery"/>
              </a:rPr>
              <a:t>Example 20: </a:t>
            </a:r>
            <a:r>
              <a:rPr lang="en-US" sz="2000" dirty="0">
                <a:solidFill>
                  <a:srgbClr val="0000FF"/>
                </a:solidFill>
                <a:latin typeface="Times New Roman"/>
                <a:cs typeface="Times New Roman"/>
              </a:rPr>
              <a:t>How is AC power produced </a:t>
            </a:r>
            <a:r>
              <a:rPr lang="en-US" sz="2000" dirty="0">
                <a:latin typeface="Times New Roman"/>
                <a:cs typeface="Times New Roman"/>
              </a:rPr>
              <a:t>in hydroelectric power plants, and </a:t>
            </a:r>
            <a:r>
              <a:rPr lang="en-US" sz="2000" dirty="0">
                <a:solidFill>
                  <a:srgbClr val="0000FF"/>
                </a:solidFill>
                <a:latin typeface="Times New Roman"/>
                <a:cs typeface="Times New Roman"/>
              </a:rPr>
              <a:t>how is it transferred</a:t>
            </a:r>
            <a:r>
              <a:rPr lang="en-US" sz="2000" dirty="0">
                <a:latin typeface="Times New Roman"/>
                <a:cs typeface="Times New Roman"/>
              </a:rPr>
              <a:t> from the dam </a:t>
            </a:r>
            <a:r>
              <a:rPr lang="en-US" sz="2000" dirty="0">
                <a:solidFill>
                  <a:srgbClr val="0000FF"/>
                </a:solidFill>
                <a:latin typeface="Times New Roman"/>
                <a:cs typeface="Times New Roman"/>
              </a:rPr>
              <a:t>to the city?  </a:t>
            </a:r>
          </a:p>
        </p:txBody>
      </p:sp>
      <p:graphicFrame>
        <p:nvGraphicFramePr>
          <p:cNvPr id="63" name="Object 5"/>
          <p:cNvGraphicFramePr>
            <a:graphicFrameLocks noChangeAspect="1"/>
          </p:cNvGraphicFramePr>
          <p:nvPr>
            <p:extLst>
              <p:ext uri="{D42A27DB-BD31-4B8C-83A1-F6EECF244321}">
                <p14:modId xmlns:p14="http://schemas.microsoft.com/office/powerpoint/2010/main" val="3238522617"/>
              </p:ext>
            </p:extLst>
          </p:nvPr>
        </p:nvGraphicFramePr>
        <p:xfrm>
          <a:off x="2884488" y="3611563"/>
          <a:ext cx="2225675" cy="1812925"/>
        </p:xfrm>
        <a:graphic>
          <a:graphicData uri="http://schemas.openxmlformats.org/presentationml/2006/ole">
            <mc:AlternateContent xmlns:mc="http://schemas.openxmlformats.org/markup-compatibility/2006">
              <mc:Choice xmlns:v="urn:schemas-microsoft-com:vml" Requires="v">
                <p:oleObj spid="_x0000_s2817250" name="Equation" r:id="rId4" imgW="1371600" imgH="1117600" progId="Equation.DSMT4">
                  <p:embed/>
                </p:oleObj>
              </mc:Choice>
              <mc:Fallback>
                <p:oleObj name="Equation" r:id="rId4" imgW="1371600" imgH="1117600" progId="Equation.DSMT4">
                  <p:embed/>
                  <p:pic>
                    <p:nvPicPr>
                      <p:cNvPr id="0" name=""/>
                      <p:cNvPicPr>
                        <a:picLocks noChangeAspect="1" noChangeArrowheads="1"/>
                      </p:cNvPicPr>
                      <p:nvPr/>
                    </p:nvPicPr>
                    <p:blipFill>
                      <a:blip r:embed="rId5"/>
                      <a:srcRect/>
                      <a:stretch>
                        <a:fillRect/>
                      </a:stretch>
                    </p:blipFill>
                    <p:spPr bwMode="auto">
                      <a:xfrm>
                        <a:off x="2884488" y="3611563"/>
                        <a:ext cx="2225675" cy="1812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 name="TextBox 2"/>
          <p:cNvSpPr txBox="1"/>
          <p:nvPr/>
        </p:nvSpPr>
        <p:spPr>
          <a:xfrm>
            <a:off x="774700" y="1596511"/>
            <a:ext cx="4813300" cy="2000548"/>
          </a:xfrm>
          <a:prstGeom prst="rect">
            <a:avLst/>
          </a:prstGeom>
          <a:noFill/>
        </p:spPr>
        <p:txBody>
          <a:bodyPr wrap="square" rtlCol="0">
            <a:spAutoFit/>
          </a:bodyPr>
          <a:lstStyle/>
          <a:p>
            <a:r>
              <a:rPr lang="en-US" sz="2400" dirty="0">
                <a:solidFill>
                  <a:srgbClr val="FF0000"/>
                </a:solidFill>
                <a:latin typeface="Apple Chancery"/>
                <a:cs typeface="Apple Chancery"/>
              </a:rPr>
              <a:t>Water is run </a:t>
            </a:r>
            <a:r>
              <a:rPr lang="en-US" sz="2000" dirty="0">
                <a:latin typeface="Times New Roman"/>
                <a:cs typeface="Times New Roman"/>
              </a:rPr>
              <a:t>over the </a:t>
            </a:r>
            <a:r>
              <a:rPr lang="en-US" sz="2000" dirty="0">
                <a:solidFill>
                  <a:srgbClr val="0000FF"/>
                </a:solidFill>
                <a:latin typeface="Times New Roman"/>
                <a:cs typeface="Times New Roman"/>
              </a:rPr>
              <a:t>blades of a turbine </a:t>
            </a:r>
            <a:r>
              <a:rPr lang="en-US" sz="2000" dirty="0">
                <a:latin typeface="Times New Roman"/>
                <a:cs typeface="Times New Roman"/>
              </a:rPr>
              <a:t>whose </a:t>
            </a:r>
            <a:r>
              <a:rPr lang="en-US" sz="2000" dirty="0">
                <a:solidFill>
                  <a:srgbClr val="0000FF"/>
                </a:solidFill>
                <a:latin typeface="Times New Roman"/>
                <a:cs typeface="Times New Roman"/>
              </a:rPr>
              <a:t>shaft</a:t>
            </a:r>
            <a:r>
              <a:rPr lang="en-US" sz="2000" dirty="0">
                <a:latin typeface="Times New Roman"/>
                <a:cs typeface="Times New Roman"/>
              </a:rPr>
              <a:t> is </a:t>
            </a:r>
            <a:r>
              <a:rPr lang="en-US" sz="2000" dirty="0">
                <a:solidFill>
                  <a:srgbClr val="0000FF"/>
                </a:solidFill>
                <a:latin typeface="Times New Roman"/>
                <a:cs typeface="Times New Roman"/>
              </a:rPr>
              <a:t>attached to </a:t>
            </a:r>
            <a:r>
              <a:rPr lang="en-US" sz="2000" dirty="0">
                <a:latin typeface="Times New Roman"/>
                <a:cs typeface="Times New Roman"/>
              </a:rPr>
              <a:t>a </a:t>
            </a:r>
            <a:r>
              <a:rPr lang="en-US" sz="2000" dirty="0">
                <a:solidFill>
                  <a:srgbClr val="FF0000"/>
                </a:solidFill>
                <a:latin typeface="Times New Roman"/>
                <a:cs typeface="Times New Roman"/>
              </a:rPr>
              <a:t>coil</a:t>
            </a:r>
            <a:r>
              <a:rPr lang="en-US" sz="2000" dirty="0">
                <a:latin typeface="Times New Roman"/>
                <a:cs typeface="Times New Roman"/>
              </a:rPr>
              <a:t> that is </a:t>
            </a:r>
            <a:r>
              <a:rPr lang="en-US" sz="2000" dirty="0">
                <a:solidFill>
                  <a:srgbClr val="0000FF"/>
                </a:solidFill>
                <a:latin typeface="Times New Roman"/>
                <a:cs typeface="Times New Roman"/>
              </a:rPr>
              <a:t>bathed in a magnetic field</a:t>
            </a:r>
            <a:r>
              <a:rPr lang="en-US" sz="2000" dirty="0">
                <a:latin typeface="Times New Roman"/>
                <a:cs typeface="Times New Roman"/>
              </a:rPr>
              <a:t>.  The coil is constrained to rotate at a </a:t>
            </a:r>
            <a:r>
              <a:rPr lang="en-US" sz="2000" dirty="0">
                <a:solidFill>
                  <a:srgbClr val="0000FF"/>
                </a:solidFill>
                <a:latin typeface="Times New Roman"/>
                <a:cs typeface="Times New Roman"/>
              </a:rPr>
              <a:t>fixed angular frequency     </a:t>
            </a:r>
            <a:r>
              <a:rPr lang="en-US" sz="2000" dirty="0">
                <a:latin typeface="Times New Roman"/>
                <a:cs typeface="Times New Roman"/>
              </a:rPr>
              <a:t>(for the U.S., its 60 Hz; for Europe, it’s 50 Hz), so the EMF generated is:  </a:t>
            </a:r>
          </a:p>
        </p:txBody>
      </p:sp>
      <p:graphicFrame>
        <p:nvGraphicFramePr>
          <p:cNvPr id="13" name="Object 5"/>
          <p:cNvGraphicFramePr>
            <a:graphicFrameLocks noChangeAspect="1"/>
          </p:cNvGraphicFramePr>
          <p:nvPr>
            <p:extLst>
              <p:ext uri="{D42A27DB-BD31-4B8C-83A1-F6EECF244321}">
                <p14:modId xmlns:p14="http://schemas.microsoft.com/office/powerpoint/2010/main" val="3160242044"/>
              </p:ext>
            </p:extLst>
          </p:nvPr>
        </p:nvGraphicFramePr>
        <p:xfrm>
          <a:off x="1927225" y="3016290"/>
          <a:ext cx="390525" cy="227013"/>
        </p:xfrm>
        <a:graphic>
          <a:graphicData uri="http://schemas.openxmlformats.org/presentationml/2006/ole">
            <mc:AlternateContent xmlns:mc="http://schemas.openxmlformats.org/markup-compatibility/2006">
              <mc:Choice xmlns:v="urn:schemas-microsoft-com:vml" Requires="v">
                <p:oleObj spid="_x0000_s2817251" name="Equation" r:id="rId6" imgW="241300" imgH="139700" progId="Equation.DSMT4">
                  <p:embed/>
                </p:oleObj>
              </mc:Choice>
              <mc:Fallback>
                <p:oleObj name="Equation" r:id="rId6" imgW="241300" imgH="139700" progId="Equation.DSMT4">
                  <p:embed/>
                  <p:pic>
                    <p:nvPicPr>
                      <p:cNvPr id="0" name=""/>
                      <p:cNvPicPr>
                        <a:picLocks noChangeAspect="1" noChangeArrowheads="1"/>
                      </p:cNvPicPr>
                      <p:nvPr/>
                    </p:nvPicPr>
                    <p:blipFill>
                      <a:blip r:embed="rId7"/>
                      <a:srcRect/>
                      <a:stretch>
                        <a:fillRect/>
                      </a:stretch>
                    </p:blipFill>
                    <p:spPr bwMode="auto">
                      <a:xfrm>
                        <a:off x="1927225" y="3016290"/>
                        <a:ext cx="390525" cy="227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5" name="Group 4"/>
          <p:cNvGrpSpPr/>
          <p:nvPr/>
        </p:nvGrpSpPr>
        <p:grpSpPr>
          <a:xfrm rot="2761817">
            <a:off x="6434974" y="1821518"/>
            <a:ext cx="703639" cy="703639"/>
            <a:chOff x="6121400" y="1536959"/>
            <a:chExt cx="914400" cy="914400"/>
          </a:xfrm>
          <a:effectLst/>
        </p:grpSpPr>
        <p:sp>
          <p:nvSpPr>
            <p:cNvPr id="4" name="Freeform 3"/>
            <p:cNvSpPr/>
            <p:nvPr/>
          </p:nvSpPr>
          <p:spPr>
            <a:xfrm>
              <a:off x="6121400" y="1752600"/>
              <a:ext cx="914400" cy="432318"/>
            </a:xfrm>
            <a:custGeom>
              <a:avLst/>
              <a:gdLst>
                <a:gd name="connsiteX0" fmla="*/ 0 w 914400"/>
                <a:gd name="connsiteY0" fmla="*/ 12700 h 432318"/>
                <a:gd name="connsiteX1" fmla="*/ 279400 w 914400"/>
                <a:gd name="connsiteY1" fmla="*/ 25400 h 432318"/>
                <a:gd name="connsiteX2" fmla="*/ 482600 w 914400"/>
                <a:gd name="connsiteY2" fmla="*/ 241300 h 432318"/>
                <a:gd name="connsiteX3" fmla="*/ 647700 w 914400"/>
                <a:gd name="connsiteY3" fmla="*/ 406400 h 432318"/>
                <a:gd name="connsiteX4" fmla="*/ 914400 w 914400"/>
                <a:gd name="connsiteY4" fmla="*/ 431800 h 432318"/>
                <a:gd name="connsiteX5" fmla="*/ 914400 w 914400"/>
                <a:gd name="connsiteY5" fmla="*/ 431800 h 432318"/>
                <a:gd name="connsiteX6" fmla="*/ 914400 w 914400"/>
                <a:gd name="connsiteY6" fmla="*/ 431800 h 43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432318">
                  <a:moveTo>
                    <a:pt x="0" y="12700"/>
                  </a:moveTo>
                  <a:cubicBezTo>
                    <a:pt x="99483" y="0"/>
                    <a:pt x="198967" y="-12700"/>
                    <a:pt x="279400" y="25400"/>
                  </a:cubicBezTo>
                  <a:cubicBezTo>
                    <a:pt x="359833" y="63500"/>
                    <a:pt x="421217" y="177800"/>
                    <a:pt x="482600" y="241300"/>
                  </a:cubicBezTo>
                  <a:cubicBezTo>
                    <a:pt x="543983" y="304800"/>
                    <a:pt x="575733" y="374650"/>
                    <a:pt x="647700" y="406400"/>
                  </a:cubicBezTo>
                  <a:cubicBezTo>
                    <a:pt x="719667" y="438150"/>
                    <a:pt x="914400" y="431800"/>
                    <a:pt x="914400" y="431800"/>
                  </a:cubicBezTo>
                  <a:lnTo>
                    <a:pt x="914400" y="431800"/>
                  </a:lnTo>
                  <a:lnTo>
                    <a:pt x="914400" y="43180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5631554">
              <a:off x="6121402" y="1778000"/>
              <a:ext cx="914400" cy="432318"/>
            </a:xfrm>
            <a:custGeom>
              <a:avLst/>
              <a:gdLst>
                <a:gd name="connsiteX0" fmla="*/ 0 w 914400"/>
                <a:gd name="connsiteY0" fmla="*/ 12700 h 432318"/>
                <a:gd name="connsiteX1" fmla="*/ 279400 w 914400"/>
                <a:gd name="connsiteY1" fmla="*/ 25400 h 432318"/>
                <a:gd name="connsiteX2" fmla="*/ 482600 w 914400"/>
                <a:gd name="connsiteY2" fmla="*/ 241300 h 432318"/>
                <a:gd name="connsiteX3" fmla="*/ 647700 w 914400"/>
                <a:gd name="connsiteY3" fmla="*/ 406400 h 432318"/>
                <a:gd name="connsiteX4" fmla="*/ 914400 w 914400"/>
                <a:gd name="connsiteY4" fmla="*/ 431800 h 432318"/>
                <a:gd name="connsiteX5" fmla="*/ 914400 w 914400"/>
                <a:gd name="connsiteY5" fmla="*/ 431800 h 432318"/>
                <a:gd name="connsiteX6" fmla="*/ 914400 w 914400"/>
                <a:gd name="connsiteY6" fmla="*/ 431800 h 43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432318">
                  <a:moveTo>
                    <a:pt x="0" y="12700"/>
                  </a:moveTo>
                  <a:cubicBezTo>
                    <a:pt x="99483" y="0"/>
                    <a:pt x="198967" y="-12700"/>
                    <a:pt x="279400" y="25400"/>
                  </a:cubicBezTo>
                  <a:cubicBezTo>
                    <a:pt x="359833" y="63500"/>
                    <a:pt x="421217" y="177800"/>
                    <a:pt x="482600" y="241300"/>
                  </a:cubicBezTo>
                  <a:cubicBezTo>
                    <a:pt x="543983" y="304800"/>
                    <a:pt x="575733" y="374650"/>
                    <a:pt x="647700" y="406400"/>
                  </a:cubicBezTo>
                  <a:cubicBezTo>
                    <a:pt x="719667" y="438150"/>
                    <a:pt x="914400" y="431800"/>
                    <a:pt x="914400" y="431800"/>
                  </a:cubicBezTo>
                  <a:lnTo>
                    <a:pt x="914400" y="431800"/>
                  </a:lnTo>
                  <a:lnTo>
                    <a:pt x="914400" y="43180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 name="Group 7"/>
          <p:cNvGrpSpPr/>
          <p:nvPr/>
        </p:nvGrpSpPr>
        <p:grpSpPr>
          <a:xfrm>
            <a:off x="6220785" y="1405823"/>
            <a:ext cx="1193800" cy="1410076"/>
            <a:chOff x="6271585" y="1475391"/>
            <a:chExt cx="1193800" cy="1410076"/>
          </a:xfrm>
        </p:grpSpPr>
        <p:sp>
          <p:nvSpPr>
            <p:cNvPr id="7" name="Freeform 6"/>
            <p:cNvSpPr/>
            <p:nvPr/>
          </p:nvSpPr>
          <p:spPr>
            <a:xfrm>
              <a:off x="6271585" y="1856767"/>
              <a:ext cx="1092200" cy="1028700"/>
            </a:xfrm>
            <a:custGeom>
              <a:avLst/>
              <a:gdLst>
                <a:gd name="connsiteX0" fmla="*/ 0 w 1092200"/>
                <a:gd name="connsiteY0" fmla="*/ 0 h 1028700"/>
                <a:gd name="connsiteX1" fmla="*/ 571500 w 1092200"/>
                <a:gd name="connsiteY1" fmla="*/ 279400 h 1028700"/>
                <a:gd name="connsiteX2" fmla="*/ 939800 w 1092200"/>
                <a:gd name="connsiteY2" fmla="*/ 736600 h 1028700"/>
                <a:gd name="connsiteX3" fmla="*/ 1092200 w 10922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92200" h="1028700">
                  <a:moveTo>
                    <a:pt x="0" y="0"/>
                  </a:moveTo>
                  <a:cubicBezTo>
                    <a:pt x="207433" y="78316"/>
                    <a:pt x="414867" y="156633"/>
                    <a:pt x="571500" y="279400"/>
                  </a:cubicBezTo>
                  <a:cubicBezTo>
                    <a:pt x="728133" y="402167"/>
                    <a:pt x="853017" y="611717"/>
                    <a:pt x="939800" y="736600"/>
                  </a:cubicBezTo>
                  <a:cubicBezTo>
                    <a:pt x="1026583" y="861483"/>
                    <a:pt x="1092200" y="1028700"/>
                    <a:pt x="1092200" y="102870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6296985" y="1761423"/>
              <a:ext cx="1092200" cy="1028700"/>
            </a:xfrm>
            <a:custGeom>
              <a:avLst/>
              <a:gdLst>
                <a:gd name="connsiteX0" fmla="*/ 0 w 1092200"/>
                <a:gd name="connsiteY0" fmla="*/ 0 h 1028700"/>
                <a:gd name="connsiteX1" fmla="*/ 571500 w 1092200"/>
                <a:gd name="connsiteY1" fmla="*/ 279400 h 1028700"/>
                <a:gd name="connsiteX2" fmla="*/ 939800 w 1092200"/>
                <a:gd name="connsiteY2" fmla="*/ 736600 h 1028700"/>
                <a:gd name="connsiteX3" fmla="*/ 1092200 w 10922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92200" h="1028700">
                  <a:moveTo>
                    <a:pt x="0" y="0"/>
                  </a:moveTo>
                  <a:cubicBezTo>
                    <a:pt x="207433" y="78316"/>
                    <a:pt x="414867" y="156633"/>
                    <a:pt x="571500" y="279400"/>
                  </a:cubicBezTo>
                  <a:cubicBezTo>
                    <a:pt x="728133" y="402167"/>
                    <a:pt x="853017" y="611717"/>
                    <a:pt x="939800" y="736600"/>
                  </a:cubicBezTo>
                  <a:cubicBezTo>
                    <a:pt x="1026583" y="861483"/>
                    <a:pt x="1092200" y="1028700"/>
                    <a:pt x="1092200" y="102870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6322385" y="1666079"/>
              <a:ext cx="1092200" cy="1028700"/>
            </a:xfrm>
            <a:custGeom>
              <a:avLst/>
              <a:gdLst>
                <a:gd name="connsiteX0" fmla="*/ 0 w 1092200"/>
                <a:gd name="connsiteY0" fmla="*/ 0 h 1028700"/>
                <a:gd name="connsiteX1" fmla="*/ 571500 w 1092200"/>
                <a:gd name="connsiteY1" fmla="*/ 279400 h 1028700"/>
                <a:gd name="connsiteX2" fmla="*/ 939800 w 1092200"/>
                <a:gd name="connsiteY2" fmla="*/ 736600 h 1028700"/>
                <a:gd name="connsiteX3" fmla="*/ 1092200 w 10922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92200" h="1028700">
                  <a:moveTo>
                    <a:pt x="0" y="0"/>
                  </a:moveTo>
                  <a:cubicBezTo>
                    <a:pt x="207433" y="78316"/>
                    <a:pt x="414867" y="156633"/>
                    <a:pt x="571500" y="279400"/>
                  </a:cubicBezTo>
                  <a:cubicBezTo>
                    <a:pt x="728133" y="402167"/>
                    <a:pt x="853017" y="611717"/>
                    <a:pt x="939800" y="736600"/>
                  </a:cubicBezTo>
                  <a:cubicBezTo>
                    <a:pt x="1026583" y="861483"/>
                    <a:pt x="1092200" y="1028700"/>
                    <a:pt x="1092200" y="102870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6347785" y="1570735"/>
              <a:ext cx="1092200" cy="1028700"/>
            </a:xfrm>
            <a:custGeom>
              <a:avLst/>
              <a:gdLst>
                <a:gd name="connsiteX0" fmla="*/ 0 w 1092200"/>
                <a:gd name="connsiteY0" fmla="*/ 0 h 1028700"/>
                <a:gd name="connsiteX1" fmla="*/ 571500 w 1092200"/>
                <a:gd name="connsiteY1" fmla="*/ 279400 h 1028700"/>
                <a:gd name="connsiteX2" fmla="*/ 939800 w 1092200"/>
                <a:gd name="connsiteY2" fmla="*/ 736600 h 1028700"/>
                <a:gd name="connsiteX3" fmla="*/ 1092200 w 10922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92200" h="1028700">
                  <a:moveTo>
                    <a:pt x="0" y="0"/>
                  </a:moveTo>
                  <a:cubicBezTo>
                    <a:pt x="207433" y="78316"/>
                    <a:pt x="414867" y="156633"/>
                    <a:pt x="571500" y="279400"/>
                  </a:cubicBezTo>
                  <a:cubicBezTo>
                    <a:pt x="728133" y="402167"/>
                    <a:pt x="853017" y="611717"/>
                    <a:pt x="939800" y="736600"/>
                  </a:cubicBezTo>
                  <a:cubicBezTo>
                    <a:pt x="1026583" y="861483"/>
                    <a:pt x="1092200" y="1028700"/>
                    <a:pt x="1092200" y="102870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373185" y="1475391"/>
              <a:ext cx="1092200" cy="1028700"/>
            </a:xfrm>
            <a:custGeom>
              <a:avLst/>
              <a:gdLst>
                <a:gd name="connsiteX0" fmla="*/ 0 w 1092200"/>
                <a:gd name="connsiteY0" fmla="*/ 0 h 1028700"/>
                <a:gd name="connsiteX1" fmla="*/ 571500 w 1092200"/>
                <a:gd name="connsiteY1" fmla="*/ 279400 h 1028700"/>
                <a:gd name="connsiteX2" fmla="*/ 939800 w 1092200"/>
                <a:gd name="connsiteY2" fmla="*/ 736600 h 1028700"/>
                <a:gd name="connsiteX3" fmla="*/ 1092200 w 10922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92200" h="1028700">
                  <a:moveTo>
                    <a:pt x="0" y="0"/>
                  </a:moveTo>
                  <a:cubicBezTo>
                    <a:pt x="207433" y="78316"/>
                    <a:pt x="414867" y="156633"/>
                    <a:pt x="571500" y="279400"/>
                  </a:cubicBezTo>
                  <a:cubicBezTo>
                    <a:pt x="728133" y="402167"/>
                    <a:pt x="853017" y="611717"/>
                    <a:pt x="939800" y="736600"/>
                  </a:cubicBezTo>
                  <a:cubicBezTo>
                    <a:pt x="1026583" y="861483"/>
                    <a:pt x="1092200" y="1028700"/>
                    <a:pt x="1092200" y="102870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6794500" y="436776"/>
            <a:ext cx="2090737" cy="1751083"/>
            <a:chOff x="6972300" y="873357"/>
            <a:chExt cx="2090737" cy="1751083"/>
          </a:xfrm>
        </p:grpSpPr>
        <p:sp>
          <p:nvSpPr>
            <p:cNvPr id="12" name="Parallelogram 11"/>
            <p:cNvSpPr/>
            <p:nvPr/>
          </p:nvSpPr>
          <p:spPr>
            <a:xfrm rot="2196175">
              <a:off x="7803899" y="1285118"/>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30"/>
            <p:cNvSpPr/>
            <p:nvPr/>
          </p:nvSpPr>
          <p:spPr>
            <a:xfrm rot="2196175">
              <a:off x="7803899" y="1310519"/>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6972300" y="1335920"/>
              <a:ext cx="1796799" cy="1288520"/>
              <a:chOff x="6972300" y="1335920"/>
              <a:chExt cx="1796799" cy="1288520"/>
            </a:xfrm>
          </p:grpSpPr>
          <p:sp>
            <p:nvSpPr>
              <p:cNvPr id="32" name="Parallelogram 31"/>
              <p:cNvSpPr/>
              <p:nvPr/>
            </p:nvSpPr>
            <p:spPr>
              <a:xfrm rot="2196175">
                <a:off x="7803899" y="1335920"/>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arallelogram 32"/>
              <p:cNvSpPr/>
              <p:nvPr/>
            </p:nvSpPr>
            <p:spPr>
              <a:xfrm rot="2196175">
                <a:off x="7803899" y="1361321"/>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rallelogram 33"/>
              <p:cNvSpPr/>
              <p:nvPr/>
            </p:nvSpPr>
            <p:spPr>
              <a:xfrm rot="2196175">
                <a:off x="7803899" y="1386722"/>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34"/>
              <p:cNvSpPr/>
              <p:nvPr/>
            </p:nvSpPr>
            <p:spPr>
              <a:xfrm rot="2196175">
                <a:off x="7803899" y="1412123"/>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Parallelogram 35"/>
              <p:cNvSpPr/>
              <p:nvPr/>
            </p:nvSpPr>
            <p:spPr>
              <a:xfrm rot="2196175">
                <a:off x="7803899" y="1437524"/>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Parallelogram 36"/>
              <p:cNvSpPr/>
              <p:nvPr/>
            </p:nvSpPr>
            <p:spPr>
              <a:xfrm rot="2196175">
                <a:off x="7803899" y="1462925"/>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6972300" y="1932008"/>
                <a:ext cx="1028700" cy="69243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0" name="Straight Arrow Connector 49"/>
            <p:cNvCxnSpPr/>
            <p:nvPr/>
          </p:nvCxnSpPr>
          <p:spPr>
            <a:xfrm>
              <a:off x="7358921" y="1913823"/>
              <a:ext cx="1704116" cy="49236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7358921" y="1567001"/>
              <a:ext cx="1704116" cy="49236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7358921" y="1220179"/>
              <a:ext cx="1704116" cy="49236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358921" y="873357"/>
              <a:ext cx="1704116" cy="49236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5812718" y="2269001"/>
            <a:ext cx="1019333" cy="369332"/>
          </a:xfrm>
          <a:prstGeom prst="rect">
            <a:avLst/>
          </a:prstGeom>
          <a:noFill/>
        </p:spPr>
        <p:txBody>
          <a:bodyPr wrap="none" rtlCol="0">
            <a:spAutoFit/>
          </a:bodyPr>
          <a:lstStyle/>
          <a:p>
            <a:r>
              <a:rPr lang="en-US" dirty="0">
                <a:solidFill>
                  <a:srgbClr val="FF0000"/>
                </a:solidFill>
                <a:latin typeface="Apple Chancery"/>
                <a:cs typeface="Apple Chancery"/>
              </a:rPr>
              <a:t>turbine</a:t>
            </a:r>
          </a:p>
        </p:txBody>
      </p:sp>
      <p:sp>
        <p:nvSpPr>
          <p:cNvPr id="56" name="TextBox 55"/>
          <p:cNvSpPr txBox="1"/>
          <p:nvPr/>
        </p:nvSpPr>
        <p:spPr>
          <a:xfrm>
            <a:off x="6794500" y="2775482"/>
            <a:ext cx="1584354" cy="369332"/>
          </a:xfrm>
          <a:prstGeom prst="rect">
            <a:avLst/>
          </a:prstGeom>
          <a:noFill/>
        </p:spPr>
        <p:txBody>
          <a:bodyPr wrap="none" rtlCol="0">
            <a:spAutoFit/>
          </a:bodyPr>
          <a:lstStyle/>
          <a:p>
            <a:r>
              <a:rPr lang="en-US" dirty="0">
                <a:solidFill>
                  <a:srgbClr val="FF0000"/>
                </a:solidFill>
                <a:latin typeface="Apple Chancery"/>
                <a:cs typeface="Apple Chancery"/>
              </a:rPr>
              <a:t>flowing water</a:t>
            </a:r>
          </a:p>
        </p:txBody>
      </p:sp>
      <p:sp>
        <p:nvSpPr>
          <p:cNvPr id="57" name="TextBox 56"/>
          <p:cNvSpPr txBox="1"/>
          <p:nvPr/>
        </p:nvSpPr>
        <p:spPr>
          <a:xfrm>
            <a:off x="8385045" y="1980086"/>
            <a:ext cx="753708" cy="369332"/>
          </a:xfrm>
          <a:prstGeom prst="rect">
            <a:avLst/>
          </a:prstGeom>
          <a:noFill/>
        </p:spPr>
        <p:txBody>
          <a:bodyPr wrap="none" rtlCol="0">
            <a:spAutoFit/>
          </a:bodyPr>
          <a:lstStyle/>
          <a:p>
            <a:r>
              <a:rPr lang="en-US" dirty="0">
                <a:solidFill>
                  <a:srgbClr val="FF0000"/>
                </a:solidFill>
                <a:latin typeface="Apple Chancery"/>
                <a:cs typeface="Apple Chancery"/>
              </a:rPr>
              <a:t>B-</a:t>
            </a:r>
            <a:r>
              <a:rPr lang="en-US" dirty="0" err="1">
                <a:solidFill>
                  <a:srgbClr val="FF0000"/>
                </a:solidFill>
                <a:latin typeface="Apple Chancery"/>
                <a:cs typeface="Apple Chancery"/>
              </a:rPr>
              <a:t>fld</a:t>
            </a:r>
            <a:endParaRPr lang="en-US" dirty="0">
              <a:solidFill>
                <a:srgbClr val="FF0000"/>
              </a:solidFill>
              <a:latin typeface="Apple Chancery"/>
              <a:cs typeface="Apple Chancery"/>
            </a:endParaRPr>
          </a:p>
        </p:txBody>
      </p:sp>
      <p:sp>
        <p:nvSpPr>
          <p:cNvPr id="59" name="TextBox 58"/>
          <p:cNvSpPr txBox="1"/>
          <p:nvPr/>
        </p:nvSpPr>
        <p:spPr>
          <a:xfrm>
            <a:off x="7291731" y="702539"/>
            <a:ext cx="574172" cy="369332"/>
          </a:xfrm>
          <a:prstGeom prst="rect">
            <a:avLst/>
          </a:prstGeom>
          <a:noFill/>
        </p:spPr>
        <p:txBody>
          <a:bodyPr wrap="none" rtlCol="0">
            <a:spAutoFit/>
          </a:bodyPr>
          <a:lstStyle/>
          <a:p>
            <a:r>
              <a:rPr lang="en-US" dirty="0">
                <a:solidFill>
                  <a:srgbClr val="FF0000"/>
                </a:solidFill>
                <a:latin typeface="Apple Chancery"/>
                <a:cs typeface="Apple Chancery"/>
              </a:rPr>
              <a:t>coil</a:t>
            </a:r>
          </a:p>
        </p:txBody>
      </p:sp>
      <p:sp>
        <p:nvSpPr>
          <p:cNvPr id="60" name="TextBox 59"/>
          <p:cNvSpPr txBox="1"/>
          <p:nvPr/>
        </p:nvSpPr>
        <p:spPr>
          <a:xfrm>
            <a:off x="7260171" y="1713747"/>
            <a:ext cx="723240" cy="369332"/>
          </a:xfrm>
          <a:prstGeom prst="rect">
            <a:avLst/>
          </a:prstGeom>
          <a:noFill/>
        </p:spPr>
        <p:txBody>
          <a:bodyPr wrap="none" rtlCol="0">
            <a:spAutoFit/>
          </a:bodyPr>
          <a:lstStyle/>
          <a:p>
            <a:r>
              <a:rPr lang="en-US" dirty="0">
                <a:solidFill>
                  <a:srgbClr val="FF0000"/>
                </a:solidFill>
                <a:latin typeface="Apple Chancery"/>
                <a:cs typeface="Apple Chancery"/>
              </a:rPr>
              <a:t>shaft</a:t>
            </a:r>
          </a:p>
        </p:txBody>
      </p:sp>
    </p:spTree>
    <p:extLst>
      <p:ext uri="{BB962C8B-B14F-4D97-AF65-F5344CB8AC3E}">
        <p14:creationId xmlns:p14="http://schemas.microsoft.com/office/powerpoint/2010/main" val="8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dissolve">
                                      <p:cBhvr>
                                        <p:cTn id="19" dur="500"/>
                                        <p:tgtEl>
                                          <p:spTgt spid="3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500"/>
                                        <p:tgtEl>
                                          <p:spTgt spid="4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dissolve">
                                      <p:cBhvr>
                                        <p:cTn id="25" dur="500"/>
                                        <p:tgtEl>
                                          <p:spTgt spid="5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dissolve">
                                      <p:cBhvr>
                                        <p:cTn id="28" dur="500"/>
                                        <p:tgtEl>
                                          <p:spTgt spid="5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dissolve">
                                      <p:cBhvr>
                                        <p:cTn id="31" dur="500"/>
                                        <p:tgtEl>
                                          <p:spTgt spid="5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dissolve">
                                      <p:cBhvr>
                                        <p:cTn id="34" dur="50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dissolve">
                                      <p:cBhvr>
                                        <p:cTn id="39" dur="500"/>
                                        <p:tgtEl>
                                          <p:spTgt spid="6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dissolve">
                                      <p:cBhvr>
                                        <p:cTn id="4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 grpId="0"/>
      <p:bldP spid="40" grpId="0"/>
      <p:bldP spid="56" grpId="0"/>
      <p:bldP spid="57" grpId="0"/>
      <p:bldP spid="59" grpId="0"/>
      <p:bldP spid="6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81.)</a:t>
            </a:r>
          </a:p>
        </p:txBody>
      </p:sp>
      <p:sp>
        <p:nvSpPr>
          <p:cNvPr id="3" name="TextBox 2"/>
          <p:cNvSpPr txBox="1"/>
          <p:nvPr/>
        </p:nvSpPr>
        <p:spPr>
          <a:xfrm>
            <a:off x="279399" y="338872"/>
            <a:ext cx="8648701" cy="769441"/>
          </a:xfrm>
          <a:prstGeom prst="rect">
            <a:avLst/>
          </a:prstGeom>
          <a:noFill/>
        </p:spPr>
        <p:txBody>
          <a:bodyPr wrap="square" rtlCol="0">
            <a:spAutoFit/>
          </a:bodyPr>
          <a:lstStyle/>
          <a:p>
            <a:r>
              <a:rPr lang="en-US" sz="2400" dirty="0">
                <a:solidFill>
                  <a:srgbClr val="FF0000"/>
                </a:solidFill>
                <a:latin typeface="Apple Chancery"/>
                <a:cs typeface="Apple Chancery"/>
              </a:rPr>
              <a:t>The problem </a:t>
            </a:r>
            <a:r>
              <a:rPr lang="en-US" sz="2000" dirty="0">
                <a:latin typeface="Times New Roman"/>
                <a:cs typeface="Times New Roman"/>
              </a:rPr>
              <a:t>with </a:t>
            </a:r>
            <a:r>
              <a:rPr lang="en-US" sz="2000" dirty="0">
                <a:solidFill>
                  <a:srgbClr val="0000FF"/>
                </a:solidFill>
                <a:latin typeface="Times New Roman"/>
                <a:cs typeface="Times New Roman"/>
              </a:rPr>
              <a:t>energy transfer </a:t>
            </a:r>
            <a:r>
              <a:rPr lang="en-US" sz="2000" dirty="0">
                <a:latin typeface="Times New Roman"/>
                <a:cs typeface="Times New Roman"/>
              </a:rPr>
              <a:t>is </a:t>
            </a:r>
            <a:r>
              <a:rPr lang="en-US" sz="2000" dirty="0">
                <a:solidFill>
                  <a:srgbClr val="FF0000"/>
                </a:solidFill>
                <a:latin typeface="Times New Roman"/>
                <a:cs typeface="Times New Roman"/>
              </a:rPr>
              <a:t>energy loss to heat</a:t>
            </a:r>
            <a:r>
              <a:rPr lang="en-US" sz="2000" dirty="0">
                <a:latin typeface="Times New Roman"/>
                <a:cs typeface="Times New Roman"/>
              </a:rPr>
              <a:t>.  Heat comes </a:t>
            </a:r>
            <a:r>
              <a:rPr lang="en-US" sz="2000" dirty="0">
                <a:solidFill>
                  <a:srgbClr val="0000FF"/>
                </a:solidFill>
                <a:latin typeface="Times New Roman"/>
                <a:cs typeface="Times New Roman"/>
              </a:rPr>
              <a:t>from high current</a:t>
            </a:r>
            <a:r>
              <a:rPr lang="en-US" sz="2000" dirty="0">
                <a:latin typeface="Times New Roman"/>
                <a:cs typeface="Times New Roman"/>
              </a:rPr>
              <a:t>, so the trick is to </a:t>
            </a:r>
            <a:r>
              <a:rPr lang="en-US" sz="2000" dirty="0">
                <a:solidFill>
                  <a:srgbClr val="0000FF"/>
                </a:solidFill>
                <a:latin typeface="Times New Roman"/>
                <a:cs typeface="Times New Roman"/>
              </a:rPr>
              <a:t>lower the current </a:t>
            </a:r>
            <a:r>
              <a:rPr lang="en-US" sz="2000" dirty="0">
                <a:latin typeface="Times New Roman"/>
                <a:cs typeface="Times New Roman"/>
              </a:rPr>
              <a:t>for transfer to the city.</a:t>
            </a:r>
          </a:p>
        </p:txBody>
      </p:sp>
      <p:sp>
        <p:nvSpPr>
          <p:cNvPr id="9" name="TextBox 8"/>
          <p:cNvSpPr txBox="1"/>
          <p:nvPr/>
        </p:nvSpPr>
        <p:spPr>
          <a:xfrm>
            <a:off x="495299" y="1108313"/>
            <a:ext cx="8567738" cy="1015663"/>
          </a:xfrm>
          <a:prstGeom prst="rect">
            <a:avLst/>
          </a:prstGeom>
          <a:noFill/>
        </p:spPr>
        <p:txBody>
          <a:bodyPr wrap="square" rtlCol="0">
            <a:spAutoFit/>
          </a:bodyPr>
          <a:lstStyle/>
          <a:p>
            <a:r>
              <a:rPr lang="en-US" sz="2000" dirty="0">
                <a:solidFill>
                  <a:srgbClr val="FF0000"/>
                </a:solidFill>
                <a:latin typeface="Apple Chancery"/>
                <a:cs typeface="Apple Chancery"/>
              </a:rPr>
              <a:t>The coil’s ends </a:t>
            </a:r>
            <a:r>
              <a:rPr lang="en-US" sz="2000" dirty="0">
                <a:latin typeface="Times New Roman"/>
                <a:cs typeface="Times New Roman"/>
              </a:rPr>
              <a:t>are </a:t>
            </a:r>
            <a:r>
              <a:rPr lang="en-US" sz="2000" dirty="0">
                <a:solidFill>
                  <a:srgbClr val="0000FF"/>
                </a:solidFill>
                <a:latin typeface="Times New Roman"/>
                <a:cs typeface="Times New Roman"/>
              </a:rPr>
              <a:t>connected</a:t>
            </a:r>
            <a:r>
              <a:rPr lang="en-US" sz="2000" dirty="0">
                <a:latin typeface="Times New Roman"/>
                <a:cs typeface="Times New Roman"/>
              </a:rPr>
              <a:t> via </a:t>
            </a:r>
            <a:r>
              <a:rPr lang="en-US" sz="2000" dirty="0">
                <a:solidFill>
                  <a:srgbClr val="0000FF"/>
                </a:solidFill>
                <a:latin typeface="Times New Roman"/>
                <a:cs typeface="Times New Roman"/>
              </a:rPr>
              <a:t>sliding contacts to terminals </a:t>
            </a:r>
            <a:r>
              <a:rPr lang="en-US" sz="2000" dirty="0">
                <a:latin typeface="Times New Roman"/>
                <a:cs typeface="Times New Roman"/>
              </a:rPr>
              <a:t>that are, them-selves, connected to a </a:t>
            </a:r>
            <a:r>
              <a:rPr lang="en-US" sz="2000" i="1" dirty="0">
                <a:solidFill>
                  <a:srgbClr val="FF0000"/>
                </a:solidFill>
                <a:latin typeface="Times New Roman"/>
                <a:cs typeface="Times New Roman"/>
              </a:rPr>
              <a:t>step-up transformer</a:t>
            </a:r>
            <a:r>
              <a:rPr lang="en-US" sz="2000" i="1" dirty="0">
                <a:latin typeface="Times New Roman"/>
                <a:cs typeface="Times New Roman"/>
              </a:rPr>
              <a:t>.  </a:t>
            </a:r>
            <a:r>
              <a:rPr lang="en-US" sz="2000" dirty="0">
                <a:latin typeface="Times New Roman"/>
                <a:cs typeface="Times New Roman"/>
              </a:rPr>
              <a:t>This steps the voltage up (</a:t>
            </a:r>
            <a:r>
              <a:rPr lang="en-US" sz="2000" dirty="0" err="1">
                <a:latin typeface="Times New Roman"/>
                <a:cs typeface="Times New Roman"/>
              </a:rPr>
              <a:t>conse-quence</a:t>
            </a:r>
            <a:r>
              <a:rPr lang="en-US" sz="2000" dirty="0">
                <a:latin typeface="Times New Roman"/>
                <a:cs typeface="Times New Roman"/>
              </a:rPr>
              <a:t>: 50,000 volt high tension lines) and </a:t>
            </a:r>
            <a:r>
              <a:rPr lang="en-US" sz="2000" dirty="0">
                <a:solidFill>
                  <a:srgbClr val="0000FF"/>
                </a:solidFill>
                <a:latin typeface="Times New Roman"/>
                <a:cs typeface="Times New Roman"/>
              </a:rPr>
              <a:t>drops the current </a:t>
            </a:r>
            <a:r>
              <a:rPr lang="en-US" sz="2000" dirty="0">
                <a:latin typeface="Times New Roman"/>
                <a:cs typeface="Times New Roman"/>
              </a:rPr>
              <a:t>down close to zero.</a:t>
            </a:r>
          </a:p>
        </p:txBody>
      </p:sp>
      <p:sp>
        <p:nvSpPr>
          <p:cNvPr id="10" name="TextBox 9"/>
          <p:cNvSpPr txBox="1"/>
          <p:nvPr/>
        </p:nvSpPr>
        <p:spPr>
          <a:xfrm>
            <a:off x="495299" y="2198231"/>
            <a:ext cx="8293101" cy="1015663"/>
          </a:xfrm>
          <a:prstGeom prst="rect">
            <a:avLst/>
          </a:prstGeom>
          <a:noFill/>
        </p:spPr>
        <p:txBody>
          <a:bodyPr wrap="square" rtlCol="0">
            <a:spAutoFit/>
          </a:bodyPr>
          <a:lstStyle/>
          <a:p>
            <a:r>
              <a:rPr lang="en-US" sz="2000" dirty="0">
                <a:solidFill>
                  <a:srgbClr val="FF0000"/>
                </a:solidFill>
                <a:latin typeface="Apple Chancery"/>
                <a:cs typeface="Apple Chancery"/>
              </a:rPr>
              <a:t>As there are </a:t>
            </a:r>
            <a:r>
              <a:rPr lang="en-US" sz="2000" dirty="0">
                <a:latin typeface="Times New Roman"/>
                <a:cs typeface="Times New Roman"/>
              </a:rPr>
              <a:t>no toasters that can handle 50,000 volts, a </a:t>
            </a:r>
            <a:r>
              <a:rPr lang="en-US" sz="2000" dirty="0">
                <a:solidFill>
                  <a:srgbClr val="FF0000"/>
                </a:solidFill>
                <a:latin typeface="Times New Roman"/>
                <a:cs typeface="Times New Roman"/>
              </a:rPr>
              <a:t>step-down transformer </a:t>
            </a:r>
            <a:r>
              <a:rPr lang="en-US" sz="2000" dirty="0">
                <a:latin typeface="Times New Roman"/>
                <a:cs typeface="Times New Roman"/>
              </a:rPr>
              <a:t>is </a:t>
            </a:r>
            <a:r>
              <a:rPr lang="en-US" sz="2000" dirty="0">
                <a:solidFill>
                  <a:srgbClr val="0000FF"/>
                </a:solidFill>
                <a:latin typeface="Times New Roman"/>
                <a:cs typeface="Times New Roman"/>
              </a:rPr>
              <a:t>located in the city </a:t>
            </a:r>
            <a:r>
              <a:rPr lang="en-US" sz="2000" dirty="0">
                <a:latin typeface="Times New Roman"/>
                <a:cs typeface="Times New Roman"/>
              </a:rPr>
              <a:t>to drop the voltage down to 120 volts or 240 volts with appropriate rise in possible current.</a:t>
            </a:r>
          </a:p>
        </p:txBody>
      </p:sp>
      <p:grpSp>
        <p:nvGrpSpPr>
          <p:cNvPr id="31" name="Group 30"/>
          <p:cNvGrpSpPr/>
          <p:nvPr/>
        </p:nvGrpSpPr>
        <p:grpSpPr>
          <a:xfrm>
            <a:off x="1261042" y="3416300"/>
            <a:ext cx="2389958" cy="1781459"/>
            <a:chOff x="1016000" y="3858437"/>
            <a:chExt cx="1796799" cy="1339322"/>
          </a:xfrm>
        </p:grpSpPr>
        <p:sp>
          <p:nvSpPr>
            <p:cNvPr id="12" name="Parallelogram 11"/>
            <p:cNvSpPr/>
            <p:nvPr/>
          </p:nvSpPr>
          <p:spPr>
            <a:xfrm rot="2196175">
              <a:off x="1847599" y="3858437"/>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13"/>
            <p:cNvSpPr/>
            <p:nvPr/>
          </p:nvSpPr>
          <p:spPr>
            <a:xfrm rot="2196175">
              <a:off x="1847599" y="3883838"/>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1016000" y="3909239"/>
              <a:ext cx="1796799" cy="1288520"/>
              <a:chOff x="6972300" y="1335920"/>
              <a:chExt cx="1796799" cy="1288520"/>
            </a:xfrm>
          </p:grpSpPr>
          <p:sp>
            <p:nvSpPr>
              <p:cNvPr id="20" name="Parallelogram 19"/>
              <p:cNvSpPr/>
              <p:nvPr/>
            </p:nvSpPr>
            <p:spPr>
              <a:xfrm rot="2196175">
                <a:off x="7803899" y="1335920"/>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arallelogram 20"/>
              <p:cNvSpPr/>
              <p:nvPr/>
            </p:nvSpPr>
            <p:spPr>
              <a:xfrm rot="2196175">
                <a:off x="7803899" y="1361321"/>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arallelogram 21"/>
              <p:cNvSpPr/>
              <p:nvPr/>
            </p:nvSpPr>
            <p:spPr>
              <a:xfrm rot="2196175">
                <a:off x="7803899" y="1386722"/>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arallelogram 22"/>
              <p:cNvSpPr/>
              <p:nvPr/>
            </p:nvSpPr>
            <p:spPr>
              <a:xfrm rot="2196175">
                <a:off x="7803899" y="1412123"/>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arallelogram 23"/>
              <p:cNvSpPr/>
              <p:nvPr/>
            </p:nvSpPr>
            <p:spPr>
              <a:xfrm rot="2196175">
                <a:off x="7803899" y="1437524"/>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24"/>
              <p:cNvSpPr/>
              <p:nvPr/>
            </p:nvSpPr>
            <p:spPr>
              <a:xfrm rot="2196175">
                <a:off x="7803899" y="1462925"/>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V="1">
                <a:off x="6972300" y="1932008"/>
                <a:ext cx="1028700" cy="69243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9" name="Freeform 28"/>
            <p:cNvSpPr/>
            <p:nvPr/>
          </p:nvSpPr>
          <p:spPr>
            <a:xfrm>
              <a:off x="1633127" y="4419600"/>
              <a:ext cx="222951" cy="355740"/>
            </a:xfrm>
            <a:custGeom>
              <a:avLst/>
              <a:gdLst>
                <a:gd name="connsiteX0" fmla="*/ 207433 w 268578"/>
                <a:gd name="connsiteY0" fmla="*/ 0 h 397933"/>
                <a:gd name="connsiteX1" fmla="*/ 262467 w 268578"/>
                <a:gd name="connsiteY1" fmla="*/ 55033 h 397933"/>
                <a:gd name="connsiteX2" fmla="*/ 262467 w 268578"/>
                <a:gd name="connsiteY2" fmla="*/ 97367 h 397933"/>
                <a:gd name="connsiteX3" fmla="*/ 220133 w 268578"/>
                <a:gd name="connsiteY3" fmla="*/ 173567 h 397933"/>
                <a:gd name="connsiteX4" fmla="*/ 165100 w 268578"/>
                <a:gd name="connsiteY4" fmla="*/ 232833 h 397933"/>
                <a:gd name="connsiteX5" fmla="*/ 63500 w 268578"/>
                <a:gd name="connsiteY5" fmla="*/ 325967 h 397933"/>
                <a:gd name="connsiteX6" fmla="*/ 0 w 268578"/>
                <a:gd name="connsiteY6" fmla="*/ 397933 h 3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578" h="397933">
                  <a:moveTo>
                    <a:pt x="207433" y="0"/>
                  </a:moveTo>
                  <a:cubicBezTo>
                    <a:pt x="230364" y="19402"/>
                    <a:pt x="253295" y="38805"/>
                    <a:pt x="262467" y="55033"/>
                  </a:cubicBezTo>
                  <a:cubicBezTo>
                    <a:pt x="271639" y="71261"/>
                    <a:pt x="269523" y="77611"/>
                    <a:pt x="262467" y="97367"/>
                  </a:cubicBezTo>
                  <a:cubicBezTo>
                    <a:pt x="255411" y="117123"/>
                    <a:pt x="236361" y="150989"/>
                    <a:pt x="220133" y="173567"/>
                  </a:cubicBezTo>
                  <a:cubicBezTo>
                    <a:pt x="203905" y="196145"/>
                    <a:pt x="191206" y="207433"/>
                    <a:pt x="165100" y="232833"/>
                  </a:cubicBezTo>
                  <a:cubicBezTo>
                    <a:pt x="138994" y="258233"/>
                    <a:pt x="91017" y="298450"/>
                    <a:pt x="63500" y="325967"/>
                  </a:cubicBezTo>
                  <a:cubicBezTo>
                    <a:pt x="35983" y="353484"/>
                    <a:pt x="17991" y="375708"/>
                    <a:pt x="0" y="397933"/>
                  </a:cubicBezTo>
                </a:path>
              </a:pathLst>
            </a:cu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1871133" y="4613005"/>
              <a:ext cx="245534" cy="52128"/>
            </a:xfrm>
            <a:custGeom>
              <a:avLst/>
              <a:gdLst>
                <a:gd name="connsiteX0" fmla="*/ 245534 w 245534"/>
                <a:gd name="connsiteY0" fmla="*/ 52128 h 52128"/>
                <a:gd name="connsiteX1" fmla="*/ 139700 w 245534"/>
                <a:gd name="connsiteY1" fmla="*/ 5562 h 52128"/>
                <a:gd name="connsiteX2" fmla="*/ 93134 w 245534"/>
                <a:gd name="connsiteY2" fmla="*/ 1328 h 52128"/>
                <a:gd name="connsiteX3" fmla="*/ 55034 w 245534"/>
                <a:gd name="connsiteY3" fmla="*/ 9795 h 52128"/>
                <a:gd name="connsiteX4" fmla="*/ 0 w 245534"/>
                <a:gd name="connsiteY4" fmla="*/ 18262 h 5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34" h="52128">
                  <a:moveTo>
                    <a:pt x="245534" y="52128"/>
                  </a:moveTo>
                  <a:cubicBezTo>
                    <a:pt x="205317" y="33078"/>
                    <a:pt x="165100" y="14029"/>
                    <a:pt x="139700" y="5562"/>
                  </a:cubicBezTo>
                  <a:cubicBezTo>
                    <a:pt x="114300" y="-2905"/>
                    <a:pt x="107245" y="622"/>
                    <a:pt x="93134" y="1328"/>
                  </a:cubicBezTo>
                  <a:cubicBezTo>
                    <a:pt x="79023" y="2033"/>
                    <a:pt x="70556" y="6973"/>
                    <a:pt x="55034" y="9795"/>
                  </a:cubicBezTo>
                  <a:cubicBezTo>
                    <a:pt x="39512" y="12617"/>
                    <a:pt x="0" y="18262"/>
                    <a:pt x="0" y="18262"/>
                  </a:cubicBezTo>
                </a:path>
              </a:pathLst>
            </a:cu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1862855" y="5202799"/>
            <a:ext cx="1005647" cy="1155668"/>
            <a:chOff x="3274777" y="2516188"/>
            <a:chExt cx="1757598" cy="1997102"/>
          </a:xfrm>
        </p:grpSpPr>
        <p:grpSp>
          <p:nvGrpSpPr>
            <p:cNvPr id="34" name="Group 208"/>
            <p:cNvGrpSpPr>
              <a:grpSpLocks/>
            </p:cNvGrpSpPr>
            <p:nvPr/>
          </p:nvGrpSpPr>
          <p:grpSpPr bwMode="auto">
            <a:xfrm rot="5400000">
              <a:off x="3925094" y="2096294"/>
              <a:ext cx="455612" cy="1752600"/>
              <a:chOff x="3935" y="1728"/>
              <a:chExt cx="96" cy="480"/>
            </a:xfrm>
          </p:grpSpPr>
          <p:sp>
            <p:nvSpPr>
              <p:cNvPr id="56" name="Arc 209"/>
              <p:cNvSpPr>
                <a:spLocks noChangeAspect="1"/>
              </p:cNvSpPr>
              <p:nvPr/>
            </p:nvSpPr>
            <p:spPr bwMode="auto">
              <a:xfrm rot="5400000" flipV="1">
                <a:off x="3947" y="1895"/>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7" name="Arc 210"/>
              <p:cNvSpPr>
                <a:spLocks noChangeAspect="1"/>
              </p:cNvSpPr>
              <p:nvPr/>
            </p:nvSpPr>
            <p:spPr bwMode="auto">
              <a:xfrm rot="5400000" flipV="1">
                <a:off x="3947" y="1943"/>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8" name="Arc 211"/>
              <p:cNvSpPr>
                <a:spLocks noChangeAspect="1"/>
              </p:cNvSpPr>
              <p:nvPr/>
            </p:nvSpPr>
            <p:spPr bwMode="auto">
              <a:xfrm rot="5400000" flipV="1">
                <a:off x="3946" y="1991"/>
                <a:ext cx="25" cy="48"/>
              </a:xfrm>
              <a:custGeom>
                <a:avLst/>
                <a:gdLst>
                  <a:gd name="T0" fmla="*/ 0 w 43180"/>
                  <a:gd name="T1" fmla="*/ 46 h 21600"/>
                  <a:gd name="T2" fmla="*/ 25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 name="Arc 212"/>
              <p:cNvSpPr>
                <a:spLocks noChangeAspect="1"/>
              </p:cNvSpPr>
              <p:nvPr/>
            </p:nvSpPr>
            <p:spPr bwMode="auto">
              <a:xfrm rot="5400000" flipV="1">
                <a:off x="3947" y="1847"/>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0" name="Line 213"/>
              <p:cNvSpPr>
                <a:spLocks noChangeAspect="1" noChangeShapeType="1"/>
              </p:cNvSpPr>
              <p:nvPr/>
            </p:nvSpPr>
            <p:spPr bwMode="auto">
              <a:xfrm rot="5400000" flipH="1">
                <a:off x="3941" y="1770"/>
                <a:ext cx="83" cy="0"/>
              </a:xfrm>
              <a:prstGeom prst="line">
                <a:avLst/>
              </a:prstGeom>
              <a:noFill/>
              <a:ln w="127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 name="Line 214"/>
              <p:cNvSpPr>
                <a:spLocks noChangeAspect="1" noChangeShapeType="1"/>
              </p:cNvSpPr>
              <p:nvPr/>
            </p:nvSpPr>
            <p:spPr bwMode="auto">
              <a:xfrm rot="5400000" flipH="1">
                <a:off x="3940" y="2166"/>
                <a:ext cx="85" cy="0"/>
              </a:xfrm>
              <a:prstGeom prst="line">
                <a:avLst/>
              </a:prstGeom>
              <a:noFill/>
              <a:ln w="127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 name="Arc 215"/>
              <p:cNvSpPr>
                <a:spLocks noChangeAspect="1"/>
              </p:cNvSpPr>
              <p:nvPr/>
            </p:nvSpPr>
            <p:spPr bwMode="auto">
              <a:xfrm rot="5400000">
                <a:off x="3970" y="1870"/>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4" name="Arc 216"/>
              <p:cNvSpPr>
                <a:spLocks noChangeAspect="1"/>
              </p:cNvSpPr>
              <p:nvPr/>
            </p:nvSpPr>
            <p:spPr bwMode="auto">
              <a:xfrm rot="5400000">
                <a:off x="3970" y="1918"/>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5" name="Arc 217"/>
              <p:cNvSpPr>
                <a:spLocks noChangeAspect="1"/>
              </p:cNvSpPr>
              <p:nvPr/>
            </p:nvSpPr>
            <p:spPr bwMode="auto">
              <a:xfrm rot="5400000" flipV="1">
                <a:off x="3947" y="2039"/>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6" name="Arc 218"/>
              <p:cNvSpPr>
                <a:spLocks noChangeAspect="1"/>
              </p:cNvSpPr>
              <p:nvPr/>
            </p:nvSpPr>
            <p:spPr bwMode="auto">
              <a:xfrm rot="5400000">
                <a:off x="3970" y="1966"/>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7" name="Arc 219"/>
              <p:cNvSpPr>
                <a:spLocks noChangeAspect="1"/>
              </p:cNvSpPr>
              <p:nvPr/>
            </p:nvSpPr>
            <p:spPr bwMode="auto">
              <a:xfrm rot="5400000">
                <a:off x="3970" y="2014"/>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8" name="Arc 220"/>
              <p:cNvSpPr>
                <a:spLocks noChangeAspect="1"/>
              </p:cNvSpPr>
              <p:nvPr/>
            </p:nvSpPr>
            <p:spPr bwMode="auto">
              <a:xfrm rot="5400000">
                <a:off x="3969" y="182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 name="Arc 221"/>
              <p:cNvSpPr>
                <a:spLocks noChangeAspect="1"/>
              </p:cNvSpPr>
              <p:nvPr/>
            </p:nvSpPr>
            <p:spPr bwMode="auto">
              <a:xfrm rot="5400000">
                <a:off x="3969" y="206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5" name="Group 208"/>
            <p:cNvGrpSpPr>
              <a:grpSpLocks/>
            </p:cNvGrpSpPr>
            <p:nvPr/>
          </p:nvGrpSpPr>
          <p:grpSpPr bwMode="auto">
            <a:xfrm rot="5400000">
              <a:off x="3925093" y="3012282"/>
              <a:ext cx="455613" cy="1752600"/>
              <a:chOff x="3935" y="1728"/>
              <a:chExt cx="96" cy="480"/>
            </a:xfrm>
          </p:grpSpPr>
          <p:sp>
            <p:nvSpPr>
              <p:cNvPr id="43" name="Arc 209"/>
              <p:cNvSpPr>
                <a:spLocks noChangeAspect="1"/>
              </p:cNvSpPr>
              <p:nvPr/>
            </p:nvSpPr>
            <p:spPr bwMode="auto">
              <a:xfrm rot="5400000" flipV="1">
                <a:off x="3947" y="1895"/>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 name="Arc 210"/>
              <p:cNvSpPr>
                <a:spLocks noChangeAspect="1"/>
              </p:cNvSpPr>
              <p:nvPr/>
            </p:nvSpPr>
            <p:spPr bwMode="auto">
              <a:xfrm rot="5400000" flipV="1">
                <a:off x="3947" y="1943"/>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 name="Arc 211"/>
              <p:cNvSpPr>
                <a:spLocks noChangeAspect="1"/>
              </p:cNvSpPr>
              <p:nvPr/>
            </p:nvSpPr>
            <p:spPr bwMode="auto">
              <a:xfrm rot="5400000" flipV="1">
                <a:off x="3946" y="1991"/>
                <a:ext cx="25" cy="48"/>
              </a:xfrm>
              <a:custGeom>
                <a:avLst/>
                <a:gdLst>
                  <a:gd name="T0" fmla="*/ 0 w 43180"/>
                  <a:gd name="T1" fmla="*/ 46 h 21600"/>
                  <a:gd name="T2" fmla="*/ 25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 name="Arc 212"/>
              <p:cNvSpPr>
                <a:spLocks noChangeAspect="1"/>
              </p:cNvSpPr>
              <p:nvPr/>
            </p:nvSpPr>
            <p:spPr bwMode="auto">
              <a:xfrm rot="5400000" flipV="1">
                <a:off x="3947" y="1847"/>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 name="Line 213"/>
              <p:cNvSpPr>
                <a:spLocks noChangeAspect="1" noChangeShapeType="1"/>
              </p:cNvSpPr>
              <p:nvPr/>
            </p:nvSpPr>
            <p:spPr bwMode="auto">
              <a:xfrm rot="5400000" flipH="1">
                <a:off x="3941" y="1770"/>
                <a:ext cx="83" cy="0"/>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214"/>
              <p:cNvSpPr>
                <a:spLocks noChangeAspect="1" noChangeShapeType="1"/>
              </p:cNvSpPr>
              <p:nvPr/>
            </p:nvSpPr>
            <p:spPr bwMode="auto">
              <a:xfrm rot="5400000" flipH="1">
                <a:off x="3940" y="2166"/>
                <a:ext cx="85" cy="0"/>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Arc 215"/>
              <p:cNvSpPr>
                <a:spLocks noChangeAspect="1"/>
              </p:cNvSpPr>
              <p:nvPr/>
            </p:nvSpPr>
            <p:spPr bwMode="auto">
              <a:xfrm rot="5400000">
                <a:off x="3970" y="1870"/>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 name="Arc 216"/>
              <p:cNvSpPr>
                <a:spLocks noChangeAspect="1"/>
              </p:cNvSpPr>
              <p:nvPr/>
            </p:nvSpPr>
            <p:spPr bwMode="auto">
              <a:xfrm rot="5400000">
                <a:off x="3970" y="1918"/>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 name="Arc 217"/>
              <p:cNvSpPr>
                <a:spLocks noChangeAspect="1"/>
              </p:cNvSpPr>
              <p:nvPr/>
            </p:nvSpPr>
            <p:spPr bwMode="auto">
              <a:xfrm rot="5400000" flipV="1">
                <a:off x="3947" y="2039"/>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2" name="Arc 218"/>
              <p:cNvSpPr>
                <a:spLocks noChangeAspect="1"/>
              </p:cNvSpPr>
              <p:nvPr/>
            </p:nvSpPr>
            <p:spPr bwMode="auto">
              <a:xfrm rot="5400000">
                <a:off x="3970" y="1966"/>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 name="Arc 219"/>
              <p:cNvSpPr>
                <a:spLocks noChangeAspect="1"/>
              </p:cNvSpPr>
              <p:nvPr/>
            </p:nvSpPr>
            <p:spPr bwMode="auto">
              <a:xfrm rot="5400000">
                <a:off x="3970" y="2014"/>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 name="Arc 220"/>
              <p:cNvSpPr>
                <a:spLocks noChangeAspect="1"/>
              </p:cNvSpPr>
              <p:nvPr/>
            </p:nvSpPr>
            <p:spPr bwMode="auto">
              <a:xfrm rot="5400000">
                <a:off x="3969" y="182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 name="Arc 221"/>
              <p:cNvSpPr>
                <a:spLocks noChangeAspect="1"/>
              </p:cNvSpPr>
              <p:nvPr/>
            </p:nvSpPr>
            <p:spPr bwMode="auto">
              <a:xfrm rot="5400000">
                <a:off x="3969" y="206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cxnSp>
          <p:nvCxnSpPr>
            <p:cNvPr id="36" name="Straight Connector 96"/>
            <p:cNvCxnSpPr>
              <a:cxnSpLocks noChangeShapeType="1"/>
            </p:cNvCxnSpPr>
            <p:nvPr/>
          </p:nvCxnSpPr>
          <p:spPr bwMode="auto">
            <a:xfrm rot="5400000" flipH="1" flipV="1">
              <a:off x="3048794" y="2742407"/>
              <a:ext cx="454025" cy="1587"/>
            </a:xfrm>
            <a:prstGeom prst="line">
              <a:avLst/>
            </a:prstGeom>
            <a:noFill/>
            <a:ln w="12700">
              <a:solidFill>
                <a:srgbClr val="0000FF"/>
              </a:solidFill>
              <a:round/>
              <a:headEnd/>
              <a:tailEnd/>
            </a:ln>
          </p:spPr>
        </p:cxnSp>
        <p:cxnSp>
          <p:nvCxnSpPr>
            <p:cNvPr id="37" name="Straight Connector 97"/>
            <p:cNvCxnSpPr>
              <a:cxnSpLocks noChangeShapeType="1"/>
            </p:cNvCxnSpPr>
            <p:nvPr/>
          </p:nvCxnSpPr>
          <p:spPr bwMode="auto">
            <a:xfrm rot="5400000" flipH="1" flipV="1">
              <a:off x="4802981" y="2742407"/>
              <a:ext cx="454025" cy="1588"/>
            </a:xfrm>
            <a:prstGeom prst="line">
              <a:avLst/>
            </a:prstGeom>
            <a:noFill/>
            <a:ln w="12700">
              <a:solidFill>
                <a:srgbClr val="0000FF"/>
              </a:solidFill>
              <a:round/>
              <a:headEnd/>
              <a:tailEnd/>
            </a:ln>
          </p:spPr>
        </p:cxnSp>
        <p:cxnSp>
          <p:nvCxnSpPr>
            <p:cNvPr id="38" name="Straight Connector 98"/>
            <p:cNvCxnSpPr>
              <a:cxnSpLocks noChangeShapeType="1"/>
            </p:cNvCxnSpPr>
            <p:nvPr/>
          </p:nvCxnSpPr>
          <p:spPr bwMode="auto">
            <a:xfrm flipV="1">
              <a:off x="3274777" y="3889376"/>
              <a:ext cx="3410" cy="623914"/>
            </a:xfrm>
            <a:prstGeom prst="line">
              <a:avLst/>
            </a:prstGeom>
            <a:noFill/>
            <a:ln w="12700">
              <a:solidFill>
                <a:srgbClr val="0000FF"/>
              </a:solidFill>
              <a:round/>
              <a:headEnd/>
              <a:tailEnd/>
            </a:ln>
          </p:spPr>
        </p:cxnSp>
        <p:cxnSp>
          <p:nvCxnSpPr>
            <p:cNvPr id="39" name="Straight Connector 99"/>
            <p:cNvCxnSpPr>
              <a:cxnSpLocks noChangeShapeType="1"/>
            </p:cNvCxnSpPr>
            <p:nvPr/>
          </p:nvCxnSpPr>
          <p:spPr bwMode="auto">
            <a:xfrm rot="5400000" flipH="1" flipV="1">
              <a:off x="4804569" y="4115594"/>
              <a:ext cx="454025" cy="1587"/>
            </a:xfrm>
            <a:prstGeom prst="line">
              <a:avLst/>
            </a:prstGeom>
            <a:noFill/>
            <a:ln w="12700">
              <a:solidFill>
                <a:srgbClr val="0000FF"/>
              </a:solidFill>
              <a:round/>
              <a:headEnd/>
              <a:tailEnd/>
            </a:ln>
          </p:spPr>
        </p:cxnSp>
        <p:cxnSp>
          <p:nvCxnSpPr>
            <p:cNvPr id="40" name="Straight Connector 101"/>
            <p:cNvCxnSpPr>
              <a:cxnSpLocks noChangeShapeType="1"/>
            </p:cNvCxnSpPr>
            <p:nvPr/>
          </p:nvCxnSpPr>
          <p:spPr bwMode="auto">
            <a:xfrm>
              <a:off x="3657600" y="3276600"/>
              <a:ext cx="1066800" cy="1588"/>
            </a:xfrm>
            <a:prstGeom prst="line">
              <a:avLst/>
            </a:prstGeom>
            <a:noFill/>
            <a:ln w="12700" cmpd="sng">
              <a:solidFill>
                <a:srgbClr val="0000FF"/>
              </a:solidFill>
              <a:round/>
              <a:headEnd/>
              <a:tailEnd/>
            </a:ln>
          </p:spPr>
        </p:cxnSp>
        <p:cxnSp>
          <p:nvCxnSpPr>
            <p:cNvPr id="41" name="Straight Connector 102"/>
            <p:cNvCxnSpPr>
              <a:cxnSpLocks noChangeShapeType="1"/>
            </p:cNvCxnSpPr>
            <p:nvPr/>
          </p:nvCxnSpPr>
          <p:spPr bwMode="auto">
            <a:xfrm>
              <a:off x="3657600" y="3427413"/>
              <a:ext cx="1066800" cy="1587"/>
            </a:xfrm>
            <a:prstGeom prst="line">
              <a:avLst/>
            </a:prstGeom>
            <a:noFill/>
            <a:ln w="12700" cmpd="sng">
              <a:solidFill>
                <a:srgbClr val="0000FF"/>
              </a:solidFill>
              <a:round/>
              <a:headEnd/>
              <a:tailEnd/>
            </a:ln>
          </p:spPr>
        </p:cxnSp>
        <p:cxnSp>
          <p:nvCxnSpPr>
            <p:cNvPr id="42" name="Straight Connector 103"/>
            <p:cNvCxnSpPr>
              <a:cxnSpLocks noChangeShapeType="1"/>
            </p:cNvCxnSpPr>
            <p:nvPr/>
          </p:nvCxnSpPr>
          <p:spPr bwMode="auto">
            <a:xfrm>
              <a:off x="3657600" y="3579813"/>
              <a:ext cx="1066800" cy="1587"/>
            </a:xfrm>
            <a:prstGeom prst="line">
              <a:avLst/>
            </a:prstGeom>
            <a:noFill/>
            <a:ln w="12700" cmpd="sng">
              <a:solidFill>
                <a:srgbClr val="0000FF"/>
              </a:solidFill>
              <a:round/>
              <a:headEnd/>
              <a:tailEnd/>
            </a:ln>
          </p:spPr>
        </p:cxnSp>
      </p:grpSp>
      <p:sp>
        <p:nvSpPr>
          <p:cNvPr id="32" name="Freeform 31"/>
          <p:cNvSpPr/>
          <p:nvPr/>
        </p:nvSpPr>
        <p:spPr>
          <a:xfrm>
            <a:off x="1860790" y="4597400"/>
            <a:ext cx="290213" cy="622300"/>
          </a:xfrm>
          <a:custGeom>
            <a:avLst/>
            <a:gdLst>
              <a:gd name="connsiteX0" fmla="*/ 6110 w 290213"/>
              <a:gd name="connsiteY0" fmla="*/ 622300 h 622300"/>
              <a:gd name="connsiteX1" fmla="*/ 6110 w 290213"/>
              <a:gd name="connsiteY1" fmla="*/ 508000 h 622300"/>
              <a:gd name="connsiteX2" fmla="*/ 69610 w 290213"/>
              <a:gd name="connsiteY2" fmla="*/ 368300 h 622300"/>
              <a:gd name="connsiteX3" fmla="*/ 222010 w 290213"/>
              <a:gd name="connsiteY3" fmla="*/ 203200 h 622300"/>
              <a:gd name="connsiteX4" fmla="*/ 285510 w 290213"/>
              <a:gd name="connsiteY4" fmla="*/ 101600 h 622300"/>
              <a:gd name="connsiteX5" fmla="*/ 285510 w 290213"/>
              <a:gd name="connsiteY5"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213" h="622300">
                <a:moveTo>
                  <a:pt x="6110" y="622300"/>
                </a:moveTo>
                <a:cubicBezTo>
                  <a:pt x="818" y="586316"/>
                  <a:pt x="-4473" y="550333"/>
                  <a:pt x="6110" y="508000"/>
                </a:cubicBezTo>
                <a:cubicBezTo>
                  <a:pt x="16693" y="465667"/>
                  <a:pt x="33627" y="419100"/>
                  <a:pt x="69610" y="368300"/>
                </a:cubicBezTo>
                <a:cubicBezTo>
                  <a:pt x="105593" y="317500"/>
                  <a:pt x="186027" y="247650"/>
                  <a:pt x="222010" y="203200"/>
                </a:cubicBezTo>
                <a:cubicBezTo>
                  <a:pt x="257993" y="158750"/>
                  <a:pt x="274927" y="135467"/>
                  <a:pt x="285510" y="101600"/>
                </a:cubicBezTo>
                <a:cubicBezTo>
                  <a:pt x="296093" y="67733"/>
                  <a:pt x="285510" y="0"/>
                  <a:pt x="28551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Freeform 70"/>
          <p:cNvSpPr/>
          <p:nvPr/>
        </p:nvSpPr>
        <p:spPr>
          <a:xfrm>
            <a:off x="2421154" y="4428067"/>
            <a:ext cx="445965" cy="778933"/>
          </a:xfrm>
          <a:custGeom>
            <a:avLst/>
            <a:gdLst>
              <a:gd name="connsiteX0" fmla="*/ 444813 w 445965"/>
              <a:gd name="connsiteY0" fmla="*/ 778933 h 778933"/>
              <a:gd name="connsiteX1" fmla="*/ 440579 w 445965"/>
              <a:gd name="connsiteY1" fmla="*/ 664633 h 778933"/>
              <a:gd name="connsiteX2" fmla="*/ 402479 w 445965"/>
              <a:gd name="connsiteY2" fmla="*/ 567266 h 778933"/>
              <a:gd name="connsiteX3" fmla="*/ 317813 w 445965"/>
              <a:gd name="connsiteY3" fmla="*/ 491066 h 778933"/>
              <a:gd name="connsiteX4" fmla="*/ 211979 w 445965"/>
              <a:gd name="connsiteY4" fmla="*/ 440266 h 778933"/>
              <a:gd name="connsiteX5" fmla="*/ 84979 w 445965"/>
              <a:gd name="connsiteY5" fmla="*/ 364066 h 778933"/>
              <a:gd name="connsiteX6" fmla="*/ 25713 w 445965"/>
              <a:gd name="connsiteY6" fmla="*/ 300566 h 778933"/>
              <a:gd name="connsiteX7" fmla="*/ 4546 w 445965"/>
              <a:gd name="connsiteY7" fmla="*/ 211666 h 778933"/>
              <a:gd name="connsiteX8" fmla="*/ 313 w 445965"/>
              <a:gd name="connsiteY8" fmla="*/ 114300 h 778933"/>
              <a:gd name="connsiteX9" fmla="*/ 313 w 445965"/>
              <a:gd name="connsiteY9" fmla="*/ 0 h 77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965" h="778933">
                <a:moveTo>
                  <a:pt x="444813" y="778933"/>
                </a:moveTo>
                <a:cubicBezTo>
                  <a:pt x="446224" y="739422"/>
                  <a:pt x="447635" y="699911"/>
                  <a:pt x="440579" y="664633"/>
                </a:cubicBezTo>
                <a:cubicBezTo>
                  <a:pt x="433523" y="629355"/>
                  <a:pt x="422940" y="596194"/>
                  <a:pt x="402479" y="567266"/>
                </a:cubicBezTo>
                <a:cubicBezTo>
                  <a:pt x="382018" y="538338"/>
                  <a:pt x="349563" y="512233"/>
                  <a:pt x="317813" y="491066"/>
                </a:cubicBezTo>
                <a:cubicBezTo>
                  <a:pt x="286063" y="469899"/>
                  <a:pt x="250785" y="461433"/>
                  <a:pt x="211979" y="440266"/>
                </a:cubicBezTo>
                <a:cubicBezTo>
                  <a:pt x="173173" y="419099"/>
                  <a:pt x="116023" y="387349"/>
                  <a:pt x="84979" y="364066"/>
                </a:cubicBezTo>
                <a:cubicBezTo>
                  <a:pt x="53935" y="340783"/>
                  <a:pt x="39118" y="325966"/>
                  <a:pt x="25713" y="300566"/>
                </a:cubicBezTo>
                <a:cubicBezTo>
                  <a:pt x="12308" y="275166"/>
                  <a:pt x="8779" y="242710"/>
                  <a:pt x="4546" y="211666"/>
                </a:cubicBezTo>
                <a:cubicBezTo>
                  <a:pt x="313" y="180622"/>
                  <a:pt x="1018" y="149578"/>
                  <a:pt x="313" y="114300"/>
                </a:cubicBezTo>
                <a:cubicBezTo>
                  <a:pt x="-393" y="79022"/>
                  <a:pt x="313" y="0"/>
                  <a:pt x="313"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4" name="Group 113"/>
          <p:cNvGrpSpPr/>
          <p:nvPr/>
        </p:nvGrpSpPr>
        <p:grpSpPr>
          <a:xfrm>
            <a:off x="6674090" y="4439841"/>
            <a:ext cx="1007712" cy="1917701"/>
            <a:chOff x="3067290" y="4440767"/>
            <a:chExt cx="1007712" cy="1917701"/>
          </a:xfrm>
        </p:grpSpPr>
        <p:grpSp>
          <p:nvGrpSpPr>
            <p:cNvPr id="74" name="Group 73"/>
            <p:cNvGrpSpPr/>
            <p:nvPr/>
          </p:nvGrpSpPr>
          <p:grpSpPr>
            <a:xfrm>
              <a:off x="3069490" y="5215500"/>
              <a:ext cx="1005512" cy="1142968"/>
              <a:chOff x="3275013" y="2516188"/>
              <a:chExt cx="1757362" cy="1975155"/>
            </a:xfrm>
          </p:grpSpPr>
          <p:grpSp>
            <p:nvGrpSpPr>
              <p:cNvPr id="75" name="Group 208"/>
              <p:cNvGrpSpPr>
                <a:grpSpLocks/>
              </p:cNvGrpSpPr>
              <p:nvPr/>
            </p:nvGrpSpPr>
            <p:grpSpPr bwMode="auto">
              <a:xfrm rot="5400000">
                <a:off x="3925094" y="2096294"/>
                <a:ext cx="455612" cy="1752600"/>
                <a:chOff x="3935" y="1728"/>
                <a:chExt cx="96" cy="480"/>
              </a:xfrm>
            </p:grpSpPr>
            <p:sp>
              <p:nvSpPr>
                <p:cNvPr id="98" name="Arc 209"/>
                <p:cNvSpPr>
                  <a:spLocks noChangeAspect="1"/>
                </p:cNvSpPr>
                <p:nvPr/>
              </p:nvSpPr>
              <p:spPr bwMode="auto">
                <a:xfrm rot="5400000" flipV="1">
                  <a:off x="3947" y="1895"/>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 name="Arc 210"/>
                <p:cNvSpPr>
                  <a:spLocks noChangeAspect="1"/>
                </p:cNvSpPr>
                <p:nvPr/>
              </p:nvSpPr>
              <p:spPr bwMode="auto">
                <a:xfrm rot="5400000" flipV="1">
                  <a:off x="3947" y="1943"/>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0" name="Arc 211"/>
                <p:cNvSpPr>
                  <a:spLocks noChangeAspect="1"/>
                </p:cNvSpPr>
                <p:nvPr/>
              </p:nvSpPr>
              <p:spPr bwMode="auto">
                <a:xfrm rot="5400000" flipV="1">
                  <a:off x="3946" y="1991"/>
                  <a:ext cx="25" cy="48"/>
                </a:xfrm>
                <a:custGeom>
                  <a:avLst/>
                  <a:gdLst>
                    <a:gd name="T0" fmla="*/ 0 w 43180"/>
                    <a:gd name="T1" fmla="*/ 46 h 21600"/>
                    <a:gd name="T2" fmla="*/ 25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 name="Arc 212"/>
                <p:cNvSpPr>
                  <a:spLocks noChangeAspect="1"/>
                </p:cNvSpPr>
                <p:nvPr/>
              </p:nvSpPr>
              <p:spPr bwMode="auto">
                <a:xfrm rot="5400000" flipV="1">
                  <a:off x="3947" y="1847"/>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 name="Line 213"/>
                <p:cNvSpPr>
                  <a:spLocks noChangeAspect="1" noChangeShapeType="1"/>
                </p:cNvSpPr>
                <p:nvPr/>
              </p:nvSpPr>
              <p:spPr bwMode="auto">
                <a:xfrm rot="5400000" flipH="1">
                  <a:off x="3941" y="1770"/>
                  <a:ext cx="83" cy="0"/>
                </a:xfrm>
                <a:prstGeom prst="line">
                  <a:avLst/>
                </a:prstGeom>
                <a:noFill/>
                <a:ln w="127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 name="Line 214"/>
                <p:cNvSpPr>
                  <a:spLocks noChangeAspect="1" noChangeShapeType="1"/>
                </p:cNvSpPr>
                <p:nvPr/>
              </p:nvSpPr>
              <p:spPr bwMode="auto">
                <a:xfrm rot="5400000" flipH="1">
                  <a:off x="3940" y="2166"/>
                  <a:ext cx="85" cy="0"/>
                </a:xfrm>
                <a:prstGeom prst="line">
                  <a:avLst/>
                </a:prstGeom>
                <a:noFill/>
                <a:ln w="127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 name="Arc 215"/>
                <p:cNvSpPr>
                  <a:spLocks noChangeAspect="1"/>
                </p:cNvSpPr>
                <p:nvPr/>
              </p:nvSpPr>
              <p:spPr bwMode="auto">
                <a:xfrm rot="5400000">
                  <a:off x="3970" y="1870"/>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5" name="Arc 216"/>
                <p:cNvSpPr>
                  <a:spLocks noChangeAspect="1"/>
                </p:cNvSpPr>
                <p:nvPr/>
              </p:nvSpPr>
              <p:spPr bwMode="auto">
                <a:xfrm rot="5400000">
                  <a:off x="3970" y="1918"/>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 name="Arc 217"/>
                <p:cNvSpPr>
                  <a:spLocks noChangeAspect="1"/>
                </p:cNvSpPr>
                <p:nvPr/>
              </p:nvSpPr>
              <p:spPr bwMode="auto">
                <a:xfrm rot="5400000" flipV="1">
                  <a:off x="3947" y="2039"/>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7" name="Arc 218"/>
                <p:cNvSpPr>
                  <a:spLocks noChangeAspect="1"/>
                </p:cNvSpPr>
                <p:nvPr/>
              </p:nvSpPr>
              <p:spPr bwMode="auto">
                <a:xfrm rot="5400000">
                  <a:off x="3970" y="1966"/>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8" name="Arc 219"/>
                <p:cNvSpPr>
                  <a:spLocks noChangeAspect="1"/>
                </p:cNvSpPr>
                <p:nvPr/>
              </p:nvSpPr>
              <p:spPr bwMode="auto">
                <a:xfrm rot="5400000">
                  <a:off x="3970" y="2014"/>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 name="Arc 220"/>
                <p:cNvSpPr>
                  <a:spLocks noChangeAspect="1"/>
                </p:cNvSpPr>
                <p:nvPr/>
              </p:nvSpPr>
              <p:spPr bwMode="auto">
                <a:xfrm rot="5400000">
                  <a:off x="3969" y="182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 name="Arc 221"/>
                <p:cNvSpPr>
                  <a:spLocks noChangeAspect="1"/>
                </p:cNvSpPr>
                <p:nvPr/>
              </p:nvSpPr>
              <p:spPr bwMode="auto">
                <a:xfrm rot="5400000">
                  <a:off x="3969" y="206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76" name="Group 208"/>
              <p:cNvGrpSpPr>
                <a:grpSpLocks/>
              </p:cNvGrpSpPr>
              <p:nvPr/>
            </p:nvGrpSpPr>
            <p:grpSpPr bwMode="auto">
              <a:xfrm rot="5400000">
                <a:off x="3925093" y="3012282"/>
                <a:ext cx="455613" cy="1752600"/>
                <a:chOff x="3935" y="1728"/>
                <a:chExt cx="96" cy="480"/>
              </a:xfrm>
            </p:grpSpPr>
            <p:sp>
              <p:nvSpPr>
                <p:cNvPr id="85" name="Arc 209"/>
                <p:cNvSpPr>
                  <a:spLocks noChangeAspect="1"/>
                </p:cNvSpPr>
                <p:nvPr/>
              </p:nvSpPr>
              <p:spPr bwMode="auto">
                <a:xfrm rot="5400000" flipV="1">
                  <a:off x="3947" y="1895"/>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6" name="Arc 210"/>
                <p:cNvSpPr>
                  <a:spLocks noChangeAspect="1"/>
                </p:cNvSpPr>
                <p:nvPr/>
              </p:nvSpPr>
              <p:spPr bwMode="auto">
                <a:xfrm rot="5400000" flipV="1">
                  <a:off x="3947" y="1943"/>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7" name="Arc 211"/>
                <p:cNvSpPr>
                  <a:spLocks noChangeAspect="1"/>
                </p:cNvSpPr>
                <p:nvPr/>
              </p:nvSpPr>
              <p:spPr bwMode="auto">
                <a:xfrm rot="5400000" flipV="1">
                  <a:off x="3946" y="1991"/>
                  <a:ext cx="25" cy="48"/>
                </a:xfrm>
                <a:custGeom>
                  <a:avLst/>
                  <a:gdLst>
                    <a:gd name="T0" fmla="*/ 0 w 43180"/>
                    <a:gd name="T1" fmla="*/ 46 h 21600"/>
                    <a:gd name="T2" fmla="*/ 25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8" name="Arc 212"/>
                <p:cNvSpPr>
                  <a:spLocks noChangeAspect="1"/>
                </p:cNvSpPr>
                <p:nvPr/>
              </p:nvSpPr>
              <p:spPr bwMode="auto">
                <a:xfrm rot="5400000" flipV="1">
                  <a:off x="3947" y="1847"/>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9" name="Line 213"/>
                <p:cNvSpPr>
                  <a:spLocks noChangeAspect="1" noChangeShapeType="1"/>
                </p:cNvSpPr>
                <p:nvPr/>
              </p:nvSpPr>
              <p:spPr bwMode="auto">
                <a:xfrm rot="5400000" flipH="1">
                  <a:off x="3941" y="1770"/>
                  <a:ext cx="83" cy="0"/>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 name="Line 214"/>
                <p:cNvSpPr>
                  <a:spLocks noChangeAspect="1" noChangeShapeType="1"/>
                </p:cNvSpPr>
                <p:nvPr/>
              </p:nvSpPr>
              <p:spPr bwMode="auto">
                <a:xfrm rot="5400000" flipH="1">
                  <a:off x="3940" y="2166"/>
                  <a:ext cx="85" cy="0"/>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 name="Arc 215"/>
                <p:cNvSpPr>
                  <a:spLocks noChangeAspect="1"/>
                </p:cNvSpPr>
                <p:nvPr/>
              </p:nvSpPr>
              <p:spPr bwMode="auto">
                <a:xfrm rot="5400000">
                  <a:off x="3970" y="1870"/>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 name="Arc 216"/>
                <p:cNvSpPr>
                  <a:spLocks noChangeAspect="1"/>
                </p:cNvSpPr>
                <p:nvPr/>
              </p:nvSpPr>
              <p:spPr bwMode="auto">
                <a:xfrm rot="5400000">
                  <a:off x="3970" y="1918"/>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3" name="Arc 217"/>
                <p:cNvSpPr>
                  <a:spLocks noChangeAspect="1"/>
                </p:cNvSpPr>
                <p:nvPr/>
              </p:nvSpPr>
              <p:spPr bwMode="auto">
                <a:xfrm rot="5400000" flipV="1">
                  <a:off x="3947" y="2039"/>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4" name="Arc 218"/>
                <p:cNvSpPr>
                  <a:spLocks noChangeAspect="1"/>
                </p:cNvSpPr>
                <p:nvPr/>
              </p:nvSpPr>
              <p:spPr bwMode="auto">
                <a:xfrm rot="5400000">
                  <a:off x="3970" y="1966"/>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5" name="Arc 219"/>
                <p:cNvSpPr>
                  <a:spLocks noChangeAspect="1"/>
                </p:cNvSpPr>
                <p:nvPr/>
              </p:nvSpPr>
              <p:spPr bwMode="auto">
                <a:xfrm rot="5400000">
                  <a:off x="3970" y="2014"/>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 name="Arc 220"/>
                <p:cNvSpPr>
                  <a:spLocks noChangeAspect="1"/>
                </p:cNvSpPr>
                <p:nvPr/>
              </p:nvSpPr>
              <p:spPr bwMode="auto">
                <a:xfrm rot="5400000">
                  <a:off x="3969" y="182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 name="Arc 221"/>
                <p:cNvSpPr>
                  <a:spLocks noChangeAspect="1"/>
                </p:cNvSpPr>
                <p:nvPr/>
              </p:nvSpPr>
              <p:spPr bwMode="auto">
                <a:xfrm rot="5400000">
                  <a:off x="3969" y="206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cxnSp>
            <p:nvCxnSpPr>
              <p:cNvPr id="77" name="Straight Connector 96"/>
              <p:cNvCxnSpPr>
                <a:cxnSpLocks noChangeShapeType="1"/>
              </p:cNvCxnSpPr>
              <p:nvPr/>
            </p:nvCxnSpPr>
            <p:spPr bwMode="auto">
              <a:xfrm rot="5400000" flipH="1" flipV="1">
                <a:off x="3048794" y="2742407"/>
                <a:ext cx="454025" cy="1587"/>
              </a:xfrm>
              <a:prstGeom prst="line">
                <a:avLst/>
              </a:prstGeom>
              <a:noFill/>
              <a:ln w="12700">
                <a:solidFill>
                  <a:srgbClr val="0000FF"/>
                </a:solidFill>
                <a:round/>
                <a:headEnd/>
                <a:tailEnd/>
              </a:ln>
            </p:spPr>
          </p:cxnSp>
          <p:cxnSp>
            <p:nvCxnSpPr>
              <p:cNvPr id="78" name="Straight Connector 97"/>
              <p:cNvCxnSpPr>
                <a:cxnSpLocks noChangeShapeType="1"/>
              </p:cNvCxnSpPr>
              <p:nvPr/>
            </p:nvCxnSpPr>
            <p:spPr bwMode="auto">
              <a:xfrm rot="5400000" flipH="1" flipV="1">
                <a:off x="4802981" y="2742407"/>
                <a:ext cx="454025" cy="1588"/>
              </a:xfrm>
              <a:prstGeom prst="line">
                <a:avLst/>
              </a:prstGeom>
              <a:noFill/>
              <a:ln w="12700">
                <a:solidFill>
                  <a:srgbClr val="0000FF"/>
                </a:solidFill>
                <a:round/>
                <a:headEnd/>
                <a:tailEnd/>
              </a:ln>
            </p:spPr>
          </p:cxnSp>
          <p:cxnSp>
            <p:nvCxnSpPr>
              <p:cNvPr id="79" name="Straight Connector 98"/>
              <p:cNvCxnSpPr>
                <a:cxnSpLocks noChangeShapeType="1"/>
              </p:cNvCxnSpPr>
              <p:nvPr/>
            </p:nvCxnSpPr>
            <p:spPr bwMode="auto">
              <a:xfrm flipV="1">
                <a:off x="3278187" y="3889376"/>
                <a:ext cx="0" cy="432077"/>
              </a:xfrm>
              <a:prstGeom prst="line">
                <a:avLst/>
              </a:prstGeom>
              <a:noFill/>
              <a:ln w="12700">
                <a:solidFill>
                  <a:srgbClr val="0000FF"/>
                </a:solidFill>
                <a:round/>
                <a:headEnd/>
                <a:tailEnd/>
              </a:ln>
            </p:spPr>
          </p:cxnSp>
          <p:cxnSp>
            <p:nvCxnSpPr>
              <p:cNvPr id="80" name="Straight Connector 99"/>
              <p:cNvCxnSpPr>
                <a:cxnSpLocks noChangeShapeType="1"/>
              </p:cNvCxnSpPr>
              <p:nvPr/>
            </p:nvCxnSpPr>
            <p:spPr bwMode="auto">
              <a:xfrm flipV="1">
                <a:off x="5032375" y="3889374"/>
                <a:ext cx="0" cy="601969"/>
              </a:xfrm>
              <a:prstGeom prst="line">
                <a:avLst/>
              </a:prstGeom>
              <a:noFill/>
              <a:ln w="12700">
                <a:solidFill>
                  <a:srgbClr val="0000FF"/>
                </a:solidFill>
                <a:round/>
                <a:headEnd/>
                <a:tailEnd/>
              </a:ln>
            </p:spPr>
          </p:cxnSp>
          <p:cxnSp>
            <p:nvCxnSpPr>
              <p:cNvPr id="81" name="Straight Connector 101"/>
              <p:cNvCxnSpPr>
                <a:cxnSpLocks noChangeShapeType="1"/>
              </p:cNvCxnSpPr>
              <p:nvPr/>
            </p:nvCxnSpPr>
            <p:spPr bwMode="auto">
              <a:xfrm>
                <a:off x="3657600" y="3276600"/>
                <a:ext cx="1066800" cy="1588"/>
              </a:xfrm>
              <a:prstGeom prst="line">
                <a:avLst/>
              </a:prstGeom>
              <a:noFill/>
              <a:ln w="12700" cmpd="sng">
                <a:solidFill>
                  <a:srgbClr val="0000FF"/>
                </a:solidFill>
                <a:round/>
                <a:headEnd/>
                <a:tailEnd/>
              </a:ln>
            </p:spPr>
          </p:cxnSp>
          <p:cxnSp>
            <p:nvCxnSpPr>
              <p:cNvPr id="83" name="Straight Connector 102"/>
              <p:cNvCxnSpPr>
                <a:cxnSpLocks noChangeShapeType="1"/>
              </p:cNvCxnSpPr>
              <p:nvPr/>
            </p:nvCxnSpPr>
            <p:spPr bwMode="auto">
              <a:xfrm>
                <a:off x="3657600" y="3427413"/>
                <a:ext cx="1066800" cy="1587"/>
              </a:xfrm>
              <a:prstGeom prst="line">
                <a:avLst/>
              </a:prstGeom>
              <a:noFill/>
              <a:ln w="12700" cmpd="sng">
                <a:solidFill>
                  <a:srgbClr val="0000FF"/>
                </a:solidFill>
                <a:round/>
                <a:headEnd/>
                <a:tailEnd/>
              </a:ln>
            </p:spPr>
          </p:cxnSp>
          <p:cxnSp>
            <p:nvCxnSpPr>
              <p:cNvPr id="84" name="Straight Connector 103"/>
              <p:cNvCxnSpPr>
                <a:cxnSpLocks noChangeShapeType="1"/>
              </p:cNvCxnSpPr>
              <p:nvPr/>
            </p:nvCxnSpPr>
            <p:spPr bwMode="auto">
              <a:xfrm>
                <a:off x="3657600" y="3579813"/>
                <a:ext cx="1066800" cy="1587"/>
              </a:xfrm>
              <a:prstGeom prst="line">
                <a:avLst/>
              </a:prstGeom>
              <a:noFill/>
              <a:ln w="12700" cmpd="sng">
                <a:solidFill>
                  <a:srgbClr val="0000FF"/>
                </a:solidFill>
                <a:round/>
                <a:headEnd/>
                <a:tailEnd/>
              </a:ln>
            </p:spPr>
          </p:cxnSp>
        </p:grpSp>
        <p:sp>
          <p:nvSpPr>
            <p:cNvPr id="111" name="Freeform 110"/>
            <p:cNvSpPr/>
            <p:nvPr/>
          </p:nvSpPr>
          <p:spPr>
            <a:xfrm>
              <a:off x="3067290" y="4610100"/>
              <a:ext cx="290213" cy="622300"/>
            </a:xfrm>
            <a:custGeom>
              <a:avLst/>
              <a:gdLst>
                <a:gd name="connsiteX0" fmla="*/ 6110 w 290213"/>
                <a:gd name="connsiteY0" fmla="*/ 622300 h 622300"/>
                <a:gd name="connsiteX1" fmla="*/ 6110 w 290213"/>
                <a:gd name="connsiteY1" fmla="*/ 508000 h 622300"/>
                <a:gd name="connsiteX2" fmla="*/ 69610 w 290213"/>
                <a:gd name="connsiteY2" fmla="*/ 368300 h 622300"/>
                <a:gd name="connsiteX3" fmla="*/ 222010 w 290213"/>
                <a:gd name="connsiteY3" fmla="*/ 203200 h 622300"/>
                <a:gd name="connsiteX4" fmla="*/ 285510 w 290213"/>
                <a:gd name="connsiteY4" fmla="*/ 101600 h 622300"/>
                <a:gd name="connsiteX5" fmla="*/ 285510 w 290213"/>
                <a:gd name="connsiteY5"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213" h="622300">
                  <a:moveTo>
                    <a:pt x="6110" y="622300"/>
                  </a:moveTo>
                  <a:cubicBezTo>
                    <a:pt x="818" y="586316"/>
                    <a:pt x="-4473" y="550333"/>
                    <a:pt x="6110" y="508000"/>
                  </a:cubicBezTo>
                  <a:cubicBezTo>
                    <a:pt x="16693" y="465667"/>
                    <a:pt x="33627" y="419100"/>
                    <a:pt x="69610" y="368300"/>
                  </a:cubicBezTo>
                  <a:cubicBezTo>
                    <a:pt x="105593" y="317500"/>
                    <a:pt x="186027" y="247650"/>
                    <a:pt x="222010" y="203200"/>
                  </a:cubicBezTo>
                  <a:cubicBezTo>
                    <a:pt x="257993" y="158750"/>
                    <a:pt x="274927" y="135467"/>
                    <a:pt x="285510" y="101600"/>
                  </a:cubicBezTo>
                  <a:cubicBezTo>
                    <a:pt x="296093" y="67733"/>
                    <a:pt x="285510" y="0"/>
                    <a:pt x="28551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111"/>
            <p:cNvSpPr/>
            <p:nvPr/>
          </p:nvSpPr>
          <p:spPr>
            <a:xfrm>
              <a:off x="3627654" y="4440767"/>
              <a:ext cx="445965" cy="778933"/>
            </a:xfrm>
            <a:custGeom>
              <a:avLst/>
              <a:gdLst>
                <a:gd name="connsiteX0" fmla="*/ 444813 w 445965"/>
                <a:gd name="connsiteY0" fmla="*/ 778933 h 778933"/>
                <a:gd name="connsiteX1" fmla="*/ 440579 w 445965"/>
                <a:gd name="connsiteY1" fmla="*/ 664633 h 778933"/>
                <a:gd name="connsiteX2" fmla="*/ 402479 w 445965"/>
                <a:gd name="connsiteY2" fmla="*/ 567266 h 778933"/>
                <a:gd name="connsiteX3" fmla="*/ 317813 w 445965"/>
                <a:gd name="connsiteY3" fmla="*/ 491066 h 778933"/>
                <a:gd name="connsiteX4" fmla="*/ 211979 w 445965"/>
                <a:gd name="connsiteY4" fmla="*/ 440266 h 778933"/>
                <a:gd name="connsiteX5" fmla="*/ 84979 w 445965"/>
                <a:gd name="connsiteY5" fmla="*/ 364066 h 778933"/>
                <a:gd name="connsiteX6" fmla="*/ 25713 w 445965"/>
                <a:gd name="connsiteY6" fmla="*/ 300566 h 778933"/>
                <a:gd name="connsiteX7" fmla="*/ 4546 w 445965"/>
                <a:gd name="connsiteY7" fmla="*/ 211666 h 778933"/>
                <a:gd name="connsiteX8" fmla="*/ 313 w 445965"/>
                <a:gd name="connsiteY8" fmla="*/ 114300 h 778933"/>
                <a:gd name="connsiteX9" fmla="*/ 313 w 445965"/>
                <a:gd name="connsiteY9" fmla="*/ 0 h 77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965" h="778933">
                  <a:moveTo>
                    <a:pt x="444813" y="778933"/>
                  </a:moveTo>
                  <a:cubicBezTo>
                    <a:pt x="446224" y="739422"/>
                    <a:pt x="447635" y="699911"/>
                    <a:pt x="440579" y="664633"/>
                  </a:cubicBezTo>
                  <a:cubicBezTo>
                    <a:pt x="433523" y="629355"/>
                    <a:pt x="422940" y="596194"/>
                    <a:pt x="402479" y="567266"/>
                  </a:cubicBezTo>
                  <a:cubicBezTo>
                    <a:pt x="382018" y="538338"/>
                    <a:pt x="349563" y="512233"/>
                    <a:pt x="317813" y="491066"/>
                  </a:cubicBezTo>
                  <a:cubicBezTo>
                    <a:pt x="286063" y="469899"/>
                    <a:pt x="250785" y="461433"/>
                    <a:pt x="211979" y="440266"/>
                  </a:cubicBezTo>
                  <a:cubicBezTo>
                    <a:pt x="173173" y="419099"/>
                    <a:pt x="116023" y="387349"/>
                    <a:pt x="84979" y="364066"/>
                  </a:cubicBezTo>
                  <a:cubicBezTo>
                    <a:pt x="53935" y="340783"/>
                    <a:pt x="39118" y="325966"/>
                    <a:pt x="25713" y="300566"/>
                  </a:cubicBezTo>
                  <a:cubicBezTo>
                    <a:pt x="12308" y="275166"/>
                    <a:pt x="8779" y="242710"/>
                    <a:pt x="4546" y="211666"/>
                  </a:cubicBezTo>
                  <a:cubicBezTo>
                    <a:pt x="313" y="180622"/>
                    <a:pt x="1018" y="149578"/>
                    <a:pt x="313" y="114300"/>
                  </a:cubicBezTo>
                  <a:cubicBezTo>
                    <a:pt x="-393" y="79022"/>
                    <a:pt x="313" y="0"/>
                    <a:pt x="313"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16" name="Straight Connector 115"/>
          <p:cNvCxnSpPr/>
          <p:nvPr/>
        </p:nvCxnSpPr>
        <p:spPr>
          <a:xfrm>
            <a:off x="2865641" y="6260156"/>
            <a:ext cx="3812465" cy="0"/>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60790" y="6358467"/>
            <a:ext cx="5821012" cy="0"/>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19" name="TextBox 118"/>
          <p:cNvSpPr txBox="1"/>
          <p:nvPr/>
        </p:nvSpPr>
        <p:spPr>
          <a:xfrm>
            <a:off x="609599" y="4302414"/>
            <a:ext cx="1633045" cy="369332"/>
          </a:xfrm>
          <a:prstGeom prst="rect">
            <a:avLst/>
          </a:prstGeom>
          <a:noFill/>
        </p:spPr>
        <p:txBody>
          <a:bodyPr wrap="none" rtlCol="0">
            <a:spAutoFit/>
          </a:bodyPr>
          <a:lstStyle/>
          <a:p>
            <a:r>
              <a:rPr lang="en-US" dirty="0">
                <a:solidFill>
                  <a:srgbClr val="FF0000"/>
                </a:solidFill>
                <a:latin typeface="Apple Chancery"/>
                <a:cs typeface="Apple Chancery"/>
              </a:rPr>
              <a:t>sliding contact</a:t>
            </a:r>
          </a:p>
        </p:txBody>
      </p:sp>
      <p:sp>
        <p:nvSpPr>
          <p:cNvPr id="120" name="TextBox 119"/>
          <p:cNvSpPr txBox="1"/>
          <p:nvPr/>
        </p:nvSpPr>
        <p:spPr>
          <a:xfrm>
            <a:off x="393699" y="5456025"/>
            <a:ext cx="1362764" cy="646331"/>
          </a:xfrm>
          <a:prstGeom prst="rect">
            <a:avLst/>
          </a:prstGeom>
          <a:noFill/>
        </p:spPr>
        <p:txBody>
          <a:bodyPr wrap="none" rtlCol="0">
            <a:spAutoFit/>
          </a:bodyPr>
          <a:lstStyle/>
          <a:p>
            <a:r>
              <a:rPr lang="en-US" dirty="0">
                <a:solidFill>
                  <a:srgbClr val="FF0000"/>
                </a:solidFill>
                <a:latin typeface="Apple Chancery"/>
                <a:cs typeface="Apple Chancery"/>
              </a:rPr>
              <a:t>step-up</a:t>
            </a:r>
          </a:p>
          <a:p>
            <a:r>
              <a:rPr lang="en-US" dirty="0">
                <a:solidFill>
                  <a:srgbClr val="FF0000"/>
                </a:solidFill>
                <a:latin typeface="Apple Chancery"/>
                <a:cs typeface="Apple Chancery"/>
              </a:rPr>
              <a:t>transformer</a:t>
            </a:r>
          </a:p>
        </p:txBody>
      </p:sp>
      <p:sp>
        <p:nvSpPr>
          <p:cNvPr id="121" name="TextBox 120"/>
          <p:cNvSpPr txBox="1"/>
          <p:nvPr/>
        </p:nvSpPr>
        <p:spPr>
          <a:xfrm>
            <a:off x="7781236" y="5456025"/>
            <a:ext cx="1362764" cy="646331"/>
          </a:xfrm>
          <a:prstGeom prst="rect">
            <a:avLst/>
          </a:prstGeom>
          <a:noFill/>
        </p:spPr>
        <p:txBody>
          <a:bodyPr wrap="none" rtlCol="0">
            <a:spAutoFit/>
          </a:bodyPr>
          <a:lstStyle/>
          <a:p>
            <a:r>
              <a:rPr lang="en-US" dirty="0">
                <a:solidFill>
                  <a:srgbClr val="FF0000"/>
                </a:solidFill>
                <a:latin typeface="Apple Chancery"/>
                <a:cs typeface="Apple Chancery"/>
              </a:rPr>
              <a:t>step-down</a:t>
            </a:r>
          </a:p>
          <a:p>
            <a:r>
              <a:rPr lang="en-US" dirty="0">
                <a:solidFill>
                  <a:srgbClr val="FF0000"/>
                </a:solidFill>
                <a:latin typeface="Apple Chancery"/>
                <a:cs typeface="Apple Chancery"/>
              </a:rPr>
              <a:t>transformer</a:t>
            </a:r>
          </a:p>
        </p:txBody>
      </p:sp>
      <p:sp>
        <p:nvSpPr>
          <p:cNvPr id="122" name="TextBox 121"/>
          <p:cNvSpPr txBox="1"/>
          <p:nvPr/>
        </p:nvSpPr>
        <p:spPr>
          <a:xfrm>
            <a:off x="3505199" y="5908014"/>
            <a:ext cx="2463802" cy="369332"/>
          </a:xfrm>
          <a:prstGeom prst="rect">
            <a:avLst/>
          </a:prstGeom>
          <a:noFill/>
        </p:spPr>
        <p:txBody>
          <a:bodyPr wrap="square" rtlCol="0">
            <a:spAutoFit/>
          </a:bodyPr>
          <a:lstStyle/>
          <a:p>
            <a:r>
              <a:rPr lang="en-US" dirty="0">
                <a:solidFill>
                  <a:srgbClr val="FF0000"/>
                </a:solidFill>
                <a:latin typeface="Apple Chancery"/>
                <a:cs typeface="Apple Chancery"/>
              </a:rPr>
              <a:t>high voltage line to city</a:t>
            </a:r>
          </a:p>
        </p:txBody>
      </p:sp>
      <p:sp>
        <p:nvSpPr>
          <p:cNvPr id="123" name="TextBox 122"/>
          <p:cNvSpPr txBox="1"/>
          <p:nvPr/>
        </p:nvSpPr>
        <p:spPr>
          <a:xfrm>
            <a:off x="7255889" y="4096800"/>
            <a:ext cx="956778" cy="369332"/>
          </a:xfrm>
          <a:prstGeom prst="rect">
            <a:avLst/>
          </a:prstGeom>
          <a:noFill/>
        </p:spPr>
        <p:txBody>
          <a:bodyPr wrap="none" rtlCol="0">
            <a:spAutoFit/>
          </a:bodyPr>
          <a:lstStyle/>
          <a:p>
            <a:r>
              <a:rPr lang="en-US" dirty="0">
                <a:solidFill>
                  <a:srgbClr val="FF0000"/>
                </a:solidFill>
                <a:latin typeface="Apple Chancery"/>
                <a:cs typeface="Apple Chancery"/>
              </a:rPr>
              <a:t>to users</a:t>
            </a:r>
          </a:p>
        </p:txBody>
      </p:sp>
    </p:spTree>
    <p:extLst>
      <p:ext uri="{BB962C8B-B14F-4D97-AF65-F5344CB8AC3E}">
        <p14:creationId xmlns:p14="http://schemas.microsoft.com/office/powerpoint/2010/main" val="26874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par>
                                <p:cTn id="18" presetID="9"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dissolve">
                                      <p:cBhvr>
                                        <p:cTn id="20" dur="500"/>
                                        <p:tgtEl>
                                          <p:spTgt spid="3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dissolve">
                                      <p:cBhvr>
                                        <p:cTn id="23" dur="500"/>
                                        <p:tgtEl>
                                          <p:spTgt spid="3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dissolve">
                                      <p:cBhvr>
                                        <p:cTn id="26" dur="500"/>
                                        <p:tgtEl>
                                          <p:spTgt spid="71"/>
                                        </p:tgtEl>
                                      </p:cBhvr>
                                    </p:animEffect>
                                  </p:childTnLst>
                                </p:cTn>
                              </p:par>
                              <p:par>
                                <p:cTn id="27" presetID="9" presetClass="entr" presetSubtype="0"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animEffect transition="in" filter="dissolve">
                                      <p:cBhvr>
                                        <p:cTn id="29" dur="500"/>
                                        <p:tgtEl>
                                          <p:spTgt spid="114"/>
                                        </p:tgtEl>
                                      </p:cBhvr>
                                    </p:animEffect>
                                  </p:childTnLst>
                                </p:cTn>
                              </p:par>
                              <p:par>
                                <p:cTn id="30" presetID="9" presetClass="entr" presetSubtype="0" fill="hold" nodeType="with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dissolve">
                                      <p:cBhvr>
                                        <p:cTn id="32" dur="500"/>
                                        <p:tgtEl>
                                          <p:spTgt spid="116"/>
                                        </p:tgtEl>
                                      </p:cBhvr>
                                    </p:animEffect>
                                  </p:childTnLst>
                                </p:cTn>
                              </p:par>
                              <p:par>
                                <p:cTn id="33" presetID="9"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dissolve">
                                      <p:cBhvr>
                                        <p:cTn id="35" dur="500"/>
                                        <p:tgtEl>
                                          <p:spTgt spid="11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dissolve">
                                      <p:cBhvr>
                                        <p:cTn id="38" dur="500"/>
                                        <p:tgtEl>
                                          <p:spTgt spid="11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dissolve">
                                      <p:cBhvr>
                                        <p:cTn id="41" dur="500"/>
                                        <p:tgtEl>
                                          <p:spTgt spid="12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dissolve">
                                      <p:cBhvr>
                                        <p:cTn id="44" dur="500"/>
                                        <p:tgtEl>
                                          <p:spTgt spid="12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dissolve">
                                      <p:cBhvr>
                                        <p:cTn id="47" dur="500"/>
                                        <p:tgtEl>
                                          <p:spTgt spid="122"/>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dissolve">
                                      <p:cBhvr>
                                        <p:cTn id="5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animBg="1"/>
      <p:bldP spid="71" grpId="0" animBg="1"/>
      <p:bldP spid="119" grpId="0"/>
      <p:bldP spid="120" grpId="0"/>
      <p:bldP spid="121" grpId="0"/>
      <p:bldP spid="122" grpId="0"/>
      <p:bldP spid="12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381000" y="2334101"/>
            <a:ext cx="4737100" cy="1323439"/>
          </a:xfrm>
          <a:prstGeom prst="rect">
            <a:avLst/>
          </a:prstGeom>
          <a:noFill/>
        </p:spPr>
        <p:txBody>
          <a:bodyPr wrap="square" rtlCol="0">
            <a:spAutoFit/>
          </a:bodyPr>
          <a:lstStyle/>
          <a:p>
            <a:r>
              <a:rPr lang="en-US" sz="2000" dirty="0">
                <a:solidFill>
                  <a:srgbClr val="FF0000"/>
                </a:solidFill>
                <a:latin typeface="Apple Chancery"/>
                <a:cs typeface="Apple Chancery"/>
              </a:rPr>
              <a:t>In the circuit </a:t>
            </a:r>
            <a:r>
              <a:rPr lang="en-US" sz="2000" dirty="0">
                <a:latin typeface="Times New Roman"/>
                <a:cs typeface="Times New Roman"/>
              </a:rPr>
              <a:t>to the right, assume the capacitor is </a:t>
            </a:r>
            <a:r>
              <a:rPr lang="en-US" sz="2000" dirty="0">
                <a:solidFill>
                  <a:srgbClr val="0000FF"/>
                </a:solidFill>
                <a:latin typeface="Times New Roman"/>
                <a:cs typeface="Times New Roman"/>
              </a:rPr>
              <a:t>initially charged </a:t>
            </a:r>
            <a:r>
              <a:rPr lang="en-US" sz="2000" dirty="0">
                <a:latin typeface="Times New Roman"/>
                <a:cs typeface="Times New Roman"/>
              </a:rPr>
              <a:t>with polarity as shown.  What will happen when the switch it thrown?</a:t>
            </a:r>
            <a:endParaRPr lang="en-US" sz="2000" dirty="0">
              <a:solidFill>
                <a:srgbClr val="000000"/>
              </a:solidFill>
              <a:latin typeface="Times New Roman"/>
              <a:cs typeface="Times New Roman"/>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69.)</a:t>
            </a:r>
          </a:p>
        </p:txBody>
      </p:sp>
      <p:sp>
        <p:nvSpPr>
          <p:cNvPr id="2" name="TextBox 1"/>
          <p:cNvSpPr txBox="1"/>
          <p:nvPr/>
        </p:nvSpPr>
        <p:spPr>
          <a:xfrm>
            <a:off x="381000" y="1060022"/>
            <a:ext cx="4851400" cy="1138773"/>
          </a:xfrm>
          <a:prstGeom prst="rect">
            <a:avLst/>
          </a:prstGeom>
          <a:noFill/>
        </p:spPr>
        <p:txBody>
          <a:bodyPr wrap="square" rtlCol="0">
            <a:spAutoFit/>
          </a:bodyPr>
          <a:lstStyle/>
          <a:p>
            <a:r>
              <a:rPr lang="en-US" sz="2800" dirty="0">
                <a:solidFill>
                  <a:srgbClr val="FF0000"/>
                </a:solidFill>
                <a:latin typeface="Apple Chancery"/>
                <a:cs typeface="Apple Chancery"/>
              </a:rPr>
              <a:t>You know </a:t>
            </a:r>
            <a:r>
              <a:rPr lang="en-US" sz="2000" dirty="0">
                <a:latin typeface="Times New Roman"/>
                <a:cs typeface="Times New Roman"/>
              </a:rPr>
              <a:t>how </a:t>
            </a:r>
            <a:r>
              <a:rPr lang="en-US" sz="2000" dirty="0">
                <a:solidFill>
                  <a:srgbClr val="0000FF"/>
                </a:solidFill>
                <a:latin typeface="Times New Roman"/>
                <a:cs typeface="Times New Roman"/>
              </a:rPr>
              <a:t>capacitors</a:t>
            </a:r>
            <a:r>
              <a:rPr lang="en-US" sz="2000" dirty="0">
                <a:latin typeface="Times New Roman"/>
                <a:cs typeface="Times New Roman"/>
              </a:rPr>
              <a:t> act in a circuit, and you know how </a:t>
            </a:r>
            <a:r>
              <a:rPr lang="en-US" sz="2000" dirty="0">
                <a:solidFill>
                  <a:srgbClr val="0000FF"/>
                </a:solidFill>
                <a:latin typeface="Times New Roman"/>
                <a:cs typeface="Times New Roman"/>
              </a:rPr>
              <a:t>inductors</a:t>
            </a:r>
            <a:r>
              <a:rPr lang="en-US" sz="2000" dirty="0">
                <a:latin typeface="Times New Roman"/>
                <a:cs typeface="Times New Roman"/>
              </a:rPr>
              <a:t> act in a circuit, so how do the two act together in a circuit? </a:t>
            </a:r>
            <a:endParaRPr lang="en-US" sz="2000" dirty="0">
              <a:solidFill>
                <a:srgbClr val="0000FF"/>
              </a:solidFill>
              <a:latin typeface="Times New Roman"/>
              <a:cs typeface="Times New Roman"/>
            </a:endParaRPr>
          </a:p>
        </p:txBody>
      </p:sp>
      <p:sp>
        <p:nvSpPr>
          <p:cNvPr id="81" name="TextBox 80"/>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RLC Circuits—Some Non-AP Stuff</a:t>
            </a:r>
          </a:p>
        </p:txBody>
      </p:sp>
      <p:graphicFrame>
        <p:nvGraphicFramePr>
          <p:cNvPr id="99" name="Object 3"/>
          <p:cNvGraphicFramePr>
            <a:graphicFrameLocks noChangeAspect="1"/>
          </p:cNvGraphicFramePr>
          <p:nvPr>
            <p:extLst>
              <p:ext uri="{D42A27DB-BD31-4B8C-83A1-F6EECF244321}">
                <p14:modId xmlns:p14="http://schemas.microsoft.com/office/powerpoint/2010/main" val="3449112706"/>
              </p:ext>
            </p:extLst>
          </p:nvPr>
        </p:nvGraphicFramePr>
        <p:xfrm>
          <a:off x="6688017" y="774700"/>
          <a:ext cx="629996" cy="442578"/>
        </p:xfrm>
        <a:graphic>
          <a:graphicData uri="http://schemas.openxmlformats.org/presentationml/2006/ole">
            <mc:AlternateContent xmlns:mc="http://schemas.openxmlformats.org/markup-compatibility/2006">
              <mc:Choice xmlns:v="urn:schemas-microsoft-com:vml" Requires="v">
                <p:oleObj spid="_x0000_s3161241" name="Equation" r:id="rId4" imgW="342900" imgH="241300" progId="Equation.DSMT4">
                  <p:embed/>
                </p:oleObj>
              </mc:Choice>
              <mc:Fallback>
                <p:oleObj name="Equation" r:id="rId4" imgW="342900" imgH="241300" progId="Equation.DSMT4">
                  <p:embed/>
                  <p:pic>
                    <p:nvPicPr>
                      <p:cNvPr id="0" name=""/>
                      <p:cNvPicPr>
                        <a:picLocks noChangeAspect="1" noChangeArrowheads="1"/>
                      </p:cNvPicPr>
                      <p:nvPr/>
                    </p:nvPicPr>
                    <p:blipFill>
                      <a:blip r:embed="rId5"/>
                      <a:srcRect/>
                      <a:stretch>
                        <a:fillRect/>
                      </a:stretch>
                    </p:blipFill>
                    <p:spPr bwMode="auto">
                      <a:xfrm>
                        <a:off x="6688017" y="774700"/>
                        <a:ext cx="629996" cy="442578"/>
                      </a:xfrm>
                      <a:prstGeom prst="rect">
                        <a:avLst/>
                      </a:prstGeom>
                      <a:noFill/>
                      <a:ln>
                        <a:noFill/>
                      </a:ln>
                      <a:effectLst/>
                    </p:spPr>
                  </p:pic>
                </p:oleObj>
              </mc:Fallback>
            </mc:AlternateContent>
          </a:graphicData>
        </a:graphic>
      </p:graphicFrame>
      <p:sp>
        <p:nvSpPr>
          <p:cNvPr id="87" name="Line 8"/>
          <p:cNvSpPr>
            <a:spLocks noChangeShapeType="1"/>
          </p:cNvSpPr>
          <p:nvPr/>
        </p:nvSpPr>
        <p:spPr bwMode="auto">
          <a:xfrm flipH="1" flipV="1">
            <a:off x="7200015" y="2905134"/>
            <a:ext cx="1081428" cy="476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 name="Line 9"/>
          <p:cNvSpPr>
            <a:spLocks noChangeShapeType="1"/>
          </p:cNvSpPr>
          <p:nvPr/>
        </p:nvSpPr>
        <p:spPr bwMode="auto">
          <a:xfrm flipH="1" flipV="1">
            <a:off x="5826395" y="2909897"/>
            <a:ext cx="11322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Line 10"/>
          <p:cNvSpPr>
            <a:spLocks noChangeShapeType="1"/>
          </p:cNvSpPr>
          <p:nvPr/>
        </p:nvSpPr>
        <p:spPr bwMode="auto">
          <a:xfrm flipH="1" flipV="1">
            <a:off x="7190487" y="2579696"/>
            <a:ext cx="0" cy="6746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11"/>
          <p:cNvSpPr>
            <a:spLocks noChangeShapeType="1"/>
          </p:cNvSpPr>
          <p:nvPr/>
        </p:nvSpPr>
        <p:spPr bwMode="auto">
          <a:xfrm flipH="1" flipV="1">
            <a:off x="6968167" y="2584459"/>
            <a:ext cx="4764" cy="669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12"/>
          <p:cNvSpPr>
            <a:spLocks noChangeShapeType="1"/>
          </p:cNvSpPr>
          <p:nvPr/>
        </p:nvSpPr>
        <p:spPr bwMode="auto">
          <a:xfrm flipV="1">
            <a:off x="8286207" y="2530484"/>
            <a:ext cx="6352" cy="37941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13"/>
          <p:cNvSpPr>
            <a:spLocks noChangeShapeType="1"/>
          </p:cNvSpPr>
          <p:nvPr/>
        </p:nvSpPr>
        <p:spPr bwMode="auto">
          <a:xfrm flipV="1">
            <a:off x="5827983" y="2413000"/>
            <a:ext cx="0" cy="49213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Line 15"/>
          <p:cNvSpPr>
            <a:spLocks noChangeShapeType="1"/>
          </p:cNvSpPr>
          <p:nvPr/>
        </p:nvSpPr>
        <p:spPr bwMode="auto">
          <a:xfrm flipV="1">
            <a:off x="5821631" y="1423996"/>
            <a:ext cx="600737" cy="15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 name="Line 24"/>
          <p:cNvSpPr>
            <a:spLocks noChangeShapeType="1"/>
          </p:cNvSpPr>
          <p:nvPr/>
        </p:nvSpPr>
        <p:spPr bwMode="auto">
          <a:xfrm rot="5400000" flipV="1">
            <a:off x="7912635" y="1069472"/>
            <a:ext cx="14285" cy="72333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 name="Group 4"/>
          <p:cNvGrpSpPr/>
          <p:nvPr/>
        </p:nvGrpSpPr>
        <p:grpSpPr>
          <a:xfrm rot="10800000">
            <a:off x="6431877" y="1246160"/>
            <a:ext cx="1126216" cy="354039"/>
            <a:chOff x="6723082" y="1703361"/>
            <a:chExt cx="676901" cy="212792"/>
          </a:xfrm>
        </p:grpSpPr>
        <p:sp>
          <p:nvSpPr>
            <p:cNvPr id="112"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4"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5"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7"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9"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0"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1"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2"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3"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5"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02" name="Group 45"/>
          <p:cNvGrpSpPr>
            <a:grpSpLocks/>
          </p:cNvGrpSpPr>
          <p:nvPr/>
        </p:nvGrpSpPr>
        <p:grpSpPr bwMode="auto">
          <a:xfrm flipH="1" flipV="1">
            <a:off x="8144875" y="1844684"/>
            <a:ext cx="287428" cy="682625"/>
            <a:chOff x="3485" y="1922"/>
            <a:chExt cx="181" cy="678"/>
          </a:xfrm>
        </p:grpSpPr>
        <p:sp>
          <p:nvSpPr>
            <p:cNvPr id="105"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4" name="Line 46"/>
          <p:cNvSpPr>
            <a:spLocks noChangeShapeType="1"/>
          </p:cNvSpPr>
          <p:nvPr/>
        </p:nvSpPr>
        <p:spPr bwMode="auto">
          <a:xfrm flipH="1" flipV="1">
            <a:off x="8278267" y="1438283"/>
            <a:ext cx="0" cy="42861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13"/>
          <p:cNvSpPr>
            <a:spLocks noChangeShapeType="1"/>
          </p:cNvSpPr>
          <p:nvPr/>
        </p:nvSpPr>
        <p:spPr bwMode="auto">
          <a:xfrm flipV="1">
            <a:off x="5826395" y="1423996"/>
            <a:ext cx="1588" cy="68346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8" name="Line 13"/>
          <p:cNvSpPr>
            <a:spLocks noChangeShapeType="1"/>
          </p:cNvSpPr>
          <p:nvPr/>
        </p:nvSpPr>
        <p:spPr bwMode="auto">
          <a:xfrm flipH="1" flipV="1">
            <a:off x="5664199" y="2107463"/>
            <a:ext cx="160347" cy="30553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29" name="Object 3"/>
          <p:cNvGraphicFramePr>
            <a:graphicFrameLocks noChangeAspect="1"/>
          </p:cNvGraphicFramePr>
          <p:nvPr>
            <p:extLst>
              <p:ext uri="{D42A27DB-BD31-4B8C-83A1-F6EECF244321}">
                <p14:modId xmlns:p14="http://schemas.microsoft.com/office/powerpoint/2010/main" val="4088200755"/>
              </p:ext>
            </p:extLst>
          </p:nvPr>
        </p:nvGraphicFramePr>
        <p:xfrm>
          <a:off x="8451850" y="1978025"/>
          <a:ext cx="303213" cy="279400"/>
        </p:xfrm>
        <a:graphic>
          <a:graphicData uri="http://schemas.openxmlformats.org/presentationml/2006/ole">
            <mc:AlternateContent xmlns:mc="http://schemas.openxmlformats.org/markup-compatibility/2006">
              <mc:Choice xmlns:v="urn:schemas-microsoft-com:vml" Requires="v">
                <p:oleObj spid="_x0000_s3161242" name="Equation" r:id="rId6" imgW="165100" imgH="152400" progId="Equation.DSMT4">
                  <p:embed/>
                </p:oleObj>
              </mc:Choice>
              <mc:Fallback>
                <p:oleObj name="Equation" r:id="rId6" imgW="165100" imgH="152400" progId="Equation.DSMT4">
                  <p:embed/>
                  <p:pic>
                    <p:nvPicPr>
                      <p:cNvPr id="0" name=""/>
                      <p:cNvPicPr>
                        <a:picLocks noChangeAspect="1" noChangeArrowheads="1"/>
                      </p:cNvPicPr>
                      <p:nvPr/>
                    </p:nvPicPr>
                    <p:blipFill>
                      <a:blip r:embed="rId7"/>
                      <a:srcRect/>
                      <a:stretch>
                        <a:fillRect/>
                      </a:stretch>
                    </p:blipFill>
                    <p:spPr bwMode="auto">
                      <a:xfrm>
                        <a:off x="8451850" y="1978025"/>
                        <a:ext cx="303213" cy="279400"/>
                      </a:xfrm>
                      <a:prstGeom prst="rect">
                        <a:avLst/>
                      </a:prstGeom>
                      <a:noFill/>
                      <a:ln>
                        <a:noFill/>
                      </a:ln>
                      <a:effectLst/>
                    </p:spPr>
                  </p:pic>
                </p:oleObj>
              </mc:Fallback>
            </mc:AlternateContent>
          </a:graphicData>
        </a:graphic>
      </p:graphicFrame>
      <p:graphicFrame>
        <p:nvGraphicFramePr>
          <p:cNvPr id="130" name="Object 3"/>
          <p:cNvGraphicFramePr>
            <a:graphicFrameLocks noChangeAspect="1"/>
          </p:cNvGraphicFramePr>
          <p:nvPr>
            <p:extLst>
              <p:ext uri="{D42A27DB-BD31-4B8C-83A1-F6EECF244321}">
                <p14:modId xmlns:p14="http://schemas.microsoft.com/office/powerpoint/2010/main" val="3210656182"/>
              </p:ext>
            </p:extLst>
          </p:nvPr>
        </p:nvGraphicFramePr>
        <p:xfrm>
          <a:off x="6950075" y="3244850"/>
          <a:ext cx="257175" cy="325438"/>
        </p:xfrm>
        <a:graphic>
          <a:graphicData uri="http://schemas.openxmlformats.org/presentationml/2006/ole">
            <mc:AlternateContent xmlns:mc="http://schemas.openxmlformats.org/markup-compatibility/2006">
              <mc:Choice xmlns:v="urn:schemas-microsoft-com:vml" Requires="v">
                <p:oleObj spid="_x0000_s3161243" name="Equation" r:id="rId8" imgW="139700" imgH="177800" progId="Equation.DSMT4">
                  <p:embed/>
                </p:oleObj>
              </mc:Choice>
              <mc:Fallback>
                <p:oleObj name="Equation" r:id="rId8" imgW="139700" imgH="177800" progId="Equation.DSMT4">
                  <p:embed/>
                  <p:pic>
                    <p:nvPicPr>
                      <p:cNvPr id="0" name=""/>
                      <p:cNvPicPr>
                        <a:picLocks noChangeAspect="1" noChangeArrowheads="1"/>
                      </p:cNvPicPr>
                      <p:nvPr/>
                    </p:nvPicPr>
                    <p:blipFill>
                      <a:blip r:embed="rId9"/>
                      <a:srcRect/>
                      <a:stretch>
                        <a:fillRect/>
                      </a:stretch>
                    </p:blipFill>
                    <p:spPr bwMode="auto">
                      <a:xfrm>
                        <a:off x="6950075" y="3244850"/>
                        <a:ext cx="257175" cy="325438"/>
                      </a:xfrm>
                      <a:prstGeom prst="rect">
                        <a:avLst/>
                      </a:prstGeom>
                      <a:noFill/>
                      <a:ln>
                        <a:noFill/>
                      </a:ln>
                      <a:effectLst/>
                    </p:spPr>
                  </p:pic>
                </p:oleObj>
              </mc:Fallback>
            </mc:AlternateContent>
          </a:graphicData>
        </a:graphic>
      </p:graphicFrame>
      <p:grpSp>
        <p:nvGrpSpPr>
          <p:cNvPr id="12" name="Group 11"/>
          <p:cNvGrpSpPr/>
          <p:nvPr/>
        </p:nvGrpSpPr>
        <p:grpSpPr>
          <a:xfrm>
            <a:off x="6721229" y="2663824"/>
            <a:ext cx="192085" cy="192085"/>
            <a:chOff x="6326324" y="3355974"/>
            <a:chExt cx="192085" cy="192085"/>
          </a:xfrm>
        </p:grpSpPr>
        <p:sp>
          <p:nvSpPr>
            <p:cNvPr id="132"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34" name="Line 13"/>
          <p:cNvSpPr>
            <a:spLocks noChangeShapeType="1"/>
          </p:cNvSpPr>
          <p:nvPr/>
        </p:nvSpPr>
        <p:spPr bwMode="auto">
          <a:xfrm rot="16200000" flipH="1" flipV="1">
            <a:off x="7360357" y="2657476"/>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 name="TextBox 140"/>
          <p:cNvSpPr txBox="1"/>
          <p:nvPr/>
        </p:nvSpPr>
        <p:spPr>
          <a:xfrm>
            <a:off x="381000" y="4047669"/>
            <a:ext cx="4737100" cy="1938992"/>
          </a:xfrm>
          <a:prstGeom prst="rect">
            <a:avLst/>
          </a:prstGeom>
          <a:noFill/>
        </p:spPr>
        <p:txBody>
          <a:bodyPr wrap="square" rtlCol="0">
            <a:spAutoFit/>
          </a:bodyPr>
          <a:lstStyle/>
          <a:p>
            <a:r>
              <a:rPr lang="en-US" sz="2000" dirty="0">
                <a:solidFill>
                  <a:srgbClr val="FF0000"/>
                </a:solidFill>
                <a:latin typeface="Apple Chancery"/>
                <a:cs typeface="Apple Chancery"/>
              </a:rPr>
              <a:t>Initially, </a:t>
            </a:r>
            <a:r>
              <a:rPr lang="en-US" sz="2000" dirty="0">
                <a:latin typeface="Times New Roman"/>
                <a:cs typeface="Times New Roman"/>
              </a:rPr>
              <a:t>the cap tries to discharge.  Problem is, the inductor responds to the increase in current by producing a </a:t>
            </a:r>
            <a:r>
              <a:rPr lang="en-US" sz="2000" dirty="0">
                <a:solidFill>
                  <a:srgbClr val="0000FF"/>
                </a:solidFill>
                <a:latin typeface="Times New Roman"/>
                <a:cs typeface="Times New Roman"/>
              </a:rPr>
              <a:t>back-EMF </a:t>
            </a:r>
            <a:r>
              <a:rPr lang="en-US" sz="2000" dirty="0">
                <a:latin typeface="Times New Roman"/>
                <a:cs typeface="Times New Roman"/>
              </a:rPr>
              <a:t>to fight the change of magnetic flux through its cross-section.  The current in the circuit increases, but slowly. </a:t>
            </a:r>
            <a:endParaRPr lang="en-US" sz="2000" dirty="0">
              <a:solidFill>
                <a:srgbClr val="000000"/>
              </a:solidFill>
              <a:latin typeface="Times New Roman"/>
              <a:cs typeface="Times New Roman"/>
            </a:endParaRPr>
          </a:p>
        </p:txBody>
      </p:sp>
      <p:graphicFrame>
        <p:nvGraphicFramePr>
          <p:cNvPr id="191" name="Object 3"/>
          <p:cNvGraphicFramePr>
            <a:graphicFrameLocks noChangeAspect="1"/>
          </p:cNvGraphicFramePr>
          <p:nvPr>
            <p:extLst>
              <p:ext uri="{D42A27DB-BD31-4B8C-83A1-F6EECF244321}">
                <p14:modId xmlns:p14="http://schemas.microsoft.com/office/powerpoint/2010/main" val="4180588076"/>
              </p:ext>
            </p:extLst>
          </p:nvPr>
        </p:nvGraphicFramePr>
        <p:xfrm>
          <a:off x="6089369" y="4047669"/>
          <a:ext cx="1884363" cy="290512"/>
        </p:xfrm>
        <a:graphic>
          <a:graphicData uri="http://schemas.openxmlformats.org/presentationml/2006/ole">
            <mc:AlternateContent xmlns:mc="http://schemas.openxmlformats.org/markup-compatibility/2006">
              <mc:Choice xmlns:v="urn:schemas-microsoft-com:vml" Requires="v">
                <p:oleObj spid="_x0000_s3161244" name="Equation" r:id="rId10" imgW="1320800" imgH="203200" progId="Equation.DSMT4">
                  <p:embed/>
                </p:oleObj>
              </mc:Choice>
              <mc:Fallback>
                <p:oleObj name="Equation" r:id="rId10" imgW="1320800" imgH="203200" progId="Equation.DSMT4">
                  <p:embed/>
                  <p:pic>
                    <p:nvPicPr>
                      <p:cNvPr id="0" name=""/>
                      <p:cNvPicPr>
                        <a:picLocks noChangeAspect="1" noChangeArrowheads="1"/>
                      </p:cNvPicPr>
                      <p:nvPr/>
                    </p:nvPicPr>
                    <p:blipFill>
                      <a:blip r:embed="rId11"/>
                      <a:srcRect/>
                      <a:stretch>
                        <a:fillRect/>
                      </a:stretch>
                    </p:blipFill>
                    <p:spPr bwMode="auto">
                      <a:xfrm>
                        <a:off x="6089369" y="4047669"/>
                        <a:ext cx="1884363" cy="290512"/>
                      </a:xfrm>
                      <a:prstGeom prst="rect">
                        <a:avLst/>
                      </a:prstGeom>
                      <a:noFill/>
                      <a:ln>
                        <a:noFill/>
                      </a:ln>
                      <a:effectLst/>
                    </p:spPr>
                  </p:pic>
                </p:oleObj>
              </mc:Fallback>
            </mc:AlternateContent>
          </a:graphicData>
        </a:graphic>
      </p:graphicFrame>
      <p:grpSp>
        <p:nvGrpSpPr>
          <p:cNvPr id="192" name="Group 191"/>
          <p:cNvGrpSpPr/>
          <p:nvPr/>
        </p:nvGrpSpPr>
        <p:grpSpPr>
          <a:xfrm>
            <a:off x="6129240" y="4426335"/>
            <a:ext cx="1993963" cy="1533829"/>
            <a:chOff x="1091123" y="520353"/>
            <a:chExt cx="1993963" cy="1533829"/>
          </a:xfrm>
        </p:grpSpPr>
        <p:sp>
          <p:nvSpPr>
            <p:cNvPr id="193" name="Line 8"/>
            <p:cNvSpPr>
              <a:spLocks noChangeShapeType="1"/>
            </p:cNvSpPr>
            <p:nvPr/>
          </p:nvSpPr>
          <p:spPr bwMode="auto">
            <a:xfrm flipH="1" flipV="1">
              <a:off x="2143897" y="1787434"/>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 name="Line 9"/>
            <p:cNvSpPr>
              <a:spLocks noChangeShapeType="1"/>
            </p:cNvSpPr>
            <p:nvPr/>
          </p:nvSpPr>
          <p:spPr bwMode="auto">
            <a:xfrm flipH="1" flipV="1">
              <a:off x="1094762" y="1791072"/>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 name="Line 10"/>
            <p:cNvSpPr>
              <a:spLocks noChangeShapeType="1"/>
            </p:cNvSpPr>
            <p:nvPr/>
          </p:nvSpPr>
          <p:spPr bwMode="auto">
            <a:xfrm flipH="1" flipV="1">
              <a:off x="2136620" y="1538873"/>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6" name="Line 11"/>
            <p:cNvSpPr>
              <a:spLocks noChangeShapeType="1"/>
            </p:cNvSpPr>
            <p:nvPr/>
          </p:nvSpPr>
          <p:spPr bwMode="auto">
            <a:xfrm flipH="1" flipV="1">
              <a:off x="1966817" y="1542511"/>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7" name="Line 12"/>
            <p:cNvSpPr>
              <a:spLocks noChangeShapeType="1"/>
            </p:cNvSpPr>
            <p:nvPr/>
          </p:nvSpPr>
          <p:spPr bwMode="auto">
            <a:xfrm flipV="1">
              <a:off x="2973502" y="1501286"/>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8" name="Line 13"/>
            <p:cNvSpPr>
              <a:spLocks noChangeShapeType="1"/>
            </p:cNvSpPr>
            <p:nvPr/>
          </p:nvSpPr>
          <p:spPr bwMode="auto">
            <a:xfrm flipV="1">
              <a:off x="1095974" y="1411555"/>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9" name="Line 15"/>
            <p:cNvSpPr>
              <a:spLocks noChangeShapeType="1"/>
            </p:cNvSpPr>
            <p:nvPr/>
          </p:nvSpPr>
          <p:spPr bwMode="auto">
            <a:xfrm flipV="1">
              <a:off x="1091123" y="656179"/>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0" name="Line 24"/>
            <p:cNvSpPr>
              <a:spLocks noChangeShapeType="1"/>
            </p:cNvSpPr>
            <p:nvPr/>
          </p:nvSpPr>
          <p:spPr bwMode="auto">
            <a:xfrm rot="5400000" flipV="1">
              <a:off x="2688177" y="385403"/>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01" name="Group 200"/>
            <p:cNvGrpSpPr/>
            <p:nvPr/>
          </p:nvGrpSpPr>
          <p:grpSpPr>
            <a:xfrm rot="10800000">
              <a:off x="1557213" y="520353"/>
              <a:ext cx="860174" cy="270406"/>
              <a:chOff x="6723082" y="1703361"/>
              <a:chExt cx="676901" cy="212792"/>
            </a:xfrm>
          </p:grpSpPr>
          <p:sp>
            <p:nvSpPr>
              <p:cNvPr id="225"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6"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7"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8"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9"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0"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1"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2"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3"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4"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5"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7"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8"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02" name="Group 45"/>
            <p:cNvGrpSpPr>
              <a:grpSpLocks/>
            </p:cNvGrpSpPr>
            <p:nvPr/>
          </p:nvGrpSpPr>
          <p:grpSpPr bwMode="auto">
            <a:xfrm flipH="1" flipV="1">
              <a:off x="2865556" y="977490"/>
              <a:ext cx="219530" cy="521371"/>
              <a:chOff x="3485" y="1922"/>
              <a:chExt cx="181" cy="678"/>
            </a:xfrm>
          </p:grpSpPr>
          <p:sp>
            <p:nvSpPr>
              <p:cNvPr id="220"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1"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2"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3"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03" name="Line 46"/>
            <p:cNvSpPr>
              <a:spLocks noChangeShapeType="1"/>
            </p:cNvSpPr>
            <p:nvPr/>
          </p:nvSpPr>
          <p:spPr bwMode="auto">
            <a:xfrm flipH="1" flipV="1">
              <a:off x="2967438" y="667091"/>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4" name="Line 13"/>
            <p:cNvSpPr>
              <a:spLocks noChangeShapeType="1"/>
            </p:cNvSpPr>
            <p:nvPr/>
          </p:nvSpPr>
          <p:spPr bwMode="auto">
            <a:xfrm flipV="1">
              <a:off x="1094762" y="656179"/>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7" name="Line 13"/>
            <p:cNvSpPr>
              <a:spLocks noChangeShapeType="1"/>
            </p:cNvSpPr>
            <p:nvPr/>
          </p:nvSpPr>
          <p:spPr bwMode="auto">
            <a:xfrm flipH="1" flipV="1">
              <a:off x="1093349" y="1175119"/>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08" name="Group 207"/>
            <p:cNvGrpSpPr/>
            <p:nvPr/>
          </p:nvGrpSpPr>
          <p:grpSpPr>
            <a:xfrm>
              <a:off x="1677345" y="1502262"/>
              <a:ext cx="247578" cy="247576"/>
              <a:chOff x="6326324" y="3355974"/>
              <a:chExt cx="192085" cy="192085"/>
            </a:xfrm>
          </p:grpSpPr>
          <p:sp>
            <p:nvSpPr>
              <p:cNvPr id="218"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9"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09" name="Line 13"/>
            <p:cNvSpPr>
              <a:spLocks noChangeShapeType="1"/>
            </p:cNvSpPr>
            <p:nvPr/>
          </p:nvSpPr>
          <p:spPr bwMode="auto">
            <a:xfrm rot="16200000" flipH="1" flipV="1">
              <a:off x="2304729" y="1515460"/>
              <a:ext cx="1" cy="223447"/>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0" name="Group 209"/>
            <p:cNvGrpSpPr/>
            <p:nvPr/>
          </p:nvGrpSpPr>
          <p:grpSpPr>
            <a:xfrm>
              <a:off x="2416455" y="721449"/>
              <a:ext cx="199304" cy="199302"/>
              <a:chOff x="6326324" y="3355974"/>
              <a:chExt cx="192085" cy="192085"/>
            </a:xfrm>
          </p:grpSpPr>
          <p:sp>
            <p:nvSpPr>
              <p:cNvPr id="216"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7"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1" name="Line 13"/>
            <p:cNvSpPr>
              <a:spLocks noChangeShapeType="1"/>
            </p:cNvSpPr>
            <p:nvPr/>
          </p:nvSpPr>
          <p:spPr bwMode="auto">
            <a:xfrm rot="16200000" flipV="1">
              <a:off x="1473929" y="693354"/>
              <a:ext cx="2" cy="166561"/>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2" name="Group 211"/>
            <p:cNvGrpSpPr/>
            <p:nvPr/>
          </p:nvGrpSpPr>
          <p:grpSpPr>
            <a:xfrm>
              <a:off x="1890058" y="858422"/>
              <a:ext cx="139617" cy="72604"/>
              <a:chOff x="152400" y="948631"/>
              <a:chExt cx="393700" cy="139006"/>
            </a:xfrm>
          </p:grpSpPr>
          <p:cxnSp>
            <p:nvCxnSpPr>
              <p:cNvPr id="213" name="Straight Connector 212"/>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65802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dissolve">
                                      <p:cBhvr>
                                        <p:cTn id="1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4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381000" y="736876"/>
            <a:ext cx="4737100" cy="1323439"/>
          </a:xfrm>
          <a:prstGeom prst="rect">
            <a:avLst/>
          </a:prstGeom>
          <a:noFill/>
        </p:spPr>
        <p:txBody>
          <a:bodyPr wrap="square" rtlCol="0">
            <a:spAutoFit/>
          </a:bodyPr>
          <a:lstStyle/>
          <a:p>
            <a:r>
              <a:rPr lang="en-US" sz="2000" dirty="0">
                <a:solidFill>
                  <a:srgbClr val="FF0000"/>
                </a:solidFill>
                <a:latin typeface="Apple Chancery"/>
                <a:cs typeface="Apple Chancery"/>
              </a:rPr>
              <a:t>As the cap </a:t>
            </a:r>
            <a:r>
              <a:rPr lang="en-US" sz="2000" dirty="0">
                <a:latin typeface="Times New Roman"/>
                <a:cs typeface="Times New Roman"/>
              </a:rPr>
              <a:t>continues to discharge, the current approaches steady state and the induced EMF disappears.  The current continuing to flow.</a:t>
            </a:r>
            <a:endParaRPr lang="en-US" sz="2000" dirty="0">
              <a:solidFill>
                <a:srgbClr val="000000"/>
              </a:solidFill>
              <a:latin typeface="Times New Roman"/>
              <a:cs typeface="Times New Roman"/>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69.)</a:t>
            </a:r>
          </a:p>
        </p:txBody>
      </p:sp>
      <p:sp>
        <p:nvSpPr>
          <p:cNvPr id="56" name="TextBox 55"/>
          <p:cNvSpPr txBox="1"/>
          <p:nvPr/>
        </p:nvSpPr>
        <p:spPr>
          <a:xfrm>
            <a:off x="381000" y="2249113"/>
            <a:ext cx="4737100" cy="2862322"/>
          </a:xfrm>
          <a:prstGeom prst="rect">
            <a:avLst/>
          </a:prstGeom>
          <a:noFill/>
        </p:spPr>
        <p:txBody>
          <a:bodyPr wrap="square" rtlCol="0">
            <a:spAutoFit/>
          </a:bodyPr>
          <a:lstStyle/>
          <a:p>
            <a:r>
              <a:rPr lang="en-US" sz="2000" dirty="0">
                <a:solidFill>
                  <a:srgbClr val="FF0000"/>
                </a:solidFill>
                <a:latin typeface="Apple Chancery"/>
                <a:cs typeface="Apple Chancery"/>
              </a:rPr>
              <a:t>What’s interesting </a:t>
            </a:r>
            <a:r>
              <a:rPr lang="en-US" sz="2000" dirty="0">
                <a:latin typeface="Times New Roman"/>
                <a:cs typeface="Times New Roman"/>
              </a:rPr>
              <a:t>is that as the cap’s charge diminishes, the current from the cap begins to fall off.  The creates another </a:t>
            </a:r>
            <a:r>
              <a:rPr lang="en-US" sz="2000" i="1" dirty="0">
                <a:solidFill>
                  <a:srgbClr val="0000FF"/>
                </a:solidFill>
                <a:latin typeface="Times New Roman"/>
                <a:cs typeface="Times New Roman"/>
              </a:rPr>
              <a:t>changing magnetic flux</a:t>
            </a:r>
            <a:r>
              <a:rPr lang="en-US" sz="2000" dirty="0">
                <a:latin typeface="Times New Roman"/>
                <a:cs typeface="Times New Roman"/>
              </a:rPr>
              <a:t> through the coil, which produces an EMF that </a:t>
            </a:r>
            <a:r>
              <a:rPr lang="en-US" sz="2000" dirty="0">
                <a:solidFill>
                  <a:srgbClr val="0000FF"/>
                </a:solidFill>
                <a:latin typeface="Times New Roman"/>
                <a:cs typeface="Times New Roman"/>
              </a:rPr>
              <a:t>fights the decreasing current</a:t>
            </a:r>
            <a:r>
              <a:rPr lang="en-US" sz="2000" dirty="0">
                <a:latin typeface="Times New Roman"/>
                <a:cs typeface="Times New Roman"/>
              </a:rPr>
              <a:t>.  EVEN AFTER ALL THE CHARGE ON THE CAP IS EXHAUSTED, CURRENT CONTINUES TO FLOW DUE TO THIS INDUCED EMF!!!</a:t>
            </a:r>
            <a:endParaRPr lang="en-US" sz="2000" dirty="0">
              <a:solidFill>
                <a:srgbClr val="000000"/>
              </a:solidFill>
              <a:latin typeface="Times New Roman"/>
              <a:cs typeface="Times New Roman"/>
            </a:endParaRPr>
          </a:p>
        </p:txBody>
      </p:sp>
      <p:sp>
        <p:nvSpPr>
          <p:cNvPr id="58" name="TextBox 57"/>
          <p:cNvSpPr txBox="1"/>
          <p:nvPr/>
        </p:nvSpPr>
        <p:spPr>
          <a:xfrm>
            <a:off x="381000" y="5134186"/>
            <a:ext cx="4927600" cy="707886"/>
          </a:xfrm>
          <a:prstGeom prst="rect">
            <a:avLst/>
          </a:prstGeom>
          <a:noFill/>
        </p:spPr>
        <p:txBody>
          <a:bodyPr wrap="square" rtlCol="0">
            <a:spAutoFit/>
          </a:bodyPr>
          <a:lstStyle/>
          <a:p>
            <a:r>
              <a:rPr lang="en-US" sz="2000" dirty="0">
                <a:solidFill>
                  <a:srgbClr val="FF0000"/>
                </a:solidFill>
                <a:latin typeface="Apple Chancery"/>
                <a:cs typeface="Apple Chancery"/>
              </a:rPr>
              <a:t>And as it does, </a:t>
            </a:r>
            <a:r>
              <a:rPr lang="en-US" sz="2000" dirty="0">
                <a:latin typeface="Times New Roman"/>
                <a:cs typeface="Times New Roman"/>
              </a:rPr>
              <a:t>that current begins to charge the capacitor up </a:t>
            </a:r>
            <a:r>
              <a:rPr lang="en-US" sz="2000" i="1" dirty="0">
                <a:latin typeface="Times New Roman"/>
                <a:cs typeface="Times New Roman"/>
              </a:rPr>
              <a:t>with its polarity reversed . . </a:t>
            </a:r>
            <a:r>
              <a:rPr lang="en-US" sz="2000" dirty="0">
                <a:latin typeface="Times New Roman"/>
                <a:cs typeface="Times New Roman"/>
              </a:rPr>
              <a:t>.</a:t>
            </a:r>
            <a:endParaRPr lang="en-US" sz="2000" dirty="0">
              <a:solidFill>
                <a:srgbClr val="000000"/>
              </a:solidFill>
              <a:latin typeface="Times New Roman"/>
              <a:cs typeface="Times New Roman"/>
            </a:endParaRPr>
          </a:p>
        </p:txBody>
      </p:sp>
      <p:grpSp>
        <p:nvGrpSpPr>
          <p:cNvPr id="59" name="Group 58"/>
          <p:cNvGrpSpPr/>
          <p:nvPr/>
        </p:nvGrpSpPr>
        <p:grpSpPr>
          <a:xfrm>
            <a:off x="6563812" y="2986375"/>
            <a:ext cx="1993963" cy="1533829"/>
            <a:chOff x="6120323" y="528091"/>
            <a:chExt cx="1993963" cy="1533829"/>
          </a:xfrm>
        </p:grpSpPr>
        <p:sp>
          <p:nvSpPr>
            <p:cNvPr id="60" name="Line 8"/>
            <p:cNvSpPr>
              <a:spLocks noChangeShapeType="1"/>
            </p:cNvSpPr>
            <p:nvPr/>
          </p:nvSpPr>
          <p:spPr bwMode="auto">
            <a:xfrm flipH="1" flipV="1">
              <a:off x="7173097" y="1795172"/>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 name="Line 9"/>
            <p:cNvSpPr>
              <a:spLocks noChangeShapeType="1"/>
            </p:cNvSpPr>
            <p:nvPr/>
          </p:nvSpPr>
          <p:spPr bwMode="auto">
            <a:xfrm flipH="1" flipV="1">
              <a:off x="6123962" y="1798810"/>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10"/>
            <p:cNvSpPr>
              <a:spLocks noChangeShapeType="1"/>
            </p:cNvSpPr>
            <p:nvPr/>
          </p:nvSpPr>
          <p:spPr bwMode="auto">
            <a:xfrm flipH="1" flipV="1">
              <a:off x="7165820" y="1546611"/>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11"/>
            <p:cNvSpPr>
              <a:spLocks noChangeShapeType="1"/>
            </p:cNvSpPr>
            <p:nvPr/>
          </p:nvSpPr>
          <p:spPr bwMode="auto">
            <a:xfrm flipH="1" flipV="1">
              <a:off x="6996017" y="1550249"/>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12"/>
            <p:cNvSpPr>
              <a:spLocks noChangeShapeType="1"/>
            </p:cNvSpPr>
            <p:nvPr/>
          </p:nvSpPr>
          <p:spPr bwMode="auto">
            <a:xfrm flipV="1">
              <a:off x="8002702" y="1509024"/>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13"/>
            <p:cNvSpPr>
              <a:spLocks noChangeShapeType="1"/>
            </p:cNvSpPr>
            <p:nvPr/>
          </p:nvSpPr>
          <p:spPr bwMode="auto">
            <a:xfrm flipV="1">
              <a:off x="6125174" y="1419293"/>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15"/>
            <p:cNvSpPr>
              <a:spLocks noChangeShapeType="1"/>
            </p:cNvSpPr>
            <p:nvPr/>
          </p:nvSpPr>
          <p:spPr bwMode="auto">
            <a:xfrm flipV="1">
              <a:off x="6120323" y="663917"/>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Line 24"/>
            <p:cNvSpPr>
              <a:spLocks noChangeShapeType="1"/>
            </p:cNvSpPr>
            <p:nvPr/>
          </p:nvSpPr>
          <p:spPr bwMode="auto">
            <a:xfrm rot="5400000" flipV="1">
              <a:off x="7717377" y="393141"/>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8" name="Group 67"/>
            <p:cNvGrpSpPr/>
            <p:nvPr/>
          </p:nvGrpSpPr>
          <p:grpSpPr>
            <a:xfrm rot="10800000">
              <a:off x="6586413" y="528091"/>
              <a:ext cx="860174" cy="270406"/>
              <a:chOff x="6723082" y="1703361"/>
              <a:chExt cx="676901" cy="212792"/>
            </a:xfrm>
          </p:grpSpPr>
          <p:sp>
            <p:nvSpPr>
              <p:cNvPr id="101"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6"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1"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2"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3"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4"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5"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6"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7"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8"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9"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0"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69" name="Group 45"/>
            <p:cNvGrpSpPr>
              <a:grpSpLocks/>
            </p:cNvGrpSpPr>
            <p:nvPr/>
          </p:nvGrpSpPr>
          <p:grpSpPr bwMode="auto">
            <a:xfrm flipH="1" flipV="1">
              <a:off x="7894756" y="985228"/>
              <a:ext cx="219530" cy="521371"/>
              <a:chOff x="3485" y="1922"/>
              <a:chExt cx="181" cy="678"/>
            </a:xfrm>
          </p:grpSpPr>
          <p:sp>
            <p:nvSpPr>
              <p:cNvPr id="95"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7"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0" name="Line 46"/>
            <p:cNvSpPr>
              <a:spLocks noChangeShapeType="1"/>
            </p:cNvSpPr>
            <p:nvPr/>
          </p:nvSpPr>
          <p:spPr bwMode="auto">
            <a:xfrm flipH="1" flipV="1">
              <a:off x="7996638" y="674829"/>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Line 13"/>
            <p:cNvSpPr>
              <a:spLocks noChangeShapeType="1"/>
            </p:cNvSpPr>
            <p:nvPr/>
          </p:nvSpPr>
          <p:spPr bwMode="auto">
            <a:xfrm flipV="1">
              <a:off x="6123962" y="663917"/>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Line 13"/>
            <p:cNvSpPr>
              <a:spLocks noChangeShapeType="1"/>
            </p:cNvSpPr>
            <p:nvPr/>
          </p:nvSpPr>
          <p:spPr bwMode="auto">
            <a:xfrm flipH="1" flipV="1">
              <a:off x="6122549" y="1182857"/>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76" name="Group 75"/>
            <p:cNvGrpSpPr/>
            <p:nvPr/>
          </p:nvGrpSpPr>
          <p:grpSpPr>
            <a:xfrm>
              <a:off x="6440329" y="729187"/>
              <a:ext cx="146710" cy="146709"/>
              <a:chOff x="6326324" y="3355974"/>
              <a:chExt cx="192085" cy="192085"/>
            </a:xfrm>
          </p:grpSpPr>
          <p:sp>
            <p:nvSpPr>
              <p:cNvPr id="83"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7" name="Line 13"/>
            <p:cNvSpPr>
              <a:spLocks noChangeShapeType="1"/>
            </p:cNvSpPr>
            <p:nvPr/>
          </p:nvSpPr>
          <p:spPr bwMode="auto">
            <a:xfrm rot="16200000" flipH="1" flipV="1">
              <a:off x="7535830" y="699962"/>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78" name="Group 77"/>
            <p:cNvGrpSpPr/>
            <p:nvPr/>
          </p:nvGrpSpPr>
          <p:grpSpPr>
            <a:xfrm>
              <a:off x="6865778" y="869831"/>
              <a:ext cx="329497" cy="121053"/>
              <a:chOff x="152400" y="948631"/>
              <a:chExt cx="393700" cy="139006"/>
            </a:xfrm>
          </p:grpSpPr>
          <p:cxnSp>
            <p:nvCxnSpPr>
              <p:cNvPr id="79" name="Straight Connector 78"/>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nvGrpSpPr>
          <p:cNvPr id="151" name="Group 150"/>
          <p:cNvGrpSpPr/>
          <p:nvPr/>
        </p:nvGrpSpPr>
        <p:grpSpPr>
          <a:xfrm>
            <a:off x="5079183" y="651171"/>
            <a:ext cx="1993963" cy="1533829"/>
            <a:chOff x="3605723" y="524222"/>
            <a:chExt cx="1993963" cy="1533829"/>
          </a:xfrm>
        </p:grpSpPr>
        <p:sp>
          <p:nvSpPr>
            <p:cNvPr id="152" name="Line 8"/>
            <p:cNvSpPr>
              <a:spLocks noChangeShapeType="1"/>
            </p:cNvSpPr>
            <p:nvPr/>
          </p:nvSpPr>
          <p:spPr bwMode="auto">
            <a:xfrm flipH="1" flipV="1">
              <a:off x="4658497" y="1791303"/>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9"/>
            <p:cNvSpPr>
              <a:spLocks noChangeShapeType="1"/>
            </p:cNvSpPr>
            <p:nvPr/>
          </p:nvSpPr>
          <p:spPr bwMode="auto">
            <a:xfrm flipH="1" flipV="1">
              <a:off x="3609362" y="1794941"/>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10"/>
            <p:cNvSpPr>
              <a:spLocks noChangeShapeType="1"/>
            </p:cNvSpPr>
            <p:nvPr/>
          </p:nvSpPr>
          <p:spPr bwMode="auto">
            <a:xfrm flipH="1" flipV="1">
              <a:off x="4651220" y="1542742"/>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 name="Line 11"/>
            <p:cNvSpPr>
              <a:spLocks noChangeShapeType="1"/>
            </p:cNvSpPr>
            <p:nvPr/>
          </p:nvSpPr>
          <p:spPr bwMode="auto">
            <a:xfrm flipH="1" flipV="1">
              <a:off x="4481417" y="1546380"/>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6" name="Line 12"/>
            <p:cNvSpPr>
              <a:spLocks noChangeShapeType="1"/>
            </p:cNvSpPr>
            <p:nvPr/>
          </p:nvSpPr>
          <p:spPr bwMode="auto">
            <a:xfrm flipV="1">
              <a:off x="5488102" y="1505155"/>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 name="Line 13"/>
            <p:cNvSpPr>
              <a:spLocks noChangeShapeType="1"/>
            </p:cNvSpPr>
            <p:nvPr/>
          </p:nvSpPr>
          <p:spPr bwMode="auto">
            <a:xfrm flipV="1">
              <a:off x="3610574" y="1415424"/>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8" name="Line 15"/>
            <p:cNvSpPr>
              <a:spLocks noChangeShapeType="1"/>
            </p:cNvSpPr>
            <p:nvPr/>
          </p:nvSpPr>
          <p:spPr bwMode="auto">
            <a:xfrm flipV="1">
              <a:off x="3605723" y="660048"/>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 name="Line 24"/>
            <p:cNvSpPr>
              <a:spLocks noChangeShapeType="1"/>
            </p:cNvSpPr>
            <p:nvPr/>
          </p:nvSpPr>
          <p:spPr bwMode="auto">
            <a:xfrm rot="5400000" flipV="1">
              <a:off x="5202777" y="389272"/>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0" name="Group 159"/>
            <p:cNvGrpSpPr/>
            <p:nvPr/>
          </p:nvGrpSpPr>
          <p:grpSpPr>
            <a:xfrm rot="10800000">
              <a:off x="4071813" y="524222"/>
              <a:ext cx="860174" cy="270406"/>
              <a:chOff x="6723082" y="1703361"/>
              <a:chExt cx="676901" cy="212792"/>
            </a:xfrm>
          </p:grpSpPr>
          <p:sp>
            <p:nvSpPr>
              <p:cNvPr id="184"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5"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6"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7"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8"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9"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0"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1"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2"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3"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4"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5"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6"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7"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61" name="Group 45"/>
            <p:cNvGrpSpPr>
              <a:grpSpLocks/>
            </p:cNvGrpSpPr>
            <p:nvPr/>
          </p:nvGrpSpPr>
          <p:grpSpPr bwMode="auto">
            <a:xfrm flipH="1" flipV="1">
              <a:off x="5380156" y="981359"/>
              <a:ext cx="219530" cy="521371"/>
              <a:chOff x="3485" y="1922"/>
              <a:chExt cx="181" cy="678"/>
            </a:xfrm>
          </p:grpSpPr>
          <p:sp>
            <p:nvSpPr>
              <p:cNvPr id="179"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0"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1"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2"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3"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2" name="Line 46"/>
            <p:cNvSpPr>
              <a:spLocks noChangeShapeType="1"/>
            </p:cNvSpPr>
            <p:nvPr/>
          </p:nvSpPr>
          <p:spPr bwMode="auto">
            <a:xfrm flipH="1" flipV="1">
              <a:off x="5482038" y="670960"/>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 name="Line 13"/>
            <p:cNvSpPr>
              <a:spLocks noChangeShapeType="1"/>
            </p:cNvSpPr>
            <p:nvPr/>
          </p:nvSpPr>
          <p:spPr bwMode="auto">
            <a:xfrm flipV="1">
              <a:off x="3609362" y="660048"/>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6" name="Line 13"/>
            <p:cNvSpPr>
              <a:spLocks noChangeShapeType="1"/>
            </p:cNvSpPr>
            <p:nvPr/>
          </p:nvSpPr>
          <p:spPr bwMode="auto">
            <a:xfrm flipH="1" flipV="1">
              <a:off x="3607949" y="1178988"/>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7" name="Group 166"/>
            <p:cNvGrpSpPr/>
            <p:nvPr/>
          </p:nvGrpSpPr>
          <p:grpSpPr>
            <a:xfrm>
              <a:off x="4292813" y="1606997"/>
              <a:ext cx="146710" cy="146709"/>
              <a:chOff x="6326324" y="3355974"/>
              <a:chExt cx="192085" cy="192085"/>
            </a:xfrm>
          </p:grpSpPr>
          <p:sp>
            <p:nvSpPr>
              <p:cNvPr id="177"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8"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8" name="Line 13"/>
            <p:cNvSpPr>
              <a:spLocks noChangeShapeType="1"/>
            </p:cNvSpPr>
            <p:nvPr/>
          </p:nvSpPr>
          <p:spPr bwMode="auto">
            <a:xfrm rot="16200000" flipH="1" flipV="1">
              <a:off x="4780962" y="1602148"/>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9" name="Group 168"/>
            <p:cNvGrpSpPr/>
            <p:nvPr/>
          </p:nvGrpSpPr>
          <p:grpSpPr>
            <a:xfrm>
              <a:off x="3675836" y="1454223"/>
              <a:ext cx="294642" cy="241474"/>
              <a:chOff x="5913429" y="2616200"/>
              <a:chExt cx="385771" cy="316159"/>
            </a:xfrm>
          </p:grpSpPr>
          <p:sp>
            <p:nvSpPr>
              <p:cNvPr id="174" name="Freeform 173"/>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70" name="Group 169"/>
            <p:cNvGrpSpPr/>
            <p:nvPr/>
          </p:nvGrpSpPr>
          <p:grpSpPr>
            <a:xfrm>
              <a:off x="4325763" y="861443"/>
              <a:ext cx="393700" cy="139006"/>
              <a:chOff x="152400" y="948631"/>
              <a:chExt cx="393700" cy="139006"/>
            </a:xfrm>
          </p:grpSpPr>
          <p:cxnSp>
            <p:nvCxnSpPr>
              <p:cNvPr id="171" name="Straight Connector 170"/>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aphicFrame>
        <p:nvGraphicFramePr>
          <p:cNvPr id="198" name="Object 3"/>
          <p:cNvGraphicFramePr>
            <a:graphicFrameLocks noChangeAspect="1"/>
          </p:cNvGraphicFramePr>
          <p:nvPr>
            <p:extLst>
              <p:ext uri="{D42A27DB-BD31-4B8C-83A1-F6EECF244321}">
                <p14:modId xmlns:p14="http://schemas.microsoft.com/office/powerpoint/2010/main" val="3455100196"/>
              </p:ext>
            </p:extLst>
          </p:nvPr>
        </p:nvGraphicFramePr>
        <p:xfrm>
          <a:off x="5119502" y="296124"/>
          <a:ext cx="1739900" cy="290512"/>
        </p:xfrm>
        <a:graphic>
          <a:graphicData uri="http://schemas.openxmlformats.org/presentationml/2006/ole">
            <mc:AlternateContent xmlns:mc="http://schemas.openxmlformats.org/markup-compatibility/2006">
              <mc:Choice xmlns:v="urn:schemas-microsoft-com:vml" Requires="v">
                <p:oleObj spid="_x0000_s3164283" name="Equation" r:id="rId4" imgW="1219200" imgH="203200" progId="Equation.DSMT4">
                  <p:embed/>
                </p:oleObj>
              </mc:Choice>
              <mc:Fallback>
                <p:oleObj name="Equation" r:id="rId4" imgW="1219200" imgH="203200" progId="Equation.DSMT4">
                  <p:embed/>
                  <p:pic>
                    <p:nvPicPr>
                      <p:cNvPr id="0" name=""/>
                      <p:cNvPicPr>
                        <a:picLocks noChangeAspect="1" noChangeArrowheads="1"/>
                      </p:cNvPicPr>
                      <p:nvPr/>
                    </p:nvPicPr>
                    <p:blipFill>
                      <a:blip r:embed="rId5"/>
                      <a:srcRect/>
                      <a:stretch>
                        <a:fillRect/>
                      </a:stretch>
                    </p:blipFill>
                    <p:spPr bwMode="auto">
                      <a:xfrm>
                        <a:off x="5119502" y="296124"/>
                        <a:ext cx="1739900" cy="290512"/>
                      </a:xfrm>
                      <a:prstGeom prst="rect">
                        <a:avLst/>
                      </a:prstGeom>
                      <a:noFill/>
                      <a:ln>
                        <a:noFill/>
                      </a:ln>
                      <a:effectLst/>
                    </p:spPr>
                  </p:pic>
                </p:oleObj>
              </mc:Fallback>
            </mc:AlternateContent>
          </a:graphicData>
        </a:graphic>
      </p:graphicFrame>
      <p:graphicFrame>
        <p:nvGraphicFramePr>
          <p:cNvPr id="199" name="Object 3"/>
          <p:cNvGraphicFramePr>
            <a:graphicFrameLocks noChangeAspect="1"/>
          </p:cNvGraphicFramePr>
          <p:nvPr>
            <p:extLst>
              <p:ext uri="{D42A27DB-BD31-4B8C-83A1-F6EECF244321}">
                <p14:modId xmlns:p14="http://schemas.microsoft.com/office/powerpoint/2010/main" val="2649334249"/>
              </p:ext>
            </p:extLst>
          </p:nvPr>
        </p:nvGraphicFramePr>
        <p:xfrm>
          <a:off x="6223000" y="2373313"/>
          <a:ext cx="2484438" cy="290512"/>
        </p:xfrm>
        <a:graphic>
          <a:graphicData uri="http://schemas.openxmlformats.org/presentationml/2006/ole">
            <mc:AlternateContent xmlns:mc="http://schemas.openxmlformats.org/markup-compatibility/2006">
              <mc:Choice xmlns:v="urn:schemas-microsoft-com:vml" Requires="v">
                <p:oleObj spid="_x0000_s3164284" name="Equation" r:id="rId6" imgW="1739900" imgH="203200" progId="Equation.DSMT4">
                  <p:embed/>
                </p:oleObj>
              </mc:Choice>
              <mc:Fallback>
                <p:oleObj name="Equation" r:id="rId6" imgW="1739900" imgH="203200" progId="Equation.DSMT4">
                  <p:embed/>
                  <p:pic>
                    <p:nvPicPr>
                      <p:cNvPr id="0" name=""/>
                      <p:cNvPicPr>
                        <a:picLocks noChangeAspect="1" noChangeArrowheads="1"/>
                      </p:cNvPicPr>
                      <p:nvPr/>
                    </p:nvPicPr>
                    <p:blipFill>
                      <a:blip r:embed="rId7"/>
                      <a:srcRect/>
                      <a:stretch>
                        <a:fillRect/>
                      </a:stretch>
                    </p:blipFill>
                    <p:spPr bwMode="auto">
                      <a:xfrm>
                        <a:off x="6223000" y="2373313"/>
                        <a:ext cx="2484438" cy="290512"/>
                      </a:xfrm>
                      <a:prstGeom prst="rect">
                        <a:avLst/>
                      </a:prstGeom>
                      <a:noFill/>
                      <a:ln>
                        <a:noFill/>
                      </a:ln>
                      <a:effectLst/>
                    </p:spPr>
                  </p:pic>
                </p:oleObj>
              </mc:Fallback>
            </mc:AlternateContent>
          </a:graphicData>
        </a:graphic>
      </p:graphicFrame>
      <p:graphicFrame>
        <p:nvGraphicFramePr>
          <p:cNvPr id="200" name="Object 3"/>
          <p:cNvGraphicFramePr>
            <a:graphicFrameLocks noChangeAspect="1"/>
          </p:cNvGraphicFramePr>
          <p:nvPr>
            <p:extLst>
              <p:ext uri="{D42A27DB-BD31-4B8C-83A1-F6EECF244321}">
                <p14:modId xmlns:p14="http://schemas.microsoft.com/office/powerpoint/2010/main" val="2076410388"/>
              </p:ext>
            </p:extLst>
          </p:nvPr>
        </p:nvGraphicFramePr>
        <p:xfrm>
          <a:off x="6102350" y="2630488"/>
          <a:ext cx="2755900" cy="254000"/>
        </p:xfrm>
        <a:graphic>
          <a:graphicData uri="http://schemas.openxmlformats.org/presentationml/2006/ole">
            <mc:AlternateContent xmlns:mc="http://schemas.openxmlformats.org/markup-compatibility/2006">
              <mc:Choice xmlns:v="urn:schemas-microsoft-com:vml" Requires="v">
                <p:oleObj spid="_x0000_s3164285" name="Equation" r:id="rId8" imgW="1930400" imgH="177800" progId="Equation.DSMT4">
                  <p:embed/>
                </p:oleObj>
              </mc:Choice>
              <mc:Fallback>
                <p:oleObj name="Equation" r:id="rId8" imgW="1930400" imgH="177800" progId="Equation.DSMT4">
                  <p:embed/>
                  <p:pic>
                    <p:nvPicPr>
                      <p:cNvPr id="0" name=""/>
                      <p:cNvPicPr>
                        <a:picLocks noChangeAspect="1" noChangeArrowheads="1"/>
                      </p:cNvPicPr>
                      <p:nvPr/>
                    </p:nvPicPr>
                    <p:blipFill>
                      <a:blip r:embed="rId9"/>
                      <a:srcRect/>
                      <a:stretch>
                        <a:fillRect/>
                      </a:stretch>
                    </p:blipFill>
                    <p:spPr bwMode="auto">
                      <a:xfrm>
                        <a:off x="6102350" y="2630488"/>
                        <a:ext cx="2755900" cy="254000"/>
                      </a:xfrm>
                      <a:prstGeom prst="rect">
                        <a:avLst/>
                      </a:prstGeom>
                      <a:noFill/>
                      <a:ln>
                        <a:noFill/>
                      </a:ln>
                      <a:effectLst/>
                    </p:spPr>
                  </p:pic>
                </p:oleObj>
              </mc:Fallback>
            </mc:AlternateContent>
          </a:graphicData>
        </a:graphic>
      </p:graphicFrame>
      <p:grpSp>
        <p:nvGrpSpPr>
          <p:cNvPr id="201" name="Group 200"/>
          <p:cNvGrpSpPr/>
          <p:nvPr/>
        </p:nvGrpSpPr>
        <p:grpSpPr>
          <a:xfrm>
            <a:off x="5828776" y="5092353"/>
            <a:ext cx="1993963" cy="1533829"/>
            <a:chOff x="1104029" y="2666653"/>
            <a:chExt cx="1993963" cy="1533829"/>
          </a:xfrm>
        </p:grpSpPr>
        <p:sp>
          <p:nvSpPr>
            <p:cNvPr id="202" name="Line 8"/>
            <p:cNvSpPr>
              <a:spLocks noChangeShapeType="1"/>
            </p:cNvSpPr>
            <p:nvPr/>
          </p:nvSpPr>
          <p:spPr bwMode="auto">
            <a:xfrm flipH="1" flipV="1">
              <a:off x="2156803" y="3933734"/>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3" name="Line 9"/>
            <p:cNvSpPr>
              <a:spLocks noChangeShapeType="1"/>
            </p:cNvSpPr>
            <p:nvPr/>
          </p:nvSpPr>
          <p:spPr bwMode="auto">
            <a:xfrm flipH="1" flipV="1">
              <a:off x="1107668" y="3937372"/>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4" name="Line 10"/>
            <p:cNvSpPr>
              <a:spLocks noChangeShapeType="1"/>
            </p:cNvSpPr>
            <p:nvPr/>
          </p:nvSpPr>
          <p:spPr bwMode="auto">
            <a:xfrm flipH="1" flipV="1">
              <a:off x="2149526" y="3685173"/>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11"/>
            <p:cNvSpPr>
              <a:spLocks noChangeShapeType="1"/>
            </p:cNvSpPr>
            <p:nvPr/>
          </p:nvSpPr>
          <p:spPr bwMode="auto">
            <a:xfrm flipH="1" flipV="1">
              <a:off x="1979723" y="3688811"/>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6" name="Line 12"/>
            <p:cNvSpPr>
              <a:spLocks noChangeShapeType="1"/>
            </p:cNvSpPr>
            <p:nvPr/>
          </p:nvSpPr>
          <p:spPr bwMode="auto">
            <a:xfrm flipV="1">
              <a:off x="2986408" y="3647586"/>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7" name="Line 13"/>
            <p:cNvSpPr>
              <a:spLocks noChangeShapeType="1"/>
            </p:cNvSpPr>
            <p:nvPr/>
          </p:nvSpPr>
          <p:spPr bwMode="auto">
            <a:xfrm flipV="1">
              <a:off x="1108880" y="3557855"/>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8" name="Line 15"/>
            <p:cNvSpPr>
              <a:spLocks noChangeShapeType="1"/>
            </p:cNvSpPr>
            <p:nvPr/>
          </p:nvSpPr>
          <p:spPr bwMode="auto">
            <a:xfrm flipV="1">
              <a:off x="1104029" y="2802479"/>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9" name="Line 24"/>
            <p:cNvSpPr>
              <a:spLocks noChangeShapeType="1"/>
            </p:cNvSpPr>
            <p:nvPr/>
          </p:nvSpPr>
          <p:spPr bwMode="auto">
            <a:xfrm rot="5400000" flipV="1">
              <a:off x="2701083" y="2531703"/>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0" name="Group 209"/>
            <p:cNvGrpSpPr/>
            <p:nvPr/>
          </p:nvGrpSpPr>
          <p:grpSpPr>
            <a:xfrm rot="10800000">
              <a:off x="1570119" y="2666653"/>
              <a:ext cx="860174" cy="270406"/>
              <a:chOff x="6723082" y="1703361"/>
              <a:chExt cx="676901" cy="212792"/>
            </a:xfrm>
          </p:grpSpPr>
          <p:sp>
            <p:nvSpPr>
              <p:cNvPr id="236"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7"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8"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9"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0"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1"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2"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3"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4"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5"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7"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8"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9"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11" name="Group 45"/>
            <p:cNvGrpSpPr>
              <a:grpSpLocks/>
            </p:cNvGrpSpPr>
            <p:nvPr/>
          </p:nvGrpSpPr>
          <p:grpSpPr bwMode="auto">
            <a:xfrm flipH="1" flipV="1">
              <a:off x="2878462" y="3123790"/>
              <a:ext cx="219530" cy="521371"/>
              <a:chOff x="3485" y="1922"/>
              <a:chExt cx="181" cy="678"/>
            </a:xfrm>
          </p:grpSpPr>
          <p:sp>
            <p:nvSpPr>
              <p:cNvPr id="231"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2"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3"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4"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2" name="Line 46"/>
            <p:cNvSpPr>
              <a:spLocks noChangeShapeType="1"/>
            </p:cNvSpPr>
            <p:nvPr/>
          </p:nvSpPr>
          <p:spPr bwMode="auto">
            <a:xfrm flipH="1" flipV="1">
              <a:off x="2980344" y="2813391"/>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3" name="Line 13"/>
            <p:cNvSpPr>
              <a:spLocks noChangeShapeType="1"/>
            </p:cNvSpPr>
            <p:nvPr/>
          </p:nvSpPr>
          <p:spPr bwMode="auto">
            <a:xfrm flipV="1">
              <a:off x="1107668" y="2802479"/>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4" name="Line 13"/>
            <p:cNvSpPr>
              <a:spLocks noChangeShapeType="1"/>
            </p:cNvSpPr>
            <p:nvPr/>
          </p:nvSpPr>
          <p:spPr bwMode="auto">
            <a:xfrm flipH="1" flipV="1">
              <a:off x="1106255" y="3321419"/>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5" name="Group 214"/>
            <p:cNvGrpSpPr/>
            <p:nvPr/>
          </p:nvGrpSpPr>
          <p:grpSpPr>
            <a:xfrm>
              <a:off x="2208072" y="3719717"/>
              <a:ext cx="146710" cy="146709"/>
              <a:chOff x="6326324" y="3355974"/>
              <a:chExt cx="192085" cy="192085"/>
            </a:xfrm>
          </p:grpSpPr>
          <p:sp>
            <p:nvSpPr>
              <p:cNvPr id="229"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0"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6" name="Line 13"/>
            <p:cNvSpPr>
              <a:spLocks noChangeShapeType="1"/>
            </p:cNvSpPr>
            <p:nvPr/>
          </p:nvSpPr>
          <p:spPr bwMode="auto">
            <a:xfrm rot="16200000" flipH="1" flipV="1">
              <a:off x="1843497" y="3748448"/>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7" name="Group 216"/>
            <p:cNvGrpSpPr/>
            <p:nvPr/>
          </p:nvGrpSpPr>
          <p:grpSpPr>
            <a:xfrm>
              <a:off x="1423408" y="2900762"/>
              <a:ext cx="146710" cy="146709"/>
              <a:chOff x="6326324" y="3355974"/>
              <a:chExt cx="192085" cy="192085"/>
            </a:xfrm>
          </p:grpSpPr>
          <p:sp>
            <p:nvSpPr>
              <p:cNvPr id="227"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8"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8" name="Line 13"/>
            <p:cNvSpPr>
              <a:spLocks noChangeShapeType="1"/>
            </p:cNvSpPr>
            <p:nvPr/>
          </p:nvSpPr>
          <p:spPr bwMode="auto">
            <a:xfrm rot="16200000" flipH="1" flipV="1">
              <a:off x="2518909" y="2871537"/>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9" name="Group 218"/>
            <p:cNvGrpSpPr/>
            <p:nvPr/>
          </p:nvGrpSpPr>
          <p:grpSpPr>
            <a:xfrm>
              <a:off x="1888602" y="3022196"/>
              <a:ext cx="239707" cy="97338"/>
              <a:chOff x="152400" y="948631"/>
              <a:chExt cx="393700" cy="139006"/>
            </a:xfrm>
          </p:grpSpPr>
          <p:cxnSp>
            <p:nvCxnSpPr>
              <p:cNvPr id="224" name="Straight Connector 223"/>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20" name="Group 219"/>
            <p:cNvGrpSpPr/>
            <p:nvPr/>
          </p:nvGrpSpPr>
          <p:grpSpPr>
            <a:xfrm rot="5400000" flipH="1" flipV="1">
              <a:off x="2508615" y="3560101"/>
              <a:ext cx="294642" cy="241474"/>
              <a:chOff x="5913429" y="2616200"/>
              <a:chExt cx="385771" cy="316159"/>
            </a:xfrm>
          </p:grpSpPr>
          <p:sp>
            <p:nvSpPr>
              <p:cNvPr id="221" name="Freeform 220"/>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2"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3"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aphicFrame>
        <p:nvGraphicFramePr>
          <p:cNvPr id="250" name="Object 3"/>
          <p:cNvGraphicFramePr>
            <a:graphicFrameLocks noChangeAspect="1"/>
          </p:cNvGraphicFramePr>
          <p:nvPr>
            <p:extLst>
              <p:ext uri="{D42A27DB-BD31-4B8C-83A1-F6EECF244321}">
                <p14:modId xmlns:p14="http://schemas.microsoft.com/office/powerpoint/2010/main" val="2843621884"/>
              </p:ext>
            </p:extLst>
          </p:nvPr>
        </p:nvGraphicFramePr>
        <p:xfrm>
          <a:off x="6127750" y="4735513"/>
          <a:ext cx="1252538" cy="290512"/>
        </p:xfrm>
        <a:graphic>
          <a:graphicData uri="http://schemas.openxmlformats.org/presentationml/2006/ole">
            <mc:AlternateContent xmlns:mc="http://schemas.openxmlformats.org/markup-compatibility/2006">
              <mc:Choice xmlns:v="urn:schemas-microsoft-com:vml" Requires="v">
                <p:oleObj spid="_x0000_s3164286" name="Equation" r:id="rId10" imgW="876300" imgH="203200" progId="Equation.DSMT4">
                  <p:embed/>
                </p:oleObj>
              </mc:Choice>
              <mc:Fallback>
                <p:oleObj name="Equation" r:id="rId10" imgW="876300" imgH="203200" progId="Equation.DSMT4">
                  <p:embed/>
                  <p:pic>
                    <p:nvPicPr>
                      <p:cNvPr id="0" name=""/>
                      <p:cNvPicPr>
                        <a:picLocks noChangeAspect="1" noChangeArrowheads="1"/>
                      </p:cNvPicPr>
                      <p:nvPr/>
                    </p:nvPicPr>
                    <p:blipFill>
                      <a:blip r:embed="rId11"/>
                      <a:srcRect/>
                      <a:stretch>
                        <a:fillRect/>
                      </a:stretch>
                    </p:blipFill>
                    <p:spPr bwMode="auto">
                      <a:xfrm>
                        <a:off x="6127750" y="4735513"/>
                        <a:ext cx="1252538" cy="2905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0819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5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19100" y="689345"/>
            <a:ext cx="3505200" cy="1015663"/>
          </a:xfrm>
          <a:prstGeom prst="rect">
            <a:avLst/>
          </a:prstGeom>
          <a:noFill/>
        </p:spPr>
        <p:txBody>
          <a:bodyPr wrap="square" rtlCol="0">
            <a:spAutoFit/>
          </a:bodyPr>
          <a:lstStyle/>
          <a:p>
            <a:r>
              <a:rPr lang="en-US" sz="2000" dirty="0">
                <a:solidFill>
                  <a:srgbClr val="FF0000"/>
                </a:solidFill>
                <a:latin typeface="Apple Chancery"/>
                <a:cs typeface="Apple Chancery"/>
              </a:rPr>
              <a:t>When the current stops, </a:t>
            </a:r>
            <a:r>
              <a:rPr lang="en-US" sz="2000" dirty="0">
                <a:latin typeface="Times New Roman"/>
                <a:cs typeface="Times New Roman"/>
              </a:rPr>
              <a:t>the cap is completely charged “going the other way.”</a:t>
            </a:r>
            <a:endParaRPr lang="en-US" sz="2000" dirty="0">
              <a:solidFill>
                <a:srgbClr val="000000"/>
              </a:solidFill>
              <a:latin typeface="Times New Roman"/>
              <a:cs typeface="Times New Roman"/>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69.)</a:t>
            </a:r>
          </a:p>
        </p:txBody>
      </p:sp>
      <p:sp>
        <p:nvSpPr>
          <p:cNvPr id="56" name="TextBox 55"/>
          <p:cNvSpPr txBox="1"/>
          <p:nvPr/>
        </p:nvSpPr>
        <p:spPr>
          <a:xfrm>
            <a:off x="419100" y="2468806"/>
            <a:ext cx="5105400" cy="1015663"/>
          </a:xfrm>
          <a:prstGeom prst="rect">
            <a:avLst/>
          </a:prstGeom>
          <a:noFill/>
        </p:spPr>
        <p:txBody>
          <a:bodyPr wrap="square" rtlCol="0">
            <a:spAutoFit/>
          </a:bodyPr>
          <a:lstStyle/>
          <a:p>
            <a:r>
              <a:rPr lang="en-US" sz="2000" dirty="0">
                <a:solidFill>
                  <a:srgbClr val="FF0000"/>
                </a:solidFill>
                <a:latin typeface="Apple Chancery"/>
                <a:cs typeface="Apple Chancery"/>
              </a:rPr>
              <a:t>And with that, </a:t>
            </a:r>
            <a:r>
              <a:rPr lang="en-US" sz="2000" dirty="0">
                <a:latin typeface="Times New Roman"/>
                <a:cs typeface="Times New Roman"/>
              </a:rPr>
              <a:t>the cap will begin to discharge going the other way and the process will all over.</a:t>
            </a:r>
            <a:endParaRPr lang="en-US" sz="2000" dirty="0">
              <a:solidFill>
                <a:srgbClr val="000000"/>
              </a:solidFill>
              <a:latin typeface="Times New Roman"/>
              <a:cs typeface="Times New Roman"/>
            </a:endParaRPr>
          </a:p>
        </p:txBody>
      </p:sp>
      <p:sp>
        <p:nvSpPr>
          <p:cNvPr id="58" name="TextBox 57"/>
          <p:cNvSpPr txBox="1"/>
          <p:nvPr/>
        </p:nvSpPr>
        <p:spPr>
          <a:xfrm>
            <a:off x="419100" y="4030129"/>
            <a:ext cx="3920861" cy="1631216"/>
          </a:xfrm>
          <a:prstGeom prst="rect">
            <a:avLst/>
          </a:prstGeom>
          <a:noFill/>
        </p:spPr>
        <p:txBody>
          <a:bodyPr wrap="square" rtlCol="0">
            <a:spAutoFit/>
          </a:bodyPr>
          <a:lstStyle/>
          <a:p>
            <a:r>
              <a:rPr lang="en-US" sz="2000" dirty="0">
                <a:solidFill>
                  <a:srgbClr val="FF0000"/>
                </a:solidFill>
                <a:latin typeface="Apple Chancery"/>
                <a:cs typeface="Apple Chancery"/>
              </a:rPr>
              <a:t>Bottom line: </a:t>
            </a:r>
            <a:r>
              <a:rPr lang="en-US" sz="2000" dirty="0">
                <a:latin typeface="Times New Roman"/>
                <a:cs typeface="Times New Roman"/>
              </a:rPr>
              <a:t>Current oscillates back and forth, dampening out due to the resistor-like resistance in the circuit, at a </a:t>
            </a:r>
            <a:r>
              <a:rPr lang="en-US" sz="2000" dirty="0">
                <a:solidFill>
                  <a:srgbClr val="0000FF"/>
                </a:solidFill>
                <a:latin typeface="Times New Roman"/>
                <a:cs typeface="Times New Roman"/>
              </a:rPr>
              <a:t>resonant frequency</a:t>
            </a:r>
            <a:r>
              <a:rPr lang="en-US" sz="2000" dirty="0">
                <a:latin typeface="Times New Roman"/>
                <a:cs typeface="Times New Roman"/>
              </a:rPr>
              <a:t> governed by the value of the cap and inductor.</a:t>
            </a:r>
            <a:endParaRPr lang="en-US" sz="2000" dirty="0">
              <a:solidFill>
                <a:srgbClr val="000000"/>
              </a:solidFill>
              <a:latin typeface="Times New Roman"/>
              <a:cs typeface="Times New Roman"/>
            </a:endParaRPr>
          </a:p>
        </p:txBody>
      </p:sp>
      <p:graphicFrame>
        <p:nvGraphicFramePr>
          <p:cNvPr id="198" name="Object 3"/>
          <p:cNvGraphicFramePr>
            <a:graphicFrameLocks noChangeAspect="1"/>
          </p:cNvGraphicFramePr>
          <p:nvPr>
            <p:extLst>
              <p:ext uri="{D42A27DB-BD31-4B8C-83A1-F6EECF244321}">
                <p14:modId xmlns:p14="http://schemas.microsoft.com/office/powerpoint/2010/main" val="1023440126"/>
              </p:ext>
            </p:extLst>
          </p:nvPr>
        </p:nvGraphicFramePr>
        <p:xfrm>
          <a:off x="4339961" y="232568"/>
          <a:ext cx="1414462" cy="290513"/>
        </p:xfrm>
        <a:graphic>
          <a:graphicData uri="http://schemas.openxmlformats.org/presentationml/2006/ole">
            <mc:AlternateContent xmlns:mc="http://schemas.openxmlformats.org/markup-compatibility/2006">
              <mc:Choice xmlns:v="urn:schemas-microsoft-com:vml" Requires="v">
                <p:oleObj spid="_x0000_s3168400" name="Equation" r:id="rId4" imgW="990600" imgH="203200" progId="Equation.DSMT4">
                  <p:embed/>
                </p:oleObj>
              </mc:Choice>
              <mc:Fallback>
                <p:oleObj name="Equation" r:id="rId4" imgW="990600" imgH="203200" progId="Equation.DSMT4">
                  <p:embed/>
                  <p:pic>
                    <p:nvPicPr>
                      <p:cNvPr id="0" name=""/>
                      <p:cNvPicPr>
                        <a:picLocks noChangeAspect="1" noChangeArrowheads="1"/>
                      </p:cNvPicPr>
                      <p:nvPr/>
                    </p:nvPicPr>
                    <p:blipFill>
                      <a:blip r:embed="rId5"/>
                      <a:srcRect/>
                      <a:stretch>
                        <a:fillRect/>
                      </a:stretch>
                    </p:blipFill>
                    <p:spPr bwMode="auto">
                      <a:xfrm>
                        <a:off x="4339961" y="232568"/>
                        <a:ext cx="1414462" cy="290513"/>
                      </a:xfrm>
                      <a:prstGeom prst="rect">
                        <a:avLst/>
                      </a:prstGeom>
                      <a:noFill/>
                      <a:ln>
                        <a:noFill/>
                      </a:ln>
                      <a:effectLst/>
                    </p:spPr>
                  </p:pic>
                </p:oleObj>
              </mc:Fallback>
            </mc:AlternateContent>
          </a:graphicData>
        </a:graphic>
      </p:graphicFrame>
      <p:graphicFrame>
        <p:nvGraphicFramePr>
          <p:cNvPr id="199" name="Object 3"/>
          <p:cNvGraphicFramePr>
            <a:graphicFrameLocks noChangeAspect="1"/>
          </p:cNvGraphicFramePr>
          <p:nvPr>
            <p:extLst>
              <p:ext uri="{D42A27DB-BD31-4B8C-83A1-F6EECF244321}">
                <p14:modId xmlns:p14="http://schemas.microsoft.com/office/powerpoint/2010/main" val="3562552382"/>
              </p:ext>
            </p:extLst>
          </p:nvPr>
        </p:nvGraphicFramePr>
        <p:xfrm>
          <a:off x="6582078" y="1697013"/>
          <a:ext cx="2392363" cy="290512"/>
        </p:xfrm>
        <a:graphic>
          <a:graphicData uri="http://schemas.openxmlformats.org/presentationml/2006/ole">
            <mc:AlternateContent xmlns:mc="http://schemas.openxmlformats.org/markup-compatibility/2006">
              <mc:Choice xmlns:v="urn:schemas-microsoft-com:vml" Requires="v">
                <p:oleObj spid="_x0000_s3168401" name="Equation" r:id="rId6" imgW="1676400" imgH="203200" progId="Equation.DSMT4">
                  <p:embed/>
                </p:oleObj>
              </mc:Choice>
              <mc:Fallback>
                <p:oleObj name="Equation" r:id="rId6" imgW="1676400" imgH="203200" progId="Equation.DSMT4">
                  <p:embed/>
                  <p:pic>
                    <p:nvPicPr>
                      <p:cNvPr id="0" name=""/>
                      <p:cNvPicPr>
                        <a:picLocks noChangeAspect="1" noChangeArrowheads="1"/>
                      </p:cNvPicPr>
                      <p:nvPr/>
                    </p:nvPicPr>
                    <p:blipFill>
                      <a:blip r:embed="rId7"/>
                      <a:srcRect/>
                      <a:stretch>
                        <a:fillRect/>
                      </a:stretch>
                    </p:blipFill>
                    <p:spPr bwMode="auto">
                      <a:xfrm>
                        <a:off x="6582078" y="1697013"/>
                        <a:ext cx="2392363" cy="290512"/>
                      </a:xfrm>
                      <a:prstGeom prst="rect">
                        <a:avLst/>
                      </a:prstGeom>
                      <a:noFill/>
                      <a:ln>
                        <a:noFill/>
                      </a:ln>
                      <a:effectLst/>
                    </p:spPr>
                  </p:pic>
                </p:oleObj>
              </mc:Fallback>
            </mc:AlternateContent>
          </a:graphicData>
        </a:graphic>
      </p:graphicFrame>
      <p:grpSp>
        <p:nvGrpSpPr>
          <p:cNvPr id="164" name="Group 163"/>
          <p:cNvGrpSpPr/>
          <p:nvPr/>
        </p:nvGrpSpPr>
        <p:grpSpPr>
          <a:xfrm>
            <a:off x="4225863" y="779908"/>
            <a:ext cx="1993963" cy="1533829"/>
            <a:chOff x="3618629" y="2670522"/>
            <a:chExt cx="1993963" cy="1533829"/>
          </a:xfrm>
        </p:grpSpPr>
        <p:sp>
          <p:nvSpPr>
            <p:cNvPr id="165" name="Line 8"/>
            <p:cNvSpPr>
              <a:spLocks noChangeShapeType="1"/>
            </p:cNvSpPr>
            <p:nvPr/>
          </p:nvSpPr>
          <p:spPr bwMode="auto">
            <a:xfrm flipH="1" flipV="1">
              <a:off x="4671403" y="3937603"/>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1" name="Line 9"/>
            <p:cNvSpPr>
              <a:spLocks noChangeShapeType="1"/>
            </p:cNvSpPr>
            <p:nvPr/>
          </p:nvSpPr>
          <p:spPr bwMode="auto">
            <a:xfrm flipH="1" flipV="1">
              <a:off x="3622268" y="3941241"/>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2" name="Line 10"/>
            <p:cNvSpPr>
              <a:spLocks noChangeShapeType="1"/>
            </p:cNvSpPr>
            <p:nvPr/>
          </p:nvSpPr>
          <p:spPr bwMode="auto">
            <a:xfrm flipH="1" flipV="1">
              <a:off x="4664126" y="3689042"/>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3" name="Line 11"/>
            <p:cNvSpPr>
              <a:spLocks noChangeShapeType="1"/>
            </p:cNvSpPr>
            <p:nvPr/>
          </p:nvSpPr>
          <p:spPr bwMode="auto">
            <a:xfrm flipH="1" flipV="1">
              <a:off x="4494323" y="3692680"/>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4" name="Line 12"/>
            <p:cNvSpPr>
              <a:spLocks noChangeShapeType="1"/>
            </p:cNvSpPr>
            <p:nvPr/>
          </p:nvSpPr>
          <p:spPr bwMode="auto">
            <a:xfrm flipV="1">
              <a:off x="5501008" y="3651455"/>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3"/>
            <p:cNvSpPr>
              <a:spLocks noChangeShapeType="1"/>
            </p:cNvSpPr>
            <p:nvPr/>
          </p:nvSpPr>
          <p:spPr bwMode="auto">
            <a:xfrm flipV="1">
              <a:off x="3623480" y="3561724"/>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Line 15"/>
            <p:cNvSpPr>
              <a:spLocks noChangeShapeType="1"/>
            </p:cNvSpPr>
            <p:nvPr/>
          </p:nvSpPr>
          <p:spPr bwMode="auto">
            <a:xfrm flipV="1">
              <a:off x="3618629" y="2806348"/>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7" name="Line 24"/>
            <p:cNvSpPr>
              <a:spLocks noChangeShapeType="1"/>
            </p:cNvSpPr>
            <p:nvPr/>
          </p:nvSpPr>
          <p:spPr bwMode="auto">
            <a:xfrm rot="5400000" flipV="1">
              <a:off x="5215683" y="2535572"/>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58" name="Group 257"/>
            <p:cNvGrpSpPr/>
            <p:nvPr/>
          </p:nvGrpSpPr>
          <p:grpSpPr>
            <a:xfrm rot="10800000">
              <a:off x="4084719" y="2670522"/>
              <a:ext cx="860174" cy="270406"/>
              <a:chOff x="6723082" y="1703361"/>
              <a:chExt cx="676901" cy="212792"/>
            </a:xfrm>
          </p:grpSpPr>
          <p:sp>
            <p:nvSpPr>
              <p:cNvPr id="272"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4"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5"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8"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9"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0"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1"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2"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3"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4"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5"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59" name="Group 45"/>
            <p:cNvGrpSpPr>
              <a:grpSpLocks/>
            </p:cNvGrpSpPr>
            <p:nvPr/>
          </p:nvGrpSpPr>
          <p:grpSpPr bwMode="auto">
            <a:xfrm flipH="1" flipV="1">
              <a:off x="5393062" y="3127659"/>
              <a:ext cx="219530" cy="521371"/>
              <a:chOff x="3485" y="1922"/>
              <a:chExt cx="181" cy="678"/>
            </a:xfrm>
          </p:grpSpPr>
          <p:sp>
            <p:nvSpPr>
              <p:cNvPr id="267"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0"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1"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60" name="Line 46"/>
            <p:cNvSpPr>
              <a:spLocks noChangeShapeType="1"/>
            </p:cNvSpPr>
            <p:nvPr/>
          </p:nvSpPr>
          <p:spPr bwMode="auto">
            <a:xfrm flipH="1" flipV="1">
              <a:off x="5494944" y="2817260"/>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1" name="Line 13"/>
            <p:cNvSpPr>
              <a:spLocks noChangeShapeType="1"/>
            </p:cNvSpPr>
            <p:nvPr/>
          </p:nvSpPr>
          <p:spPr bwMode="auto">
            <a:xfrm flipV="1">
              <a:off x="3622268" y="2806348"/>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2" name="Line 13"/>
            <p:cNvSpPr>
              <a:spLocks noChangeShapeType="1"/>
            </p:cNvSpPr>
            <p:nvPr/>
          </p:nvSpPr>
          <p:spPr bwMode="auto">
            <a:xfrm flipH="1" flipV="1">
              <a:off x="3620855" y="3325288"/>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63" name="Group 262"/>
            <p:cNvGrpSpPr/>
            <p:nvPr/>
          </p:nvGrpSpPr>
          <p:grpSpPr>
            <a:xfrm>
              <a:off x="4722672" y="3685173"/>
              <a:ext cx="208382" cy="181253"/>
              <a:chOff x="6326324" y="3355974"/>
              <a:chExt cx="192085" cy="192085"/>
            </a:xfrm>
          </p:grpSpPr>
          <p:sp>
            <p:nvSpPr>
              <p:cNvPr id="265"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64" name="Line 13"/>
            <p:cNvSpPr>
              <a:spLocks noChangeShapeType="1"/>
            </p:cNvSpPr>
            <p:nvPr/>
          </p:nvSpPr>
          <p:spPr bwMode="auto">
            <a:xfrm rot="16200000" flipV="1">
              <a:off x="4333450" y="3723802"/>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339" name="Object 3"/>
          <p:cNvGraphicFramePr>
            <a:graphicFrameLocks noChangeAspect="1"/>
          </p:cNvGraphicFramePr>
          <p:nvPr>
            <p:extLst>
              <p:ext uri="{D42A27DB-BD31-4B8C-83A1-F6EECF244321}">
                <p14:modId xmlns:p14="http://schemas.microsoft.com/office/powerpoint/2010/main" val="1504371925"/>
              </p:ext>
            </p:extLst>
          </p:nvPr>
        </p:nvGraphicFramePr>
        <p:xfrm>
          <a:off x="4438386" y="464343"/>
          <a:ext cx="1631950" cy="290513"/>
        </p:xfrm>
        <a:graphic>
          <a:graphicData uri="http://schemas.openxmlformats.org/presentationml/2006/ole">
            <mc:AlternateContent xmlns:mc="http://schemas.openxmlformats.org/markup-compatibility/2006">
              <mc:Choice xmlns:v="urn:schemas-microsoft-com:vml" Requires="v">
                <p:oleObj spid="_x0000_s3168402" name="Equation" r:id="rId8" imgW="1143000" imgH="203200" progId="Equation.DSMT4">
                  <p:embed/>
                </p:oleObj>
              </mc:Choice>
              <mc:Fallback>
                <p:oleObj name="Equation" r:id="rId8" imgW="1143000" imgH="203200" progId="Equation.DSMT4">
                  <p:embed/>
                  <p:pic>
                    <p:nvPicPr>
                      <p:cNvPr id="0" name=""/>
                      <p:cNvPicPr>
                        <a:picLocks noChangeAspect="1" noChangeArrowheads="1"/>
                      </p:cNvPicPr>
                      <p:nvPr/>
                    </p:nvPicPr>
                    <p:blipFill>
                      <a:blip r:embed="rId9"/>
                      <a:srcRect/>
                      <a:stretch>
                        <a:fillRect/>
                      </a:stretch>
                    </p:blipFill>
                    <p:spPr bwMode="auto">
                      <a:xfrm>
                        <a:off x="4438386" y="464343"/>
                        <a:ext cx="1631950" cy="290513"/>
                      </a:xfrm>
                      <a:prstGeom prst="rect">
                        <a:avLst/>
                      </a:prstGeom>
                      <a:noFill/>
                      <a:ln>
                        <a:noFill/>
                      </a:ln>
                      <a:effectLst/>
                    </p:spPr>
                  </p:pic>
                </p:oleObj>
              </mc:Fallback>
            </mc:AlternateContent>
          </a:graphicData>
        </a:graphic>
      </p:graphicFrame>
      <p:grpSp>
        <p:nvGrpSpPr>
          <p:cNvPr id="340" name="Group 339"/>
          <p:cNvGrpSpPr/>
          <p:nvPr/>
        </p:nvGrpSpPr>
        <p:grpSpPr>
          <a:xfrm>
            <a:off x="6773365" y="2102600"/>
            <a:ext cx="1993963" cy="1533829"/>
            <a:chOff x="6134441" y="4911407"/>
            <a:chExt cx="1993963" cy="1533829"/>
          </a:xfrm>
        </p:grpSpPr>
        <p:grpSp>
          <p:nvGrpSpPr>
            <p:cNvPr id="341" name="Group 340"/>
            <p:cNvGrpSpPr/>
            <p:nvPr/>
          </p:nvGrpSpPr>
          <p:grpSpPr>
            <a:xfrm flipH="1">
              <a:off x="7560470" y="5763865"/>
              <a:ext cx="294642" cy="241474"/>
              <a:chOff x="5913429" y="2616200"/>
              <a:chExt cx="385771" cy="316159"/>
            </a:xfrm>
          </p:grpSpPr>
          <p:sp>
            <p:nvSpPr>
              <p:cNvPr id="389" name="Freeform 388"/>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0"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1"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43" name="Line 8"/>
            <p:cNvSpPr>
              <a:spLocks noChangeShapeType="1"/>
            </p:cNvSpPr>
            <p:nvPr/>
          </p:nvSpPr>
          <p:spPr bwMode="auto">
            <a:xfrm flipH="1" flipV="1">
              <a:off x="7187215" y="6178488"/>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4" name="Line 9"/>
            <p:cNvSpPr>
              <a:spLocks noChangeShapeType="1"/>
            </p:cNvSpPr>
            <p:nvPr/>
          </p:nvSpPr>
          <p:spPr bwMode="auto">
            <a:xfrm flipH="1" flipV="1">
              <a:off x="6138080" y="6182126"/>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5" name="Line 10"/>
            <p:cNvSpPr>
              <a:spLocks noChangeShapeType="1"/>
            </p:cNvSpPr>
            <p:nvPr/>
          </p:nvSpPr>
          <p:spPr bwMode="auto">
            <a:xfrm flipH="1" flipV="1">
              <a:off x="7179938" y="5929927"/>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6" name="Line 11"/>
            <p:cNvSpPr>
              <a:spLocks noChangeShapeType="1"/>
            </p:cNvSpPr>
            <p:nvPr/>
          </p:nvSpPr>
          <p:spPr bwMode="auto">
            <a:xfrm flipH="1" flipV="1">
              <a:off x="7010135" y="5933565"/>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7" name="Line 12"/>
            <p:cNvSpPr>
              <a:spLocks noChangeShapeType="1"/>
            </p:cNvSpPr>
            <p:nvPr/>
          </p:nvSpPr>
          <p:spPr bwMode="auto">
            <a:xfrm flipV="1">
              <a:off x="8016820" y="5892340"/>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8" name="Line 13"/>
            <p:cNvSpPr>
              <a:spLocks noChangeShapeType="1"/>
            </p:cNvSpPr>
            <p:nvPr/>
          </p:nvSpPr>
          <p:spPr bwMode="auto">
            <a:xfrm flipV="1">
              <a:off x="6139292" y="5802609"/>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9" name="Line 15"/>
            <p:cNvSpPr>
              <a:spLocks noChangeShapeType="1"/>
            </p:cNvSpPr>
            <p:nvPr/>
          </p:nvSpPr>
          <p:spPr bwMode="auto">
            <a:xfrm flipV="1">
              <a:off x="6134441" y="5047233"/>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0" name="Line 24"/>
            <p:cNvSpPr>
              <a:spLocks noChangeShapeType="1"/>
            </p:cNvSpPr>
            <p:nvPr/>
          </p:nvSpPr>
          <p:spPr bwMode="auto">
            <a:xfrm rot="5400000" flipV="1">
              <a:off x="7731495" y="4776457"/>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1" name="Group 350"/>
            <p:cNvGrpSpPr/>
            <p:nvPr/>
          </p:nvGrpSpPr>
          <p:grpSpPr>
            <a:xfrm rot="10800000">
              <a:off x="6600531" y="4911407"/>
              <a:ext cx="860174" cy="270406"/>
              <a:chOff x="6723082" y="1703361"/>
              <a:chExt cx="676901" cy="212792"/>
            </a:xfrm>
          </p:grpSpPr>
          <p:sp>
            <p:nvSpPr>
              <p:cNvPr id="375"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6"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7"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8"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0"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1"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2"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3"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4"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5"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6"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7"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8"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52" name="Group 45"/>
            <p:cNvGrpSpPr>
              <a:grpSpLocks/>
            </p:cNvGrpSpPr>
            <p:nvPr/>
          </p:nvGrpSpPr>
          <p:grpSpPr bwMode="auto">
            <a:xfrm flipH="1" flipV="1">
              <a:off x="7908874" y="5368544"/>
              <a:ext cx="219530" cy="521371"/>
              <a:chOff x="3485" y="1922"/>
              <a:chExt cx="181" cy="678"/>
            </a:xfrm>
          </p:grpSpPr>
          <p:sp>
            <p:nvSpPr>
              <p:cNvPr id="370"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1"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2"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3"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4"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3" name="Line 46"/>
            <p:cNvSpPr>
              <a:spLocks noChangeShapeType="1"/>
            </p:cNvSpPr>
            <p:nvPr/>
          </p:nvSpPr>
          <p:spPr bwMode="auto">
            <a:xfrm flipH="1" flipV="1">
              <a:off x="8010756" y="5058145"/>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4" name="Line 13"/>
            <p:cNvSpPr>
              <a:spLocks noChangeShapeType="1"/>
            </p:cNvSpPr>
            <p:nvPr/>
          </p:nvSpPr>
          <p:spPr bwMode="auto">
            <a:xfrm flipV="1">
              <a:off x="6138080" y="5047233"/>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7" name="Line 13"/>
            <p:cNvSpPr>
              <a:spLocks noChangeShapeType="1"/>
            </p:cNvSpPr>
            <p:nvPr/>
          </p:nvSpPr>
          <p:spPr bwMode="auto">
            <a:xfrm flipH="1" flipV="1">
              <a:off x="6136667" y="5566173"/>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8" name="Group 357"/>
            <p:cNvGrpSpPr/>
            <p:nvPr/>
          </p:nvGrpSpPr>
          <p:grpSpPr>
            <a:xfrm>
              <a:off x="7488128" y="5099678"/>
              <a:ext cx="146710" cy="146709"/>
              <a:chOff x="6326324" y="3355974"/>
              <a:chExt cx="192085" cy="192085"/>
            </a:xfrm>
          </p:grpSpPr>
          <p:sp>
            <p:nvSpPr>
              <p:cNvPr id="368"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9" name="Line 13"/>
            <p:cNvSpPr>
              <a:spLocks noChangeShapeType="1"/>
            </p:cNvSpPr>
            <p:nvPr/>
          </p:nvSpPr>
          <p:spPr bwMode="auto">
            <a:xfrm rot="16200000" flipH="1" flipV="1">
              <a:off x="6479642" y="5095934"/>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0" name="Group 359"/>
            <p:cNvGrpSpPr/>
            <p:nvPr/>
          </p:nvGrpSpPr>
          <p:grpSpPr>
            <a:xfrm>
              <a:off x="7212087" y="5911046"/>
              <a:ext cx="208382" cy="181253"/>
              <a:chOff x="6326324" y="3355974"/>
              <a:chExt cx="192085" cy="192085"/>
            </a:xfrm>
          </p:grpSpPr>
          <p:sp>
            <p:nvSpPr>
              <p:cNvPr id="366"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7"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61" name="Line 13"/>
            <p:cNvSpPr>
              <a:spLocks noChangeShapeType="1"/>
            </p:cNvSpPr>
            <p:nvPr/>
          </p:nvSpPr>
          <p:spPr bwMode="auto">
            <a:xfrm rot="16200000" flipV="1">
              <a:off x="6822865" y="5949675"/>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2" name="Group 361"/>
            <p:cNvGrpSpPr/>
            <p:nvPr/>
          </p:nvGrpSpPr>
          <p:grpSpPr>
            <a:xfrm flipH="1">
              <a:off x="7009567" y="5269408"/>
              <a:ext cx="139617" cy="72604"/>
              <a:chOff x="152400" y="948631"/>
              <a:chExt cx="393700" cy="139006"/>
            </a:xfrm>
          </p:grpSpPr>
          <p:cxnSp>
            <p:nvCxnSpPr>
              <p:cNvPr id="363" name="Straight Connector 362"/>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nvGrpSpPr>
          <p:cNvPr id="19" name="Group 18"/>
          <p:cNvGrpSpPr/>
          <p:nvPr/>
        </p:nvGrpSpPr>
        <p:grpSpPr>
          <a:xfrm>
            <a:off x="5060636" y="4088777"/>
            <a:ext cx="2592062" cy="2388127"/>
            <a:chOff x="5507567" y="3792540"/>
            <a:chExt cx="2592062" cy="2388127"/>
          </a:xfrm>
        </p:grpSpPr>
        <p:sp>
          <p:nvSpPr>
            <p:cNvPr id="13" name="Freeform 12"/>
            <p:cNvSpPr/>
            <p:nvPr/>
          </p:nvSpPr>
          <p:spPr>
            <a:xfrm>
              <a:off x="5507567" y="3982681"/>
              <a:ext cx="2396066" cy="1994889"/>
            </a:xfrm>
            <a:custGeom>
              <a:avLst/>
              <a:gdLst>
                <a:gd name="connsiteX0" fmla="*/ 0 w 2396066"/>
                <a:gd name="connsiteY0" fmla="*/ 1110019 h 1994889"/>
                <a:gd name="connsiteX1" fmla="*/ 38100 w 2396066"/>
                <a:gd name="connsiteY1" fmla="*/ 652819 h 1994889"/>
                <a:gd name="connsiteX2" fmla="*/ 76200 w 2396066"/>
                <a:gd name="connsiteY2" fmla="*/ 242186 h 1994889"/>
                <a:gd name="connsiteX3" fmla="*/ 101600 w 2396066"/>
                <a:gd name="connsiteY3" fmla="*/ 51686 h 1994889"/>
                <a:gd name="connsiteX4" fmla="*/ 122766 w 2396066"/>
                <a:gd name="connsiteY4" fmla="*/ 886 h 1994889"/>
                <a:gd name="connsiteX5" fmla="*/ 139700 w 2396066"/>
                <a:gd name="connsiteY5" fmla="*/ 81319 h 1994889"/>
                <a:gd name="connsiteX6" fmla="*/ 190500 w 2396066"/>
                <a:gd name="connsiteY6" fmla="*/ 491952 h 1994889"/>
                <a:gd name="connsiteX7" fmla="*/ 224366 w 2396066"/>
                <a:gd name="connsiteY7" fmla="*/ 987252 h 1994889"/>
                <a:gd name="connsiteX8" fmla="*/ 266700 w 2396066"/>
                <a:gd name="connsiteY8" fmla="*/ 1647652 h 1994889"/>
                <a:gd name="connsiteX9" fmla="*/ 296333 w 2396066"/>
                <a:gd name="connsiteY9" fmla="*/ 1901652 h 1994889"/>
                <a:gd name="connsiteX10" fmla="*/ 325966 w 2396066"/>
                <a:gd name="connsiteY10" fmla="*/ 1982086 h 1994889"/>
                <a:gd name="connsiteX11" fmla="*/ 342900 w 2396066"/>
                <a:gd name="connsiteY11" fmla="*/ 1990552 h 1994889"/>
                <a:gd name="connsiteX12" fmla="*/ 376766 w 2396066"/>
                <a:gd name="connsiteY12" fmla="*/ 1939752 h 1994889"/>
                <a:gd name="connsiteX13" fmla="*/ 410633 w 2396066"/>
                <a:gd name="connsiteY13" fmla="*/ 1787352 h 1994889"/>
                <a:gd name="connsiteX14" fmla="*/ 465666 w 2396066"/>
                <a:gd name="connsiteY14" fmla="*/ 1207386 h 1994889"/>
                <a:gd name="connsiteX15" fmla="*/ 516466 w 2396066"/>
                <a:gd name="connsiteY15" fmla="*/ 644352 h 1994889"/>
                <a:gd name="connsiteX16" fmla="*/ 558800 w 2396066"/>
                <a:gd name="connsiteY16" fmla="*/ 513119 h 1994889"/>
                <a:gd name="connsiteX17" fmla="*/ 575733 w 2396066"/>
                <a:gd name="connsiteY17" fmla="*/ 487719 h 1994889"/>
                <a:gd name="connsiteX18" fmla="*/ 618066 w 2396066"/>
                <a:gd name="connsiteY18" fmla="*/ 530052 h 1994889"/>
                <a:gd name="connsiteX19" fmla="*/ 651933 w 2396066"/>
                <a:gd name="connsiteY19" fmla="*/ 707852 h 1994889"/>
                <a:gd name="connsiteX20" fmla="*/ 732366 w 2396066"/>
                <a:gd name="connsiteY20" fmla="*/ 1258186 h 1994889"/>
                <a:gd name="connsiteX21" fmla="*/ 774700 w 2396066"/>
                <a:gd name="connsiteY21" fmla="*/ 1482552 h 1994889"/>
                <a:gd name="connsiteX22" fmla="*/ 795866 w 2396066"/>
                <a:gd name="connsiteY22" fmla="*/ 1533352 h 1994889"/>
                <a:gd name="connsiteX23" fmla="*/ 825500 w 2396066"/>
                <a:gd name="connsiteY23" fmla="*/ 1550286 h 1994889"/>
                <a:gd name="connsiteX24" fmla="*/ 855133 w 2396066"/>
                <a:gd name="connsiteY24" fmla="*/ 1499486 h 1994889"/>
                <a:gd name="connsiteX25" fmla="*/ 927100 w 2396066"/>
                <a:gd name="connsiteY25" fmla="*/ 1253952 h 1994889"/>
                <a:gd name="connsiteX26" fmla="*/ 986366 w 2396066"/>
                <a:gd name="connsiteY26" fmla="*/ 923752 h 1994889"/>
                <a:gd name="connsiteX27" fmla="*/ 1028700 w 2396066"/>
                <a:gd name="connsiteY27" fmla="*/ 822152 h 1994889"/>
                <a:gd name="connsiteX28" fmla="*/ 1062566 w 2396066"/>
                <a:gd name="connsiteY28" fmla="*/ 792519 h 1994889"/>
                <a:gd name="connsiteX29" fmla="*/ 1104900 w 2396066"/>
                <a:gd name="connsiteY29" fmla="*/ 826386 h 1994889"/>
                <a:gd name="connsiteX30" fmla="*/ 1168400 w 2396066"/>
                <a:gd name="connsiteY30" fmla="*/ 1004186 h 1994889"/>
                <a:gd name="connsiteX31" fmla="*/ 1227666 w 2396066"/>
                <a:gd name="connsiteY31" fmla="*/ 1245486 h 1994889"/>
                <a:gd name="connsiteX32" fmla="*/ 1265766 w 2396066"/>
                <a:gd name="connsiteY32" fmla="*/ 1321686 h 1994889"/>
                <a:gd name="connsiteX33" fmla="*/ 1320800 w 2396066"/>
                <a:gd name="connsiteY33" fmla="*/ 1347086 h 1994889"/>
                <a:gd name="connsiteX34" fmla="*/ 1375833 w 2396066"/>
                <a:gd name="connsiteY34" fmla="*/ 1304752 h 1994889"/>
                <a:gd name="connsiteX35" fmla="*/ 1430866 w 2396066"/>
                <a:gd name="connsiteY35" fmla="*/ 1122719 h 1994889"/>
                <a:gd name="connsiteX36" fmla="*/ 1490133 w 2396066"/>
                <a:gd name="connsiteY36" fmla="*/ 970319 h 1994889"/>
                <a:gd name="connsiteX37" fmla="*/ 1540933 w 2396066"/>
                <a:gd name="connsiteY37" fmla="*/ 932219 h 1994889"/>
                <a:gd name="connsiteX38" fmla="*/ 1621366 w 2396066"/>
                <a:gd name="connsiteY38" fmla="*/ 995719 h 1994889"/>
                <a:gd name="connsiteX39" fmla="*/ 1714500 w 2396066"/>
                <a:gd name="connsiteY39" fmla="*/ 1190452 h 1994889"/>
                <a:gd name="connsiteX40" fmla="*/ 1765300 w 2396066"/>
                <a:gd name="connsiteY40" fmla="*/ 1237019 h 1994889"/>
                <a:gd name="connsiteX41" fmla="*/ 1794933 w 2396066"/>
                <a:gd name="connsiteY41" fmla="*/ 1245486 h 1994889"/>
                <a:gd name="connsiteX42" fmla="*/ 1858433 w 2396066"/>
                <a:gd name="connsiteY42" fmla="*/ 1211619 h 1994889"/>
                <a:gd name="connsiteX43" fmla="*/ 1921933 w 2396066"/>
                <a:gd name="connsiteY43" fmla="*/ 1101552 h 1994889"/>
                <a:gd name="connsiteX44" fmla="*/ 1993900 w 2396066"/>
                <a:gd name="connsiteY44" fmla="*/ 1021119 h 1994889"/>
                <a:gd name="connsiteX45" fmla="*/ 2032000 w 2396066"/>
                <a:gd name="connsiteY45" fmla="*/ 1008419 h 1994889"/>
                <a:gd name="connsiteX46" fmla="*/ 2099733 w 2396066"/>
                <a:gd name="connsiteY46" fmla="*/ 1042286 h 1994889"/>
                <a:gd name="connsiteX47" fmla="*/ 2154766 w 2396066"/>
                <a:gd name="connsiteY47" fmla="*/ 1118486 h 1994889"/>
                <a:gd name="connsiteX48" fmla="*/ 2209800 w 2396066"/>
                <a:gd name="connsiteY48" fmla="*/ 1177752 h 1994889"/>
                <a:gd name="connsiteX49" fmla="*/ 2264833 w 2396066"/>
                <a:gd name="connsiteY49" fmla="*/ 1198919 h 1994889"/>
                <a:gd name="connsiteX50" fmla="*/ 2341033 w 2396066"/>
                <a:gd name="connsiteY50" fmla="*/ 1169286 h 1994889"/>
                <a:gd name="connsiteX51" fmla="*/ 2396066 w 2396066"/>
                <a:gd name="connsiteY51" fmla="*/ 1110019 h 199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6066" h="1994889">
                  <a:moveTo>
                    <a:pt x="0" y="1110019"/>
                  </a:moveTo>
                  <a:cubicBezTo>
                    <a:pt x="12700" y="953738"/>
                    <a:pt x="25400" y="797458"/>
                    <a:pt x="38100" y="652819"/>
                  </a:cubicBezTo>
                  <a:cubicBezTo>
                    <a:pt x="50800" y="508180"/>
                    <a:pt x="65617" y="342375"/>
                    <a:pt x="76200" y="242186"/>
                  </a:cubicBezTo>
                  <a:cubicBezTo>
                    <a:pt x="86783" y="141997"/>
                    <a:pt x="93839" y="91903"/>
                    <a:pt x="101600" y="51686"/>
                  </a:cubicBezTo>
                  <a:cubicBezTo>
                    <a:pt x="109361" y="11469"/>
                    <a:pt x="116416" y="-4053"/>
                    <a:pt x="122766" y="886"/>
                  </a:cubicBezTo>
                  <a:cubicBezTo>
                    <a:pt x="129116" y="5825"/>
                    <a:pt x="128411" y="-525"/>
                    <a:pt x="139700" y="81319"/>
                  </a:cubicBezTo>
                  <a:cubicBezTo>
                    <a:pt x="150989" y="163163"/>
                    <a:pt x="176389" y="340963"/>
                    <a:pt x="190500" y="491952"/>
                  </a:cubicBezTo>
                  <a:cubicBezTo>
                    <a:pt x="204611" y="642941"/>
                    <a:pt x="211666" y="794635"/>
                    <a:pt x="224366" y="987252"/>
                  </a:cubicBezTo>
                  <a:cubicBezTo>
                    <a:pt x="237066" y="1179869"/>
                    <a:pt x="254706" y="1495252"/>
                    <a:pt x="266700" y="1647652"/>
                  </a:cubicBezTo>
                  <a:cubicBezTo>
                    <a:pt x="278695" y="1800052"/>
                    <a:pt x="286455" y="1845913"/>
                    <a:pt x="296333" y="1901652"/>
                  </a:cubicBezTo>
                  <a:cubicBezTo>
                    <a:pt x="306211" y="1957391"/>
                    <a:pt x="318205" y="1967269"/>
                    <a:pt x="325966" y="1982086"/>
                  </a:cubicBezTo>
                  <a:cubicBezTo>
                    <a:pt x="333727" y="1996903"/>
                    <a:pt x="334433" y="1997608"/>
                    <a:pt x="342900" y="1990552"/>
                  </a:cubicBezTo>
                  <a:cubicBezTo>
                    <a:pt x="351367" y="1983496"/>
                    <a:pt x="365477" y="1973619"/>
                    <a:pt x="376766" y="1939752"/>
                  </a:cubicBezTo>
                  <a:cubicBezTo>
                    <a:pt x="388055" y="1905885"/>
                    <a:pt x="395816" y="1909413"/>
                    <a:pt x="410633" y="1787352"/>
                  </a:cubicBezTo>
                  <a:cubicBezTo>
                    <a:pt x="425450" y="1665291"/>
                    <a:pt x="448027" y="1397886"/>
                    <a:pt x="465666" y="1207386"/>
                  </a:cubicBezTo>
                  <a:cubicBezTo>
                    <a:pt x="483305" y="1016886"/>
                    <a:pt x="500944" y="760063"/>
                    <a:pt x="516466" y="644352"/>
                  </a:cubicBezTo>
                  <a:cubicBezTo>
                    <a:pt x="531988" y="528641"/>
                    <a:pt x="548922" y="539225"/>
                    <a:pt x="558800" y="513119"/>
                  </a:cubicBezTo>
                  <a:cubicBezTo>
                    <a:pt x="568678" y="487013"/>
                    <a:pt x="565855" y="484897"/>
                    <a:pt x="575733" y="487719"/>
                  </a:cubicBezTo>
                  <a:cubicBezTo>
                    <a:pt x="585611" y="490541"/>
                    <a:pt x="605366" y="493363"/>
                    <a:pt x="618066" y="530052"/>
                  </a:cubicBezTo>
                  <a:cubicBezTo>
                    <a:pt x="630766" y="566741"/>
                    <a:pt x="632883" y="586496"/>
                    <a:pt x="651933" y="707852"/>
                  </a:cubicBezTo>
                  <a:cubicBezTo>
                    <a:pt x="670983" y="829208"/>
                    <a:pt x="711905" y="1129069"/>
                    <a:pt x="732366" y="1258186"/>
                  </a:cubicBezTo>
                  <a:cubicBezTo>
                    <a:pt x="752827" y="1387303"/>
                    <a:pt x="764117" y="1436691"/>
                    <a:pt x="774700" y="1482552"/>
                  </a:cubicBezTo>
                  <a:cubicBezTo>
                    <a:pt x="785283" y="1528413"/>
                    <a:pt x="787399" y="1522063"/>
                    <a:pt x="795866" y="1533352"/>
                  </a:cubicBezTo>
                  <a:cubicBezTo>
                    <a:pt x="804333" y="1544641"/>
                    <a:pt x="815622" y="1555930"/>
                    <a:pt x="825500" y="1550286"/>
                  </a:cubicBezTo>
                  <a:cubicBezTo>
                    <a:pt x="835378" y="1544642"/>
                    <a:pt x="838200" y="1548875"/>
                    <a:pt x="855133" y="1499486"/>
                  </a:cubicBezTo>
                  <a:cubicBezTo>
                    <a:pt x="872066" y="1450097"/>
                    <a:pt x="905228" y="1349908"/>
                    <a:pt x="927100" y="1253952"/>
                  </a:cubicBezTo>
                  <a:cubicBezTo>
                    <a:pt x="948972" y="1157996"/>
                    <a:pt x="969433" y="995719"/>
                    <a:pt x="986366" y="923752"/>
                  </a:cubicBezTo>
                  <a:cubicBezTo>
                    <a:pt x="1003299" y="851785"/>
                    <a:pt x="1016000" y="844024"/>
                    <a:pt x="1028700" y="822152"/>
                  </a:cubicBezTo>
                  <a:cubicBezTo>
                    <a:pt x="1041400" y="800280"/>
                    <a:pt x="1049866" y="791813"/>
                    <a:pt x="1062566" y="792519"/>
                  </a:cubicBezTo>
                  <a:cubicBezTo>
                    <a:pt x="1075266" y="793225"/>
                    <a:pt x="1087261" y="791108"/>
                    <a:pt x="1104900" y="826386"/>
                  </a:cubicBezTo>
                  <a:cubicBezTo>
                    <a:pt x="1122539" y="861664"/>
                    <a:pt x="1147939" y="934336"/>
                    <a:pt x="1168400" y="1004186"/>
                  </a:cubicBezTo>
                  <a:cubicBezTo>
                    <a:pt x="1188861" y="1074036"/>
                    <a:pt x="1211438" y="1192569"/>
                    <a:pt x="1227666" y="1245486"/>
                  </a:cubicBezTo>
                  <a:cubicBezTo>
                    <a:pt x="1243894" y="1298403"/>
                    <a:pt x="1250244" y="1304753"/>
                    <a:pt x="1265766" y="1321686"/>
                  </a:cubicBezTo>
                  <a:cubicBezTo>
                    <a:pt x="1281288" y="1338619"/>
                    <a:pt x="1302456" y="1349908"/>
                    <a:pt x="1320800" y="1347086"/>
                  </a:cubicBezTo>
                  <a:cubicBezTo>
                    <a:pt x="1339144" y="1344264"/>
                    <a:pt x="1357489" y="1342146"/>
                    <a:pt x="1375833" y="1304752"/>
                  </a:cubicBezTo>
                  <a:cubicBezTo>
                    <a:pt x="1394177" y="1267358"/>
                    <a:pt x="1411816" y="1178458"/>
                    <a:pt x="1430866" y="1122719"/>
                  </a:cubicBezTo>
                  <a:cubicBezTo>
                    <a:pt x="1449916" y="1066980"/>
                    <a:pt x="1471789" y="1002069"/>
                    <a:pt x="1490133" y="970319"/>
                  </a:cubicBezTo>
                  <a:cubicBezTo>
                    <a:pt x="1508477" y="938569"/>
                    <a:pt x="1519061" y="927986"/>
                    <a:pt x="1540933" y="932219"/>
                  </a:cubicBezTo>
                  <a:cubicBezTo>
                    <a:pt x="1562805" y="936452"/>
                    <a:pt x="1592438" y="952680"/>
                    <a:pt x="1621366" y="995719"/>
                  </a:cubicBezTo>
                  <a:cubicBezTo>
                    <a:pt x="1650294" y="1038758"/>
                    <a:pt x="1690511" y="1150235"/>
                    <a:pt x="1714500" y="1190452"/>
                  </a:cubicBezTo>
                  <a:cubicBezTo>
                    <a:pt x="1738489" y="1230669"/>
                    <a:pt x="1751894" y="1227847"/>
                    <a:pt x="1765300" y="1237019"/>
                  </a:cubicBezTo>
                  <a:cubicBezTo>
                    <a:pt x="1778706" y="1246191"/>
                    <a:pt x="1779411" y="1249719"/>
                    <a:pt x="1794933" y="1245486"/>
                  </a:cubicBezTo>
                  <a:cubicBezTo>
                    <a:pt x="1810455" y="1241253"/>
                    <a:pt x="1837266" y="1235608"/>
                    <a:pt x="1858433" y="1211619"/>
                  </a:cubicBezTo>
                  <a:cubicBezTo>
                    <a:pt x="1879600" y="1187630"/>
                    <a:pt x="1899355" y="1133302"/>
                    <a:pt x="1921933" y="1101552"/>
                  </a:cubicBezTo>
                  <a:cubicBezTo>
                    <a:pt x="1944511" y="1069802"/>
                    <a:pt x="1975556" y="1036641"/>
                    <a:pt x="1993900" y="1021119"/>
                  </a:cubicBezTo>
                  <a:cubicBezTo>
                    <a:pt x="2012244" y="1005597"/>
                    <a:pt x="2014361" y="1004891"/>
                    <a:pt x="2032000" y="1008419"/>
                  </a:cubicBezTo>
                  <a:cubicBezTo>
                    <a:pt x="2049639" y="1011947"/>
                    <a:pt x="2079272" y="1023942"/>
                    <a:pt x="2099733" y="1042286"/>
                  </a:cubicBezTo>
                  <a:cubicBezTo>
                    <a:pt x="2120194" y="1060630"/>
                    <a:pt x="2136422" y="1095908"/>
                    <a:pt x="2154766" y="1118486"/>
                  </a:cubicBezTo>
                  <a:cubicBezTo>
                    <a:pt x="2173110" y="1141064"/>
                    <a:pt x="2191456" y="1164347"/>
                    <a:pt x="2209800" y="1177752"/>
                  </a:cubicBezTo>
                  <a:cubicBezTo>
                    <a:pt x="2228144" y="1191157"/>
                    <a:pt x="2242961" y="1200330"/>
                    <a:pt x="2264833" y="1198919"/>
                  </a:cubicBezTo>
                  <a:cubicBezTo>
                    <a:pt x="2286705" y="1197508"/>
                    <a:pt x="2319161" y="1184103"/>
                    <a:pt x="2341033" y="1169286"/>
                  </a:cubicBezTo>
                  <a:cubicBezTo>
                    <a:pt x="2362905" y="1154469"/>
                    <a:pt x="2396066" y="1110019"/>
                    <a:pt x="2396066" y="1110019"/>
                  </a:cubicBezTo>
                </a:path>
              </a:pathLst>
            </a:cu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Connector 14"/>
            <p:cNvCxnSpPr>
              <a:stCxn id="13" idx="0"/>
            </p:cNvCxnSpPr>
            <p:nvPr/>
          </p:nvCxnSpPr>
          <p:spPr>
            <a:xfrm>
              <a:off x="5507567" y="5092700"/>
              <a:ext cx="25920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flipV="1">
              <a:off x="5507567" y="3792540"/>
              <a:ext cx="0" cy="238812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393" name="Object 3"/>
          <p:cNvGraphicFramePr>
            <a:graphicFrameLocks noChangeAspect="1"/>
          </p:cNvGraphicFramePr>
          <p:nvPr>
            <p:extLst>
              <p:ext uri="{D42A27DB-BD31-4B8C-83A1-F6EECF244321}">
                <p14:modId xmlns:p14="http://schemas.microsoft.com/office/powerpoint/2010/main" val="2465853081"/>
              </p:ext>
            </p:extLst>
          </p:nvPr>
        </p:nvGraphicFramePr>
        <p:xfrm>
          <a:off x="4878691" y="3996001"/>
          <a:ext cx="114416" cy="211671"/>
        </p:xfrm>
        <a:graphic>
          <a:graphicData uri="http://schemas.openxmlformats.org/presentationml/2006/ole">
            <mc:AlternateContent xmlns:mc="http://schemas.openxmlformats.org/markup-compatibility/2006">
              <mc:Choice xmlns:v="urn:schemas-microsoft-com:vml" Requires="v">
                <p:oleObj spid="_x0000_s3168403" name="Equation" r:id="rId10" imgW="88900" imgH="165100" progId="Equation.DSMT4">
                  <p:embed/>
                </p:oleObj>
              </mc:Choice>
              <mc:Fallback>
                <p:oleObj name="Equation" r:id="rId10" imgW="88900" imgH="165100" progId="Equation.DSMT4">
                  <p:embed/>
                  <p:pic>
                    <p:nvPicPr>
                      <p:cNvPr id="0" name=""/>
                      <p:cNvPicPr>
                        <a:picLocks noChangeAspect="1" noChangeArrowheads="1"/>
                      </p:cNvPicPr>
                      <p:nvPr/>
                    </p:nvPicPr>
                    <p:blipFill>
                      <a:blip r:embed="rId11"/>
                      <a:srcRect/>
                      <a:stretch>
                        <a:fillRect/>
                      </a:stretch>
                    </p:blipFill>
                    <p:spPr bwMode="auto">
                      <a:xfrm>
                        <a:off x="4878691" y="3996001"/>
                        <a:ext cx="114416" cy="211671"/>
                      </a:xfrm>
                      <a:prstGeom prst="rect">
                        <a:avLst/>
                      </a:prstGeom>
                      <a:noFill/>
                      <a:ln>
                        <a:noFill/>
                      </a:ln>
                      <a:effectLst/>
                    </p:spPr>
                  </p:pic>
                </p:oleObj>
              </mc:Fallback>
            </mc:AlternateContent>
          </a:graphicData>
        </a:graphic>
      </p:graphicFrame>
      <p:graphicFrame>
        <p:nvGraphicFramePr>
          <p:cNvPr id="395" name="Object 3"/>
          <p:cNvGraphicFramePr>
            <a:graphicFrameLocks noChangeAspect="1"/>
          </p:cNvGraphicFramePr>
          <p:nvPr>
            <p:extLst>
              <p:ext uri="{D42A27DB-BD31-4B8C-83A1-F6EECF244321}">
                <p14:modId xmlns:p14="http://schemas.microsoft.com/office/powerpoint/2010/main" val="241796884"/>
              </p:ext>
            </p:extLst>
          </p:nvPr>
        </p:nvGraphicFramePr>
        <p:xfrm>
          <a:off x="5635285" y="4151918"/>
          <a:ext cx="3208337" cy="254000"/>
        </p:xfrm>
        <a:graphic>
          <a:graphicData uri="http://schemas.openxmlformats.org/presentationml/2006/ole">
            <mc:AlternateContent xmlns:mc="http://schemas.openxmlformats.org/markup-compatibility/2006">
              <mc:Choice xmlns:v="urn:schemas-microsoft-com:vml" Requires="v">
                <p:oleObj spid="_x0000_s3168404" name="Equation" r:id="rId12" imgW="2247900" imgH="177800" progId="Equation.DSMT4">
                  <p:embed/>
                </p:oleObj>
              </mc:Choice>
              <mc:Fallback>
                <p:oleObj name="Equation" r:id="rId12" imgW="2247900" imgH="177800" progId="Equation.DSMT4">
                  <p:embed/>
                  <p:pic>
                    <p:nvPicPr>
                      <p:cNvPr id="0" name=""/>
                      <p:cNvPicPr>
                        <a:picLocks noChangeAspect="1" noChangeArrowheads="1"/>
                      </p:cNvPicPr>
                      <p:nvPr/>
                    </p:nvPicPr>
                    <p:blipFill>
                      <a:blip r:embed="rId13"/>
                      <a:srcRect/>
                      <a:stretch>
                        <a:fillRect/>
                      </a:stretch>
                    </p:blipFill>
                    <p:spPr bwMode="auto">
                      <a:xfrm>
                        <a:off x="5635285" y="4151918"/>
                        <a:ext cx="3208337" cy="254000"/>
                      </a:xfrm>
                      <a:prstGeom prst="rect">
                        <a:avLst/>
                      </a:prstGeom>
                      <a:noFill/>
                      <a:ln>
                        <a:noFill/>
                      </a:ln>
                      <a:effectLst/>
                    </p:spPr>
                  </p:pic>
                </p:oleObj>
              </mc:Fallback>
            </mc:AlternateContent>
          </a:graphicData>
        </a:graphic>
      </p:graphicFrame>
      <p:graphicFrame>
        <p:nvGraphicFramePr>
          <p:cNvPr id="396" name="Object 3"/>
          <p:cNvGraphicFramePr>
            <a:graphicFrameLocks noChangeAspect="1"/>
          </p:cNvGraphicFramePr>
          <p:nvPr>
            <p:extLst>
              <p:ext uri="{D42A27DB-BD31-4B8C-83A1-F6EECF244321}">
                <p14:modId xmlns:p14="http://schemas.microsoft.com/office/powerpoint/2010/main" val="1806746688"/>
              </p:ext>
            </p:extLst>
          </p:nvPr>
        </p:nvGraphicFramePr>
        <p:xfrm>
          <a:off x="7594600" y="5397500"/>
          <a:ext cx="130175" cy="195263"/>
        </p:xfrm>
        <a:graphic>
          <a:graphicData uri="http://schemas.openxmlformats.org/presentationml/2006/ole">
            <mc:AlternateContent xmlns:mc="http://schemas.openxmlformats.org/markup-compatibility/2006">
              <mc:Choice xmlns:v="urn:schemas-microsoft-com:vml" Requires="v">
                <p:oleObj spid="_x0000_s3168405" name="Equation" r:id="rId14" imgW="101600" imgH="152400" progId="Equation.DSMT4">
                  <p:embed/>
                </p:oleObj>
              </mc:Choice>
              <mc:Fallback>
                <p:oleObj name="Equation" r:id="rId14" imgW="101600" imgH="152400" progId="Equation.DSMT4">
                  <p:embed/>
                  <p:pic>
                    <p:nvPicPr>
                      <p:cNvPr id="0" name=""/>
                      <p:cNvPicPr>
                        <a:picLocks noChangeAspect="1" noChangeArrowheads="1"/>
                      </p:cNvPicPr>
                      <p:nvPr/>
                    </p:nvPicPr>
                    <p:blipFill>
                      <a:blip r:embed="rId15"/>
                      <a:srcRect/>
                      <a:stretch>
                        <a:fillRect/>
                      </a:stretch>
                    </p:blipFill>
                    <p:spPr bwMode="auto">
                      <a:xfrm>
                        <a:off x="7594600" y="5397500"/>
                        <a:ext cx="130175" cy="1952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486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5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69.)</a:t>
            </a:r>
          </a:p>
        </p:txBody>
      </p:sp>
      <p:graphicFrame>
        <p:nvGraphicFramePr>
          <p:cNvPr id="99" name="Object 3"/>
          <p:cNvGraphicFramePr>
            <a:graphicFrameLocks noChangeAspect="1"/>
          </p:cNvGraphicFramePr>
          <p:nvPr>
            <p:extLst>
              <p:ext uri="{D42A27DB-BD31-4B8C-83A1-F6EECF244321}">
                <p14:modId xmlns:p14="http://schemas.microsoft.com/office/powerpoint/2010/main" val="273605228"/>
              </p:ext>
            </p:extLst>
          </p:nvPr>
        </p:nvGraphicFramePr>
        <p:xfrm>
          <a:off x="1752846" y="160264"/>
          <a:ext cx="481175" cy="338030"/>
        </p:xfrm>
        <a:graphic>
          <a:graphicData uri="http://schemas.openxmlformats.org/presentationml/2006/ole">
            <mc:AlternateContent xmlns:mc="http://schemas.openxmlformats.org/markup-compatibility/2006">
              <mc:Choice xmlns:v="urn:schemas-microsoft-com:vml" Requires="v">
                <p:oleObj spid="_x0000_s3162878" name="Equation" r:id="rId4" imgW="342900" imgH="241300" progId="Equation.DSMT4">
                  <p:embed/>
                </p:oleObj>
              </mc:Choice>
              <mc:Fallback>
                <p:oleObj name="Equation" r:id="rId4" imgW="342900" imgH="241300" progId="Equation.DSMT4">
                  <p:embed/>
                  <p:pic>
                    <p:nvPicPr>
                      <p:cNvPr id="0" name=""/>
                      <p:cNvPicPr>
                        <a:picLocks noChangeAspect="1" noChangeArrowheads="1"/>
                      </p:cNvPicPr>
                      <p:nvPr/>
                    </p:nvPicPr>
                    <p:blipFill>
                      <a:blip r:embed="rId5"/>
                      <a:srcRect/>
                      <a:stretch>
                        <a:fillRect/>
                      </a:stretch>
                    </p:blipFill>
                    <p:spPr bwMode="auto">
                      <a:xfrm>
                        <a:off x="1752846" y="160264"/>
                        <a:ext cx="481175" cy="338030"/>
                      </a:xfrm>
                      <a:prstGeom prst="rect">
                        <a:avLst/>
                      </a:prstGeom>
                      <a:noFill/>
                      <a:ln>
                        <a:noFill/>
                      </a:ln>
                      <a:effectLst/>
                    </p:spPr>
                  </p:pic>
                </p:oleObj>
              </mc:Fallback>
            </mc:AlternateContent>
          </a:graphicData>
        </a:graphic>
      </p:graphicFrame>
      <p:graphicFrame>
        <p:nvGraphicFramePr>
          <p:cNvPr id="58" name="Object 3"/>
          <p:cNvGraphicFramePr>
            <a:graphicFrameLocks noChangeAspect="1"/>
          </p:cNvGraphicFramePr>
          <p:nvPr>
            <p:extLst>
              <p:ext uri="{D42A27DB-BD31-4B8C-83A1-F6EECF244321}">
                <p14:modId xmlns:p14="http://schemas.microsoft.com/office/powerpoint/2010/main" val="942621762"/>
              </p:ext>
            </p:extLst>
          </p:nvPr>
        </p:nvGraphicFramePr>
        <p:xfrm>
          <a:off x="4267446" y="164133"/>
          <a:ext cx="481175" cy="338030"/>
        </p:xfrm>
        <a:graphic>
          <a:graphicData uri="http://schemas.openxmlformats.org/presentationml/2006/ole">
            <mc:AlternateContent xmlns:mc="http://schemas.openxmlformats.org/markup-compatibility/2006">
              <mc:Choice xmlns:v="urn:schemas-microsoft-com:vml" Requires="v">
                <p:oleObj spid="_x0000_s3162879" name="Equation" r:id="rId6" imgW="342900" imgH="241300" progId="Equation.DSMT4">
                  <p:embed/>
                </p:oleObj>
              </mc:Choice>
              <mc:Fallback>
                <p:oleObj name="Equation" r:id="rId6" imgW="342900" imgH="241300" progId="Equation.DSMT4">
                  <p:embed/>
                  <p:pic>
                    <p:nvPicPr>
                      <p:cNvPr id="0" name=""/>
                      <p:cNvPicPr>
                        <a:picLocks noChangeAspect="1" noChangeArrowheads="1"/>
                      </p:cNvPicPr>
                      <p:nvPr/>
                    </p:nvPicPr>
                    <p:blipFill>
                      <a:blip r:embed="rId5"/>
                      <a:srcRect/>
                      <a:stretch>
                        <a:fillRect/>
                      </a:stretch>
                    </p:blipFill>
                    <p:spPr bwMode="auto">
                      <a:xfrm>
                        <a:off x="4267446" y="164133"/>
                        <a:ext cx="481175" cy="338030"/>
                      </a:xfrm>
                      <a:prstGeom prst="rect">
                        <a:avLst/>
                      </a:prstGeom>
                      <a:noFill/>
                      <a:ln>
                        <a:noFill/>
                      </a:ln>
                      <a:effectLst/>
                    </p:spPr>
                  </p:pic>
                </p:oleObj>
              </mc:Fallback>
            </mc:AlternateContent>
          </a:graphicData>
        </a:graphic>
      </p:graphicFrame>
      <p:grpSp>
        <p:nvGrpSpPr>
          <p:cNvPr id="19" name="Group 18"/>
          <p:cNvGrpSpPr/>
          <p:nvPr/>
        </p:nvGrpSpPr>
        <p:grpSpPr>
          <a:xfrm>
            <a:off x="3605723" y="524222"/>
            <a:ext cx="2240479" cy="1775108"/>
            <a:chOff x="3605723" y="524222"/>
            <a:chExt cx="2240479" cy="1775108"/>
          </a:xfrm>
        </p:grpSpPr>
        <p:sp>
          <p:nvSpPr>
            <p:cNvPr id="59" name="Line 8"/>
            <p:cNvSpPr>
              <a:spLocks noChangeShapeType="1"/>
            </p:cNvSpPr>
            <p:nvPr/>
          </p:nvSpPr>
          <p:spPr bwMode="auto">
            <a:xfrm flipH="1" flipV="1">
              <a:off x="4658497" y="1791303"/>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 name="Line 9"/>
            <p:cNvSpPr>
              <a:spLocks noChangeShapeType="1"/>
            </p:cNvSpPr>
            <p:nvPr/>
          </p:nvSpPr>
          <p:spPr bwMode="auto">
            <a:xfrm flipH="1" flipV="1">
              <a:off x="3609362" y="1794941"/>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 name="Line 10"/>
            <p:cNvSpPr>
              <a:spLocks noChangeShapeType="1"/>
            </p:cNvSpPr>
            <p:nvPr/>
          </p:nvSpPr>
          <p:spPr bwMode="auto">
            <a:xfrm flipH="1" flipV="1">
              <a:off x="4651220" y="1542742"/>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11"/>
            <p:cNvSpPr>
              <a:spLocks noChangeShapeType="1"/>
            </p:cNvSpPr>
            <p:nvPr/>
          </p:nvSpPr>
          <p:spPr bwMode="auto">
            <a:xfrm flipH="1" flipV="1">
              <a:off x="4481417" y="1546380"/>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12"/>
            <p:cNvSpPr>
              <a:spLocks noChangeShapeType="1"/>
            </p:cNvSpPr>
            <p:nvPr/>
          </p:nvSpPr>
          <p:spPr bwMode="auto">
            <a:xfrm flipV="1">
              <a:off x="5488102" y="1505155"/>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13"/>
            <p:cNvSpPr>
              <a:spLocks noChangeShapeType="1"/>
            </p:cNvSpPr>
            <p:nvPr/>
          </p:nvSpPr>
          <p:spPr bwMode="auto">
            <a:xfrm flipV="1">
              <a:off x="3610574" y="1415424"/>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15"/>
            <p:cNvSpPr>
              <a:spLocks noChangeShapeType="1"/>
            </p:cNvSpPr>
            <p:nvPr/>
          </p:nvSpPr>
          <p:spPr bwMode="auto">
            <a:xfrm flipV="1">
              <a:off x="3605723" y="660048"/>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24"/>
            <p:cNvSpPr>
              <a:spLocks noChangeShapeType="1"/>
            </p:cNvSpPr>
            <p:nvPr/>
          </p:nvSpPr>
          <p:spPr bwMode="auto">
            <a:xfrm rot="5400000" flipV="1">
              <a:off x="5202777" y="389272"/>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7" name="Group 66"/>
            <p:cNvGrpSpPr/>
            <p:nvPr/>
          </p:nvGrpSpPr>
          <p:grpSpPr>
            <a:xfrm rot="10800000">
              <a:off x="4071813" y="524222"/>
              <a:ext cx="860174" cy="270406"/>
              <a:chOff x="6723082" y="1703361"/>
              <a:chExt cx="676901" cy="212792"/>
            </a:xfrm>
          </p:grpSpPr>
          <p:sp>
            <p:nvSpPr>
              <p:cNvPr id="100"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1"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2"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3"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4"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5"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6"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7"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8"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9"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68" name="Group 45"/>
            <p:cNvGrpSpPr>
              <a:grpSpLocks/>
            </p:cNvGrpSpPr>
            <p:nvPr/>
          </p:nvGrpSpPr>
          <p:grpSpPr bwMode="auto">
            <a:xfrm flipH="1" flipV="1">
              <a:off x="5380156" y="981359"/>
              <a:ext cx="219530" cy="521371"/>
              <a:chOff x="3485" y="1922"/>
              <a:chExt cx="181" cy="678"/>
            </a:xfrm>
          </p:grpSpPr>
          <p:sp>
            <p:nvSpPr>
              <p:cNvPr id="93"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7"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9" name="Line 46"/>
            <p:cNvSpPr>
              <a:spLocks noChangeShapeType="1"/>
            </p:cNvSpPr>
            <p:nvPr/>
          </p:nvSpPr>
          <p:spPr bwMode="auto">
            <a:xfrm flipH="1" flipV="1">
              <a:off x="5482038" y="670960"/>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 name="Line 13"/>
            <p:cNvSpPr>
              <a:spLocks noChangeShapeType="1"/>
            </p:cNvSpPr>
            <p:nvPr/>
          </p:nvSpPr>
          <p:spPr bwMode="auto">
            <a:xfrm flipV="1">
              <a:off x="3609362" y="660048"/>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71" name="Object 3"/>
            <p:cNvGraphicFramePr>
              <a:graphicFrameLocks noChangeAspect="1"/>
            </p:cNvGraphicFramePr>
            <p:nvPr>
              <p:extLst>
                <p:ext uri="{D42A27DB-BD31-4B8C-83A1-F6EECF244321}">
                  <p14:modId xmlns:p14="http://schemas.microsoft.com/office/powerpoint/2010/main" val="2390962204"/>
                </p:ext>
              </p:extLst>
            </p:nvPr>
          </p:nvGraphicFramePr>
          <p:xfrm>
            <a:off x="5614616" y="1083201"/>
            <a:ext cx="231586" cy="213398"/>
          </p:xfrm>
          <a:graphic>
            <a:graphicData uri="http://schemas.openxmlformats.org/presentationml/2006/ole">
              <mc:AlternateContent xmlns:mc="http://schemas.openxmlformats.org/markup-compatibility/2006">
                <mc:Choice xmlns:v="urn:schemas-microsoft-com:vml" Requires="v">
                  <p:oleObj spid="_x0000_s3162880" name="Equation" r:id="rId7" imgW="165100" imgH="152400" progId="Equation.DSMT4">
                    <p:embed/>
                  </p:oleObj>
                </mc:Choice>
                <mc:Fallback>
                  <p:oleObj name="Equation" r:id="rId7" imgW="165100" imgH="152400" progId="Equation.DSMT4">
                    <p:embed/>
                    <p:pic>
                      <p:nvPicPr>
                        <p:cNvPr id="0" name=""/>
                        <p:cNvPicPr>
                          <a:picLocks noChangeAspect="1" noChangeArrowheads="1"/>
                        </p:cNvPicPr>
                        <p:nvPr/>
                      </p:nvPicPr>
                      <p:blipFill>
                        <a:blip r:embed="rId8"/>
                        <a:srcRect/>
                        <a:stretch>
                          <a:fillRect/>
                        </a:stretch>
                      </p:blipFill>
                      <p:spPr bwMode="auto">
                        <a:xfrm>
                          <a:off x="5614616" y="1083201"/>
                          <a:ext cx="231586" cy="213398"/>
                        </a:xfrm>
                        <a:prstGeom prst="rect">
                          <a:avLst/>
                        </a:prstGeom>
                        <a:noFill/>
                        <a:ln>
                          <a:noFill/>
                        </a:ln>
                        <a:effectLst/>
                      </p:spPr>
                    </p:pic>
                  </p:oleObj>
                </mc:Fallback>
              </mc:AlternateContent>
            </a:graphicData>
          </a:graphic>
        </p:graphicFrame>
        <p:graphicFrame>
          <p:nvGraphicFramePr>
            <p:cNvPr id="72" name="Object 3"/>
            <p:cNvGraphicFramePr>
              <a:graphicFrameLocks noChangeAspect="1"/>
            </p:cNvGraphicFramePr>
            <p:nvPr>
              <p:extLst>
                <p:ext uri="{D42A27DB-BD31-4B8C-83A1-F6EECF244321}">
                  <p14:modId xmlns:p14="http://schemas.microsoft.com/office/powerpoint/2010/main" val="306191893"/>
                </p:ext>
              </p:extLst>
            </p:nvPr>
          </p:nvGraphicFramePr>
          <p:xfrm>
            <a:off x="4467599" y="2050769"/>
            <a:ext cx="196424" cy="248561"/>
          </p:xfrm>
          <a:graphic>
            <a:graphicData uri="http://schemas.openxmlformats.org/presentationml/2006/ole">
              <mc:AlternateContent xmlns:mc="http://schemas.openxmlformats.org/markup-compatibility/2006">
                <mc:Choice xmlns:v="urn:schemas-microsoft-com:vml" Requires="v">
                  <p:oleObj spid="_x0000_s3162881" name="Equation" r:id="rId9" imgW="139700" imgH="177800" progId="Equation.DSMT4">
                    <p:embed/>
                  </p:oleObj>
                </mc:Choice>
                <mc:Fallback>
                  <p:oleObj name="Equation" r:id="rId9" imgW="139700" imgH="177800" progId="Equation.DSMT4">
                    <p:embed/>
                    <p:pic>
                      <p:nvPicPr>
                        <p:cNvPr id="0" name=""/>
                        <p:cNvPicPr>
                          <a:picLocks noChangeAspect="1" noChangeArrowheads="1"/>
                        </p:cNvPicPr>
                        <p:nvPr/>
                      </p:nvPicPr>
                      <p:blipFill>
                        <a:blip r:embed="rId10"/>
                        <a:srcRect/>
                        <a:stretch>
                          <a:fillRect/>
                        </a:stretch>
                      </p:blipFill>
                      <p:spPr bwMode="auto">
                        <a:xfrm>
                          <a:off x="4467599" y="2050769"/>
                          <a:ext cx="196424" cy="248561"/>
                        </a:xfrm>
                        <a:prstGeom prst="rect">
                          <a:avLst/>
                        </a:prstGeom>
                        <a:noFill/>
                        <a:ln>
                          <a:noFill/>
                        </a:ln>
                        <a:effectLst/>
                      </p:spPr>
                    </p:pic>
                  </p:oleObj>
                </mc:Fallback>
              </mc:AlternateContent>
            </a:graphicData>
          </a:graphic>
        </p:graphicFrame>
        <p:sp>
          <p:nvSpPr>
            <p:cNvPr id="73" name="Line 13"/>
            <p:cNvSpPr>
              <a:spLocks noChangeShapeType="1"/>
            </p:cNvSpPr>
            <p:nvPr/>
          </p:nvSpPr>
          <p:spPr bwMode="auto">
            <a:xfrm flipH="1" flipV="1">
              <a:off x="3607949" y="1178988"/>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74" name="Group 73"/>
            <p:cNvGrpSpPr/>
            <p:nvPr/>
          </p:nvGrpSpPr>
          <p:grpSpPr>
            <a:xfrm>
              <a:off x="4292813" y="1606997"/>
              <a:ext cx="146710" cy="146709"/>
              <a:chOff x="6326324" y="3355974"/>
              <a:chExt cx="192085" cy="192085"/>
            </a:xfrm>
          </p:grpSpPr>
          <p:sp>
            <p:nvSpPr>
              <p:cNvPr id="85"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5" name="Line 13"/>
            <p:cNvSpPr>
              <a:spLocks noChangeShapeType="1"/>
            </p:cNvSpPr>
            <p:nvPr/>
          </p:nvSpPr>
          <p:spPr bwMode="auto">
            <a:xfrm rot="16200000" flipH="1" flipV="1">
              <a:off x="4780962" y="1602148"/>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76" name="Group 75"/>
            <p:cNvGrpSpPr/>
            <p:nvPr/>
          </p:nvGrpSpPr>
          <p:grpSpPr>
            <a:xfrm>
              <a:off x="3675836" y="1454223"/>
              <a:ext cx="294642" cy="241474"/>
              <a:chOff x="5913429" y="2616200"/>
              <a:chExt cx="385771" cy="316159"/>
            </a:xfrm>
          </p:grpSpPr>
          <p:sp>
            <p:nvSpPr>
              <p:cNvPr id="82" name="Freeform 81"/>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33" name="Group 332"/>
            <p:cNvGrpSpPr/>
            <p:nvPr/>
          </p:nvGrpSpPr>
          <p:grpSpPr>
            <a:xfrm>
              <a:off x="4325763" y="861443"/>
              <a:ext cx="393700" cy="139006"/>
              <a:chOff x="152400" y="948631"/>
              <a:chExt cx="393700" cy="139006"/>
            </a:xfrm>
          </p:grpSpPr>
          <p:cxnSp>
            <p:nvCxnSpPr>
              <p:cNvPr id="334" name="Straight Connector 333"/>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nvGrpSpPr>
          <p:cNvPr id="20" name="Group 19"/>
          <p:cNvGrpSpPr/>
          <p:nvPr/>
        </p:nvGrpSpPr>
        <p:grpSpPr>
          <a:xfrm>
            <a:off x="6120323" y="168002"/>
            <a:ext cx="2240479" cy="2135197"/>
            <a:chOff x="6120323" y="168002"/>
            <a:chExt cx="2240479" cy="2135197"/>
          </a:xfrm>
        </p:grpSpPr>
        <p:graphicFrame>
          <p:nvGraphicFramePr>
            <p:cNvPr id="151" name="Object 3"/>
            <p:cNvGraphicFramePr>
              <a:graphicFrameLocks noChangeAspect="1"/>
            </p:cNvGraphicFramePr>
            <p:nvPr>
              <p:extLst>
                <p:ext uri="{D42A27DB-BD31-4B8C-83A1-F6EECF244321}">
                  <p14:modId xmlns:p14="http://schemas.microsoft.com/office/powerpoint/2010/main" val="3832855752"/>
                </p:ext>
              </p:extLst>
            </p:nvPr>
          </p:nvGraphicFramePr>
          <p:xfrm>
            <a:off x="6782046" y="168002"/>
            <a:ext cx="481175" cy="338030"/>
          </p:xfrm>
          <a:graphic>
            <a:graphicData uri="http://schemas.openxmlformats.org/presentationml/2006/ole">
              <mc:AlternateContent xmlns:mc="http://schemas.openxmlformats.org/markup-compatibility/2006">
                <mc:Choice xmlns:v="urn:schemas-microsoft-com:vml" Requires="v">
                  <p:oleObj spid="_x0000_s3162882" name="Equation" r:id="rId11" imgW="342900" imgH="241300" progId="Equation.DSMT4">
                    <p:embed/>
                  </p:oleObj>
                </mc:Choice>
                <mc:Fallback>
                  <p:oleObj name="Equation" r:id="rId11" imgW="342900" imgH="241300" progId="Equation.DSMT4">
                    <p:embed/>
                    <p:pic>
                      <p:nvPicPr>
                        <p:cNvPr id="0" name=""/>
                        <p:cNvPicPr>
                          <a:picLocks noChangeAspect="1" noChangeArrowheads="1"/>
                        </p:cNvPicPr>
                        <p:nvPr/>
                      </p:nvPicPr>
                      <p:blipFill>
                        <a:blip r:embed="rId5"/>
                        <a:srcRect/>
                        <a:stretch>
                          <a:fillRect/>
                        </a:stretch>
                      </p:blipFill>
                      <p:spPr bwMode="auto">
                        <a:xfrm>
                          <a:off x="6782046" y="168002"/>
                          <a:ext cx="481175" cy="338030"/>
                        </a:xfrm>
                        <a:prstGeom prst="rect">
                          <a:avLst/>
                        </a:prstGeom>
                        <a:noFill/>
                        <a:ln>
                          <a:noFill/>
                        </a:ln>
                        <a:effectLst/>
                      </p:spPr>
                    </p:pic>
                  </p:oleObj>
                </mc:Fallback>
              </mc:AlternateContent>
            </a:graphicData>
          </a:graphic>
        </p:graphicFrame>
        <p:grpSp>
          <p:nvGrpSpPr>
            <p:cNvPr id="17" name="Group 16"/>
            <p:cNvGrpSpPr/>
            <p:nvPr/>
          </p:nvGrpSpPr>
          <p:grpSpPr>
            <a:xfrm>
              <a:off x="6120323" y="528091"/>
              <a:ext cx="2240479" cy="1775108"/>
              <a:chOff x="6120323" y="528091"/>
              <a:chExt cx="2240479" cy="1775108"/>
            </a:xfrm>
          </p:grpSpPr>
          <p:sp>
            <p:nvSpPr>
              <p:cNvPr id="152" name="Line 8"/>
              <p:cNvSpPr>
                <a:spLocks noChangeShapeType="1"/>
              </p:cNvSpPr>
              <p:nvPr/>
            </p:nvSpPr>
            <p:spPr bwMode="auto">
              <a:xfrm flipH="1" flipV="1">
                <a:off x="7173097" y="1795172"/>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9"/>
              <p:cNvSpPr>
                <a:spLocks noChangeShapeType="1"/>
              </p:cNvSpPr>
              <p:nvPr/>
            </p:nvSpPr>
            <p:spPr bwMode="auto">
              <a:xfrm flipH="1" flipV="1">
                <a:off x="6123962" y="1798810"/>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10"/>
              <p:cNvSpPr>
                <a:spLocks noChangeShapeType="1"/>
              </p:cNvSpPr>
              <p:nvPr/>
            </p:nvSpPr>
            <p:spPr bwMode="auto">
              <a:xfrm flipH="1" flipV="1">
                <a:off x="7165820" y="1546611"/>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 name="Line 11"/>
              <p:cNvSpPr>
                <a:spLocks noChangeShapeType="1"/>
              </p:cNvSpPr>
              <p:nvPr/>
            </p:nvSpPr>
            <p:spPr bwMode="auto">
              <a:xfrm flipH="1" flipV="1">
                <a:off x="6996017" y="1550249"/>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6" name="Line 12"/>
              <p:cNvSpPr>
                <a:spLocks noChangeShapeType="1"/>
              </p:cNvSpPr>
              <p:nvPr/>
            </p:nvSpPr>
            <p:spPr bwMode="auto">
              <a:xfrm flipV="1">
                <a:off x="8002702" y="1509024"/>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 name="Line 13"/>
              <p:cNvSpPr>
                <a:spLocks noChangeShapeType="1"/>
              </p:cNvSpPr>
              <p:nvPr/>
            </p:nvSpPr>
            <p:spPr bwMode="auto">
              <a:xfrm flipV="1">
                <a:off x="6125174" y="1419293"/>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8" name="Line 15"/>
              <p:cNvSpPr>
                <a:spLocks noChangeShapeType="1"/>
              </p:cNvSpPr>
              <p:nvPr/>
            </p:nvSpPr>
            <p:spPr bwMode="auto">
              <a:xfrm flipV="1">
                <a:off x="6120323" y="663917"/>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 name="Line 24"/>
              <p:cNvSpPr>
                <a:spLocks noChangeShapeType="1"/>
              </p:cNvSpPr>
              <p:nvPr/>
            </p:nvSpPr>
            <p:spPr bwMode="auto">
              <a:xfrm rot="5400000" flipV="1">
                <a:off x="7717377" y="393141"/>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0" name="Group 159"/>
              <p:cNvGrpSpPr/>
              <p:nvPr/>
            </p:nvGrpSpPr>
            <p:grpSpPr>
              <a:xfrm rot="10800000">
                <a:off x="6586413" y="528091"/>
                <a:ext cx="860174" cy="270406"/>
                <a:chOff x="6723082" y="1703361"/>
                <a:chExt cx="676901" cy="212792"/>
              </a:xfrm>
            </p:grpSpPr>
            <p:sp>
              <p:nvSpPr>
                <p:cNvPr id="184"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5"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6"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7"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8"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9"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0"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1"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2"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3"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4"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5"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6"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7"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61" name="Group 45"/>
              <p:cNvGrpSpPr>
                <a:grpSpLocks/>
              </p:cNvGrpSpPr>
              <p:nvPr/>
            </p:nvGrpSpPr>
            <p:grpSpPr bwMode="auto">
              <a:xfrm flipH="1" flipV="1">
                <a:off x="7894756" y="985228"/>
                <a:ext cx="219530" cy="521371"/>
                <a:chOff x="3485" y="1922"/>
                <a:chExt cx="181" cy="678"/>
              </a:xfrm>
            </p:grpSpPr>
            <p:sp>
              <p:nvSpPr>
                <p:cNvPr id="179"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0"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1"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2"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3"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2" name="Line 46"/>
              <p:cNvSpPr>
                <a:spLocks noChangeShapeType="1"/>
              </p:cNvSpPr>
              <p:nvPr/>
            </p:nvSpPr>
            <p:spPr bwMode="auto">
              <a:xfrm flipH="1" flipV="1">
                <a:off x="7996638" y="674829"/>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 name="Line 13"/>
              <p:cNvSpPr>
                <a:spLocks noChangeShapeType="1"/>
              </p:cNvSpPr>
              <p:nvPr/>
            </p:nvSpPr>
            <p:spPr bwMode="auto">
              <a:xfrm flipV="1">
                <a:off x="6123962" y="663917"/>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64" name="Object 3"/>
              <p:cNvGraphicFramePr>
                <a:graphicFrameLocks noChangeAspect="1"/>
              </p:cNvGraphicFramePr>
              <p:nvPr>
                <p:extLst>
                  <p:ext uri="{D42A27DB-BD31-4B8C-83A1-F6EECF244321}">
                    <p14:modId xmlns:p14="http://schemas.microsoft.com/office/powerpoint/2010/main" val="1319280984"/>
                  </p:ext>
                </p:extLst>
              </p:nvPr>
            </p:nvGraphicFramePr>
            <p:xfrm>
              <a:off x="8129216" y="1087070"/>
              <a:ext cx="231586" cy="213398"/>
            </p:xfrm>
            <a:graphic>
              <a:graphicData uri="http://schemas.openxmlformats.org/presentationml/2006/ole">
                <mc:AlternateContent xmlns:mc="http://schemas.openxmlformats.org/markup-compatibility/2006">
                  <mc:Choice xmlns:v="urn:schemas-microsoft-com:vml" Requires="v">
                    <p:oleObj spid="_x0000_s3162883" name="Equation" r:id="rId12" imgW="165100" imgH="152400" progId="Equation.DSMT4">
                      <p:embed/>
                    </p:oleObj>
                  </mc:Choice>
                  <mc:Fallback>
                    <p:oleObj name="Equation" r:id="rId12" imgW="165100" imgH="152400" progId="Equation.DSMT4">
                      <p:embed/>
                      <p:pic>
                        <p:nvPicPr>
                          <p:cNvPr id="0" name=""/>
                          <p:cNvPicPr>
                            <a:picLocks noChangeAspect="1" noChangeArrowheads="1"/>
                          </p:cNvPicPr>
                          <p:nvPr/>
                        </p:nvPicPr>
                        <p:blipFill>
                          <a:blip r:embed="rId8"/>
                          <a:srcRect/>
                          <a:stretch>
                            <a:fillRect/>
                          </a:stretch>
                        </p:blipFill>
                        <p:spPr bwMode="auto">
                          <a:xfrm>
                            <a:off x="8129216" y="1087070"/>
                            <a:ext cx="231586" cy="213398"/>
                          </a:xfrm>
                          <a:prstGeom prst="rect">
                            <a:avLst/>
                          </a:prstGeom>
                          <a:noFill/>
                          <a:ln>
                            <a:noFill/>
                          </a:ln>
                          <a:effectLst/>
                        </p:spPr>
                      </p:pic>
                    </p:oleObj>
                  </mc:Fallback>
                </mc:AlternateContent>
              </a:graphicData>
            </a:graphic>
          </p:graphicFrame>
          <p:graphicFrame>
            <p:nvGraphicFramePr>
              <p:cNvPr id="165" name="Object 3"/>
              <p:cNvGraphicFramePr>
                <a:graphicFrameLocks noChangeAspect="1"/>
              </p:cNvGraphicFramePr>
              <p:nvPr>
                <p:extLst>
                  <p:ext uri="{D42A27DB-BD31-4B8C-83A1-F6EECF244321}">
                    <p14:modId xmlns:p14="http://schemas.microsoft.com/office/powerpoint/2010/main" val="1658448194"/>
                  </p:ext>
                </p:extLst>
              </p:nvPr>
            </p:nvGraphicFramePr>
            <p:xfrm>
              <a:off x="6982199" y="2054638"/>
              <a:ext cx="196424" cy="248561"/>
            </p:xfrm>
            <a:graphic>
              <a:graphicData uri="http://schemas.openxmlformats.org/presentationml/2006/ole">
                <mc:AlternateContent xmlns:mc="http://schemas.openxmlformats.org/markup-compatibility/2006">
                  <mc:Choice xmlns:v="urn:schemas-microsoft-com:vml" Requires="v">
                    <p:oleObj spid="_x0000_s3162884" name="Equation" r:id="rId13" imgW="139700" imgH="177800" progId="Equation.DSMT4">
                      <p:embed/>
                    </p:oleObj>
                  </mc:Choice>
                  <mc:Fallback>
                    <p:oleObj name="Equation" r:id="rId13" imgW="139700" imgH="177800" progId="Equation.DSMT4">
                      <p:embed/>
                      <p:pic>
                        <p:nvPicPr>
                          <p:cNvPr id="0" name=""/>
                          <p:cNvPicPr>
                            <a:picLocks noChangeAspect="1" noChangeArrowheads="1"/>
                          </p:cNvPicPr>
                          <p:nvPr/>
                        </p:nvPicPr>
                        <p:blipFill>
                          <a:blip r:embed="rId10"/>
                          <a:srcRect/>
                          <a:stretch>
                            <a:fillRect/>
                          </a:stretch>
                        </p:blipFill>
                        <p:spPr bwMode="auto">
                          <a:xfrm>
                            <a:off x="6982199" y="2054638"/>
                            <a:ext cx="196424" cy="248561"/>
                          </a:xfrm>
                          <a:prstGeom prst="rect">
                            <a:avLst/>
                          </a:prstGeom>
                          <a:noFill/>
                          <a:ln>
                            <a:noFill/>
                          </a:ln>
                          <a:effectLst/>
                        </p:spPr>
                      </p:pic>
                    </p:oleObj>
                  </mc:Fallback>
                </mc:AlternateContent>
              </a:graphicData>
            </a:graphic>
          </p:graphicFrame>
          <p:sp>
            <p:nvSpPr>
              <p:cNvPr id="166" name="Line 13"/>
              <p:cNvSpPr>
                <a:spLocks noChangeShapeType="1"/>
              </p:cNvSpPr>
              <p:nvPr/>
            </p:nvSpPr>
            <p:spPr bwMode="auto">
              <a:xfrm flipH="1" flipV="1">
                <a:off x="6122549" y="1182857"/>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9" name="Group 168"/>
              <p:cNvGrpSpPr/>
              <p:nvPr/>
            </p:nvGrpSpPr>
            <p:grpSpPr>
              <a:xfrm>
                <a:off x="6190436" y="1458092"/>
                <a:ext cx="294642" cy="241474"/>
                <a:chOff x="5913429" y="2616200"/>
                <a:chExt cx="385771" cy="316159"/>
              </a:xfrm>
            </p:grpSpPr>
            <p:sp>
              <p:nvSpPr>
                <p:cNvPr id="174" name="Freeform 173"/>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70" name="Group 169"/>
              <p:cNvGrpSpPr/>
              <p:nvPr/>
            </p:nvGrpSpPr>
            <p:grpSpPr>
              <a:xfrm>
                <a:off x="6440329" y="729187"/>
                <a:ext cx="146710" cy="146709"/>
                <a:chOff x="6326324" y="3355974"/>
                <a:chExt cx="192085" cy="192085"/>
              </a:xfrm>
            </p:grpSpPr>
            <p:sp>
              <p:nvSpPr>
                <p:cNvPr id="172"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3"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71" name="Line 13"/>
              <p:cNvSpPr>
                <a:spLocks noChangeShapeType="1"/>
              </p:cNvSpPr>
              <p:nvPr/>
            </p:nvSpPr>
            <p:spPr bwMode="auto">
              <a:xfrm rot="16200000" flipH="1" flipV="1">
                <a:off x="7535830" y="699962"/>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37" name="Group 336"/>
              <p:cNvGrpSpPr/>
              <p:nvPr/>
            </p:nvGrpSpPr>
            <p:grpSpPr>
              <a:xfrm>
                <a:off x="6865778" y="869831"/>
                <a:ext cx="329497" cy="121053"/>
                <a:chOff x="152400" y="948631"/>
                <a:chExt cx="393700" cy="139006"/>
              </a:xfrm>
            </p:grpSpPr>
            <p:cxnSp>
              <p:nvCxnSpPr>
                <p:cNvPr id="338" name="Straight Connector 337"/>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grpSp>
        <p:nvGrpSpPr>
          <p:cNvPr id="18" name="Group 17"/>
          <p:cNvGrpSpPr/>
          <p:nvPr/>
        </p:nvGrpSpPr>
        <p:grpSpPr>
          <a:xfrm>
            <a:off x="1091123" y="520353"/>
            <a:ext cx="2240479" cy="1775108"/>
            <a:chOff x="1091123" y="520353"/>
            <a:chExt cx="2240479" cy="1775108"/>
          </a:xfrm>
        </p:grpSpPr>
        <p:sp>
          <p:nvSpPr>
            <p:cNvPr id="87" name="Line 8"/>
            <p:cNvSpPr>
              <a:spLocks noChangeShapeType="1"/>
            </p:cNvSpPr>
            <p:nvPr/>
          </p:nvSpPr>
          <p:spPr bwMode="auto">
            <a:xfrm flipH="1" flipV="1">
              <a:off x="2143897" y="1787434"/>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 name="Line 9"/>
            <p:cNvSpPr>
              <a:spLocks noChangeShapeType="1"/>
            </p:cNvSpPr>
            <p:nvPr/>
          </p:nvSpPr>
          <p:spPr bwMode="auto">
            <a:xfrm flipH="1" flipV="1">
              <a:off x="1094762" y="1791072"/>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Line 10"/>
            <p:cNvSpPr>
              <a:spLocks noChangeShapeType="1"/>
            </p:cNvSpPr>
            <p:nvPr/>
          </p:nvSpPr>
          <p:spPr bwMode="auto">
            <a:xfrm flipH="1" flipV="1">
              <a:off x="2136620" y="1538873"/>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11"/>
            <p:cNvSpPr>
              <a:spLocks noChangeShapeType="1"/>
            </p:cNvSpPr>
            <p:nvPr/>
          </p:nvSpPr>
          <p:spPr bwMode="auto">
            <a:xfrm flipH="1" flipV="1">
              <a:off x="1966817" y="1542511"/>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12"/>
            <p:cNvSpPr>
              <a:spLocks noChangeShapeType="1"/>
            </p:cNvSpPr>
            <p:nvPr/>
          </p:nvSpPr>
          <p:spPr bwMode="auto">
            <a:xfrm flipV="1">
              <a:off x="2973502" y="1501286"/>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13"/>
            <p:cNvSpPr>
              <a:spLocks noChangeShapeType="1"/>
            </p:cNvSpPr>
            <p:nvPr/>
          </p:nvSpPr>
          <p:spPr bwMode="auto">
            <a:xfrm flipV="1">
              <a:off x="1095974" y="1411555"/>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Line 15"/>
            <p:cNvSpPr>
              <a:spLocks noChangeShapeType="1"/>
            </p:cNvSpPr>
            <p:nvPr/>
          </p:nvSpPr>
          <p:spPr bwMode="auto">
            <a:xfrm flipV="1">
              <a:off x="1091123" y="656179"/>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 name="Line 24"/>
            <p:cNvSpPr>
              <a:spLocks noChangeShapeType="1"/>
            </p:cNvSpPr>
            <p:nvPr/>
          </p:nvSpPr>
          <p:spPr bwMode="auto">
            <a:xfrm rot="5400000" flipV="1">
              <a:off x="2688177" y="385403"/>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 name="Group 4"/>
            <p:cNvGrpSpPr/>
            <p:nvPr/>
          </p:nvGrpSpPr>
          <p:grpSpPr>
            <a:xfrm rot="10800000">
              <a:off x="1557213" y="520353"/>
              <a:ext cx="860174" cy="270406"/>
              <a:chOff x="6723082" y="1703361"/>
              <a:chExt cx="676901" cy="212792"/>
            </a:xfrm>
          </p:grpSpPr>
          <p:sp>
            <p:nvSpPr>
              <p:cNvPr id="112"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4"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5"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7"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9"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0"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1"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2"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3"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5"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02" name="Group 45"/>
            <p:cNvGrpSpPr>
              <a:grpSpLocks/>
            </p:cNvGrpSpPr>
            <p:nvPr/>
          </p:nvGrpSpPr>
          <p:grpSpPr bwMode="auto">
            <a:xfrm flipH="1" flipV="1">
              <a:off x="2865556" y="977490"/>
              <a:ext cx="219530" cy="521371"/>
              <a:chOff x="3485" y="1922"/>
              <a:chExt cx="181" cy="678"/>
            </a:xfrm>
          </p:grpSpPr>
          <p:sp>
            <p:nvSpPr>
              <p:cNvPr id="105"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4" name="Line 46"/>
            <p:cNvSpPr>
              <a:spLocks noChangeShapeType="1"/>
            </p:cNvSpPr>
            <p:nvPr/>
          </p:nvSpPr>
          <p:spPr bwMode="auto">
            <a:xfrm flipH="1" flipV="1">
              <a:off x="2967438" y="667091"/>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13"/>
            <p:cNvSpPr>
              <a:spLocks noChangeShapeType="1"/>
            </p:cNvSpPr>
            <p:nvPr/>
          </p:nvSpPr>
          <p:spPr bwMode="auto">
            <a:xfrm flipV="1">
              <a:off x="1094762" y="656179"/>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29" name="Object 3"/>
            <p:cNvGraphicFramePr>
              <a:graphicFrameLocks noChangeAspect="1"/>
            </p:cNvGraphicFramePr>
            <p:nvPr>
              <p:extLst>
                <p:ext uri="{D42A27DB-BD31-4B8C-83A1-F6EECF244321}">
                  <p14:modId xmlns:p14="http://schemas.microsoft.com/office/powerpoint/2010/main" val="3146977250"/>
                </p:ext>
              </p:extLst>
            </p:nvPr>
          </p:nvGraphicFramePr>
          <p:xfrm>
            <a:off x="3100016" y="1079332"/>
            <a:ext cx="231586" cy="213398"/>
          </p:xfrm>
          <a:graphic>
            <a:graphicData uri="http://schemas.openxmlformats.org/presentationml/2006/ole">
              <mc:AlternateContent xmlns:mc="http://schemas.openxmlformats.org/markup-compatibility/2006">
                <mc:Choice xmlns:v="urn:schemas-microsoft-com:vml" Requires="v">
                  <p:oleObj spid="_x0000_s3162885" name="Equation" r:id="rId14" imgW="165100" imgH="152400" progId="Equation.DSMT4">
                    <p:embed/>
                  </p:oleObj>
                </mc:Choice>
                <mc:Fallback>
                  <p:oleObj name="Equation" r:id="rId14" imgW="165100" imgH="152400" progId="Equation.DSMT4">
                    <p:embed/>
                    <p:pic>
                      <p:nvPicPr>
                        <p:cNvPr id="0" name=""/>
                        <p:cNvPicPr>
                          <a:picLocks noChangeAspect="1" noChangeArrowheads="1"/>
                        </p:cNvPicPr>
                        <p:nvPr/>
                      </p:nvPicPr>
                      <p:blipFill>
                        <a:blip r:embed="rId8"/>
                        <a:srcRect/>
                        <a:stretch>
                          <a:fillRect/>
                        </a:stretch>
                      </p:blipFill>
                      <p:spPr bwMode="auto">
                        <a:xfrm>
                          <a:off x="3100016" y="1079332"/>
                          <a:ext cx="231586" cy="213398"/>
                        </a:xfrm>
                        <a:prstGeom prst="rect">
                          <a:avLst/>
                        </a:prstGeom>
                        <a:noFill/>
                        <a:ln>
                          <a:noFill/>
                        </a:ln>
                        <a:effectLst/>
                      </p:spPr>
                    </p:pic>
                  </p:oleObj>
                </mc:Fallback>
              </mc:AlternateContent>
            </a:graphicData>
          </a:graphic>
        </p:graphicFrame>
        <p:graphicFrame>
          <p:nvGraphicFramePr>
            <p:cNvPr id="130" name="Object 3"/>
            <p:cNvGraphicFramePr>
              <a:graphicFrameLocks noChangeAspect="1"/>
            </p:cNvGraphicFramePr>
            <p:nvPr>
              <p:extLst>
                <p:ext uri="{D42A27DB-BD31-4B8C-83A1-F6EECF244321}">
                  <p14:modId xmlns:p14="http://schemas.microsoft.com/office/powerpoint/2010/main" val="2381390645"/>
                </p:ext>
              </p:extLst>
            </p:nvPr>
          </p:nvGraphicFramePr>
          <p:xfrm>
            <a:off x="1952999" y="2046900"/>
            <a:ext cx="196424" cy="248561"/>
          </p:xfrm>
          <a:graphic>
            <a:graphicData uri="http://schemas.openxmlformats.org/presentationml/2006/ole">
              <mc:AlternateContent xmlns:mc="http://schemas.openxmlformats.org/markup-compatibility/2006">
                <mc:Choice xmlns:v="urn:schemas-microsoft-com:vml" Requires="v">
                  <p:oleObj spid="_x0000_s3162886" name="Equation" r:id="rId15" imgW="139700" imgH="177800" progId="Equation.DSMT4">
                    <p:embed/>
                  </p:oleObj>
                </mc:Choice>
                <mc:Fallback>
                  <p:oleObj name="Equation" r:id="rId15" imgW="139700" imgH="177800" progId="Equation.DSMT4">
                    <p:embed/>
                    <p:pic>
                      <p:nvPicPr>
                        <p:cNvPr id="0" name=""/>
                        <p:cNvPicPr>
                          <a:picLocks noChangeAspect="1" noChangeArrowheads="1"/>
                        </p:cNvPicPr>
                        <p:nvPr/>
                      </p:nvPicPr>
                      <p:blipFill>
                        <a:blip r:embed="rId10"/>
                        <a:srcRect/>
                        <a:stretch>
                          <a:fillRect/>
                        </a:stretch>
                      </p:blipFill>
                      <p:spPr bwMode="auto">
                        <a:xfrm>
                          <a:off x="1952999" y="2046900"/>
                          <a:ext cx="196424" cy="248561"/>
                        </a:xfrm>
                        <a:prstGeom prst="rect">
                          <a:avLst/>
                        </a:prstGeom>
                        <a:noFill/>
                        <a:ln>
                          <a:noFill/>
                        </a:ln>
                        <a:effectLst/>
                      </p:spPr>
                    </p:pic>
                  </p:oleObj>
                </mc:Fallback>
              </mc:AlternateContent>
            </a:graphicData>
          </a:graphic>
        </p:graphicFrame>
        <p:sp>
          <p:nvSpPr>
            <p:cNvPr id="131" name="Line 13"/>
            <p:cNvSpPr>
              <a:spLocks noChangeShapeType="1"/>
            </p:cNvSpPr>
            <p:nvPr/>
          </p:nvSpPr>
          <p:spPr bwMode="auto">
            <a:xfrm flipH="1" flipV="1">
              <a:off x="1093349" y="1175119"/>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2" name="Group 11"/>
            <p:cNvGrpSpPr/>
            <p:nvPr/>
          </p:nvGrpSpPr>
          <p:grpSpPr>
            <a:xfrm>
              <a:off x="1677345" y="1502262"/>
              <a:ext cx="247578" cy="247576"/>
              <a:chOff x="6326324" y="3355974"/>
              <a:chExt cx="192085" cy="192085"/>
            </a:xfrm>
          </p:grpSpPr>
          <p:sp>
            <p:nvSpPr>
              <p:cNvPr id="132"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34" name="Line 13"/>
            <p:cNvSpPr>
              <a:spLocks noChangeShapeType="1"/>
            </p:cNvSpPr>
            <p:nvPr/>
          </p:nvSpPr>
          <p:spPr bwMode="auto">
            <a:xfrm rot="16200000" flipH="1" flipV="1">
              <a:off x="2304729" y="1515460"/>
              <a:ext cx="1" cy="223447"/>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7" name="Group 136"/>
            <p:cNvGrpSpPr/>
            <p:nvPr/>
          </p:nvGrpSpPr>
          <p:grpSpPr>
            <a:xfrm>
              <a:off x="2416455" y="721449"/>
              <a:ext cx="199304" cy="199302"/>
              <a:chOff x="6326324" y="3355974"/>
              <a:chExt cx="192085" cy="192085"/>
            </a:xfrm>
          </p:grpSpPr>
          <p:sp>
            <p:nvSpPr>
              <p:cNvPr id="138"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40" name="Line 13"/>
            <p:cNvSpPr>
              <a:spLocks noChangeShapeType="1"/>
            </p:cNvSpPr>
            <p:nvPr/>
          </p:nvSpPr>
          <p:spPr bwMode="auto">
            <a:xfrm rot="16200000" flipV="1">
              <a:off x="1473929" y="693354"/>
              <a:ext cx="2" cy="166561"/>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1" name="Group 360"/>
            <p:cNvGrpSpPr/>
            <p:nvPr/>
          </p:nvGrpSpPr>
          <p:grpSpPr>
            <a:xfrm>
              <a:off x="1890058" y="858422"/>
              <a:ext cx="139617" cy="72604"/>
              <a:chOff x="152400" y="948631"/>
              <a:chExt cx="393700" cy="139006"/>
            </a:xfrm>
          </p:grpSpPr>
          <p:cxnSp>
            <p:nvCxnSpPr>
              <p:cNvPr id="362" name="Straight Connector 361"/>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nvGrpSpPr>
          <p:cNvPr id="280" name="Group 279"/>
          <p:cNvGrpSpPr/>
          <p:nvPr/>
        </p:nvGrpSpPr>
        <p:grpSpPr>
          <a:xfrm flipH="1">
            <a:off x="7559258" y="3526849"/>
            <a:ext cx="294642" cy="241474"/>
            <a:chOff x="5913429" y="2616200"/>
            <a:chExt cx="385771" cy="316159"/>
          </a:xfrm>
        </p:grpSpPr>
        <p:sp>
          <p:nvSpPr>
            <p:cNvPr id="281" name="Freeform 280"/>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2"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3"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288" name="Object 3"/>
          <p:cNvGraphicFramePr>
            <a:graphicFrameLocks noChangeAspect="1"/>
          </p:cNvGraphicFramePr>
          <p:nvPr>
            <p:extLst>
              <p:ext uri="{D42A27DB-BD31-4B8C-83A1-F6EECF244321}">
                <p14:modId xmlns:p14="http://schemas.microsoft.com/office/powerpoint/2010/main" val="3940420166"/>
              </p:ext>
            </p:extLst>
          </p:nvPr>
        </p:nvGraphicFramePr>
        <p:xfrm>
          <a:off x="6794952" y="2314302"/>
          <a:ext cx="481175" cy="338030"/>
        </p:xfrm>
        <a:graphic>
          <a:graphicData uri="http://schemas.openxmlformats.org/presentationml/2006/ole">
            <mc:AlternateContent xmlns:mc="http://schemas.openxmlformats.org/markup-compatibility/2006">
              <mc:Choice xmlns:v="urn:schemas-microsoft-com:vml" Requires="v">
                <p:oleObj spid="_x0000_s3162887" name="Equation" r:id="rId16" imgW="342900" imgH="241300" progId="Equation.DSMT4">
                  <p:embed/>
                </p:oleObj>
              </mc:Choice>
              <mc:Fallback>
                <p:oleObj name="Equation" r:id="rId16" imgW="342900" imgH="241300" progId="Equation.DSMT4">
                  <p:embed/>
                  <p:pic>
                    <p:nvPicPr>
                      <p:cNvPr id="0" name=""/>
                      <p:cNvPicPr>
                        <a:picLocks noChangeAspect="1" noChangeArrowheads="1"/>
                      </p:cNvPicPr>
                      <p:nvPr/>
                    </p:nvPicPr>
                    <p:blipFill>
                      <a:blip r:embed="rId5"/>
                      <a:srcRect/>
                      <a:stretch>
                        <a:fillRect/>
                      </a:stretch>
                    </p:blipFill>
                    <p:spPr bwMode="auto">
                      <a:xfrm>
                        <a:off x="6794952" y="2314302"/>
                        <a:ext cx="481175" cy="338030"/>
                      </a:xfrm>
                      <a:prstGeom prst="rect">
                        <a:avLst/>
                      </a:prstGeom>
                      <a:noFill/>
                      <a:ln>
                        <a:noFill/>
                      </a:ln>
                      <a:effectLst/>
                    </p:spPr>
                  </p:pic>
                </p:oleObj>
              </mc:Fallback>
            </mc:AlternateContent>
          </a:graphicData>
        </a:graphic>
      </p:graphicFrame>
      <p:sp>
        <p:nvSpPr>
          <p:cNvPr id="289" name="Line 8"/>
          <p:cNvSpPr>
            <a:spLocks noChangeShapeType="1"/>
          </p:cNvSpPr>
          <p:nvPr/>
        </p:nvSpPr>
        <p:spPr bwMode="auto">
          <a:xfrm flipH="1" flipV="1">
            <a:off x="7186003" y="3941472"/>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9"/>
          <p:cNvSpPr>
            <a:spLocks noChangeShapeType="1"/>
          </p:cNvSpPr>
          <p:nvPr/>
        </p:nvSpPr>
        <p:spPr bwMode="auto">
          <a:xfrm flipH="1" flipV="1">
            <a:off x="6136868" y="3945110"/>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0"/>
          <p:cNvSpPr>
            <a:spLocks noChangeShapeType="1"/>
          </p:cNvSpPr>
          <p:nvPr/>
        </p:nvSpPr>
        <p:spPr bwMode="auto">
          <a:xfrm flipH="1" flipV="1">
            <a:off x="7178726" y="3692911"/>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1"/>
          <p:cNvSpPr>
            <a:spLocks noChangeShapeType="1"/>
          </p:cNvSpPr>
          <p:nvPr/>
        </p:nvSpPr>
        <p:spPr bwMode="auto">
          <a:xfrm flipH="1" flipV="1">
            <a:off x="7008923" y="3696549"/>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3" name="Line 12"/>
          <p:cNvSpPr>
            <a:spLocks noChangeShapeType="1"/>
          </p:cNvSpPr>
          <p:nvPr/>
        </p:nvSpPr>
        <p:spPr bwMode="auto">
          <a:xfrm flipV="1">
            <a:off x="8015608" y="3655324"/>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4" name="Line 13"/>
          <p:cNvSpPr>
            <a:spLocks noChangeShapeType="1"/>
          </p:cNvSpPr>
          <p:nvPr/>
        </p:nvSpPr>
        <p:spPr bwMode="auto">
          <a:xfrm flipV="1">
            <a:off x="6138080" y="3565593"/>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5" name="Line 15"/>
          <p:cNvSpPr>
            <a:spLocks noChangeShapeType="1"/>
          </p:cNvSpPr>
          <p:nvPr/>
        </p:nvSpPr>
        <p:spPr bwMode="auto">
          <a:xfrm flipV="1">
            <a:off x="6133229" y="2810217"/>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6" name="Line 24"/>
          <p:cNvSpPr>
            <a:spLocks noChangeShapeType="1"/>
          </p:cNvSpPr>
          <p:nvPr/>
        </p:nvSpPr>
        <p:spPr bwMode="auto">
          <a:xfrm rot="5400000" flipV="1">
            <a:off x="7730283" y="2539441"/>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7" name="Group 296"/>
          <p:cNvGrpSpPr/>
          <p:nvPr/>
        </p:nvGrpSpPr>
        <p:grpSpPr>
          <a:xfrm rot="10800000">
            <a:off x="6599319" y="2674391"/>
            <a:ext cx="860174" cy="270406"/>
            <a:chOff x="6723082" y="1703361"/>
            <a:chExt cx="676901" cy="212792"/>
          </a:xfrm>
        </p:grpSpPr>
        <p:sp>
          <p:nvSpPr>
            <p:cNvPr id="298"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9"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0"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1"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2"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3"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4"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5"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6"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8"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9"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0"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1"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12" name="Group 45"/>
          <p:cNvGrpSpPr>
            <a:grpSpLocks/>
          </p:cNvGrpSpPr>
          <p:nvPr/>
        </p:nvGrpSpPr>
        <p:grpSpPr bwMode="auto">
          <a:xfrm flipH="1" flipV="1">
            <a:off x="7907662" y="3131528"/>
            <a:ext cx="219530" cy="521371"/>
            <a:chOff x="3485" y="1922"/>
            <a:chExt cx="181" cy="678"/>
          </a:xfrm>
        </p:grpSpPr>
        <p:sp>
          <p:nvSpPr>
            <p:cNvPr id="313"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4"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5"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6"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18" name="Line 46"/>
          <p:cNvSpPr>
            <a:spLocks noChangeShapeType="1"/>
          </p:cNvSpPr>
          <p:nvPr/>
        </p:nvSpPr>
        <p:spPr bwMode="auto">
          <a:xfrm flipH="1" flipV="1">
            <a:off x="8009544" y="2821129"/>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9" name="Line 13"/>
          <p:cNvSpPr>
            <a:spLocks noChangeShapeType="1"/>
          </p:cNvSpPr>
          <p:nvPr/>
        </p:nvSpPr>
        <p:spPr bwMode="auto">
          <a:xfrm flipV="1">
            <a:off x="6136868" y="2810217"/>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20" name="Object 3"/>
          <p:cNvGraphicFramePr>
            <a:graphicFrameLocks noChangeAspect="1"/>
          </p:cNvGraphicFramePr>
          <p:nvPr>
            <p:extLst>
              <p:ext uri="{D42A27DB-BD31-4B8C-83A1-F6EECF244321}">
                <p14:modId xmlns:p14="http://schemas.microsoft.com/office/powerpoint/2010/main" val="76683809"/>
              </p:ext>
            </p:extLst>
          </p:nvPr>
        </p:nvGraphicFramePr>
        <p:xfrm>
          <a:off x="8142122" y="3233370"/>
          <a:ext cx="231586" cy="213398"/>
        </p:xfrm>
        <a:graphic>
          <a:graphicData uri="http://schemas.openxmlformats.org/presentationml/2006/ole">
            <mc:AlternateContent xmlns:mc="http://schemas.openxmlformats.org/markup-compatibility/2006">
              <mc:Choice xmlns:v="urn:schemas-microsoft-com:vml" Requires="v">
                <p:oleObj spid="_x0000_s3162888" name="Equation" r:id="rId17" imgW="165100" imgH="152400" progId="Equation.DSMT4">
                  <p:embed/>
                </p:oleObj>
              </mc:Choice>
              <mc:Fallback>
                <p:oleObj name="Equation" r:id="rId17" imgW="165100" imgH="152400" progId="Equation.DSMT4">
                  <p:embed/>
                  <p:pic>
                    <p:nvPicPr>
                      <p:cNvPr id="0" name=""/>
                      <p:cNvPicPr>
                        <a:picLocks noChangeAspect="1" noChangeArrowheads="1"/>
                      </p:cNvPicPr>
                      <p:nvPr/>
                    </p:nvPicPr>
                    <p:blipFill>
                      <a:blip r:embed="rId8"/>
                      <a:srcRect/>
                      <a:stretch>
                        <a:fillRect/>
                      </a:stretch>
                    </p:blipFill>
                    <p:spPr bwMode="auto">
                      <a:xfrm>
                        <a:off x="8142122" y="3233370"/>
                        <a:ext cx="231586" cy="213398"/>
                      </a:xfrm>
                      <a:prstGeom prst="rect">
                        <a:avLst/>
                      </a:prstGeom>
                      <a:noFill/>
                      <a:ln>
                        <a:noFill/>
                      </a:ln>
                      <a:effectLst/>
                    </p:spPr>
                  </p:pic>
                </p:oleObj>
              </mc:Fallback>
            </mc:AlternateContent>
          </a:graphicData>
        </a:graphic>
      </p:graphicFrame>
      <p:graphicFrame>
        <p:nvGraphicFramePr>
          <p:cNvPr id="321" name="Object 3"/>
          <p:cNvGraphicFramePr>
            <a:graphicFrameLocks noChangeAspect="1"/>
          </p:cNvGraphicFramePr>
          <p:nvPr>
            <p:extLst>
              <p:ext uri="{D42A27DB-BD31-4B8C-83A1-F6EECF244321}">
                <p14:modId xmlns:p14="http://schemas.microsoft.com/office/powerpoint/2010/main" val="3372143888"/>
              </p:ext>
            </p:extLst>
          </p:nvPr>
        </p:nvGraphicFramePr>
        <p:xfrm>
          <a:off x="6995105" y="4200938"/>
          <a:ext cx="196424" cy="248561"/>
        </p:xfrm>
        <a:graphic>
          <a:graphicData uri="http://schemas.openxmlformats.org/presentationml/2006/ole">
            <mc:AlternateContent xmlns:mc="http://schemas.openxmlformats.org/markup-compatibility/2006">
              <mc:Choice xmlns:v="urn:schemas-microsoft-com:vml" Requires="v">
                <p:oleObj spid="_x0000_s3162889" name="Equation" r:id="rId18" imgW="139700" imgH="177800" progId="Equation.DSMT4">
                  <p:embed/>
                </p:oleObj>
              </mc:Choice>
              <mc:Fallback>
                <p:oleObj name="Equation" r:id="rId18" imgW="139700" imgH="177800" progId="Equation.DSMT4">
                  <p:embed/>
                  <p:pic>
                    <p:nvPicPr>
                      <p:cNvPr id="0" name=""/>
                      <p:cNvPicPr>
                        <a:picLocks noChangeAspect="1" noChangeArrowheads="1"/>
                      </p:cNvPicPr>
                      <p:nvPr/>
                    </p:nvPicPr>
                    <p:blipFill>
                      <a:blip r:embed="rId10"/>
                      <a:srcRect/>
                      <a:stretch>
                        <a:fillRect/>
                      </a:stretch>
                    </p:blipFill>
                    <p:spPr bwMode="auto">
                      <a:xfrm>
                        <a:off x="6995105" y="4200938"/>
                        <a:ext cx="196424" cy="248561"/>
                      </a:xfrm>
                      <a:prstGeom prst="rect">
                        <a:avLst/>
                      </a:prstGeom>
                      <a:noFill/>
                      <a:ln>
                        <a:noFill/>
                      </a:ln>
                      <a:effectLst/>
                    </p:spPr>
                  </p:pic>
                </p:oleObj>
              </mc:Fallback>
            </mc:AlternateContent>
          </a:graphicData>
        </a:graphic>
      </p:graphicFrame>
      <p:sp>
        <p:nvSpPr>
          <p:cNvPr id="322" name="Line 13"/>
          <p:cNvSpPr>
            <a:spLocks noChangeShapeType="1"/>
          </p:cNvSpPr>
          <p:nvPr/>
        </p:nvSpPr>
        <p:spPr bwMode="auto">
          <a:xfrm flipH="1" flipV="1">
            <a:off x="6135455" y="3329157"/>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27" name="Group 326"/>
          <p:cNvGrpSpPr/>
          <p:nvPr/>
        </p:nvGrpSpPr>
        <p:grpSpPr>
          <a:xfrm>
            <a:off x="7486916" y="2862662"/>
            <a:ext cx="146710" cy="146709"/>
            <a:chOff x="6326324" y="3355974"/>
            <a:chExt cx="192085" cy="192085"/>
          </a:xfrm>
        </p:grpSpPr>
        <p:sp>
          <p:nvSpPr>
            <p:cNvPr id="328"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9"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30" name="Line 13"/>
          <p:cNvSpPr>
            <a:spLocks noChangeShapeType="1"/>
          </p:cNvSpPr>
          <p:nvPr/>
        </p:nvSpPr>
        <p:spPr bwMode="auto">
          <a:xfrm rot="16200000" flipH="1" flipV="1">
            <a:off x="6478430" y="2858918"/>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2" name="Group 21"/>
          <p:cNvGrpSpPr/>
          <p:nvPr/>
        </p:nvGrpSpPr>
        <p:grpSpPr>
          <a:xfrm>
            <a:off x="3618629" y="2670522"/>
            <a:ext cx="1993963" cy="1533829"/>
            <a:chOff x="3618629" y="2670522"/>
            <a:chExt cx="1993963" cy="1533829"/>
          </a:xfrm>
        </p:grpSpPr>
        <p:sp>
          <p:nvSpPr>
            <p:cNvPr id="242" name="Line 8"/>
            <p:cNvSpPr>
              <a:spLocks noChangeShapeType="1"/>
            </p:cNvSpPr>
            <p:nvPr/>
          </p:nvSpPr>
          <p:spPr bwMode="auto">
            <a:xfrm flipH="1" flipV="1">
              <a:off x="4671403" y="3937603"/>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3" name="Line 9"/>
            <p:cNvSpPr>
              <a:spLocks noChangeShapeType="1"/>
            </p:cNvSpPr>
            <p:nvPr/>
          </p:nvSpPr>
          <p:spPr bwMode="auto">
            <a:xfrm flipH="1" flipV="1">
              <a:off x="3622268" y="3941241"/>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4" name="Line 10"/>
            <p:cNvSpPr>
              <a:spLocks noChangeShapeType="1"/>
            </p:cNvSpPr>
            <p:nvPr/>
          </p:nvSpPr>
          <p:spPr bwMode="auto">
            <a:xfrm flipH="1" flipV="1">
              <a:off x="4664126" y="3689042"/>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 name="Line 11"/>
            <p:cNvSpPr>
              <a:spLocks noChangeShapeType="1"/>
            </p:cNvSpPr>
            <p:nvPr/>
          </p:nvSpPr>
          <p:spPr bwMode="auto">
            <a:xfrm flipH="1" flipV="1">
              <a:off x="4494323" y="3692680"/>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 name="Line 12"/>
            <p:cNvSpPr>
              <a:spLocks noChangeShapeType="1"/>
            </p:cNvSpPr>
            <p:nvPr/>
          </p:nvSpPr>
          <p:spPr bwMode="auto">
            <a:xfrm flipV="1">
              <a:off x="5501008" y="3651455"/>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7" name="Line 13"/>
            <p:cNvSpPr>
              <a:spLocks noChangeShapeType="1"/>
            </p:cNvSpPr>
            <p:nvPr/>
          </p:nvSpPr>
          <p:spPr bwMode="auto">
            <a:xfrm flipV="1">
              <a:off x="3623480" y="3561724"/>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8" name="Line 15"/>
            <p:cNvSpPr>
              <a:spLocks noChangeShapeType="1"/>
            </p:cNvSpPr>
            <p:nvPr/>
          </p:nvSpPr>
          <p:spPr bwMode="auto">
            <a:xfrm flipV="1">
              <a:off x="3618629" y="2806348"/>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9" name="Line 24"/>
            <p:cNvSpPr>
              <a:spLocks noChangeShapeType="1"/>
            </p:cNvSpPr>
            <p:nvPr/>
          </p:nvSpPr>
          <p:spPr bwMode="auto">
            <a:xfrm rot="5400000" flipV="1">
              <a:off x="5215683" y="2535572"/>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50" name="Group 249"/>
            <p:cNvGrpSpPr/>
            <p:nvPr/>
          </p:nvGrpSpPr>
          <p:grpSpPr>
            <a:xfrm rot="10800000">
              <a:off x="4084719" y="2670522"/>
              <a:ext cx="860174" cy="270406"/>
              <a:chOff x="6723082" y="1703361"/>
              <a:chExt cx="676901" cy="212792"/>
            </a:xfrm>
          </p:grpSpPr>
          <p:sp>
            <p:nvSpPr>
              <p:cNvPr id="251"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2"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3"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4"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5"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65" name="Group 45"/>
            <p:cNvGrpSpPr>
              <a:grpSpLocks/>
            </p:cNvGrpSpPr>
            <p:nvPr/>
          </p:nvGrpSpPr>
          <p:grpSpPr bwMode="auto">
            <a:xfrm flipH="1" flipV="1">
              <a:off x="5393062" y="3127659"/>
              <a:ext cx="219530" cy="521371"/>
              <a:chOff x="3485" y="1922"/>
              <a:chExt cx="181" cy="678"/>
            </a:xfrm>
          </p:grpSpPr>
          <p:sp>
            <p:nvSpPr>
              <p:cNvPr id="266"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0"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71" name="Line 46"/>
            <p:cNvSpPr>
              <a:spLocks noChangeShapeType="1"/>
            </p:cNvSpPr>
            <p:nvPr/>
          </p:nvSpPr>
          <p:spPr bwMode="auto">
            <a:xfrm flipH="1" flipV="1">
              <a:off x="5494944" y="2817260"/>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2" name="Line 13"/>
            <p:cNvSpPr>
              <a:spLocks noChangeShapeType="1"/>
            </p:cNvSpPr>
            <p:nvPr/>
          </p:nvSpPr>
          <p:spPr bwMode="auto">
            <a:xfrm flipV="1">
              <a:off x="3622268" y="2806348"/>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13"/>
            <p:cNvSpPr>
              <a:spLocks noChangeShapeType="1"/>
            </p:cNvSpPr>
            <p:nvPr/>
          </p:nvSpPr>
          <p:spPr bwMode="auto">
            <a:xfrm flipH="1" flipV="1">
              <a:off x="3620855" y="3325288"/>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3" name="Group 352"/>
            <p:cNvGrpSpPr/>
            <p:nvPr/>
          </p:nvGrpSpPr>
          <p:grpSpPr>
            <a:xfrm>
              <a:off x="4722672" y="3685173"/>
              <a:ext cx="208382" cy="181253"/>
              <a:chOff x="6326324" y="3355974"/>
              <a:chExt cx="192085" cy="192085"/>
            </a:xfrm>
          </p:grpSpPr>
          <p:sp>
            <p:nvSpPr>
              <p:cNvPr id="354"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5"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6" name="Line 13"/>
            <p:cNvSpPr>
              <a:spLocks noChangeShapeType="1"/>
            </p:cNvSpPr>
            <p:nvPr/>
          </p:nvSpPr>
          <p:spPr bwMode="auto">
            <a:xfrm rot="16200000" flipV="1">
              <a:off x="4333450" y="3723802"/>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57" name="Group 356"/>
          <p:cNvGrpSpPr/>
          <p:nvPr/>
        </p:nvGrpSpPr>
        <p:grpSpPr>
          <a:xfrm>
            <a:off x="7210875" y="3674030"/>
            <a:ext cx="208382" cy="181253"/>
            <a:chOff x="6326324" y="3355974"/>
            <a:chExt cx="192085" cy="192085"/>
          </a:xfrm>
        </p:grpSpPr>
        <p:sp>
          <p:nvSpPr>
            <p:cNvPr id="358"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60" name="Line 13"/>
          <p:cNvSpPr>
            <a:spLocks noChangeShapeType="1"/>
          </p:cNvSpPr>
          <p:nvPr/>
        </p:nvSpPr>
        <p:spPr bwMode="auto">
          <a:xfrm rot="16200000" flipV="1">
            <a:off x="6821653" y="3712659"/>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5" name="Group 364"/>
          <p:cNvGrpSpPr/>
          <p:nvPr/>
        </p:nvGrpSpPr>
        <p:grpSpPr>
          <a:xfrm flipH="1">
            <a:off x="7008355" y="3032392"/>
            <a:ext cx="139617" cy="72604"/>
            <a:chOff x="152400" y="948631"/>
            <a:chExt cx="393700" cy="139006"/>
          </a:xfrm>
        </p:grpSpPr>
        <p:cxnSp>
          <p:nvCxnSpPr>
            <p:cNvPr id="366" name="Straight Connector 365"/>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aphicFrame>
        <p:nvGraphicFramePr>
          <p:cNvPr id="370" name="Object 3"/>
          <p:cNvGraphicFramePr>
            <a:graphicFrameLocks noChangeAspect="1"/>
          </p:cNvGraphicFramePr>
          <p:nvPr>
            <p:extLst>
              <p:ext uri="{D42A27DB-BD31-4B8C-83A1-F6EECF244321}">
                <p14:modId xmlns:p14="http://schemas.microsoft.com/office/powerpoint/2010/main" val="209838387"/>
              </p:ext>
            </p:extLst>
          </p:nvPr>
        </p:nvGraphicFramePr>
        <p:xfrm>
          <a:off x="1766964" y="4543580"/>
          <a:ext cx="481175" cy="338030"/>
        </p:xfrm>
        <a:graphic>
          <a:graphicData uri="http://schemas.openxmlformats.org/presentationml/2006/ole">
            <mc:AlternateContent xmlns:mc="http://schemas.openxmlformats.org/markup-compatibility/2006">
              <mc:Choice xmlns:v="urn:schemas-microsoft-com:vml" Requires="v">
                <p:oleObj spid="_x0000_s3162890" name="Equation" r:id="rId19" imgW="342900" imgH="241300" progId="Equation.DSMT4">
                  <p:embed/>
                </p:oleObj>
              </mc:Choice>
              <mc:Fallback>
                <p:oleObj name="Equation" r:id="rId19" imgW="342900" imgH="241300" progId="Equation.DSMT4">
                  <p:embed/>
                  <p:pic>
                    <p:nvPicPr>
                      <p:cNvPr id="0" name=""/>
                      <p:cNvPicPr>
                        <a:picLocks noChangeAspect="1" noChangeArrowheads="1"/>
                      </p:cNvPicPr>
                      <p:nvPr/>
                    </p:nvPicPr>
                    <p:blipFill>
                      <a:blip r:embed="rId5"/>
                      <a:srcRect/>
                      <a:stretch>
                        <a:fillRect/>
                      </a:stretch>
                    </p:blipFill>
                    <p:spPr bwMode="auto">
                      <a:xfrm>
                        <a:off x="1766964" y="4543580"/>
                        <a:ext cx="481175" cy="338030"/>
                      </a:xfrm>
                      <a:prstGeom prst="rect">
                        <a:avLst/>
                      </a:prstGeom>
                      <a:noFill/>
                      <a:ln>
                        <a:noFill/>
                      </a:ln>
                      <a:effectLst/>
                    </p:spPr>
                  </p:pic>
                </p:oleObj>
              </mc:Fallback>
            </mc:AlternateContent>
          </a:graphicData>
        </a:graphic>
      </p:graphicFrame>
      <p:sp>
        <p:nvSpPr>
          <p:cNvPr id="371" name="Line 8"/>
          <p:cNvSpPr>
            <a:spLocks noChangeShapeType="1"/>
          </p:cNvSpPr>
          <p:nvPr/>
        </p:nvSpPr>
        <p:spPr bwMode="auto">
          <a:xfrm flipH="1" flipV="1">
            <a:off x="2158015" y="6170750"/>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2" name="Line 9"/>
          <p:cNvSpPr>
            <a:spLocks noChangeShapeType="1"/>
          </p:cNvSpPr>
          <p:nvPr/>
        </p:nvSpPr>
        <p:spPr bwMode="auto">
          <a:xfrm flipH="1" flipV="1">
            <a:off x="1108880" y="6174388"/>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3" name="Line 10"/>
          <p:cNvSpPr>
            <a:spLocks noChangeShapeType="1"/>
          </p:cNvSpPr>
          <p:nvPr/>
        </p:nvSpPr>
        <p:spPr bwMode="auto">
          <a:xfrm flipH="1" flipV="1">
            <a:off x="2150738" y="5922189"/>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4" name="Line 11"/>
          <p:cNvSpPr>
            <a:spLocks noChangeShapeType="1"/>
          </p:cNvSpPr>
          <p:nvPr/>
        </p:nvSpPr>
        <p:spPr bwMode="auto">
          <a:xfrm flipH="1" flipV="1">
            <a:off x="1980935" y="5925827"/>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5" name="Line 12"/>
          <p:cNvSpPr>
            <a:spLocks noChangeShapeType="1"/>
          </p:cNvSpPr>
          <p:nvPr/>
        </p:nvSpPr>
        <p:spPr bwMode="auto">
          <a:xfrm flipV="1">
            <a:off x="2987620" y="5884602"/>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6" name="Line 13"/>
          <p:cNvSpPr>
            <a:spLocks noChangeShapeType="1"/>
          </p:cNvSpPr>
          <p:nvPr/>
        </p:nvSpPr>
        <p:spPr bwMode="auto">
          <a:xfrm flipV="1">
            <a:off x="1110092" y="5794871"/>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7" name="Line 15"/>
          <p:cNvSpPr>
            <a:spLocks noChangeShapeType="1"/>
          </p:cNvSpPr>
          <p:nvPr/>
        </p:nvSpPr>
        <p:spPr bwMode="auto">
          <a:xfrm flipV="1">
            <a:off x="1105241" y="5039495"/>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8" name="Line 24"/>
          <p:cNvSpPr>
            <a:spLocks noChangeShapeType="1"/>
          </p:cNvSpPr>
          <p:nvPr/>
        </p:nvSpPr>
        <p:spPr bwMode="auto">
          <a:xfrm rot="5400000" flipV="1">
            <a:off x="2702295" y="4768719"/>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79" name="Group 378"/>
          <p:cNvGrpSpPr/>
          <p:nvPr/>
        </p:nvGrpSpPr>
        <p:grpSpPr>
          <a:xfrm rot="10800000">
            <a:off x="1571331" y="4903669"/>
            <a:ext cx="860174" cy="270406"/>
            <a:chOff x="6723082" y="1703361"/>
            <a:chExt cx="676901" cy="212792"/>
          </a:xfrm>
        </p:grpSpPr>
        <p:sp>
          <p:nvSpPr>
            <p:cNvPr id="493"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4"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5"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6"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7"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8"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9"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0"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3"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4"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5"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6"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80" name="Group 45"/>
          <p:cNvGrpSpPr>
            <a:grpSpLocks/>
          </p:cNvGrpSpPr>
          <p:nvPr/>
        </p:nvGrpSpPr>
        <p:grpSpPr bwMode="auto">
          <a:xfrm flipH="1" flipV="1">
            <a:off x="2879674" y="5360806"/>
            <a:ext cx="219530" cy="521371"/>
            <a:chOff x="3485" y="1922"/>
            <a:chExt cx="181" cy="678"/>
          </a:xfrm>
        </p:grpSpPr>
        <p:sp>
          <p:nvSpPr>
            <p:cNvPr id="488"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9"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0"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2"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81" name="Line 46"/>
          <p:cNvSpPr>
            <a:spLocks noChangeShapeType="1"/>
          </p:cNvSpPr>
          <p:nvPr/>
        </p:nvSpPr>
        <p:spPr bwMode="auto">
          <a:xfrm flipH="1" flipV="1">
            <a:off x="2981556" y="5050407"/>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2" name="Line 13"/>
          <p:cNvSpPr>
            <a:spLocks noChangeShapeType="1"/>
          </p:cNvSpPr>
          <p:nvPr/>
        </p:nvSpPr>
        <p:spPr bwMode="auto">
          <a:xfrm flipV="1">
            <a:off x="1108880" y="5039495"/>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83" name="Object 3"/>
          <p:cNvGraphicFramePr>
            <a:graphicFrameLocks noChangeAspect="1"/>
          </p:cNvGraphicFramePr>
          <p:nvPr>
            <p:extLst>
              <p:ext uri="{D42A27DB-BD31-4B8C-83A1-F6EECF244321}">
                <p14:modId xmlns:p14="http://schemas.microsoft.com/office/powerpoint/2010/main" val="3394854005"/>
              </p:ext>
            </p:extLst>
          </p:nvPr>
        </p:nvGraphicFramePr>
        <p:xfrm>
          <a:off x="3114134" y="5462648"/>
          <a:ext cx="231586" cy="213398"/>
        </p:xfrm>
        <a:graphic>
          <a:graphicData uri="http://schemas.openxmlformats.org/presentationml/2006/ole">
            <mc:AlternateContent xmlns:mc="http://schemas.openxmlformats.org/markup-compatibility/2006">
              <mc:Choice xmlns:v="urn:schemas-microsoft-com:vml" Requires="v">
                <p:oleObj spid="_x0000_s3162891" name="Equation" r:id="rId20" imgW="165100" imgH="152400" progId="Equation.DSMT4">
                  <p:embed/>
                </p:oleObj>
              </mc:Choice>
              <mc:Fallback>
                <p:oleObj name="Equation" r:id="rId20" imgW="165100" imgH="152400" progId="Equation.DSMT4">
                  <p:embed/>
                  <p:pic>
                    <p:nvPicPr>
                      <p:cNvPr id="0" name=""/>
                      <p:cNvPicPr>
                        <a:picLocks noChangeAspect="1" noChangeArrowheads="1"/>
                      </p:cNvPicPr>
                      <p:nvPr/>
                    </p:nvPicPr>
                    <p:blipFill>
                      <a:blip r:embed="rId8"/>
                      <a:srcRect/>
                      <a:stretch>
                        <a:fillRect/>
                      </a:stretch>
                    </p:blipFill>
                    <p:spPr bwMode="auto">
                      <a:xfrm>
                        <a:off x="3114134" y="5462648"/>
                        <a:ext cx="231586" cy="213398"/>
                      </a:xfrm>
                      <a:prstGeom prst="rect">
                        <a:avLst/>
                      </a:prstGeom>
                      <a:noFill/>
                      <a:ln>
                        <a:noFill/>
                      </a:ln>
                      <a:effectLst/>
                    </p:spPr>
                  </p:pic>
                </p:oleObj>
              </mc:Fallback>
            </mc:AlternateContent>
          </a:graphicData>
        </a:graphic>
      </p:graphicFrame>
      <p:graphicFrame>
        <p:nvGraphicFramePr>
          <p:cNvPr id="384" name="Object 3"/>
          <p:cNvGraphicFramePr>
            <a:graphicFrameLocks noChangeAspect="1"/>
          </p:cNvGraphicFramePr>
          <p:nvPr>
            <p:extLst>
              <p:ext uri="{D42A27DB-BD31-4B8C-83A1-F6EECF244321}">
                <p14:modId xmlns:p14="http://schemas.microsoft.com/office/powerpoint/2010/main" val="2087855713"/>
              </p:ext>
            </p:extLst>
          </p:nvPr>
        </p:nvGraphicFramePr>
        <p:xfrm>
          <a:off x="1967117" y="6430216"/>
          <a:ext cx="196424" cy="248561"/>
        </p:xfrm>
        <a:graphic>
          <a:graphicData uri="http://schemas.openxmlformats.org/presentationml/2006/ole">
            <mc:AlternateContent xmlns:mc="http://schemas.openxmlformats.org/markup-compatibility/2006">
              <mc:Choice xmlns:v="urn:schemas-microsoft-com:vml" Requires="v">
                <p:oleObj spid="_x0000_s3162892" name="Equation" r:id="rId21" imgW="139700" imgH="177800" progId="Equation.DSMT4">
                  <p:embed/>
                </p:oleObj>
              </mc:Choice>
              <mc:Fallback>
                <p:oleObj name="Equation" r:id="rId21" imgW="139700" imgH="177800" progId="Equation.DSMT4">
                  <p:embed/>
                  <p:pic>
                    <p:nvPicPr>
                      <p:cNvPr id="0" name=""/>
                      <p:cNvPicPr>
                        <a:picLocks noChangeAspect="1" noChangeArrowheads="1"/>
                      </p:cNvPicPr>
                      <p:nvPr/>
                    </p:nvPicPr>
                    <p:blipFill>
                      <a:blip r:embed="rId10"/>
                      <a:srcRect/>
                      <a:stretch>
                        <a:fillRect/>
                      </a:stretch>
                    </p:blipFill>
                    <p:spPr bwMode="auto">
                      <a:xfrm>
                        <a:off x="1967117" y="6430216"/>
                        <a:ext cx="196424" cy="248561"/>
                      </a:xfrm>
                      <a:prstGeom prst="rect">
                        <a:avLst/>
                      </a:prstGeom>
                      <a:noFill/>
                      <a:ln>
                        <a:noFill/>
                      </a:ln>
                      <a:effectLst/>
                    </p:spPr>
                  </p:pic>
                </p:oleObj>
              </mc:Fallback>
            </mc:AlternateContent>
          </a:graphicData>
        </a:graphic>
      </p:graphicFrame>
      <p:sp>
        <p:nvSpPr>
          <p:cNvPr id="385" name="Line 13"/>
          <p:cNvSpPr>
            <a:spLocks noChangeShapeType="1"/>
          </p:cNvSpPr>
          <p:nvPr/>
        </p:nvSpPr>
        <p:spPr bwMode="auto">
          <a:xfrm flipH="1" flipV="1">
            <a:off x="1107467" y="5558435"/>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86" name="Object 3"/>
          <p:cNvGraphicFramePr>
            <a:graphicFrameLocks noChangeAspect="1"/>
          </p:cNvGraphicFramePr>
          <p:nvPr>
            <p:extLst>
              <p:ext uri="{D42A27DB-BD31-4B8C-83A1-F6EECF244321}">
                <p14:modId xmlns:p14="http://schemas.microsoft.com/office/powerpoint/2010/main" val="901868218"/>
              </p:ext>
            </p:extLst>
          </p:nvPr>
        </p:nvGraphicFramePr>
        <p:xfrm>
          <a:off x="4281564" y="4547449"/>
          <a:ext cx="481175" cy="338030"/>
        </p:xfrm>
        <a:graphic>
          <a:graphicData uri="http://schemas.openxmlformats.org/presentationml/2006/ole">
            <mc:AlternateContent xmlns:mc="http://schemas.openxmlformats.org/markup-compatibility/2006">
              <mc:Choice xmlns:v="urn:schemas-microsoft-com:vml" Requires="v">
                <p:oleObj spid="_x0000_s3162893" name="Equation" r:id="rId22" imgW="342900" imgH="241300" progId="Equation.DSMT4">
                  <p:embed/>
                </p:oleObj>
              </mc:Choice>
              <mc:Fallback>
                <p:oleObj name="Equation" r:id="rId22" imgW="342900" imgH="241300" progId="Equation.DSMT4">
                  <p:embed/>
                  <p:pic>
                    <p:nvPicPr>
                      <p:cNvPr id="0" name=""/>
                      <p:cNvPicPr>
                        <a:picLocks noChangeAspect="1" noChangeArrowheads="1"/>
                      </p:cNvPicPr>
                      <p:nvPr/>
                    </p:nvPicPr>
                    <p:blipFill>
                      <a:blip r:embed="rId5"/>
                      <a:srcRect/>
                      <a:stretch>
                        <a:fillRect/>
                      </a:stretch>
                    </p:blipFill>
                    <p:spPr bwMode="auto">
                      <a:xfrm>
                        <a:off x="4281564" y="4547449"/>
                        <a:ext cx="481175" cy="338030"/>
                      </a:xfrm>
                      <a:prstGeom prst="rect">
                        <a:avLst/>
                      </a:prstGeom>
                      <a:noFill/>
                      <a:ln>
                        <a:noFill/>
                      </a:ln>
                      <a:effectLst/>
                    </p:spPr>
                  </p:pic>
                </p:oleObj>
              </mc:Fallback>
            </mc:AlternateContent>
          </a:graphicData>
        </a:graphic>
      </p:graphicFrame>
      <p:sp>
        <p:nvSpPr>
          <p:cNvPr id="387" name="Line 8"/>
          <p:cNvSpPr>
            <a:spLocks noChangeShapeType="1"/>
          </p:cNvSpPr>
          <p:nvPr/>
        </p:nvSpPr>
        <p:spPr bwMode="auto">
          <a:xfrm flipH="1" flipV="1">
            <a:off x="4672615" y="6174619"/>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8" name="Line 9"/>
          <p:cNvSpPr>
            <a:spLocks noChangeShapeType="1"/>
          </p:cNvSpPr>
          <p:nvPr/>
        </p:nvSpPr>
        <p:spPr bwMode="auto">
          <a:xfrm flipH="1" flipV="1">
            <a:off x="3623480" y="6178257"/>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 name="Line 10"/>
          <p:cNvSpPr>
            <a:spLocks noChangeShapeType="1"/>
          </p:cNvSpPr>
          <p:nvPr/>
        </p:nvSpPr>
        <p:spPr bwMode="auto">
          <a:xfrm flipH="1" flipV="1">
            <a:off x="4665338" y="5926058"/>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0" name="Line 11"/>
          <p:cNvSpPr>
            <a:spLocks noChangeShapeType="1"/>
          </p:cNvSpPr>
          <p:nvPr/>
        </p:nvSpPr>
        <p:spPr bwMode="auto">
          <a:xfrm flipH="1" flipV="1">
            <a:off x="4495535" y="5929696"/>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1" name="Line 12"/>
          <p:cNvSpPr>
            <a:spLocks noChangeShapeType="1"/>
          </p:cNvSpPr>
          <p:nvPr/>
        </p:nvSpPr>
        <p:spPr bwMode="auto">
          <a:xfrm flipV="1">
            <a:off x="5502220" y="5888471"/>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2" name="Line 13"/>
          <p:cNvSpPr>
            <a:spLocks noChangeShapeType="1"/>
          </p:cNvSpPr>
          <p:nvPr/>
        </p:nvSpPr>
        <p:spPr bwMode="auto">
          <a:xfrm flipV="1">
            <a:off x="3624692" y="5798740"/>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Line 15"/>
          <p:cNvSpPr>
            <a:spLocks noChangeShapeType="1"/>
          </p:cNvSpPr>
          <p:nvPr/>
        </p:nvSpPr>
        <p:spPr bwMode="auto">
          <a:xfrm flipV="1">
            <a:off x="3619841" y="5043364"/>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4" name="Line 24"/>
          <p:cNvSpPr>
            <a:spLocks noChangeShapeType="1"/>
          </p:cNvSpPr>
          <p:nvPr/>
        </p:nvSpPr>
        <p:spPr bwMode="auto">
          <a:xfrm rot="5400000" flipV="1">
            <a:off x="5216895" y="4772588"/>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95" name="Group 394"/>
          <p:cNvGrpSpPr/>
          <p:nvPr/>
        </p:nvGrpSpPr>
        <p:grpSpPr>
          <a:xfrm rot="10800000">
            <a:off x="4085931" y="4907538"/>
            <a:ext cx="860174" cy="270406"/>
            <a:chOff x="6723082" y="1703361"/>
            <a:chExt cx="676901" cy="212792"/>
          </a:xfrm>
        </p:grpSpPr>
        <p:sp>
          <p:nvSpPr>
            <p:cNvPr id="474"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5"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6"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7"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8"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9"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0"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2"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3"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4"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5"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6"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7"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96" name="Group 45"/>
          <p:cNvGrpSpPr>
            <a:grpSpLocks/>
          </p:cNvGrpSpPr>
          <p:nvPr/>
        </p:nvGrpSpPr>
        <p:grpSpPr bwMode="auto">
          <a:xfrm flipH="1" flipV="1">
            <a:off x="5394274" y="5364675"/>
            <a:ext cx="219530" cy="521371"/>
            <a:chOff x="3485" y="1922"/>
            <a:chExt cx="181" cy="678"/>
          </a:xfrm>
        </p:grpSpPr>
        <p:sp>
          <p:nvSpPr>
            <p:cNvPr id="469"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0"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2"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97" name="Line 46"/>
          <p:cNvSpPr>
            <a:spLocks noChangeShapeType="1"/>
          </p:cNvSpPr>
          <p:nvPr/>
        </p:nvSpPr>
        <p:spPr bwMode="auto">
          <a:xfrm flipH="1" flipV="1">
            <a:off x="5496156" y="5054276"/>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8" name="Line 13"/>
          <p:cNvSpPr>
            <a:spLocks noChangeShapeType="1"/>
          </p:cNvSpPr>
          <p:nvPr/>
        </p:nvSpPr>
        <p:spPr bwMode="auto">
          <a:xfrm flipV="1">
            <a:off x="3623480" y="5043364"/>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99" name="Object 3"/>
          <p:cNvGraphicFramePr>
            <a:graphicFrameLocks noChangeAspect="1"/>
          </p:cNvGraphicFramePr>
          <p:nvPr>
            <p:extLst>
              <p:ext uri="{D42A27DB-BD31-4B8C-83A1-F6EECF244321}">
                <p14:modId xmlns:p14="http://schemas.microsoft.com/office/powerpoint/2010/main" val="1129176320"/>
              </p:ext>
            </p:extLst>
          </p:nvPr>
        </p:nvGraphicFramePr>
        <p:xfrm>
          <a:off x="5628734" y="5466517"/>
          <a:ext cx="231586" cy="213398"/>
        </p:xfrm>
        <a:graphic>
          <a:graphicData uri="http://schemas.openxmlformats.org/presentationml/2006/ole">
            <mc:AlternateContent xmlns:mc="http://schemas.openxmlformats.org/markup-compatibility/2006">
              <mc:Choice xmlns:v="urn:schemas-microsoft-com:vml" Requires="v">
                <p:oleObj spid="_x0000_s3162894" name="Equation" r:id="rId23" imgW="165100" imgH="152400" progId="Equation.DSMT4">
                  <p:embed/>
                </p:oleObj>
              </mc:Choice>
              <mc:Fallback>
                <p:oleObj name="Equation" r:id="rId23" imgW="165100" imgH="152400" progId="Equation.DSMT4">
                  <p:embed/>
                  <p:pic>
                    <p:nvPicPr>
                      <p:cNvPr id="0" name=""/>
                      <p:cNvPicPr>
                        <a:picLocks noChangeAspect="1" noChangeArrowheads="1"/>
                      </p:cNvPicPr>
                      <p:nvPr/>
                    </p:nvPicPr>
                    <p:blipFill>
                      <a:blip r:embed="rId8"/>
                      <a:srcRect/>
                      <a:stretch>
                        <a:fillRect/>
                      </a:stretch>
                    </p:blipFill>
                    <p:spPr bwMode="auto">
                      <a:xfrm>
                        <a:off x="5628734" y="5466517"/>
                        <a:ext cx="231586" cy="213398"/>
                      </a:xfrm>
                      <a:prstGeom prst="rect">
                        <a:avLst/>
                      </a:prstGeom>
                      <a:noFill/>
                      <a:ln>
                        <a:noFill/>
                      </a:ln>
                      <a:effectLst/>
                    </p:spPr>
                  </p:pic>
                </p:oleObj>
              </mc:Fallback>
            </mc:AlternateContent>
          </a:graphicData>
        </a:graphic>
      </p:graphicFrame>
      <p:graphicFrame>
        <p:nvGraphicFramePr>
          <p:cNvPr id="400" name="Object 3"/>
          <p:cNvGraphicFramePr>
            <a:graphicFrameLocks noChangeAspect="1"/>
          </p:cNvGraphicFramePr>
          <p:nvPr>
            <p:extLst>
              <p:ext uri="{D42A27DB-BD31-4B8C-83A1-F6EECF244321}">
                <p14:modId xmlns:p14="http://schemas.microsoft.com/office/powerpoint/2010/main" val="2188325003"/>
              </p:ext>
            </p:extLst>
          </p:nvPr>
        </p:nvGraphicFramePr>
        <p:xfrm>
          <a:off x="4481717" y="6434085"/>
          <a:ext cx="196424" cy="248561"/>
        </p:xfrm>
        <a:graphic>
          <a:graphicData uri="http://schemas.openxmlformats.org/presentationml/2006/ole">
            <mc:AlternateContent xmlns:mc="http://schemas.openxmlformats.org/markup-compatibility/2006">
              <mc:Choice xmlns:v="urn:schemas-microsoft-com:vml" Requires="v">
                <p:oleObj spid="_x0000_s3162895" name="Equation" r:id="rId24" imgW="139700" imgH="177800" progId="Equation.DSMT4">
                  <p:embed/>
                </p:oleObj>
              </mc:Choice>
              <mc:Fallback>
                <p:oleObj name="Equation" r:id="rId24" imgW="139700" imgH="177800" progId="Equation.DSMT4">
                  <p:embed/>
                  <p:pic>
                    <p:nvPicPr>
                      <p:cNvPr id="0" name=""/>
                      <p:cNvPicPr>
                        <a:picLocks noChangeAspect="1" noChangeArrowheads="1"/>
                      </p:cNvPicPr>
                      <p:nvPr/>
                    </p:nvPicPr>
                    <p:blipFill>
                      <a:blip r:embed="rId10"/>
                      <a:srcRect/>
                      <a:stretch>
                        <a:fillRect/>
                      </a:stretch>
                    </p:blipFill>
                    <p:spPr bwMode="auto">
                      <a:xfrm>
                        <a:off x="4481717" y="6434085"/>
                        <a:ext cx="196424" cy="248561"/>
                      </a:xfrm>
                      <a:prstGeom prst="rect">
                        <a:avLst/>
                      </a:prstGeom>
                      <a:noFill/>
                      <a:ln>
                        <a:noFill/>
                      </a:ln>
                      <a:effectLst/>
                    </p:spPr>
                  </p:pic>
                </p:oleObj>
              </mc:Fallback>
            </mc:AlternateContent>
          </a:graphicData>
        </a:graphic>
      </p:graphicFrame>
      <p:sp>
        <p:nvSpPr>
          <p:cNvPr id="401" name="Line 13"/>
          <p:cNvSpPr>
            <a:spLocks noChangeShapeType="1"/>
          </p:cNvSpPr>
          <p:nvPr/>
        </p:nvSpPr>
        <p:spPr bwMode="auto">
          <a:xfrm flipH="1" flipV="1">
            <a:off x="3622067" y="5562304"/>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1" name="Group 420"/>
          <p:cNvGrpSpPr/>
          <p:nvPr/>
        </p:nvGrpSpPr>
        <p:grpSpPr>
          <a:xfrm>
            <a:off x="2209284" y="5956733"/>
            <a:ext cx="146710" cy="146709"/>
            <a:chOff x="6326324" y="3355974"/>
            <a:chExt cx="192085" cy="192085"/>
          </a:xfrm>
        </p:grpSpPr>
        <p:sp>
          <p:nvSpPr>
            <p:cNvPr id="443"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4"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2" name="Line 13"/>
          <p:cNvSpPr>
            <a:spLocks noChangeShapeType="1"/>
          </p:cNvSpPr>
          <p:nvPr/>
        </p:nvSpPr>
        <p:spPr bwMode="auto">
          <a:xfrm rot="16200000" flipH="1" flipV="1">
            <a:off x="1844709" y="5985464"/>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3" name="Group 422"/>
          <p:cNvGrpSpPr/>
          <p:nvPr/>
        </p:nvGrpSpPr>
        <p:grpSpPr>
          <a:xfrm>
            <a:off x="1424620" y="5137778"/>
            <a:ext cx="146710" cy="146709"/>
            <a:chOff x="6326324" y="3355974"/>
            <a:chExt cx="192085" cy="192085"/>
          </a:xfrm>
        </p:grpSpPr>
        <p:sp>
          <p:nvSpPr>
            <p:cNvPr id="441"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2"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4" name="Line 13"/>
          <p:cNvSpPr>
            <a:spLocks noChangeShapeType="1"/>
          </p:cNvSpPr>
          <p:nvPr/>
        </p:nvSpPr>
        <p:spPr bwMode="auto">
          <a:xfrm rot="16200000" flipH="1" flipV="1">
            <a:off x="2520121" y="5108553"/>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5" name="Group 424"/>
          <p:cNvGrpSpPr/>
          <p:nvPr/>
        </p:nvGrpSpPr>
        <p:grpSpPr>
          <a:xfrm flipH="1">
            <a:off x="1889814" y="5259212"/>
            <a:ext cx="239707" cy="97338"/>
            <a:chOff x="152400" y="948631"/>
            <a:chExt cx="393700" cy="139006"/>
          </a:xfrm>
        </p:grpSpPr>
        <p:cxnSp>
          <p:nvCxnSpPr>
            <p:cNvPr id="438" name="Straight Connector 437"/>
            <p:cNvCxnSpPr/>
            <p:nvPr/>
          </p:nvCxnSpPr>
          <p:spPr>
            <a:xfrm flipH="1">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6134441" y="4551318"/>
            <a:ext cx="2240479" cy="2135197"/>
            <a:chOff x="6134441" y="4551318"/>
            <a:chExt cx="2240479" cy="2135197"/>
          </a:xfrm>
        </p:grpSpPr>
        <p:grpSp>
          <p:nvGrpSpPr>
            <p:cNvPr id="402" name="Group 401"/>
            <p:cNvGrpSpPr/>
            <p:nvPr/>
          </p:nvGrpSpPr>
          <p:grpSpPr>
            <a:xfrm flipH="1">
              <a:off x="7560470" y="5763865"/>
              <a:ext cx="294642" cy="241474"/>
              <a:chOff x="5913429" y="2616200"/>
              <a:chExt cx="385771" cy="316159"/>
            </a:xfrm>
          </p:grpSpPr>
          <p:sp>
            <p:nvSpPr>
              <p:cNvPr id="466" name="Freeform 465"/>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7"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8"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403" name="Object 3"/>
            <p:cNvGraphicFramePr>
              <a:graphicFrameLocks noChangeAspect="1"/>
            </p:cNvGraphicFramePr>
            <p:nvPr>
              <p:extLst>
                <p:ext uri="{D42A27DB-BD31-4B8C-83A1-F6EECF244321}">
                  <p14:modId xmlns:p14="http://schemas.microsoft.com/office/powerpoint/2010/main" val="517592262"/>
                </p:ext>
              </p:extLst>
            </p:nvPr>
          </p:nvGraphicFramePr>
          <p:xfrm>
            <a:off x="6796164" y="4551318"/>
            <a:ext cx="481175" cy="338030"/>
          </p:xfrm>
          <a:graphic>
            <a:graphicData uri="http://schemas.openxmlformats.org/presentationml/2006/ole">
              <mc:AlternateContent xmlns:mc="http://schemas.openxmlformats.org/markup-compatibility/2006">
                <mc:Choice xmlns:v="urn:schemas-microsoft-com:vml" Requires="v">
                  <p:oleObj spid="_x0000_s3162896" name="Equation" r:id="rId25" imgW="342900" imgH="241300" progId="Equation.DSMT4">
                    <p:embed/>
                  </p:oleObj>
                </mc:Choice>
                <mc:Fallback>
                  <p:oleObj name="Equation" r:id="rId25" imgW="342900" imgH="241300" progId="Equation.DSMT4">
                    <p:embed/>
                    <p:pic>
                      <p:nvPicPr>
                        <p:cNvPr id="0" name=""/>
                        <p:cNvPicPr>
                          <a:picLocks noChangeAspect="1" noChangeArrowheads="1"/>
                        </p:cNvPicPr>
                        <p:nvPr/>
                      </p:nvPicPr>
                      <p:blipFill>
                        <a:blip r:embed="rId5"/>
                        <a:srcRect/>
                        <a:stretch>
                          <a:fillRect/>
                        </a:stretch>
                      </p:blipFill>
                      <p:spPr bwMode="auto">
                        <a:xfrm>
                          <a:off x="6796164" y="4551318"/>
                          <a:ext cx="481175" cy="338030"/>
                        </a:xfrm>
                        <a:prstGeom prst="rect">
                          <a:avLst/>
                        </a:prstGeom>
                        <a:noFill/>
                        <a:ln>
                          <a:noFill/>
                        </a:ln>
                        <a:effectLst/>
                      </p:spPr>
                    </p:pic>
                  </p:oleObj>
                </mc:Fallback>
              </mc:AlternateContent>
            </a:graphicData>
          </a:graphic>
        </p:graphicFrame>
        <p:sp>
          <p:nvSpPr>
            <p:cNvPr id="404" name="Line 8"/>
            <p:cNvSpPr>
              <a:spLocks noChangeShapeType="1"/>
            </p:cNvSpPr>
            <p:nvPr/>
          </p:nvSpPr>
          <p:spPr bwMode="auto">
            <a:xfrm flipH="1" flipV="1">
              <a:off x="7187215" y="6178488"/>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5" name="Line 9"/>
            <p:cNvSpPr>
              <a:spLocks noChangeShapeType="1"/>
            </p:cNvSpPr>
            <p:nvPr/>
          </p:nvSpPr>
          <p:spPr bwMode="auto">
            <a:xfrm flipH="1" flipV="1">
              <a:off x="6138080" y="6182126"/>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6" name="Line 10"/>
            <p:cNvSpPr>
              <a:spLocks noChangeShapeType="1"/>
            </p:cNvSpPr>
            <p:nvPr/>
          </p:nvSpPr>
          <p:spPr bwMode="auto">
            <a:xfrm flipH="1" flipV="1">
              <a:off x="7179938" y="5929927"/>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7" name="Line 11"/>
            <p:cNvSpPr>
              <a:spLocks noChangeShapeType="1"/>
            </p:cNvSpPr>
            <p:nvPr/>
          </p:nvSpPr>
          <p:spPr bwMode="auto">
            <a:xfrm flipH="1" flipV="1">
              <a:off x="7010135" y="5933565"/>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8" name="Line 12"/>
            <p:cNvSpPr>
              <a:spLocks noChangeShapeType="1"/>
            </p:cNvSpPr>
            <p:nvPr/>
          </p:nvSpPr>
          <p:spPr bwMode="auto">
            <a:xfrm flipV="1">
              <a:off x="8016820" y="5892340"/>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 name="Line 13"/>
            <p:cNvSpPr>
              <a:spLocks noChangeShapeType="1"/>
            </p:cNvSpPr>
            <p:nvPr/>
          </p:nvSpPr>
          <p:spPr bwMode="auto">
            <a:xfrm flipV="1">
              <a:off x="6139292" y="5802609"/>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0" name="Line 15"/>
            <p:cNvSpPr>
              <a:spLocks noChangeShapeType="1"/>
            </p:cNvSpPr>
            <p:nvPr/>
          </p:nvSpPr>
          <p:spPr bwMode="auto">
            <a:xfrm flipV="1">
              <a:off x="6134441" y="5047233"/>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1" name="Line 24"/>
            <p:cNvSpPr>
              <a:spLocks noChangeShapeType="1"/>
            </p:cNvSpPr>
            <p:nvPr/>
          </p:nvSpPr>
          <p:spPr bwMode="auto">
            <a:xfrm rot="5400000" flipV="1">
              <a:off x="7731495" y="4776457"/>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2" name="Group 411"/>
            <p:cNvGrpSpPr/>
            <p:nvPr/>
          </p:nvGrpSpPr>
          <p:grpSpPr>
            <a:xfrm rot="10800000">
              <a:off x="6600531" y="4911407"/>
              <a:ext cx="860174" cy="270406"/>
              <a:chOff x="6723082" y="1703361"/>
              <a:chExt cx="676901" cy="212792"/>
            </a:xfrm>
          </p:grpSpPr>
          <p:sp>
            <p:nvSpPr>
              <p:cNvPr id="452"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4"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5"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7"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8"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9"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0"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1"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2"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3"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4"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5"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13" name="Group 45"/>
            <p:cNvGrpSpPr>
              <a:grpSpLocks/>
            </p:cNvGrpSpPr>
            <p:nvPr/>
          </p:nvGrpSpPr>
          <p:grpSpPr bwMode="auto">
            <a:xfrm flipH="1" flipV="1">
              <a:off x="7908874" y="5368544"/>
              <a:ext cx="219530" cy="521371"/>
              <a:chOff x="3485" y="1922"/>
              <a:chExt cx="181" cy="678"/>
            </a:xfrm>
          </p:grpSpPr>
          <p:sp>
            <p:nvSpPr>
              <p:cNvPr id="447"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8"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9"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0"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1"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14" name="Line 46"/>
            <p:cNvSpPr>
              <a:spLocks noChangeShapeType="1"/>
            </p:cNvSpPr>
            <p:nvPr/>
          </p:nvSpPr>
          <p:spPr bwMode="auto">
            <a:xfrm flipH="1" flipV="1">
              <a:off x="8010756" y="5058145"/>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5" name="Line 13"/>
            <p:cNvSpPr>
              <a:spLocks noChangeShapeType="1"/>
            </p:cNvSpPr>
            <p:nvPr/>
          </p:nvSpPr>
          <p:spPr bwMode="auto">
            <a:xfrm flipV="1">
              <a:off x="6138080" y="5047233"/>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416" name="Object 3"/>
            <p:cNvGraphicFramePr>
              <a:graphicFrameLocks noChangeAspect="1"/>
            </p:cNvGraphicFramePr>
            <p:nvPr>
              <p:extLst>
                <p:ext uri="{D42A27DB-BD31-4B8C-83A1-F6EECF244321}">
                  <p14:modId xmlns:p14="http://schemas.microsoft.com/office/powerpoint/2010/main" val="2418812175"/>
                </p:ext>
              </p:extLst>
            </p:nvPr>
          </p:nvGraphicFramePr>
          <p:xfrm>
            <a:off x="8143334" y="5470386"/>
            <a:ext cx="231586" cy="213398"/>
          </p:xfrm>
          <a:graphic>
            <a:graphicData uri="http://schemas.openxmlformats.org/presentationml/2006/ole">
              <mc:AlternateContent xmlns:mc="http://schemas.openxmlformats.org/markup-compatibility/2006">
                <mc:Choice xmlns:v="urn:schemas-microsoft-com:vml" Requires="v">
                  <p:oleObj spid="_x0000_s3162897" name="Equation" r:id="rId26" imgW="165100" imgH="152400" progId="Equation.DSMT4">
                    <p:embed/>
                  </p:oleObj>
                </mc:Choice>
                <mc:Fallback>
                  <p:oleObj name="Equation" r:id="rId26" imgW="165100" imgH="152400" progId="Equation.DSMT4">
                    <p:embed/>
                    <p:pic>
                      <p:nvPicPr>
                        <p:cNvPr id="0" name=""/>
                        <p:cNvPicPr>
                          <a:picLocks noChangeAspect="1" noChangeArrowheads="1"/>
                        </p:cNvPicPr>
                        <p:nvPr/>
                      </p:nvPicPr>
                      <p:blipFill>
                        <a:blip r:embed="rId8"/>
                        <a:srcRect/>
                        <a:stretch>
                          <a:fillRect/>
                        </a:stretch>
                      </p:blipFill>
                      <p:spPr bwMode="auto">
                        <a:xfrm>
                          <a:off x="8143334" y="5470386"/>
                          <a:ext cx="231586" cy="213398"/>
                        </a:xfrm>
                        <a:prstGeom prst="rect">
                          <a:avLst/>
                        </a:prstGeom>
                        <a:noFill/>
                        <a:ln>
                          <a:noFill/>
                        </a:ln>
                        <a:effectLst/>
                      </p:spPr>
                    </p:pic>
                  </p:oleObj>
                </mc:Fallback>
              </mc:AlternateContent>
            </a:graphicData>
          </a:graphic>
        </p:graphicFrame>
        <p:graphicFrame>
          <p:nvGraphicFramePr>
            <p:cNvPr id="417" name="Object 3"/>
            <p:cNvGraphicFramePr>
              <a:graphicFrameLocks noChangeAspect="1"/>
            </p:cNvGraphicFramePr>
            <p:nvPr>
              <p:extLst>
                <p:ext uri="{D42A27DB-BD31-4B8C-83A1-F6EECF244321}">
                  <p14:modId xmlns:p14="http://schemas.microsoft.com/office/powerpoint/2010/main" val="1404714495"/>
                </p:ext>
              </p:extLst>
            </p:nvPr>
          </p:nvGraphicFramePr>
          <p:xfrm>
            <a:off x="6996317" y="6437954"/>
            <a:ext cx="196424" cy="248561"/>
          </p:xfrm>
          <a:graphic>
            <a:graphicData uri="http://schemas.openxmlformats.org/presentationml/2006/ole">
              <mc:AlternateContent xmlns:mc="http://schemas.openxmlformats.org/markup-compatibility/2006">
                <mc:Choice xmlns:v="urn:schemas-microsoft-com:vml" Requires="v">
                  <p:oleObj spid="_x0000_s3162898" name="Equation" r:id="rId27" imgW="139700" imgH="177800" progId="Equation.DSMT4">
                    <p:embed/>
                  </p:oleObj>
                </mc:Choice>
                <mc:Fallback>
                  <p:oleObj name="Equation" r:id="rId27" imgW="139700" imgH="177800" progId="Equation.DSMT4">
                    <p:embed/>
                    <p:pic>
                      <p:nvPicPr>
                        <p:cNvPr id="0" name=""/>
                        <p:cNvPicPr>
                          <a:picLocks noChangeAspect="1" noChangeArrowheads="1"/>
                        </p:cNvPicPr>
                        <p:nvPr/>
                      </p:nvPicPr>
                      <p:blipFill>
                        <a:blip r:embed="rId10"/>
                        <a:srcRect/>
                        <a:stretch>
                          <a:fillRect/>
                        </a:stretch>
                      </p:blipFill>
                      <p:spPr bwMode="auto">
                        <a:xfrm>
                          <a:off x="6996317" y="6437954"/>
                          <a:ext cx="196424" cy="248561"/>
                        </a:xfrm>
                        <a:prstGeom prst="rect">
                          <a:avLst/>
                        </a:prstGeom>
                        <a:noFill/>
                        <a:ln>
                          <a:noFill/>
                        </a:ln>
                        <a:effectLst/>
                      </p:spPr>
                    </p:pic>
                  </p:oleObj>
                </mc:Fallback>
              </mc:AlternateContent>
            </a:graphicData>
          </a:graphic>
        </p:graphicFrame>
        <p:sp>
          <p:nvSpPr>
            <p:cNvPr id="418" name="Line 13"/>
            <p:cNvSpPr>
              <a:spLocks noChangeShapeType="1"/>
            </p:cNvSpPr>
            <p:nvPr/>
          </p:nvSpPr>
          <p:spPr bwMode="auto">
            <a:xfrm flipH="1" flipV="1">
              <a:off x="6136667" y="5566173"/>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9" name="Group 418"/>
            <p:cNvGrpSpPr/>
            <p:nvPr/>
          </p:nvGrpSpPr>
          <p:grpSpPr>
            <a:xfrm>
              <a:off x="7488128" y="5099678"/>
              <a:ext cx="146710" cy="146709"/>
              <a:chOff x="6326324" y="3355974"/>
              <a:chExt cx="192085" cy="192085"/>
            </a:xfrm>
          </p:grpSpPr>
          <p:sp>
            <p:nvSpPr>
              <p:cNvPr id="445"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6"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0" name="Line 13"/>
            <p:cNvSpPr>
              <a:spLocks noChangeShapeType="1"/>
            </p:cNvSpPr>
            <p:nvPr/>
          </p:nvSpPr>
          <p:spPr bwMode="auto">
            <a:xfrm rot="16200000" flipH="1" flipV="1">
              <a:off x="6479642" y="5095934"/>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8" name="Group 427"/>
            <p:cNvGrpSpPr/>
            <p:nvPr/>
          </p:nvGrpSpPr>
          <p:grpSpPr>
            <a:xfrm>
              <a:off x="7212087" y="5911046"/>
              <a:ext cx="208382" cy="181253"/>
              <a:chOff x="6326324" y="3355974"/>
              <a:chExt cx="192085" cy="192085"/>
            </a:xfrm>
          </p:grpSpPr>
          <p:sp>
            <p:nvSpPr>
              <p:cNvPr id="434"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5"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9" name="Line 13"/>
            <p:cNvSpPr>
              <a:spLocks noChangeShapeType="1"/>
            </p:cNvSpPr>
            <p:nvPr/>
          </p:nvSpPr>
          <p:spPr bwMode="auto">
            <a:xfrm rot="16200000" flipV="1">
              <a:off x="6822865" y="5949675"/>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30" name="Group 429"/>
            <p:cNvGrpSpPr/>
            <p:nvPr/>
          </p:nvGrpSpPr>
          <p:grpSpPr>
            <a:xfrm flipH="1">
              <a:off x="7009567" y="5269408"/>
              <a:ext cx="139617" cy="72604"/>
              <a:chOff x="152400" y="948631"/>
              <a:chExt cx="393700" cy="139006"/>
            </a:xfrm>
          </p:grpSpPr>
          <p:cxnSp>
            <p:nvCxnSpPr>
              <p:cNvPr id="431" name="Straight Connector 430"/>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nvGrpSpPr>
          <p:cNvPr id="21" name="Group 20"/>
          <p:cNvGrpSpPr/>
          <p:nvPr/>
        </p:nvGrpSpPr>
        <p:grpSpPr>
          <a:xfrm>
            <a:off x="1104029" y="2666653"/>
            <a:ext cx="1993963" cy="1533829"/>
            <a:chOff x="1104029" y="2666653"/>
            <a:chExt cx="1993963" cy="1533829"/>
          </a:xfrm>
        </p:grpSpPr>
        <p:sp>
          <p:nvSpPr>
            <p:cNvPr id="199" name="Line 8"/>
            <p:cNvSpPr>
              <a:spLocks noChangeShapeType="1"/>
            </p:cNvSpPr>
            <p:nvPr/>
          </p:nvSpPr>
          <p:spPr bwMode="auto">
            <a:xfrm flipH="1" flipV="1">
              <a:off x="2156803" y="3933734"/>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0" name="Line 9"/>
            <p:cNvSpPr>
              <a:spLocks noChangeShapeType="1"/>
            </p:cNvSpPr>
            <p:nvPr/>
          </p:nvSpPr>
          <p:spPr bwMode="auto">
            <a:xfrm flipH="1" flipV="1">
              <a:off x="1107668" y="3937372"/>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1" name="Line 10"/>
            <p:cNvSpPr>
              <a:spLocks noChangeShapeType="1"/>
            </p:cNvSpPr>
            <p:nvPr/>
          </p:nvSpPr>
          <p:spPr bwMode="auto">
            <a:xfrm flipH="1" flipV="1">
              <a:off x="2149526" y="3685173"/>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2" name="Line 11"/>
            <p:cNvSpPr>
              <a:spLocks noChangeShapeType="1"/>
            </p:cNvSpPr>
            <p:nvPr/>
          </p:nvSpPr>
          <p:spPr bwMode="auto">
            <a:xfrm flipH="1" flipV="1">
              <a:off x="1979723" y="3688811"/>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3" name="Line 12"/>
            <p:cNvSpPr>
              <a:spLocks noChangeShapeType="1"/>
            </p:cNvSpPr>
            <p:nvPr/>
          </p:nvSpPr>
          <p:spPr bwMode="auto">
            <a:xfrm flipV="1">
              <a:off x="2986408" y="3647586"/>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4" name="Line 13"/>
            <p:cNvSpPr>
              <a:spLocks noChangeShapeType="1"/>
            </p:cNvSpPr>
            <p:nvPr/>
          </p:nvSpPr>
          <p:spPr bwMode="auto">
            <a:xfrm flipV="1">
              <a:off x="1108880" y="3557855"/>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15"/>
            <p:cNvSpPr>
              <a:spLocks noChangeShapeType="1"/>
            </p:cNvSpPr>
            <p:nvPr/>
          </p:nvSpPr>
          <p:spPr bwMode="auto">
            <a:xfrm flipV="1">
              <a:off x="1104029" y="2802479"/>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6" name="Line 24"/>
            <p:cNvSpPr>
              <a:spLocks noChangeShapeType="1"/>
            </p:cNvSpPr>
            <p:nvPr/>
          </p:nvSpPr>
          <p:spPr bwMode="auto">
            <a:xfrm rot="5400000" flipV="1">
              <a:off x="2701083" y="2531703"/>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07" name="Group 206"/>
            <p:cNvGrpSpPr/>
            <p:nvPr/>
          </p:nvGrpSpPr>
          <p:grpSpPr>
            <a:xfrm rot="10800000">
              <a:off x="1570119" y="2666653"/>
              <a:ext cx="860174" cy="270406"/>
              <a:chOff x="6723082" y="1703361"/>
              <a:chExt cx="676901" cy="212792"/>
            </a:xfrm>
          </p:grpSpPr>
          <p:sp>
            <p:nvSpPr>
              <p:cNvPr id="208"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9"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0"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1"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2"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3"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4"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5"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6"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7"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8"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9"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0"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1"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22" name="Group 45"/>
            <p:cNvGrpSpPr>
              <a:grpSpLocks/>
            </p:cNvGrpSpPr>
            <p:nvPr/>
          </p:nvGrpSpPr>
          <p:grpSpPr bwMode="auto">
            <a:xfrm flipH="1" flipV="1">
              <a:off x="2878462" y="3123790"/>
              <a:ext cx="219530" cy="521371"/>
              <a:chOff x="3485" y="1922"/>
              <a:chExt cx="181" cy="678"/>
            </a:xfrm>
          </p:grpSpPr>
          <p:sp>
            <p:nvSpPr>
              <p:cNvPr id="223"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6"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7"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28" name="Line 46"/>
            <p:cNvSpPr>
              <a:spLocks noChangeShapeType="1"/>
            </p:cNvSpPr>
            <p:nvPr/>
          </p:nvSpPr>
          <p:spPr bwMode="auto">
            <a:xfrm flipH="1" flipV="1">
              <a:off x="2980344" y="2813391"/>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9" name="Line 13"/>
            <p:cNvSpPr>
              <a:spLocks noChangeShapeType="1"/>
            </p:cNvSpPr>
            <p:nvPr/>
          </p:nvSpPr>
          <p:spPr bwMode="auto">
            <a:xfrm flipV="1">
              <a:off x="1107668" y="2802479"/>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2" name="Line 13"/>
            <p:cNvSpPr>
              <a:spLocks noChangeShapeType="1"/>
            </p:cNvSpPr>
            <p:nvPr/>
          </p:nvSpPr>
          <p:spPr bwMode="auto">
            <a:xfrm flipH="1" flipV="1">
              <a:off x="1106255" y="3321419"/>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1" name="Group 340"/>
            <p:cNvGrpSpPr/>
            <p:nvPr/>
          </p:nvGrpSpPr>
          <p:grpSpPr>
            <a:xfrm>
              <a:off x="2208072" y="3719717"/>
              <a:ext cx="146710" cy="146709"/>
              <a:chOff x="6326324" y="3355974"/>
              <a:chExt cx="192085" cy="192085"/>
            </a:xfrm>
          </p:grpSpPr>
          <p:sp>
            <p:nvSpPr>
              <p:cNvPr id="342"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3"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44" name="Line 13"/>
            <p:cNvSpPr>
              <a:spLocks noChangeShapeType="1"/>
            </p:cNvSpPr>
            <p:nvPr/>
          </p:nvSpPr>
          <p:spPr bwMode="auto">
            <a:xfrm rot="16200000" flipH="1" flipV="1">
              <a:off x="1843497" y="3748448"/>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5" name="Group 344"/>
            <p:cNvGrpSpPr/>
            <p:nvPr/>
          </p:nvGrpSpPr>
          <p:grpSpPr>
            <a:xfrm>
              <a:off x="1423408" y="2900762"/>
              <a:ext cx="146710" cy="146709"/>
              <a:chOff x="6326324" y="3355974"/>
              <a:chExt cx="192085" cy="192085"/>
            </a:xfrm>
          </p:grpSpPr>
          <p:sp>
            <p:nvSpPr>
              <p:cNvPr id="346"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7"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48" name="Line 13"/>
            <p:cNvSpPr>
              <a:spLocks noChangeShapeType="1"/>
            </p:cNvSpPr>
            <p:nvPr/>
          </p:nvSpPr>
          <p:spPr bwMode="auto">
            <a:xfrm rot="16200000" flipH="1" flipV="1">
              <a:off x="2518909" y="2871537"/>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9" name="Group 348"/>
            <p:cNvGrpSpPr/>
            <p:nvPr/>
          </p:nvGrpSpPr>
          <p:grpSpPr>
            <a:xfrm>
              <a:off x="1888602" y="3022196"/>
              <a:ext cx="239707" cy="97338"/>
              <a:chOff x="152400" y="948631"/>
              <a:chExt cx="393700" cy="139006"/>
            </a:xfrm>
          </p:grpSpPr>
          <p:cxnSp>
            <p:nvCxnSpPr>
              <p:cNvPr id="350" name="Straight Connector 349"/>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508" name="Group 507"/>
            <p:cNvGrpSpPr/>
            <p:nvPr/>
          </p:nvGrpSpPr>
          <p:grpSpPr>
            <a:xfrm rot="5400000" flipH="1" flipV="1">
              <a:off x="2508615" y="3560101"/>
              <a:ext cx="294642" cy="241474"/>
              <a:chOff x="5913429" y="2616200"/>
              <a:chExt cx="385771" cy="316159"/>
            </a:xfrm>
          </p:grpSpPr>
          <p:sp>
            <p:nvSpPr>
              <p:cNvPr id="509" name="Freeform 508"/>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0"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1"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nvGrpSpPr>
          <p:cNvPr id="512" name="Group 511"/>
          <p:cNvGrpSpPr/>
          <p:nvPr/>
        </p:nvGrpSpPr>
        <p:grpSpPr>
          <a:xfrm flipH="1">
            <a:off x="2513941" y="5738111"/>
            <a:ext cx="294642" cy="241474"/>
            <a:chOff x="5913429" y="2616200"/>
            <a:chExt cx="385771" cy="316159"/>
          </a:xfrm>
        </p:grpSpPr>
        <p:sp>
          <p:nvSpPr>
            <p:cNvPr id="513" name="Freeform 512"/>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4"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5"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516" name="Group 515"/>
          <p:cNvGrpSpPr/>
          <p:nvPr/>
        </p:nvGrpSpPr>
        <p:grpSpPr>
          <a:xfrm flipH="1">
            <a:off x="5001052" y="5763771"/>
            <a:ext cx="294642" cy="241474"/>
            <a:chOff x="5913429" y="2616200"/>
            <a:chExt cx="385771" cy="316159"/>
          </a:xfrm>
        </p:grpSpPr>
        <p:sp>
          <p:nvSpPr>
            <p:cNvPr id="517" name="Freeform 516"/>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8"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9"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520" name="Group 519"/>
          <p:cNvGrpSpPr/>
          <p:nvPr/>
        </p:nvGrpSpPr>
        <p:grpSpPr>
          <a:xfrm flipH="1">
            <a:off x="4417349" y="5259212"/>
            <a:ext cx="239707" cy="97338"/>
            <a:chOff x="152400" y="948631"/>
            <a:chExt cx="393700" cy="139006"/>
          </a:xfrm>
        </p:grpSpPr>
        <p:cxnSp>
          <p:nvCxnSpPr>
            <p:cNvPr id="521" name="Straight Connector 520"/>
            <p:cNvCxnSpPr/>
            <p:nvPr/>
          </p:nvCxnSpPr>
          <p:spPr>
            <a:xfrm flipH="1">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22" name="Straight Connector 521"/>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23" name="Straight Connector 522"/>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524" name="Group 523"/>
          <p:cNvGrpSpPr/>
          <p:nvPr/>
        </p:nvGrpSpPr>
        <p:grpSpPr>
          <a:xfrm>
            <a:off x="3946194" y="5146438"/>
            <a:ext cx="146710" cy="146709"/>
            <a:chOff x="6326324" y="3355974"/>
            <a:chExt cx="192085" cy="192085"/>
          </a:xfrm>
        </p:grpSpPr>
        <p:sp>
          <p:nvSpPr>
            <p:cNvPr id="525"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6"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527" name="Line 13"/>
          <p:cNvSpPr>
            <a:spLocks noChangeShapeType="1"/>
          </p:cNvSpPr>
          <p:nvPr/>
        </p:nvSpPr>
        <p:spPr bwMode="auto">
          <a:xfrm rot="16200000" flipH="1" flipV="1">
            <a:off x="5041695" y="5117213"/>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836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69.)</a:t>
            </a:r>
          </a:p>
        </p:txBody>
      </p:sp>
      <p:graphicFrame>
        <p:nvGraphicFramePr>
          <p:cNvPr id="99" name="Object 3"/>
          <p:cNvGraphicFramePr>
            <a:graphicFrameLocks noChangeAspect="1"/>
          </p:cNvGraphicFramePr>
          <p:nvPr>
            <p:extLst>
              <p:ext uri="{D42A27DB-BD31-4B8C-83A1-F6EECF244321}">
                <p14:modId xmlns:p14="http://schemas.microsoft.com/office/powerpoint/2010/main" val="3791753388"/>
              </p:ext>
            </p:extLst>
          </p:nvPr>
        </p:nvGraphicFramePr>
        <p:xfrm>
          <a:off x="1752846" y="160264"/>
          <a:ext cx="481175" cy="338030"/>
        </p:xfrm>
        <a:graphic>
          <a:graphicData uri="http://schemas.openxmlformats.org/presentationml/2006/ole">
            <mc:AlternateContent xmlns:mc="http://schemas.openxmlformats.org/markup-compatibility/2006">
              <mc:Choice xmlns:v="urn:schemas-microsoft-com:vml" Requires="v">
                <p:oleObj spid="_x0000_s3163893" name="Equation" r:id="rId4" imgW="342900" imgH="241300" progId="Equation.DSMT4">
                  <p:embed/>
                </p:oleObj>
              </mc:Choice>
              <mc:Fallback>
                <p:oleObj name="Equation" r:id="rId4" imgW="342900" imgH="241300" progId="Equation.DSMT4">
                  <p:embed/>
                  <p:pic>
                    <p:nvPicPr>
                      <p:cNvPr id="0" name=""/>
                      <p:cNvPicPr>
                        <a:picLocks noChangeAspect="1" noChangeArrowheads="1"/>
                      </p:cNvPicPr>
                      <p:nvPr/>
                    </p:nvPicPr>
                    <p:blipFill>
                      <a:blip r:embed="rId5"/>
                      <a:srcRect/>
                      <a:stretch>
                        <a:fillRect/>
                      </a:stretch>
                    </p:blipFill>
                    <p:spPr bwMode="auto">
                      <a:xfrm>
                        <a:off x="1752846" y="160264"/>
                        <a:ext cx="481175" cy="338030"/>
                      </a:xfrm>
                      <a:prstGeom prst="rect">
                        <a:avLst/>
                      </a:prstGeom>
                      <a:noFill/>
                      <a:ln>
                        <a:noFill/>
                      </a:ln>
                      <a:effectLst/>
                    </p:spPr>
                  </p:pic>
                </p:oleObj>
              </mc:Fallback>
            </mc:AlternateContent>
          </a:graphicData>
        </a:graphic>
      </p:graphicFrame>
      <p:sp>
        <p:nvSpPr>
          <p:cNvPr id="87" name="Line 8"/>
          <p:cNvSpPr>
            <a:spLocks noChangeShapeType="1"/>
          </p:cNvSpPr>
          <p:nvPr/>
        </p:nvSpPr>
        <p:spPr bwMode="auto">
          <a:xfrm flipH="1" flipV="1">
            <a:off x="2143897" y="1787434"/>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 name="Line 9"/>
          <p:cNvSpPr>
            <a:spLocks noChangeShapeType="1"/>
          </p:cNvSpPr>
          <p:nvPr/>
        </p:nvSpPr>
        <p:spPr bwMode="auto">
          <a:xfrm flipH="1" flipV="1">
            <a:off x="1094762" y="1791072"/>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Line 10"/>
          <p:cNvSpPr>
            <a:spLocks noChangeShapeType="1"/>
          </p:cNvSpPr>
          <p:nvPr/>
        </p:nvSpPr>
        <p:spPr bwMode="auto">
          <a:xfrm flipH="1" flipV="1">
            <a:off x="2136620" y="1538873"/>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11"/>
          <p:cNvSpPr>
            <a:spLocks noChangeShapeType="1"/>
          </p:cNvSpPr>
          <p:nvPr/>
        </p:nvSpPr>
        <p:spPr bwMode="auto">
          <a:xfrm flipH="1" flipV="1">
            <a:off x="1966817" y="1542511"/>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12"/>
          <p:cNvSpPr>
            <a:spLocks noChangeShapeType="1"/>
          </p:cNvSpPr>
          <p:nvPr/>
        </p:nvSpPr>
        <p:spPr bwMode="auto">
          <a:xfrm flipV="1">
            <a:off x="2973502" y="1501286"/>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13"/>
          <p:cNvSpPr>
            <a:spLocks noChangeShapeType="1"/>
          </p:cNvSpPr>
          <p:nvPr/>
        </p:nvSpPr>
        <p:spPr bwMode="auto">
          <a:xfrm flipV="1">
            <a:off x="1095974" y="1411555"/>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Line 15"/>
          <p:cNvSpPr>
            <a:spLocks noChangeShapeType="1"/>
          </p:cNvSpPr>
          <p:nvPr/>
        </p:nvSpPr>
        <p:spPr bwMode="auto">
          <a:xfrm flipV="1">
            <a:off x="1091123" y="656179"/>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 name="Line 24"/>
          <p:cNvSpPr>
            <a:spLocks noChangeShapeType="1"/>
          </p:cNvSpPr>
          <p:nvPr/>
        </p:nvSpPr>
        <p:spPr bwMode="auto">
          <a:xfrm rot="5400000" flipV="1">
            <a:off x="2688177" y="385403"/>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 name="Group 4"/>
          <p:cNvGrpSpPr/>
          <p:nvPr/>
        </p:nvGrpSpPr>
        <p:grpSpPr>
          <a:xfrm rot="10800000">
            <a:off x="1557213" y="520353"/>
            <a:ext cx="860174" cy="270406"/>
            <a:chOff x="6723082" y="1703361"/>
            <a:chExt cx="676901" cy="212792"/>
          </a:xfrm>
        </p:grpSpPr>
        <p:sp>
          <p:nvSpPr>
            <p:cNvPr id="112"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4"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5"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7"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9"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0"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1"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2"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3"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5"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02" name="Group 45"/>
          <p:cNvGrpSpPr>
            <a:grpSpLocks/>
          </p:cNvGrpSpPr>
          <p:nvPr/>
        </p:nvGrpSpPr>
        <p:grpSpPr bwMode="auto">
          <a:xfrm flipH="1" flipV="1">
            <a:off x="2865556" y="977490"/>
            <a:ext cx="219530" cy="521371"/>
            <a:chOff x="3485" y="1922"/>
            <a:chExt cx="181" cy="678"/>
          </a:xfrm>
        </p:grpSpPr>
        <p:sp>
          <p:nvSpPr>
            <p:cNvPr id="105"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4" name="Line 46"/>
          <p:cNvSpPr>
            <a:spLocks noChangeShapeType="1"/>
          </p:cNvSpPr>
          <p:nvPr/>
        </p:nvSpPr>
        <p:spPr bwMode="auto">
          <a:xfrm flipH="1" flipV="1">
            <a:off x="2967438" y="667091"/>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13"/>
          <p:cNvSpPr>
            <a:spLocks noChangeShapeType="1"/>
          </p:cNvSpPr>
          <p:nvPr/>
        </p:nvSpPr>
        <p:spPr bwMode="auto">
          <a:xfrm flipV="1">
            <a:off x="1094762" y="656179"/>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29" name="Object 3"/>
          <p:cNvGraphicFramePr>
            <a:graphicFrameLocks noChangeAspect="1"/>
          </p:cNvGraphicFramePr>
          <p:nvPr>
            <p:extLst>
              <p:ext uri="{D42A27DB-BD31-4B8C-83A1-F6EECF244321}">
                <p14:modId xmlns:p14="http://schemas.microsoft.com/office/powerpoint/2010/main" val="579956872"/>
              </p:ext>
            </p:extLst>
          </p:nvPr>
        </p:nvGraphicFramePr>
        <p:xfrm>
          <a:off x="3100016" y="1079332"/>
          <a:ext cx="231586" cy="213398"/>
        </p:xfrm>
        <a:graphic>
          <a:graphicData uri="http://schemas.openxmlformats.org/presentationml/2006/ole">
            <mc:AlternateContent xmlns:mc="http://schemas.openxmlformats.org/markup-compatibility/2006">
              <mc:Choice xmlns:v="urn:schemas-microsoft-com:vml" Requires="v">
                <p:oleObj spid="_x0000_s3163894" name="Equation" r:id="rId6" imgW="165100" imgH="152400" progId="Equation.DSMT4">
                  <p:embed/>
                </p:oleObj>
              </mc:Choice>
              <mc:Fallback>
                <p:oleObj name="Equation" r:id="rId6" imgW="165100" imgH="152400" progId="Equation.DSMT4">
                  <p:embed/>
                  <p:pic>
                    <p:nvPicPr>
                      <p:cNvPr id="0" name=""/>
                      <p:cNvPicPr>
                        <a:picLocks noChangeAspect="1" noChangeArrowheads="1"/>
                      </p:cNvPicPr>
                      <p:nvPr/>
                    </p:nvPicPr>
                    <p:blipFill>
                      <a:blip r:embed="rId7"/>
                      <a:srcRect/>
                      <a:stretch>
                        <a:fillRect/>
                      </a:stretch>
                    </p:blipFill>
                    <p:spPr bwMode="auto">
                      <a:xfrm>
                        <a:off x="3100016" y="1079332"/>
                        <a:ext cx="231586" cy="213398"/>
                      </a:xfrm>
                      <a:prstGeom prst="rect">
                        <a:avLst/>
                      </a:prstGeom>
                      <a:noFill/>
                      <a:ln>
                        <a:noFill/>
                      </a:ln>
                      <a:effectLst/>
                    </p:spPr>
                  </p:pic>
                </p:oleObj>
              </mc:Fallback>
            </mc:AlternateContent>
          </a:graphicData>
        </a:graphic>
      </p:graphicFrame>
      <p:graphicFrame>
        <p:nvGraphicFramePr>
          <p:cNvPr id="130" name="Object 3"/>
          <p:cNvGraphicFramePr>
            <a:graphicFrameLocks noChangeAspect="1"/>
          </p:cNvGraphicFramePr>
          <p:nvPr>
            <p:extLst>
              <p:ext uri="{D42A27DB-BD31-4B8C-83A1-F6EECF244321}">
                <p14:modId xmlns:p14="http://schemas.microsoft.com/office/powerpoint/2010/main" val="129785375"/>
              </p:ext>
            </p:extLst>
          </p:nvPr>
        </p:nvGraphicFramePr>
        <p:xfrm>
          <a:off x="1952999" y="2046900"/>
          <a:ext cx="196424" cy="248561"/>
        </p:xfrm>
        <a:graphic>
          <a:graphicData uri="http://schemas.openxmlformats.org/presentationml/2006/ole">
            <mc:AlternateContent xmlns:mc="http://schemas.openxmlformats.org/markup-compatibility/2006">
              <mc:Choice xmlns:v="urn:schemas-microsoft-com:vml" Requires="v">
                <p:oleObj spid="_x0000_s3163895" name="Equation" r:id="rId8" imgW="139700" imgH="177800" progId="Equation.DSMT4">
                  <p:embed/>
                </p:oleObj>
              </mc:Choice>
              <mc:Fallback>
                <p:oleObj name="Equation" r:id="rId8" imgW="139700" imgH="177800" progId="Equation.DSMT4">
                  <p:embed/>
                  <p:pic>
                    <p:nvPicPr>
                      <p:cNvPr id="0" name=""/>
                      <p:cNvPicPr>
                        <a:picLocks noChangeAspect="1" noChangeArrowheads="1"/>
                      </p:cNvPicPr>
                      <p:nvPr/>
                    </p:nvPicPr>
                    <p:blipFill>
                      <a:blip r:embed="rId9"/>
                      <a:srcRect/>
                      <a:stretch>
                        <a:fillRect/>
                      </a:stretch>
                    </p:blipFill>
                    <p:spPr bwMode="auto">
                      <a:xfrm>
                        <a:off x="1952999" y="2046900"/>
                        <a:ext cx="196424" cy="248561"/>
                      </a:xfrm>
                      <a:prstGeom prst="rect">
                        <a:avLst/>
                      </a:prstGeom>
                      <a:noFill/>
                      <a:ln>
                        <a:noFill/>
                      </a:ln>
                      <a:effectLst/>
                    </p:spPr>
                  </p:pic>
                </p:oleObj>
              </mc:Fallback>
            </mc:AlternateContent>
          </a:graphicData>
        </a:graphic>
      </p:graphicFrame>
      <p:sp>
        <p:nvSpPr>
          <p:cNvPr id="131" name="Line 13"/>
          <p:cNvSpPr>
            <a:spLocks noChangeShapeType="1"/>
          </p:cNvSpPr>
          <p:nvPr/>
        </p:nvSpPr>
        <p:spPr bwMode="auto">
          <a:xfrm flipH="1" flipV="1">
            <a:off x="1093349" y="1175119"/>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2" name="Group 11"/>
          <p:cNvGrpSpPr/>
          <p:nvPr/>
        </p:nvGrpSpPr>
        <p:grpSpPr>
          <a:xfrm>
            <a:off x="1677345" y="1502262"/>
            <a:ext cx="247578" cy="247576"/>
            <a:chOff x="6326324" y="3355974"/>
            <a:chExt cx="192085" cy="192085"/>
          </a:xfrm>
        </p:grpSpPr>
        <p:sp>
          <p:nvSpPr>
            <p:cNvPr id="132"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34" name="Line 13"/>
          <p:cNvSpPr>
            <a:spLocks noChangeShapeType="1"/>
          </p:cNvSpPr>
          <p:nvPr/>
        </p:nvSpPr>
        <p:spPr bwMode="auto">
          <a:xfrm rot="16200000" flipH="1" flipV="1">
            <a:off x="2304729" y="1515460"/>
            <a:ext cx="1" cy="223447"/>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7" name="Group 136"/>
          <p:cNvGrpSpPr/>
          <p:nvPr/>
        </p:nvGrpSpPr>
        <p:grpSpPr>
          <a:xfrm>
            <a:off x="2416455" y="721449"/>
            <a:ext cx="199304" cy="199302"/>
            <a:chOff x="6326324" y="3355974"/>
            <a:chExt cx="192085" cy="192085"/>
          </a:xfrm>
        </p:grpSpPr>
        <p:sp>
          <p:nvSpPr>
            <p:cNvPr id="138"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40" name="Line 13"/>
          <p:cNvSpPr>
            <a:spLocks noChangeShapeType="1"/>
          </p:cNvSpPr>
          <p:nvPr/>
        </p:nvSpPr>
        <p:spPr bwMode="auto">
          <a:xfrm rot="16200000" flipV="1">
            <a:off x="1473929" y="693354"/>
            <a:ext cx="2" cy="166561"/>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58" name="Object 3"/>
          <p:cNvGraphicFramePr>
            <a:graphicFrameLocks noChangeAspect="1"/>
          </p:cNvGraphicFramePr>
          <p:nvPr>
            <p:extLst>
              <p:ext uri="{D42A27DB-BD31-4B8C-83A1-F6EECF244321}">
                <p14:modId xmlns:p14="http://schemas.microsoft.com/office/powerpoint/2010/main" val="3203397008"/>
              </p:ext>
            </p:extLst>
          </p:nvPr>
        </p:nvGraphicFramePr>
        <p:xfrm>
          <a:off x="4267446" y="164133"/>
          <a:ext cx="481175" cy="338030"/>
        </p:xfrm>
        <a:graphic>
          <a:graphicData uri="http://schemas.openxmlformats.org/presentationml/2006/ole">
            <mc:AlternateContent xmlns:mc="http://schemas.openxmlformats.org/markup-compatibility/2006">
              <mc:Choice xmlns:v="urn:schemas-microsoft-com:vml" Requires="v">
                <p:oleObj spid="_x0000_s3163896" name="Equation" r:id="rId10" imgW="342900" imgH="241300" progId="Equation.DSMT4">
                  <p:embed/>
                </p:oleObj>
              </mc:Choice>
              <mc:Fallback>
                <p:oleObj name="Equation" r:id="rId10" imgW="342900" imgH="241300" progId="Equation.DSMT4">
                  <p:embed/>
                  <p:pic>
                    <p:nvPicPr>
                      <p:cNvPr id="0" name=""/>
                      <p:cNvPicPr>
                        <a:picLocks noChangeAspect="1" noChangeArrowheads="1"/>
                      </p:cNvPicPr>
                      <p:nvPr/>
                    </p:nvPicPr>
                    <p:blipFill>
                      <a:blip r:embed="rId5"/>
                      <a:srcRect/>
                      <a:stretch>
                        <a:fillRect/>
                      </a:stretch>
                    </p:blipFill>
                    <p:spPr bwMode="auto">
                      <a:xfrm>
                        <a:off x="4267446" y="164133"/>
                        <a:ext cx="481175" cy="338030"/>
                      </a:xfrm>
                      <a:prstGeom prst="rect">
                        <a:avLst/>
                      </a:prstGeom>
                      <a:noFill/>
                      <a:ln>
                        <a:noFill/>
                      </a:ln>
                      <a:effectLst/>
                    </p:spPr>
                  </p:pic>
                </p:oleObj>
              </mc:Fallback>
            </mc:AlternateContent>
          </a:graphicData>
        </a:graphic>
      </p:graphicFrame>
      <p:sp>
        <p:nvSpPr>
          <p:cNvPr id="59" name="Line 8"/>
          <p:cNvSpPr>
            <a:spLocks noChangeShapeType="1"/>
          </p:cNvSpPr>
          <p:nvPr/>
        </p:nvSpPr>
        <p:spPr bwMode="auto">
          <a:xfrm flipH="1" flipV="1">
            <a:off x="4658497" y="1791303"/>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 name="Line 9"/>
          <p:cNvSpPr>
            <a:spLocks noChangeShapeType="1"/>
          </p:cNvSpPr>
          <p:nvPr/>
        </p:nvSpPr>
        <p:spPr bwMode="auto">
          <a:xfrm flipH="1" flipV="1">
            <a:off x="3609362" y="1794941"/>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 name="Line 10"/>
          <p:cNvSpPr>
            <a:spLocks noChangeShapeType="1"/>
          </p:cNvSpPr>
          <p:nvPr/>
        </p:nvSpPr>
        <p:spPr bwMode="auto">
          <a:xfrm flipH="1" flipV="1">
            <a:off x="4651220" y="1542742"/>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11"/>
          <p:cNvSpPr>
            <a:spLocks noChangeShapeType="1"/>
          </p:cNvSpPr>
          <p:nvPr/>
        </p:nvSpPr>
        <p:spPr bwMode="auto">
          <a:xfrm flipH="1" flipV="1">
            <a:off x="4481417" y="1546380"/>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12"/>
          <p:cNvSpPr>
            <a:spLocks noChangeShapeType="1"/>
          </p:cNvSpPr>
          <p:nvPr/>
        </p:nvSpPr>
        <p:spPr bwMode="auto">
          <a:xfrm flipV="1">
            <a:off x="5488102" y="1505155"/>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13"/>
          <p:cNvSpPr>
            <a:spLocks noChangeShapeType="1"/>
          </p:cNvSpPr>
          <p:nvPr/>
        </p:nvSpPr>
        <p:spPr bwMode="auto">
          <a:xfrm flipV="1">
            <a:off x="3610574" y="1415424"/>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15"/>
          <p:cNvSpPr>
            <a:spLocks noChangeShapeType="1"/>
          </p:cNvSpPr>
          <p:nvPr/>
        </p:nvSpPr>
        <p:spPr bwMode="auto">
          <a:xfrm flipV="1">
            <a:off x="3605723" y="660048"/>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24"/>
          <p:cNvSpPr>
            <a:spLocks noChangeShapeType="1"/>
          </p:cNvSpPr>
          <p:nvPr/>
        </p:nvSpPr>
        <p:spPr bwMode="auto">
          <a:xfrm rot="5400000" flipV="1">
            <a:off x="5202777" y="389272"/>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7" name="Group 66"/>
          <p:cNvGrpSpPr/>
          <p:nvPr/>
        </p:nvGrpSpPr>
        <p:grpSpPr>
          <a:xfrm rot="10800000">
            <a:off x="4071813" y="524222"/>
            <a:ext cx="860174" cy="270406"/>
            <a:chOff x="6723082" y="1703361"/>
            <a:chExt cx="676901" cy="212792"/>
          </a:xfrm>
        </p:grpSpPr>
        <p:sp>
          <p:nvSpPr>
            <p:cNvPr id="100"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1"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2"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3"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4"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5"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6"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7"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8"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9"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68" name="Group 45"/>
          <p:cNvGrpSpPr>
            <a:grpSpLocks/>
          </p:cNvGrpSpPr>
          <p:nvPr/>
        </p:nvGrpSpPr>
        <p:grpSpPr bwMode="auto">
          <a:xfrm flipH="1" flipV="1">
            <a:off x="5380156" y="981359"/>
            <a:ext cx="219530" cy="521371"/>
            <a:chOff x="3485" y="1922"/>
            <a:chExt cx="181" cy="678"/>
          </a:xfrm>
        </p:grpSpPr>
        <p:sp>
          <p:nvSpPr>
            <p:cNvPr id="93"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7"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9" name="Line 46"/>
          <p:cNvSpPr>
            <a:spLocks noChangeShapeType="1"/>
          </p:cNvSpPr>
          <p:nvPr/>
        </p:nvSpPr>
        <p:spPr bwMode="auto">
          <a:xfrm flipH="1" flipV="1">
            <a:off x="5482038" y="670960"/>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 name="Line 13"/>
          <p:cNvSpPr>
            <a:spLocks noChangeShapeType="1"/>
          </p:cNvSpPr>
          <p:nvPr/>
        </p:nvSpPr>
        <p:spPr bwMode="auto">
          <a:xfrm flipV="1">
            <a:off x="3609362" y="660048"/>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71" name="Object 3"/>
          <p:cNvGraphicFramePr>
            <a:graphicFrameLocks noChangeAspect="1"/>
          </p:cNvGraphicFramePr>
          <p:nvPr>
            <p:extLst>
              <p:ext uri="{D42A27DB-BD31-4B8C-83A1-F6EECF244321}">
                <p14:modId xmlns:p14="http://schemas.microsoft.com/office/powerpoint/2010/main" val="4212951224"/>
              </p:ext>
            </p:extLst>
          </p:nvPr>
        </p:nvGraphicFramePr>
        <p:xfrm>
          <a:off x="5614616" y="1083201"/>
          <a:ext cx="231586" cy="213398"/>
        </p:xfrm>
        <a:graphic>
          <a:graphicData uri="http://schemas.openxmlformats.org/presentationml/2006/ole">
            <mc:AlternateContent xmlns:mc="http://schemas.openxmlformats.org/markup-compatibility/2006">
              <mc:Choice xmlns:v="urn:schemas-microsoft-com:vml" Requires="v">
                <p:oleObj spid="_x0000_s3163897" name="Equation" r:id="rId11" imgW="165100" imgH="152400" progId="Equation.DSMT4">
                  <p:embed/>
                </p:oleObj>
              </mc:Choice>
              <mc:Fallback>
                <p:oleObj name="Equation" r:id="rId11" imgW="165100" imgH="152400" progId="Equation.DSMT4">
                  <p:embed/>
                  <p:pic>
                    <p:nvPicPr>
                      <p:cNvPr id="0" name=""/>
                      <p:cNvPicPr>
                        <a:picLocks noChangeAspect="1" noChangeArrowheads="1"/>
                      </p:cNvPicPr>
                      <p:nvPr/>
                    </p:nvPicPr>
                    <p:blipFill>
                      <a:blip r:embed="rId7"/>
                      <a:srcRect/>
                      <a:stretch>
                        <a:fillRect/>
                      </a:stretch>
                    </p:blipFill>
                    <p:spPr bwMode="auto">
                      <a:xfrm>
                        <a:off x="5614616" y="1083201"/>
                        <a:ext cx="231586" cy="213398"/>
                      </a:xfrm>
                      <a:prstGeom prst="rect">
                        <a:avLst/>
                      </a:prstGeom>
                      <a:noFill/>
                      <a:ln>
                        <a:noFill/>
                      </a:ln>
                      <a:effectLst/>
                    </p:spPr>
                  </p:pic>
                </p:oleObj>
              </mc:Fallback>
            </mc:AlternateContent>
          </a:graphicData>
        </a:graphic>
      </p:graphicFrame>
      <p:graphicFrame>
        <p:nvGraphicFramePr>
          <p:cNvPr id="72" name="Object 3"/>
          <p:cNvGraphicFramePr>
            <a:graphicFrameLocks noChangeAspect="1"/>
          </p:cNvGraphicFramePr>
          <p:nvPr>
            <p:extLst>
              <p:ext uri="{D42A27DB-BD31-4B8C-83A1-F6EECF244321}">
                <p14:modId xmlns:p14="http://schemas.microsoft.com/office/powerpoint/2010/main" val="363816429"/>
              </p:ext>
            </p:extLst>
          </p:nvPr>
        </p:nvGraphicFramePr>
        <p:xfrm>
          <a:off x="4467599" y="2050769"/>
          <a:ext cx="196424" cy="248561"/>
        </p:xfrm>
        <a:graphic>
          <a:graphicData uri="http://schemas.openxmlformats.org/presentationml/2006/ole">
            <mc:AlternateContent xmlns:mc="http://schemas.openxmlformats.org/markup-compatibility/2006">
              <mc:Choice xmlns:v="urn:schemas-microsoft-com:vml" Requires="v">
                <p:oleObj spid="_x0000_s3163898" name="Equation" r:id="rId12" imgW="139700" imgH="177800" progId="Equation.DSMT4">
                  <p:embed/>
                </p:oleObj>
              </mc:Choice>
              <mc:Fallback>
                <p:oleObj name="Equation" r:id="rId12" imgW="139700" imgH="177800" progId="Equation.DSMT4">
                  <p:embed/>
                  <p:pic>
                    <p:nvPicPr>
                      <p:cNvPr id="0" name=""/>
                      <p:cNvPicPr>
                        <a:picLocks noChangeAspect="1" noChangeArrowheads="1"/>
                      </p:cNvPicPr>
                      <p:nvPr/>
                    </p:nvPicPr>
                    <p:blipFill>
                      <a:blip r:embed="rId9"/>
                      <a:srcRect/>
                      <a:stretch>
                        <a:fillRect/>
                      </a:stretch>
                    </p:blipFill>
                    <p:spPr bwMode="auto">
                      <a:xfrm>
                        <a:off x="4467599" y="2050769"/>
                        <a:ext cx="196424" cy="248561"/>
                      </a:xfrm>
                      <a:prstGeom prst="rect">
                        <a:avLst/>
                      </a:prstGeom>
                      <a:noFill/>
                      <a:ln>
                        <a:noFill/>
                      </a:ln>
                      <a:effectLst/>
                    </p:spPr>
                  </p:pic>
                </p:oleObj>
              </mc:Fallback>
            </mc:AlternateContent>
          </a:graphicData>
        </a:graphic>
      </p:graphicFrame>
      <p:sp>
        <p:nvSpPr>
          <p:cNvPr id="73" name="Line 13"/>
          <p:cNvSpPr>
            <a:spLocks noChangeShapeType="1"/>
          </p:cNvSpPr>
          <p:nvPr/>
        </p:nvSpPr>
        <p:spPr bwMode="auto">
          <a:xfrm flipH="1" flipV="1">
            <a:off x="3607949" y="1178988"/>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74" name="Group 73"/>
          <p:cNvGrpSpPr/>
          <p:nvPr/>
        </p:nvGrpSpPr>
        <p:grpSpPr>
          <a:xfrm>
            <a:off x="4292813" y="1606997"/>
            <a:ext cx="146710" cy="146709"/>
            <a:chOff x="6326324" y="3355974"/>
            <a:chExt cx="192085" cy="192085"/>
          </a:xfrm>
        </p:grpSpPr>
        <p:sp>
          <p:nvSpPr>
            <p:cNvPr id="85"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5" name="Line 13"/>
          <p:cNvSpPr>
            <a:spLocks noChangeShapeType="1"/>
          </p:cNvSpPr>
          <p:nvPr/>
        </p:nvSpPr>
        <p:spPr bwMode="auto">
          <a:xfrm rot="16200000" flipH="1" flipV="1">
            <a:off x="4780962" y="1602148"/>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76" name="Group 75"/>
          <p:cNvGrpSpPr/>
          <p:nvPr/>
        </p:nvGrpSpPr>
        <p:grpSpPr>
          <a:xfrm>
            <a:off x="3675836" y="1454223"/>
            <a:ext cx="294642" cy="241474"/>
            <a:chOff x="5913429" y="2616200"/>
            <a:chExt cx="385771" cy="316159"/>
          </a:xfrm>
        </p:grpSpPr>
        <p:sp>
          <p:nvSpPr>
            <p:cNvPr id="82" name="Freeform 81"/>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77" name="Group 76"/>
          <p:cNvGrpSpPr/>
          <p:nvPr/>
        </p:nvGrpSpPr>
        <p:grpSpPr>
          <a:xfrm>
            <a:off x="4931054" y="725318"/>
            <a:ext cx="89195" cy="89194"/>
            <a:chOff x="6326324" y="3355974"/>
            <a:chExt cx="192085" cy="192085"/>
          </a:xfrm>
        </p:grpSpPr>
        <p:sp>
          <p:nvSpPr>
            <p:cNvPr id="79"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0"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8" name="Line 13"/>
          <p:cNvSpPr>
            <a:spLocks noChangeShapeType="1"/>
          </p:cNvSpPr>
          <p:nvPr/>
        </p:nvSpPr>
        <p:spPr bwMode="auto">
          <a:xfrm rot="16200000" flipH="1" flipV="1">
            <a:off x="4045597" y="754456"/>
            <a:ext cx="166" cy="52261"/>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51" name="Object 3"/>
          <p:cNvGraphicFramePr>
            <a:graphicFrameLocks noChangeAspect="1"/>
          </p:cNvGraphicFramePr>
          <p:nvPr>
            <p:extLst>
              <p:ext uri="{D42A27DB-BD31-4B8C-83A1-F6EECF244321}">
                <p14:modId xmlns:p14="http://schemas.microsoft.com/office/powerpoint/2010/main" val="926927130"/>
              </p:ext>
            </p:extLst>
          </p:nvPr>
        </p:nvGraphicFramePr>
        <p:xfrm>
          <a:off x="6782046" y="168002"/>
          <a:ext cx="481175" cy="338030"/>
        </p:xfrm>
        <a:graphic>
          <a:graphicData uri="http://schemas.openxmlformats.org/presentationml/2006/ole">
            <mc:AlternateContent xmlns:mc="http://schemas.openxmlformats.org/markup-compatibility/2006">
              <mc:Choice xmlns:v="urn:schemas-microsoft-com:vml" Requires="v">
                <p:oleObj spid="_x0000_s3163899" name="Equation" r:id="rId13" imgW="342900" imgH="241300" progId="Equation.DSMT4">
                  <p:embed/>
                </p:oleObj>
              </mc:Choice>
              <mc:Fallback>
                <p:oleObj name="Equation" r:id="rId13" imgW="342900" imgH="241300" progId="Equation.DSMT4">
                  <p:embed/>
                  <p:pic>
                    <p:nvPicPr>
                      <p:cNvPr id="0" name=""/>
                      <p:cNvPicPr>
                        <a:picLocks noChangeAspect="1" noChangeArrowheads="1"/>
                      </p:cNvPicPr>
                      <p:nvPr/>
                    </p:nvPicPr>
                    <p:blipFill>
                      <a:blip r:embed="rId5"/>
                      <a:srcRect/>
                      <a:stretch>
                        <a:fillRect/>
                      </a:stretch>
                    </p:blipFill>
                    <p:spPr bwMode="auto">
                      <a:xfrm>
                        <a:off x="6782046" y="168002"/>
                        <a:ext cx="481175" cy="338030"/>
                      </a:xfrm>
                      <a:prstGeom prst="rect">
                        <a:avLst/>
                      </a:prstGeom>
                      <a:noFill/>
                      <a:ln>
                        <a:noFill/>
                      </a:ln>
                      <a:effectLst/>
                    </p:spPr>
                  </p:pic>
                </p:oleObj>
              </mc:Fallback>
            </mc:AlternateContent>
          </a:graphicData>
        </a:graphic>
      </p:graphicFrame>
      <p:sp>
        <p:nvSpPr>
          <p:cNvPr id="152" name="Line 8"/>
          <p:cNvSpPr>
            <a:spLocks noChangeShapeType="1"/>
          </p:cNvSpPr>
          <p:nvPr/>
        </p:nvSpPr>
        <p:spPr bwMode="auto">
          <a:xfrm flipH="1" flipV="1">
            <a:off x="7173097" y="1795172"/>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9"/>
          <p:cNvSpPr>
            <a:spLocks noChangeShapeType="1"/>
          </p:cNvSpPr>
          <p:nvPr/>
        </p:nvSpPr>
        <p:spPr bwMode="auto">
          <a:xfrm flipH="1" flipV="1">
            <a:off x="6123962" y="1798810"/>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10"/>
          <p:cNvSpPr>
            <a:spLocks noChangeShapeType="1"/>
          </p:cNvSpPr>
          <p:nvPr/>
        </p:nvSpPr>
        <p:spPr bwMode="auto">
          <a:xfrm flipH="1" flipV="1">
            <a:off x="7165820" y="1546611"/>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 name="Line 11"/>
          <p:cNvSpPr>
            <a:spLocks noChangeShapeType="1"/>
          </p:cNvSpPr>
          <p:nvPr/>
        </p:nvSpPr>
        <p:spPr bwMode="auto">
          <a:xfrm flipH="1" flipV="1">
            <a:off x="6996017" y="1550249"/>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6" name="Line 12"/>
          <p:cNvSpPr>
            <a:spLocks noChangeShapeType="1"/>
          </p:cNvSpPr>
          <p:nvPr/>
        </p:nvSpPr>
        <p:spPr bwMode="auto">
          <a:xfrm flipV="1">
            <a:off x="8002702" y="1509024"/>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 name="Line 13"/>
          <p:cNvSpPr>
            <a:spLocks noChangeShapeType="1"/>
          </p:cNvSpPr>
          <p:nvPr/>
        </p:nvSpPr>
        <p:spPr bwMode="auto">
          <a:xfrm flipV="1">
            <a:off x="6125174" y="1419293"/>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8" name="Line 15"/>
          <p:cNvSpPr>
            <a:spLocks noChangeShapeType="1"/>
          </p:cNvSpPr>
          <p:nvPr/>
        </p:nvSpPr>
        <p:spPr bwMode="auto">
          <a:xfrm flipV="1">
            <a:off x="6120323" y="663917"/>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 name="Line 24"/>
          <p:cNvSpPr>
            <a:spLocks noChangeShapeType="1"/>
          </p:cNvSpPr>
          <p:nvPr/>
        </p:nvSpPr>
        <p:spPr bwMode="auto">
          <a:xfrm rot="5400000" flipV="1">
            <a:off x="7717377" y="393141"/>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0" name="Group 159"/>
          <p:cNvGrpSpPr/>
          <p:nvPr/>
        </p:nvGrpSpPr>
        <p:grpSpPr>
          <a:xfrm rot="10800000">
            <a:off x="6586413" y="528091"/>
            <a:ext cx="860174" cy="270406"/>
            <a:chOff x="6723082" y="1703361"/>
            <a:chExt cx="676901" cy="212792"/>
          </a:xfrm>
        </p:grpSpPr>
        <p:sp>
          <p:nvSpPr>
            <p:cNvPr id="184"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5"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6"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7"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8"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9"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0"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1"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2"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3"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4"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5"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6"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7"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61" name="Group 45"/>
          <p:cNvGrpSpPr>
            <a:grpSpLocks/>
          </p:cNvGrpSpPr>
          <p:nvPr/>
        </p:nvGrpSpPr>
        <p:grpSpPr bwMode="auto">
          <a:xfrm flipH="1" flipV="1">
            <a:off x="7894756" y="985228"/>
            <a:ext cx="219530" cy="521371"/>
            <a:chOff x="3485" y="1922"/>
            <a:chExt cx="181" cy="678"/>
          </a:xfrm>
        </p:grpSpPr>
        <p:sp>
          <p:nvSpPr>
            <p:cNvPr id="179"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0"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1"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2"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3"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2" name="Line 46"/>
          <p:cNvSpPr>
            <a:spLocks noChangeShapeType="1"/>
          </p:cNvSpPr>
          <p:nvPr/>
        </p:nvSpPr>
        <p:spPr bwMode="auto">
          <a:xfrm flipH="1" flipV="1">
            <a:off x="7996638" y="674829"/>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 name="Line 13"/>
          <p:cNvSpPr>
            <a:spLocks noChangeShapeType="1"/>
          </p:cNvSpPr>
          <p:nvPr/>
        </p:nvSpPr>
        <p:spPr bwMode="auto">
          <a:xfrm flipV="1">
            <a:off x="6123962" y="663917"/>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64" name="Object 3"/>
          <p:cNvGraphicFramePr>
            <a:graphicFrameLocks noChangeAspect="1"/>
          </p:cNvGraphicFramePr>
          <p:nvPr>
            <p:extLst>
              <p:ext uri="{D42A27DB-BD31-4B8C-83A1-F6EECF244321}">
                <p14:modId xmlns:p14="http://schemas.microsoft.com/office/powerpoint/2010/main" val="2162605878"/>
              </p:ext>
            </p:extLst>
          </p:nvPr>
        </p:nvGraphicFramePr>
        <p:xfrm>
          <a:off x="8129216" y="1087070"/>
          <a:ext cx="231586" cy="213398"/>
        </p:xfrm>
        <a:graphic>
          <a:graphicData uri="http://schemas.openxmlformats.org/presentationml/2006/ole">
            <mc:AlternateContent xmlns:mc="http://schemas.openxmlformats.org/markup-compatibility/2006">
              <mc:Choice xmlns:v="urn:schemas-microsoft-com:vml" Requires="v">
                <p:oleObj spid="_x0000_s3163900" name="Equation" r:id="rId14" imgW="165100" imgH="152400" progId="Equation.DSMT4">
                  <p:embed/>
                </p:oleObj>
              </mc:Choice>
              <mc:Fallback>
                <p:oleObj name="Equation" r:id="rId14" imgW="165100" imgH="152400" progId="Equation.DSMT4">
                  <p:embed/>
                  <p:pic>
                    <p:nvPicPr>
                      <p:cNvPr id="0" name=""/>
                      <p:cNvPicPr>
                        <a:picLocks noChangeAspect="1" noChangeArrowheads="1"/>
                      </p:cNvPicPr>
                      <p:nvPr/>
                    </p:nvPicPr>
                    <p:blipFill>
                      <a:blip r:embed="rId7"/>
                      <a:srcRect/>
                      <a:stretch>
                        <a:fillRect/>
                      </a:stretch>
                    </p:blipFill>
                    <p:spPr bwMode="auto">
                      <a:xfrm>
                        <a:off x="8129216" y="1087070"/>
                        <a:ext cx="231586" cy="213398"/>
                      </a:xfrm>
                      <a:prstGeom prst="rect">
                        <a:avLst/>
                      </a:prstGeom>
                      <a:noFill/>
                      <a:ln>
                        <a:noFill/>
                      </a:ln>
                      <a:effectLst/>
                    </p:spPr>
                  </p:pic>
                </p:oleObj>
              </mc:Fallback>
            </mc:AlternateContent>
          </a:graphicData>
        </a:graphic>
      </p:graphicFrame>
      <p:graphicFrame>
        <p:nvGraphicFramePr>
          <p:cNvPr id="165" name="Object 3"/>
          <p:cNvGraphicFramePr>
            <a:graphicFrameLocks noChangeAspect="1"/>
          </p:cNvGraphicFramePr>
          <p:nvPr>
            <p:extLst>
              <p:ext uri="{D42A27DB-BD31-4B8C-83A1-F6EECF244321}">
                <p14:modId xmlns:p14="http://schemas.microsoft.com/office/powerpoint/2010/main" val="3740098288"/>
              </p:ext>
            </p:extLst>
          </p:nvPr>
        </p:nvGraphicFramePr>
        <p:xfrm>
          <a:off x="6982199" y="2054638"/>
          <a:ext cx="196424" cy="248561"/>
        </p:xfrm>
        <a:graphic>
          <a:graphicData uri="http://schemas.openxmlformats.org/presentationml/2006/ole">
            <mc:AlternateContent xmlns:mc="http://schemas.openxmlformats.org/markup-compatibility/2006">
              <mc:Choice xmlns:v="urn:schemas-microsoft-com:vml" Requires="v">
                <p:oleObj spid="_x0000_s3163901" name="Equation" r:id="rId15" imgW="139700" imgH="177800" progId="Equation.DSMT4">
                  <p:embed/>
                </p:oleObj>
              </mc:Choice>
              <mc:Fallback>
                <p:oleObj name="Equation" r:id="rId15" imgW="139700" imgH="177800" progId="Equation.DSMT4">
                  <p:embed/>
                  <p:pic>
                    <p:nvPicPr>
                      <p:cNvPr id="0" name=""/>
                      <p:cNvPicPr>
                        <a:picLocks noChangeAspect="1" noChangeArrowheads="1"/>
                      </p:cNvPicPr>
                      <p:nvPr/>
                    </p:nvPicPr>
                    <p:blipFill>
                      <a:blip r:embed="rId9"/>
                      <a:srcRect/>
                      <a:stretch>
                        <a:fillRect/>
                      </a:stretch>
                    </p:blipFill>
                    <p:spPr bwMode="auto">
                      <a:xfrm>
                        <a:off x="6982199" y="2054638"/>
                        <a:ext cx="196424" cy="248561"/>
                      </a:xfrm>
                      <a:prstGeom prst="rect">
                        <a:avLst/>
                      </a:prstGeom>
                      <a:noFill/>
                      <a:ln>
                        <a:noFill/>
                      </a:ln>
                      <a:effectLst/>
                    </p:spPr>
                  </p:pic>
                </p:oleObj>
              </mc:Fallback>
            </mc:AlternateContent>
          </a:graphicData>
        </a:graphic>
      </p:graphicFrame>
      <p:sp>
        <p:nvSpPr>
          <p:cNvPr id="166" name="Line 13"/>
          <p:cNvSpPr>
            <a:spLocks noChangeShapeType="1"/>
          </p:cNvSpPr>
          <p:nvPr/>
        </p:nvSpPr>
        <p:spPr bwMode="auto">
          <a:xfrm flipH="1" flipV="1">
            <a:off x="6122549" y="1182857"/>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9" name="Group 168"/>
          <p:cNvGrpSpPr/>
          <p:nvPr/>
        </p:nvGrpSpPr>
        <p:grpSpPr>
          <a:xfrm>
            <a:off x="6190436" y="1458092"/>
            <a:ext cx="294642" cy="241474"/>
            <a:chOff x="5913429" y="2616200"/>
            <a:chExt cx="385771" cy="316159"/>
          </a:xfrm>
        </p:grpSpPr>
        <p:sp>
          <p:nvSpPr>
            <p:cNvPr id="174" name="Freeform 173"/>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70" name="Group 169"/>
          <p:cNvGrpSpPr/>
          <p:nvPr/>
        </p:nvGrpSpPr>
        <p:grpSpPr>
          <a:xfrm>
            <a:off x="6440329" y="729187"/>
            <a:ext cx="146710" cy="146709"/>
            <a:chOff x="6326324" y="3355974"/>
            <a:chExt cx="192085" cy="192085"/>
          </a:xfrm>
        </p:grpSpPr>
        <p:sp>
          <p:nvSpPr>
            <p:cNvPr id="172"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3"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71" name="Line 13"/>
          <p:cNvSpPr>
            <a:spLocks noChangeShapeType="1"/>
          </p:cNvSpPr>
          <p:nvPr/>
        </p:nvSpPr>
        <p:spPr bwMode="auto">
          <a:xfrm rot="16200000" flipH="1" flipV="1">
            <a:off x="7535830" y="699962"/>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33" name="Group 332"/>
          <p:cNvGrpSpPr/>
          <p:nvPr/>
        </p:nvGrpSpPr>
        <p:grpSpPr>
          <a:xfrm>
            <a:off x="4325763" y="861443"/>
            <a:ext cx="393700" cy="139006"/>
            <a:chOff x="152400" y="948631"/>
            <a:chExt cx="393700" cy="139006"/>
          </a:xfrm>
        </p:grpSpPr>
        <p:cxnSp>
          <p:nvCxnSpPr>
            <p:cNvPr id="334" name="Straight Connector 333"/>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37" name="Group 336"/>
          <p:cNvGrpSpPr/>
          <p:nvPr/>
        </p:nvGrpSpPr>
        <p:grpSpPr>
          <a:xfrm>
            <a:off x="6865778" y="869831"/>
            <a:ext cx="329497" cy="121053"/>
            <a:chOff x="152400" y="948631"/>
            <a:chExt cx="393700" cy="139006"/>
          </a:xfrm>
        </p:grpSpPr>
        <p:cxnSp>
          <p:nvCxnSpPr>
            <p:cNvPr id="338" name="Straight Connector 337"/>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61" name="Group 360"/>
          <p:cNvGrpSpPr/>
          <p:nvPr/>
        </p:nvGrpSpPr>
        <p:grpSpPr>
          <a:xfrm>
            <a:off x="1890058" y="858422"/>
            <a:ext cx="139617" cy="72604"/>
            <a:chOff x="152400" y="948631"/>
            <a:chExt cx="393700" cy="139006"/>
          </a:xfrm>
        </p:grpSpPr>
        <p:cxnSp>
          <p:nvCxnSpPr>
            <p:cNvPr id="362" name="Straight Connector 361"/>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aphicFrame>
        <p:nvGraphicFramePr>
          <p:cNvPr id="198" name="Object 3"/>
          <p:cNvGraphicFramePr>
            <a:graphicFrameLocks noChangeAspect="1"/>
          </p:cNvGraphicFramePr>
          <p:nvPr>
            <p:extLst>
              <p:ext uri="{D42A27DB-BD31-4B8C-83A1-F6EECF244321}">
                <p14:modId xmlns:p14="http://schemas.microsoft.com/office/powerpoint/2010/main" val="2974027482"/>
              </p:ext>
            </p:extLst>
          </p:nvPr>
        </p:nvGraphicFramePr>
        <p:xfrm>
          <a:off x="1765752" y="2306564"/>
          <a:ext cx="481175" cy="338030"/>
        </p:xfrm>
        <a:graphic>
          <a:graphicData uri="http://schemas.openxmlformats.org/presentationml/2006/ole">
            <mc:AlternateContent xmlns:mc="http://schemas.openxmlformats.org/markup-compatibility/2006">
              <mc:Choice xmlns:v="urn:schemas-microsoft-com:vml" Requires="v">
                <p:oleObj spid="_x0000_s3163902" name="Equation" r:id="rId16" imgW="342900" imgH="241300" progId="Equation.DSMT4">
                  <p:embed/>
                </p:oleObj>
              </mc:Choice>
              <mc:Fallback>
                <p:oleObj name="Equation" r:id="rId16" imgW="342900" imgH="241300" progId="Equation.DSMT4">
                  <p:embed/>
                  <p:pic>
                    <p:nvPicPr>
                      <p:cNvPr id="0" name=""/>
                      <p:cNvPicPr>
                        <a:picLocks noChangeAspect="1" noChangeArrowheads="1"/>
                      </p:cNvPicPr>
                      <p:nvPr/>
                    </p:nvPicPr>
                    <p:blipFill>
                      <a:blip r:embed="rId5"/>
                      <a:srcRect/>
                      <a:stretch>
                        <a:fillRect/>
                      </a:stretch>
                    </p:blipFill>
                    <p:spPr bwMode="auto">
                      <a:xfrm>
                        <a:off x="1765752" y="2306564"/>
                        <a:ext cx="481175" cy="338030"/>
                      </a:xfrm>
                      <a:prstGeom prst="rect">
                        <a:avLst/>
                      </a:prstGeom>
                      <a:noFill/>
                      <a:ln>
                        <a:noFill/>
                      </a:ln>
                      <a:effectLst/>
                    </p:spPr>
                  </p:pic>
                </p:oleObj>
              </mc:Fallback>
            </mc:AlternateContent>
          </a:graphicData>
        </a:graphic>
      </p:graphicFrame>
      <p:sp>
        <p:nvSpPr>
          <p:cNvPr id="199" name="Line 8"/>
          <p:cNvSpPr>
            <a:spLocks noChangeShapeType="1"/>
          </p:cNvSpPr>
          <p:nvPr/>
        </p:nvSpPr>
        <p:spPr bwMode="auto">
          <a:xfrm flipH="1" flipV="1">
            <a:off x="2156803" y="3933734"/>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0" name="Line 9"/>
          <p:cNvSpPr>
            <a:spLocks noChangeShapeType="1"/>
          </p:cNvSpPr>
          <p:nvPr/>
        </p:nvSpPr>
        <p:spPr bwMode="auto">
          <a:xfrm flipH="1" flipV="1">
            <a:off x="1107668" y="3937372"/>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1" name="Line 10"/>
          <p:cNvSpPr>
            <a:spLocks noChangeShapeType="1"/>
          </p:cNvSpPr>
          <p:nvPr/>
        </p:nvSpPr>
        <p:spPr bwMode="auto">
          <a:xfrm flipH="1" flipV="1">
            <a:off x="2149526" y="3685173"/>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2" name="Line 11"/>
          <p:cNvSpPr>
            <a:spLocks noChangeShapeType="1"/>
          </p:cNvSpPr>
          <p:nvPr/>
        </p:nvSpPr>
        <p:spPr bwMode="auto">
          <a:xfrm flipH="1" flipV="1">
            <a:off x="1979723" y="3688811"/>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3" name="Line 12"/>
          <p:cNvSpPr>
            <a:spLocks noChangeShapeType="1"/>
          </p:cNvSpPr>
          <p:nvPr/>
        </p:nvSpPr>
        <p:spPr bwMode="auto">
          <a:xfrm flipV="1">
            <a:off x="2986408" y="3647586"/>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4" name="Line 13"/>
          <p:cNvSpPr>
            <a:spLocks noChangeShapeType="1"/>
          </p:cNvSpPr>
          <p:nvPr/>
        </p:nvSpPr>
        <p:spPr bwMode="auto">
          <a:xfrm flipV="1">
            <a:off x="1108880" y="3557855"/>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15"/>
          <p:cNvSpPr>
            <a:spLocks noChangeShapeType="1"/>
          </p:cNvSpPr>
          <p:nvPr/>
        </p:nvSpPr>
        <p:spPr bwMode="auto">
          <a:xfrm flipV="1">
            <a:off x="1104029" y="2802479"/>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6" name="Line 24"/>
          <p:cNvSpPr>
            <a:spLocks noChangeShapeType="1"/>
          </p:cNvSpPr>
          <p:nvPr/>
        </p:nvSpPr>
        <p:spPr bwMode="auto">
          <a:xfrm rot="5400000" flipV="1">
            <a:off x="2701083" y="2531703"/>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07" name="Group 206"/>
          <p:cNvGrpSpPr/>
          <p:nvPr/>
        </p:nvGrpSpPr>
        <p:grpSpPr>
          <a:xfrm rot="10800000">
            <a:off x="1570119" y="2666653"/>
            <a:ext cx="860174" cy="270406"/>
            <a:chOff x="6723082" y="1703361"/>
            <a:chExt cx="676901" cy="212792"/>
          </a:xfrm>
        </p:grpSpPr>
        <p:sp>
          <p:nvSpPr>
            <p:cNvPr id="208"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9"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0"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1"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2"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3"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4"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5"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6"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7"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8"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9"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0"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1"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22" name="Group 45"/>
          <p:cNvGrpSpPr>
            <a:grpSpLocks/>
          </p:cNvGrpSpPr>
          <p:nvPr/>
        </p:nvGrpSpPr>
        <p:grpSpPr bwMode="auto">
          <a:xfrm flipH="1" flipV="1">
            <a:off x="2878462" y="3123790"/>
            <a:ext cx="219530" cy="521371"/>
            <a:chOff x="3485" y="1922"/>
            <a:chExt cx="181" cy="678"/>
          </a:xfrm>
        </p:grpSpPr>
        <p:sp>
          <p:nvSpPr>
            <p:cNvPr id="223"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6"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7"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28" name="Line 46"/>
          <p:cNvSpPr>
            <a:spLocks noChangeShapeType="1"/>
          </p:cNvSpPr>
          <p:nvPr/>
        </p:nvSpPr>
        <p:spPr bwMode="auto">
          <a:xfrm flipH="1" flipV="1">
            <a:off x="2980344" y="2813391"/>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9" name="Line 13"/>
          <p:cNvSpPr>
            <a:spLocks noChangeShapeType="1"/>
          </p:cNvSpPr>
          <p:nvPr/>
        </p:nvSpPr>
        <p:spPr bwMode="auto">
          <a:xfrm flipV="1">
            <a:off x="1107668" y="2802479"/>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30" name="Object 3"/>
          <p:cNvGraphicFramePr>
            <a:graphicFrameLocks noChangeAspect="1"/>
          </p:cNvGraphicFramePr>
          <p:nvPr>
            <p:extLst>
              <p:ext uri="{D42A27DB-BD31-4B8C-83A1-F6EECF244321}">
                <p14:modId xmlns:p14="http://schemas.microsoft.com/office/powerpoint/2010/main" val="1498598962"/>
              </p:ext>
            </p:extLst>
          </p:nvPr>
        </p:nvGraphicFramePr>
        <p:xfrm>
          <a:off x="3112922" y="3225632"/>
          <a:ext cx="231586" cy="213398"/>
        </p:xfrm>
        <a:graphic>
          <a:graphicData uri="http://schemas.openxmlformats.org/presentationml/2006/ole">
            <mc:AlternateContent xmlns:mc="http://schemas.openxmlformats.org/markup-compatibility/2006">
              <mc:Choice xmlns:v="urn:schemas-microsoft-com:vml" Requires="v">
                <p:oleObj spid="_x0000_s3163903" name="Equation" r:id="rId17" imgW="165100" imgH="152400" progId="Equation.DSMT4">
                  <p:embed/>
                </p:oleObj>
              </mc:Choice>
              <mc:Fallback>
                <p:oleObj name="Equation" r:id="rId17" imgW="165100" imgH="152400" progId="Equation.DSMT4">
                  <p:embed/>
                  <p:pic>
                    <p:nvPicPr>
                      <p:cNvPr id="0" name=""/>
                      <p:cNvPicPr>
                        <a:picLocks noChangeAspect="1" noChangeArrowheads="1"/>
                      </p:cNvPicPr>
                      <p:nvPr/>
                    </p:nvPicPr>
                    <p:blipFill>
                      <a:blip r:embed="rId7"/>
                      <a:srcRect/>
                      <a:stretch>
                        <a:fillRect/>
                      </a:stretch>
                    </p:blipFill>
                    <p:spPr bwMode="auto">
                      <a:xfrm>
                        <a:off x="3112922" y="3225632"/>
                        <a:ext cx="231586" cy="213398"/>
                      </a:xfrm>
                      <a:prstGeom prst="rect">
                        <a:avLst/>
                      </a:prstGeom>
                      <a:noFill/>
                      <a:ln>
                        <a:noFill/>
                      </a:ln>
                      <a:effectLst/>
                    </p:spPr>
                  </p:pic>
                </p:oleObj>
              </mc:Fallback>
            </mc:AlternateContent>
          </a:graphicData>
        </a:graphic>
      </p:graphicFrame>
      <p:graphicFrame>
        <p:nvGraphicFramePr>
          <p:cNvPr id="231" name="Object 3"/>
          <p:cNvGraphicFramePr>
            <a:graphicFrameLocks noChangeAspect="1"/>
          </p:cNvGraphicFramePr>
          <p:nvPr>
            <p:extLst>
              <p:ext uri="{D42A27DB-BD31-4B8C-83A1-F6EECF244321}">
                <p14:modId xmlns:p14="http://schemas.microsoft.com/office/powerpoint/2010/main" val="2664452091"/>
              </p:ext>
            </p:extLst>
          </p:nvPr>
        </p:nvGraphicFramePr>
        <p:xfrm>
          <a:off x="1965905" y="4193200"/>
          <a:ext cx="196424" cy="248561"/>
        </p:xfrm>
        <a:graphic>
          <a:graphicData uri="http://schemas.openxmlformats.org/presentationml/2006/ole">
            <mc:AlternateContent xmlns:mc="http://schemas.openxmlformats.org/markup-compatibility/2006">
              <mc:Choice xmlns:v="urn:schemas-microsoft-com:vml" Requires="v">
                <p:oleObj spid="_x0000_s3163904" name="Equation" r:id="rId18" imgW="139700" imgH="177800" progId="Equation.DSMT4">
                  <p:embed/>
                </p:oleObj>
              </mc:Choice>
              <mc:Fallback>
                <p:oleObj name="Equation" r:id="rId18" imgW="139700" imgH="177800" progId="Equation.DSMT4">
                  <p:embed/>
                  <p:pic>
                    <p:nvPicPr>
                      <p:cNvPr id="0" name=""/>
                      <p:cNvPicPr>
                        <a:picLocks noChangeAspect="1" noChangeArrowheads="1"/>
                      </p:cNvPicPr>
                      <p:nvPr/>
                    </p:nvPicPr>
                    <p:blipFill>
                      <a:blip r:embed="rId9"/>
                      <a:srcRect/>
                      <a:stretch>
                        <a:fillRect/>
                      </a:stretch>
                    </p:blipFill>
                    <p:spPr bwMode="auto">
                      <a:xfrm>
                        <a:off x="1965905" y="4193200"/>
                        <a:ext cx="196424" cy="248561"/>
                      </a:xfrm>
                      <a:prstGeom prst="rect">
                        <a:avLst/>
                      </a:prstGeom>
                      <a:noFill/>
                      <a:ln>
                        <a:noFill/>
                      </a:ln>
                      <a:effectLst/>
                    </p:spPr>
                  </p:pic>
                </p:oleObj>
              </mc:Fallback>
            </mc:AlternateContent>
          </a:graphicData>
        </a:graphic>
      </p:graphicFrame>
      <p:sp>
        <p:nvSpPr>
          <p:cNvPr id="232" name="Line 13"/>
          <p:cNvSpPr>
            <a:spLocks noChangeShapeType="1"/>
          </p:cNvSpPr>
          <p:nvPr/>
        </p:nvSpPr>
        <p:spPr bwMode="auto">
          <a:xfrm flipH="1" flipV="1">
            <a:off x="1106255" y="3321419"/>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41" name="Object 3"/>
          <p:cNvGraphicFramePr>
            <a:graphicFrameLocks noChangeAspect="1"/>
          </p:cNvGraphicFramePr>
          <p:nvPr>
            <p:extLst>
              <p:ext uri="{D42A27DB-BD31-4B8C-83A1-F6EECF244321}">
                <p14:modId xmlns:p14="http://schemas.microsoft.com/office/powerpoint/2010/main" val="3014841542"/>
              </p:ext>
            </p:extLst>
          </p:nvPr>
        </p:nvGraphicFramePr>
        <p:xfrm>
          <a:off x="4280352" y="2310433"/>
          <a:ext cx="481175" cy="338030"/>
        </p:xfrm>
        <a:graphic>
          <a:graphicData uri="http://schemas.openxmlformats.org/presentationml/2006/ole">
            <mc:AlternateContent xmlns:mc="http://schemas.openxmlformats.org/markup-compatibility/2006">
              <mc:Choice xmlns:v="urn:schemas-microsoft-com:vml" Requires="v">
                <p:oleObj spid="_x0000_s3163905" name="Equation" r:id="rId19" imgW="342900" imgH="241300" progId="Equation.DSMT4">
                  <p:embed/>
                </p:oleObj>
              </mc:Choice>
              <mc:Fallback>
                <p:oleObj name="Equation" r:id="rId19" imgW="342900" imgH="241300" progId="Equation.DSMT4">
                  <p:embed/>
                  <p:pic>
                    <p:nvPicPr>
                      <p:cNvPr id="0" name=""/>
                      <p:cNvPicPr>
                        <a:picLocks noChangeAspect="1" noChangeArrowheads="1"/>
                      </p:cNvPicPr>
                      <p:nvPr/>
                    </p:nvPicPr>
                    <p:blipFill>
                      <a:blip r:embed="rId5"/>
                      <a:srcRect/>
                      <a:stretch>
                        <a:fillRect/>
                      </a:stretch>
                    </p:blipFill>
                    <p:spPr bwMode="auto">
                      <a:xfrm>
                        <a:off x="4280352" y="2310433"/>
                        <a:ext cx="481175" cy="338030"/>
                      </a:xfrm>
                      <a:prstGeom prst="rect">
                        <a:avLst/>
                      </a:prstGeom>
                      <a:noFill/>
                      <a:ln>
                        <a:noFill/>
                      </a:ln>
                      <a:effectLst/>
                    </p:spPr>
                  </p:pic>
                </p:oleObj>
              </mc:Fallback>
            </mc:AlternateContent>
          </a:graphicData>
        </a:graphic>
      </p:graphicFrame>
      <p:sp>
        <p:nvSpPr>
          <p:cNvPr id="242" name="Line 8"/>
          <p:cNvSpPr>
            <a:spLocks noChangeShapeType="1"/>
          </p:cNvSpPr>
          <p:nvPr/>
        </p:nvSpPr>
        <p:spPr bwMode="auto">
          <a:xfrm flipH="1" flipV="1">
            <a:off x="4671403" y="3937603"/>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3" name="Line 9"/>
          <p:cNvSpPr>
            <a:spLocks noChangeShapeType="1"/>
          </p:cNvSpPr>
          <p:nvPr/>
        </p:nvSpPr>
        <p:spPr bwMode="auto">
          <a:xfrm flipH="1" flipV="1">
            <a:off x="3622268" y="3941241"/>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4" name="Line 10"/>
          <p:cNvSpPr>
            <a:spLocks noChangeShapeType="1"/>
          </p:cNvSpPr>
          <p:nvPr/>
        </p:nvSpPr>
        <p:spPr bwMode="auto">
          <a:xfrm flipH="1" flipV="1">
            <a:off x="4664126" y="3689042"/>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 name="Line 11"/>
          <p:cNvSpPr>
            <a:spLocks noChangeShapeType="1"/>
          </p:cNvSpPr>
          <p:nvPr/>
        </p:nvSpPr>
        <p:spPr bwMode="auto">
          <a:xfrm flipH="1" flipV="1">
            <a:off x="4494323" y="3692680"/>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 name="Line 12"/>
          <p:cNvSpPr>
            <a:spLocks noChangeShapeType="1"/>
          </p:cNvSpPr>
          <p:nvPr/>
        </p:nvSpPr>
        <p:spPr bwMode="auto">
          <a:xfrm flipV="1">
            <a:off x="5501008" y="3651455"/>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7" name="Line 13"/>
          <p:cNvSpPr>
            <a:spLocks noChangeShapeType="1"/>
          </p:cNvSpPr>
          <p:nvPr/>
        </p:nvSpPr>
        <p:spPr bwMode="auto">
          <a:xfrm flipV="1">
            <a:off x="3623480" y="3561724"/>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8" name="Line 15"/>
          <p:cNvSpPr>
            <a:spLocks noChangeShapeType="1"/>
          </p:cNvSpPr>
          <p:nvPr/>
        </p:nvSpPr>
        <p:spPr bwMode="auto">
          <a:xfrm flipV="1">
            <a:off x="3618629" y="2806348"/>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9" name="Line 24"/>
          <p:cNvSpPr>
            <a:spLocks noChangeShapeType="1"/>
          </p:cNvSpPr>
          <p:nvPr/>
        </p:nvSpPr>
        <p:spPr bwMode="auto">
          <a:xfrm rot="5400000" flipV="1">
            <a:off x="5215683" y="2535572"/>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50" name="Group 249"/>
          <p:cNvGrpSpPr/>
          <p:nvPr/>
        </p:nvGrpSpPr>
        <p:grpSpPr>
          <a:xfrm rot="10800000">
            <a:off x="4084719" y="2670522"/>
            <a:ext cx="860174" cy="270406"/>
            <a:chOff x="6723082" y="1703361"/>
            <a:chExt cx="676901" cy="212792"/>
          </a:xfrm>
        </p:grpSpPr>
        <p:sp>
          <p:nvSpPr>
            <p:cNvPr id="251"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2"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3"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4"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5"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65" name="Group 45"/>
          <p:cNvGrpSpPr>
            <a:grpSpLocks/>
          </p:cNvGrpSpPr>
          <p:nvPr/>
        </p:nvGrpSpPr>
        <p:grpSpPr bwMode="auto">
          <a:xfrm flipH="1" flipV="1">
            <a:off x="5393062" y="3127659"/>
            <a:ext cx="219530" cy="521371"/>
            <a:chOff x="3485" y="1922"/>
            <a:chExt cx="181" cy="678"/>
          </a:xfrm>
        </p:grpSpPr>
        <p:sp>
          <p:nvSpPr>
            <p:cNvPr id="266"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0"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71" name="Line 46"/>
          <p:cNvSpPr>
            <a:spLocks noChangeShapeType="1"/>
          </p:cNvSpPr>
          <p:nvPr/>
        </p:nvSpPr>
        <p:spPr bwMode="auto">
          <a:xfrm flipH="1" flipV="1">
            <a:off x="5494944" y="2817260"/>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2" name="Line 13"/>
          <p:cNvSpPr>
            <a:spLocks noChangeShapeType="1"/>
          </p:cNvSpPr>
          <p:nvPr/>
        </p:nvSpPr>
        <p:spPr bwMode="auto">
          <a:xfrm flipV="1">
            <a:off x="3622268" y="2806348"/>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73" name="Object 3"/>
          <p:cNvGraphicFramePr>
            <a:graphicFrameLocks noChangeAspect="1"/>
          </p:cNvGraphicFramePr>
          <p:nvPr>
            <p:extLst>
              <p:ext uri="{D42A27DB-BD31-4B8C-83A1-F6EECF244321}">
                <p14:modId xmlns:p14="http://schemas.microsoft.com/office/powerpoint/2010/main" val="683100756"/>
              </p:ext>
            </p:extLst>
          </p:nvPr>
        </p:nvGraphicFramePr>
        <p:xfrm>
          <a:off x="5627522" y="3229501"/>
          <a:ext cx="231586" cy="213398"/>
        </p:xfrm>
        <a:graphic>
          <a:graphicData uri="http://schemas.openxmlformats.org/presentationml/2006/ole">
            <mc:AlternateContent xmlns:mc="http://schemas.openxmlformats.org/markup-compatibility/2006">
              <mc:Choice xmlns:v="urn:schemas-microsoft-com:vml" Requires="v">
                <p:oleObj spid="_x0000_s3163906" name="Equation" r:id="rId20" imgW="165100" imgH="152400" progId="Equation.DSMT4">
                  <p:embed/>
                </p:oleObj>
              </mc:Choice>
              <mc:Fallback>
                <p:oleObj name="Equation" r:id="rId20" imgW="165100" imgH="152400" progId="Equation.DSMT4">
                  <p:embed/>
                  <p:pic>
                    <p:nvPicPr>
                      <p:cNvPr id="0" name=""/>
                      <p:cNvPicPr>
                        <a:picLocks noChangeAspect="1" noChangeArrowheads="1"/>
                      </p:cNvPicPr>
                      <p:nvPr/>
                    </p:nvPicPr>
                    <p:blipFill>
                      <a:blip r:embed="rId7"/>
                      <a:srcRect/>
                      <a:stretch>
                        <a:fillRect/>
                      </a:stretch>
                    </p:blipFill>
                    <p:spPr bwMode="auto">
                      <a:xfrm>
                        <a:off x="5627522" y="3229501"/>
                        <a:ext cx="231586" cy="213398"/>
                      </a:xfrm>
                      <a:prstGeom prst="rect">
                        <a:avLst/>
                      </a:prstGeom>
                      <a:noFill/>
                      <a:ln>
                        <a:noFill/>
                      </a:ln>
                      <a:effectLst/>
                    </p:spPr>
                  </p:pic>
                </p:oleObj>
              </mc:Fallback>
            </mc:AlternateContent>
          </a:graphicData>
        </a:graphic>
      </p:graphicFrame>
      <p:graphicFrame>
        <p:nvGraphicFramePr>
          <p:cNvPr id="274" name="Object 3"/>
          <p:cNvGraphicFramePr>
            <a:graphicFrameLocks noChangeAspect="1"/>
          </p:cNvGraphicFramePr>
          <p:nvPr>
            <p:extLst>
              <p:ext uri="{D42A27DB-BD31-4B8C-83A1-F6EECF244321}">
                <p14:modId xmlns:p14="http://schemas.microsoft.com/office/powerpoint/2010/main" val="433996130"/>
              </p:ext>
            </p:extLst>
          </p:nvPr>
        </p:nvGraphicFramePr>
        <p:xfrm>
          <a:off x="4480505" y="4197069"/>
          <a:ext cx="196424" cy="248561"/>
        </p:xfrm>
        <a:graphic>
          <a:graphicData uri="http://schemas.openxmlformats.org/presentationml/2006/ole">
            <mc:AlternateContent xmlns:mc="http://schemas.openxmlformats.org/markup-compatibility/2006">
              <mc:Choice xmlns:v="urn:schemas-microsoft-com:vml" Requires="v">
                <p:oleObj spid="_x0000_s3163907" name="Equation" r:id="rId21" imgW="139700" imgH="177800" progId="Equation.DSMT4">
                  <p:embed/>
                </p:oleObj>
              </mc:Choice>
              <mc:Fallback>
                <p:oleObj name="Equation" r:id="rId21" imgW="139700" imgH="177800" progId="Equation.DSMT4">
                  <p:embed/>
                  <p:pic>
                    <p:nvPicPr>
                      <p:cNvPr id="0" name=""/>
                      <p:cNvPicPr>
                        <a:picLocks noChangeAspect="1" noChangeArrowheads="1"/>
                      </p:cNvPicPr>
                      <p:nvPr/>
                    </p:nvPicPr>
                    <p:blipFill>
                      <a:blip r:embed="rId9"/>
                      <a:srcRect/>
                      <a:stretch>
                        <a:fillRect/>
                      </a:stretch>
                    </p:blipFill>
                    <p:spPr bwMode="auto">
                      <a:xfrm>
                        <a:off x="4480505" y="4197069"/>
                        <a:ext cx="196424" cy="248561"/>
                      </a:xfrm>
                      <a:prstGeom prst="rect">
                        <a:avLst/>
                      </a:prstGeom>
                      <a:noFill/>
                      <a:ln>
                        <a:noFill/>
                      </a:ln>
                      <a:effectLst/>
                    </p:spPr>
                  </p:pic>
                </p:oleObj>
              </mc:Fallback>
            </mc:AlternateContent>
          </a:graphicData>
        </a:graphic>
      </p:graphicFrame>
      <p:sp>
        <p:nvSpPr>
          <p:cNvPr id="275" name="Line 13"/>
          <p:cNvSpPr>
            <a:spLocks noChangeShapeType="1"/>
          </p:cNvSpPr>
          <p:nvPr/>
        </p:nvSpPr>
        <p:spPr bwMode="auto">
          <a:xfrm flipH="1" flipV="1">
            <a:off x="3620855" y="3325288"/>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80" name="Group 279"/>
          <p:cNvGrpSpPr/>
          <p:nvPr/>
        </p:nvGrpSpPr>
        <p:grpSpPr>
          <a:xfrm flipH="1">
            <a:off x="7559258" y="3526849"/>
            <a:ext cx="294642" cy="241474"/>
            <a:chOff x="5913429" y="2616200"/>
            <a:chExt cx="385771" cy="316159"/>
          </a:xfrm>
        </p:grpSpPr>
        <p:sp>
          <p:nvSpPr>
            <p:cNvPr id="281" name="Freeform 280"/>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2"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3"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288" name="Object 3"/>
          <p:cNvGraphicFramePr>
            <a:graphicFrameLocks noChangeAspect="1"/>
          </p:cNvGraphicFramePr>
          <p:nvPr>
            <p:extLst>
              <p:ext uri="{D42A27DB-BD31-4B8C-83A1-F6EECF244321}">
                <p14:modId xmlns:p14="http://schemas.microsoft.com/office/powerpoint/2010/main" val="4214642483"/>
              </p:ext>
            </p:extLst>
          </p:nvPr>
        </p:nvGraphicFramePr>
        <p:xfrm>
          <a:off x="6794952" y="2314302"/>
          <a:ext cx="481175" cy="338030"/>
        </p:xfrm>
        <a:graphic>
          <a:graphicData uri="http://schemas.openxmlformats.org/presentationml/2006/ole">
            <mc:AlternateContent xmlns:mc="http://schemas.openxmlformats.org/markup-compatibility/2006">
              <mc:Choice xmlns:v="urn:schemas-microsoft-com:vml" Requires="v">
                <p:oleObj spid="_x0000_s3163908" name="Equation" r:id="rId22" imgW="342900" imgH="241300" progId="Equation.DSMT4">
                  <p:embed/>
                </p:oleObj>
              </mc:Choice>
              <mc:Fallback>
                <p:oleObj name="Equation" r:id="rId22" imgW="342900" imgH="241300" progId="Equation.DSMT4">
                  <p:embed/>
                  <p:pic>
                    <p:nvPicPr>
                      <p:cNvPr id="0" name=""/>
                      <p:cNvPicPr>
                        <a:picLocks noChangeAspect="1" noChangeArrowheads="1"/>
                      </p:cNvPicPr>
                      <p:nvPr/>
                    </p:nvPicPr>
                    <p:blipFill>
                      <a:blip r:embed="rId5"/>
                      <a:srcRect/>
                      <a:stretch>
                        <a:fillRect/>
                      </a:stretch>
                    </p:blipFill>
                    <p:spPr bwMode="auto">
                      <a:xfrm>
                        <a:off x="6794952" y="2314302"/>
                        <a:ext cx="481175" cy="338030"/>
                      </a:xfrm>
                      <a:prstGeom prst="rect">
                        <a:avLst/>
                      </a:prstGeom>
                      <a:noFill/>
                      <a:ln>
                        <a:noFill/>
                      </a:ln>
                      <a:effectLst/>
                    </p:spPr>
                  </p:pic>
                </p:oleObj>
              </mc:Fallback>
            </mc:AlternateContent>
          </a:graphicData>
        </a:graphic>
      </p:graphicFrame>
      <p:sp>
        <p:nvSpPr>
          <p:cNvPr id="289" name="Line 8"/>
          <p:cNvSpPr>
            <a:spLocks noChangeShapeType="1"/>
          </p:cNvSpPr>
          <p:nvPr/>
        </p:nvSpPr>
        <p:spPr bwMode="auto">
          <a:xfrm flipH="1" flipV="1">
            <a:off x="7186003" y="3941472"/>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9"/>
          <p:cNvSpPr>
            <a:spLocks noChangeShapeType="1"/>
          </p:cNvSpPr>
          <p:nvPr/>
        </p:nvSpPr>
        <p:spPr bwMode="auto">
          <a:xfrm flipH="1" flipV="1">
            <a:off x="6136868" y="3945110"/>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0"/>
          <p:cNvSpPr>
            <a:spLocks noChangeShapeType="1"/>
          </p:cNvSpPr>
          <p:nvPr/>
        </p:nvSpPr>
        <p:spPr bwMode="auto">
          <a:xfrm flipH="1" flipV="1">
            <a:off x="7178726" y="3692911"/>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1"/>
          <p:cNvSpPr>
            <a:spLocks noChangeShapeType="1"/>
          </p:cNvSpPr>
          <p:nvPr/>
        </p:nvSpPr>
        <p:spPr bwMode="auto">
          <a:xfrm flipH="1" flipV="1">
            <a:off x="7008923" y="3696549"/>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3" name="Line 12"/>
          <p:cNvSpPr>
            <a:spLocks noChangeShapeType="1"/>
          </p:cNvSpPr>
          <p:nvPr/>
        </p:nvSpPr>
        <p:spPr bwMode="auto">
          <a:xfrm flipV="1">
            <a:off x="8015608" y="3655324"/>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4" name="Line 13"/>
          <p:cNvSpPr>
            <a:spLocks noChangeShapeType="1"/>
          </p:cNvSpPr>
          <p:nvPr/>
        </p:nvSpPr>
        <p:spPr bwMode="auto">
          <a:xfrm flipV="1">
            <a:off x="6138080" y="3565593"/>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5" name="Line 15"/>
          <p:cNvSpPr>
            <a:spLocks noChangeShapeType="1"/>
          </p:cNvSpPr>
          <p:nvPr/>
        </p:nvSpPr>
        <p:spPr bwMode="auto">
          <a:xfrm flipV="1">
            <a:off x="6133229" y="2810217"/>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6" name="Line 24"/>
          <p:cNvSpPr>
            <a:spLocks noChangeShapeType="1"/>
          </p:cNvSpPr>
          <p:nvPr/>
        </p:nvSpPr>
        <p:spPr bwMode="auto">
          <a:xfrm rot="5400000" flipV="1">
            <a:off x="7730283" y="2539441"/>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7" name="Group 296"/>
          <p:cNvGrpSpPr/>
          <p:nvPr/>
        </p:nvGrpSpPr>
        <p:grpSpPr>
          <a:xfrm rot="10800000">
            <a:off x="6599319" y="2674391"/>
            <a:ext cx="860174" cy="270406"/>
            <a:chOff x="6723082" y="1703361"/>
            <a:chExt cx="676901" cy="212792"/>
          </a:xfrm>
        </p:grpSpPr>
        <p:sp>
          <p:nvSpPr>
            <p:cNvPr id="298"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9"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0"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1"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2"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3"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4"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5"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6"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8"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9"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0"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1"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12" name="Group 45"/>
          <p:cNvGrpSpPr>
            <a:grpSpLocks/>
          </p:cNvGrpSpPr>
          <p:nvPr/>
        </p:nvGrpSpPr>
        <p:grpSpPr bwMode="auto">
          <a:xfrm flipH="1" flipV="1">
            <a:off x="7907662" y="3131528"/>
            <a:ext cx="219530" cy="521371"/>
            <a:chOff x="3485" y="1922"/>
            <a:chExt cx="181" cy="678"/>
          </a:xfrm>
        </p:grpSpPr>
        <p:sp>
          <p:nvSpPr>
            <p:cNvPr id="313"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4"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5"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6"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18" name="Line 46"/>
          <p:cNvSpPr>
            <a:spLocks noChangeShapeType="1"/>
          </p:cNvSpPr>
          <p:nvPr/>
        </p:nvSpPr>
        <p:spPr bwMode="auto">
          <a:xfrm flipH="1" flipV="1">
            <a:off x="8009544" y="2821129"/>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9" name="Line 13"/>
          <p:cNvSpPr>
            <a:spLocks noChangeShapeType="1"/>
          </p:cNvSpPr>
          <p:nvPr/>
        </p:nvSpPr>
        <p:spPr bwMode="auto">
          <a:xfrm flipV="1">
            <a:off x="6136868" y="2810217"/>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20" name="Object 3"/>
          <p:cNvGraphicFramePr>
            <a:graphicFrameLocks noChangeAspect="1"/>
          </p:cNvGraphicFramePr>
          <p:nvPr>
            <p:extLst>
              <p:ext uri="{D42A27DB-BD31-4B8C-83A1-F6EECF244321}">
                <p14:modId xmlns:p14="http://schemas.microsoft.com/office/powerpoint/2010/main" val="3145971315"/>
              </p:ext>
            </p:extLst>
          </p:nvPr>
        </p:nvGraphicFramePr>
        <p:xfrm>
          <a:off x="8142122" y="3233370"/>
          <a:ext cx="231586" cy="213398"/>
        </p:xfrm>
        <a:graphic>
          <a:graphicData uri="http://schemas.openxmlformats.org/presentationml/2006/ole">
            <mc:AlternateContent xmlns:mc="http://schemas.openxmlformats.org/markup-compatibility/2006">
              <mc:Choice xmlns:v="urn:schemas-microsoft-com:vml" Requires="v">
                <p:oleObj spid="_x0000_s3163909" name="Equation" r:id="rId23" imgW="165100" imgH="152400" progId="Equation.DSMT4">
                  <p:embed/>
                </p:oleObj>
              </mc:Choice>
              <mc:Fallback>
                <p:oleObj name="Equation" r:id="rId23" imgW="165100" imgH="152400" progId="Equation.DSMT4">
                  <p:embed/>
                  <p:pic>
                    <p:nvPicPr>
                      <p:cNvPr id="0" name=""/>
                      <p:cNvPicPr>
                        <a:picLocks noChangeAspect="1" noChangeArrowheads="1"/>
                      </p:cNvPicPr>
                      <p:nvPr/>
                    </p:nvPicPr>
                    <p:blipFill>
                      <a:blip r:embed="rId7"/>
                      <a:srcRect/>
                      <a:stretch>
                        <a:fillRect/>
                      </a:stretch>
                    </p:blipFill>
                    <p:spPr bwMode="auto">
                      <a:xfrm>
                        <a:off x="8142122" y="3233370"/>
                        <a:ext cx="231586" cy="213398"/>
                      </a:xfrm>
                      <a:prstGeom prst="rect">
                        <a:avLst/>
                      </a:prstGeom>
                      <a:noFill/>
                      <a:ln>
                        <a:noFill/>
                      </a:ln>
                      <a:effectLst/>
                    </p:spPr>
                  </p:pic>
                </p:oleObj>
              </mc:Fallback>
            </mc:AlternateContent>
          </a:graphicData>
        </a:graphic>
      </p:graphicFrame>
      <p:graphicFrame>
        <p:nvGraphicFramePr>
          <p:cNvPr id="321" name="Object 3"/>
          <p:cNvGraphicFramePr>
            <a:graphicFrameLocks noChangeAspect="1"/>
          </p:cNvGraphicFramePr>
          <p:nvPr>
            <p:extLst>
              <p:ext uri="{D42A27DB-BD31-4B8C-83A1-F6EECF244321}">
                <p14:modId xmlns:p14="http://schemas.microsoft.com/office/powerpoint/2010/main" val="437381848"/>
              </p:ext>
            </p:extLst>
          </p:nvPr>
        </p:nvGraphicFramePr>
        <p:xfrm>
          <a:off x="6995105" y="4200938"/>
          <a:ext cx="196424" cy="248561"/>
        </p:xfrm>
        <a:graphic>
          <a:graphicData uri="http://schemas.openxmlformats.org/presentationml/2006/ole">
            <mc:AlternateContent xmlns:mc="http://schemas.openxmlformats.org/markup-compatibility/2006">
              <mc:Choice xmlns:v="urn:schemas-microsoft-com:vml" Requires="v">
                <p:oleObj spid="_x0000_s3163910" name="Equation" r:id="rId24" imgW="139700" imgH="177800" progId="Equation.DSMT4">
                  <p:embed/>
                </p:oleObj>
              </mc:Choice>
              <mc:Fallback>
                <p:oleObj name="Equation" r:id="rId24" imgW="139700" imgH="177800" progId="Equation.DSMT4">
                  <p:embed/>
                  <p:pic>
                    <p:nvPicPr>
                      <p:cNvPr id="0" name=""/>
                      <p:cNvPicPr>
                        <a:picLocks noChangeAspect="1" noChangeArrowheads="1"/>
                      </p:cNvPicPr>
                      <p:nvPr/>
                    </p:nvPicPr>
                    <p:blipFill>
                      <a:blip r:embed="rId9"/>
                      <a:srcRect/>
                      <a:stretch>
                        <a:fillRect/>
                      </a:stretch>
                    </p:blipFill>
                    <p:spPr bwMode="auto">
                      <a:xfrm>
                        <a:off x="6995105" y="4200938"/>
                        <a:ext cx="196424" cy="248561"/>
                      </a:xfrm>
                      <a:prstGeom prst="rect">
                        <a:avLst/>
                      </a:prstGeom>
                      <a:noFill/>
                      <a:ln>
                        <a:noFill/>
                      </a:ln>
                      <a:effectLst/>
                    </p:spPr>
                  </p:pic>
                </p:oleObj>
              </mc:Fallback>
            </mc:AlternateContent>
          </a:graphicData>
        </a:graphic>
      </p:graphicFrame>
      <p:sp>
        <p:nvSpPr>
          <p:cNvPr id="322" name="Line 13"/>
          <p:cNvSpPr>
            <a:spLocks noChangeShapeType="1"/>
          </p:cNvSpPr>
          <p:nvPr/>
        </p:nvSpPr>
        <p:spPr bwMode="auto">
          <a:xfrm flipH="1" flipV="1">
            <a:off x="6135455" y="3329157"/>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27" name="Group 326"/>
          <p:cNvGrpSpPr/>
          <p:nvPr/>
        </p:nvGrpSpPr>
        <p:grpSpPr>
          <a:xfrm>
            <a:off x="7486916" y="2862662"/>
            <a:ext cx="146710" cy="146709"/>
            <a:chOff x="6326324" y="3355974"/>
            <a:chExt cx="192085" cy="192085"/>
          </a:xfrm>
        </p:grpSpPr>
        <p:sp>
          <p:nvSpPr>
            <p:cNvPr id="328"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9"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30" name="Line 13"/>
          <p:cNvSpPr>
            <a:spLocks noChangeShapeType="1"/>
          </p:cNvSpPr>
          <p:nvPr/>
        </p:nvSpPr>
        <p:spPr bwMode="auto">
          <a:xfrm rot="16200000" flipH="1" flipV="1">
            <a:off x="6478430" y="2858918"/>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1" name="Group 340"/>
          <p:cNvGrpSpPr/>
          <p:nvPr/>
        </p:nvGrpSpPr>
        <p:grpSpPr>
          <a:xfrm>
            <a:off x="2208072" y="3719717"/>
            <a:ext cx="146710" cy="146709"/>
            <a:chOff x="6326324" y="3355974"/>
            <a:chExt cx="192085" cy="192085"/>
          </a:xfrm>
        </p:grpSpPr>
        <p:sp>
          <p:nvSpPr>
            <p:cNvPr id="342"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3"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44" name="Line 13"/>
          <p:cNvSpPr>
            <a:spLocks noChangeShapeType="1"/>
          </p:cNvSpPr>
          <p:nvPr/>
        </p:nvSpPr>
        <p:spPr bwMode="auto">
          <a:xfrm rot="16200000" flipH="1" flipV="1">
            <a:off x="1843497" y="3748448"/>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5" name="Group 344"/>
          <p:cNvGrpSpPr/>
          <p:nvPr/>
        </p:nvGrpSpPr>
        <p:grpSpPr>
          <a:xfrm>
            <a:off x="1423408" y="2900762"/>
            <a:ext cx="146710" cy="146709"/>
            <a:chOff x="6326324" y="3355974"/>
            <a:chExt cx="192085" cy="192085"/>
          </a:xfrm>
        </p:grpSpPr>
        <p:sp>
          <p:nvSpPr>
            <p:cNvPr id="346"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7"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48" name="Line 13"/>
          <p:cNvSpPr>
            <a:spLocks noChangeShapeType="1"/>
          </p:cNvSpPr>
          <p:nvPr/>
        </p:nvSpPr>
        <p:spPr bwMode="auto">
          <a:xfrm rot="16200000" flipH="1" flipV="1">
            <a:off x="2518909" y="2871537"/>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9" name="Group 348"/>
          <p:cNvGrpSpPr/>
          <p:nvPr/>
        </p:nvGrpSpPr>
        <p:grpSpPr>
          <a:xfrm>
            <a:off x="1888602" y="3022196"/>
            <a:ext cx="239707" cy="97338"/>
            <a:chOff x="152400" y="948631"/>
            <a:chExt cx="393700" cy="139006"/>
          </a:xfrm>
        </p:grpSpPr>
        <p:cxnSp>
          <p:nvCxnSpPr>
            <p:cNvPr id="350" name="Straight Connector 349"/>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53" name="Group 352"/>
          <p:cNvGrpSpPr/>
          <p:nvPr/>
        </p:nvGrpSpPr>
        <p:grpSpPr>
          <a:xfrm>
            <a:off x="4722672" y="3685173"/>
            <a:ext cx="208382" cy="181253"/>
            <a:chOff x="6326324" y="3355974"/>
            <a:chExt cx="192085" cy="192085"/>
          </a:xfrm>
        </p:grpSpPr>
        <p:sp>
          <p:nvSpPr>
            <p:cNvPr id="354"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5"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6" name="Line 13"/>
          <p:cNvSpPr>
            <a:spLocks noChangeShapeType="1"/>
          </p:cNvSpPr>
          <p:nvPr/>
        </p:nvSpPr>
        <p:spPr bwMode="auto">
          <a:xfrm rot="16200000" flipV="1">
            <a:off x="4333450" y="3723802"/>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7" name="Group 356"/>
          <p:cNvGrpSpPr/>
          <p:nvPr/>
        </p:nvGrpSpPr>
        <p:grpSpPr>
          <a:xfrm>
            <a:off x="7210875" y="3674030"/>
            <a:ext cx="208382" cy="181253"/>
            <a:chOff x="6326324" y="3355974"/>
            <a:chExt cx="192085" cy="192085"/>
          </a:xfrm>
        </p:grpSpPr>
        <p:sp>
          <p:nvSpPr>
            <p:cNvPr id="358"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60" name="Line 13"/>
          <p:cNvSpPr>
            <a:spLocks noChangeShapeType="1"/>
          </p:cNvSpPr>
          <p:nvPr/>
        </p:nvSpPr>
        <p:spPr bwMode="auto">
          <a:xfrm rot="16200000" flipV="1">
            <a:off x="6821653" y="3712659"/>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5" name="Group 364"/>
          <p:cNvGrpSpPr/>
          <p:nvPr/>
        </p:nvGrpSpPr>
        <p:grpSpPr>
          <a:xfrm flipH="1">
            <a:off x="7008355" y="3032392"/>
            <a:ext cx="139617" cy="72604"/>
            <a:chOff x="152400" y="948631"/>
            <a:chExt cx="393700" cy="139006"/>
          </a:xfrm>
        </p:grpSpPr>
        <p:cxnSp>
          <p:nvCxnSpPr>
            <p:cNvPr id="366" name="Straight Connector 365"/>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aphicFrame>
        <p:nvGraphicFramePr>
          <p:cNvPr id="370" name="Object 3"/>
          <p:cNvGraphicFramePr>
            <a:graphicFrameLocks noChangeAspect="1"/>
          </p:cNvGraphicFramePr>
          <p:nvPr>
            <p:extLst>
              <p:ext uri="{D42A27DB-BD31-4B8C-83A1-F6EECF244321}">
                <p14:modId xmlns:p14="http://schemas.microsoft.com/office/powerpoint/2010/main" val="655324666"/>
              </p:ext>
            </p:extLst>
          </p:nvPr>
        </p:nvGraphicFramePr>
        <p:xfrm>
          <a:off x="1766964" y="4543580"/>
          <a:ext cx="481175" cy="338030"/>
        </p:xfrm>
        <a:graphic>
          <a:graphicData uri="http://schemas.openxmlformats.org/presentationml/2006/ole">
            <mc:AlternateContent xmlns:mc="http://schemas.openxmlformats.org/markup-compatibility/2006">
              <mc:Choice xmlns:v="urn:schemas-microsoft-com:vml" Requires="v">
                <p:oleObj spid="_x0000_s3163911" name="Equation" r:id="rId25" imgW="342900" imgH="241300" progId="Equation.DSMT4">
                  <p:embed/>
                </p:oleObj>
              </mc:Choice>
              <mc:Fallback>
                <p:oleObj name="Equation" r:id="rId25" imgW="342900" imgH="241300" progId="Equation.DSMT4">
                  <p:embed/>
                  <p:pic>
                    <p:nvPicPr>
                      <p:cNvPr id="0" name=""/>
                      <p:cNvPicPr>
                        <a:picLocks noChangeAspect="1" noChangeArrowheads="1"/>
                      </p:cNvPicPr>
                      <p:nvPr/>
                    </p:nvPicPr>
                    <p:blipFill>
                      <a:blip r:embed="rId5"/>
                      <a:srcRect/>
                      <a:stretch>
                        <a:fillRect/>
                      </a:stretch>
                    </p:blipFill>
                    <p:spPr bwMode="auto">
                      <a:xfrm>
                        <a:off x="1766964" y="4543580"/>
                        <a:ext cx="481175" cy="338030"/>
                      </a:xfrm>
                      <a:prstGeom prst="rect">
                        <a:avLst/>
                      </a:prstGeom>
                      <a:noFill/>
                      <a:ln>
                        <a:noFill/>
                      </a:ln>
                      <a:effectLst/>
                    </p:spPr>
                  </p:pic>
                </p:oleObj>
              </mc:Fallback>
            </mc:AlternateContent>
          </a:graphicData>
        </a:graphic>
      </p:graphicFrame>
      <p:sp>
        <p:nvSpPr>
          <p:cNvPr id="371" name="Line 8"/>
          <p:cNvSpPr>
            <a:spLocks noChangeShapeType="1"/>
          </p:cNvSpPr>
          <p:nvPr/>
        </p:nvSpPr>
        <p:spPr bwMode="auto">
          <a:xfrm flipH="1" flipV="1">
            <a:off x="2158015" y="6170750"/>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2" name="Line 9"/>
          <p:cNvSpPr>
            <a:spLocks noChangeShapeType="1"/>
          </p:cNvSpPr>
          <p:nvPr/>
        </p:nvSpPr>
        <p:spPr bwMode="auto">
          <a:xfrm flipH="1" flipV="1">
            <a:off x="1108880" y="6174388"/>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3" name="Line 10"/>
          <p:cNvSpPr>
            <a:spLocks noChangeShapeType="1"/>
          </p:cNvSpPr>
          <p:nvPr/>
        </p:nvSpPr>
        <p:spPr bwMode="auto">
          <a:xfrm flipH="1" flipV="1">
            <a:off x="2150738" y="5922189"/>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4" name="Line 11"/>
          <p:cNvSpPr>
            <a:spLocks noChangeShapeType="1"/>
          </p:cNvSpPr>
          <p:nvPr/>
        </p:nvSpPr>
        <p:spPr bwMode="auto">
          <a:xfrm flipH="1" flipV="1">
            <a:off x="1980935" y="5925827"/>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5" name="Line 12"/>
          <p:cNvSpPr>
            <a:spLocks noChangeShapeType="1"/>
          </p:cNvSpPr>
          <p:nvPr/>
        </p:nvSpPr>
        <p:spPr bwMode="auto">
          <a:xfrm flipV="1">
            <a:off x="2987620" y="5884602"/>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6" name="Line 13"/>
          <p:cNvSpPr>
            <a:spLocks noChangeShapeType="1"/>
          </p:cNvSpPr>
          <p:nvPr/>
        </p:nvSpPr>
        <p:spPr bwMode="auto">
          <a:xfrm flipV="1">
            <a:off x="1110092" y="5794871"/>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7" name="Line 15"/>
          <p:cNvSpPr>
            <a:spLocks noChangeShapeType="1"/>
          </p:cNvSpPr>
          <p:nvPr/>
        </p:nvSpPr>
        <p:spPr bwMode="auto">
          <a:xfrm flipV="1">
            <a:off x="1105241" y="5039495"/>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8" name="Line 24"/>
          <p:cNvSpPr>
            <a:spLocks noChangeShapeType="1"/>
          </p:cNvSpPr>
          <p:nvPr/>
        </p:nvSpPr>
        <p:spPr bwMode="auto">
          <a:xfrm rot="5400000" flipV="1">
            <a:off x="2702295" y="4768719"/>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79" name="Group 378"/>
          <p:cNvGrpSpPr/>
          <p:nvPr/>
        </p:nvGrpSpPr>
        <p:grpSpPr>
          <a:xfrm rot="10800000">
            <a:off x="1571331" y="4903669"/>
            <a:ext cx="860174" cy="270406"/>
            <a:chOff x="6723082" y="1703361"/>
            <a:chExt cx="676901" cy="212792"/>
          </a:xfrm>
        </p:grpSpPr>
        <p:sp>
          <p:nvSpPr>
            <p:cNvPr id="493"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4"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5"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6"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7"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8"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9"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0"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3"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4"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5"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6"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80" name="Group 45"/>
          <p:cNvGrpSpPr>
            <a:grpSpLocks/>
          </p:cNvGrpSpPr>
          <p:nvPr/>
        </p:nvGrpSpPr>
        <p:grpSpPr bwMode="auto">
          <a:xfrm flipH="1" flipV="1">
            <a:off x="2879674" y="5360806"/>
            <a:ext cx="219530" cy="521371"/>
            <a:chOff x="3485" y="1922"/>
            <a:chExt cx="181" cy="678"/>
          </a:xfrm>
        </p:grpSpPr>
        <p:sp>
          <p:nvSpPr>
            <p:cNvPr id="488"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9"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0"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2"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81" name="Line 46"/>
          <p:cNvSpPr>
            <a:spLocks noChangeShapeType="1"/>
          </p:cNvSpPr>
          <p:nvPr/>
        </p:nvSpPr>
        <p:spPr bwMode="auto">
          <a:xfrm flipH="1" flipV="1">
            <a:off x="2981556" y="5050407"/>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2" name="Line 13"/>
          <p:cNvSpPr>
            <a:spLocks noChangeShapeType="1"/>
          </p:cNvSpPr>
          <p:nvPr/>
        </p:nvSpPr>
        <p:spPr bwMode="auto">
          <a:xfrm flipV="1">
            <a:off x="1108880" y="5039495"/>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83" name="Object 3"/>
          <p:cNvGraphicFramePr>
            <a:graphicFrameLocks noChangeAspect="1"/>
          </p:cNvGraphicFramePr>
          <p:nvPr>
            <p:extLst>
              <p:ext uri="{D42A27DB-BD31-4B8C-83A1-F6EECF244321}">
                <p14:modId xmlns:p14="http://schemas.microsoft.com/office/powerpoint/2010/main" val="1640470428"/>
              </p:ext>
            </p:extLst>
          </p:nvPr>
        </p:nvGraphicFramePr>
        <p:xfrm>
          <a:off x="3114134" y="5462648"/>
          <a:ext cx="231586" cy="213398"/>
        </p:xfrm>
        <a:graphic>
          <a:graphicData uri="http://schemas.openxmlformats.org/presentationml/2006/ole">
            <mc:AlternateContent xmlns:mc="http://schemas.openxmlformats.org/markup-compatibility/2006">
              <mc:Choice xmlns:v="urn:schemas-microsoft-com:vml" Requires="v">
                <p:oleObj spid="_x0000_s3163912" name="Equation" r:id="rId26" imgW="165100" imgH="152400" progId="Equation.DSMT4">
                  <p:embed/>
                </p:oleObj>
              </mc:Choice>
              <mc:Fallback>
                <p:oleObj name="Equation" r:id="rId26" imgW="165100" imgH="152400" progId="Equation.DSMT4">
                  <p:embed/>
                  <p:pic>
                    <p:nvPicPr>
                      <p:cNvPr id="0" name=""/>
                      <p:cNvPicPr>
                        <a:picLocks noChangeAspect="1" noChangeArrowheads="1"/>
                      </p:cNvPicPr>
                      <p:nvPr/>
                    </p:nvPicPr>
                    <p:blipFill>
                      <a:blip r:embed="rId7"/>
                      <a:srcRect/>
                      <a:stretch>
                        <a:fillRect/>
                      </a:stretch>
                    </p:blipFill>
                    <p:spPr bwMode="auto">
                      <a:xfrm>
                        <a:off x="3114134" y="5462648"/>
                        <a:ext cx="231586" cy="213398"/>
                      </a:xfrm>
                      <a:prstGeom prst="rect">
                        <a:avLst/>
                      </a:prstGeom>
                      <a:noFill/>
                      <a:ln>
                        <a:noFill/>
                      </a:ln>
                      <a:effectLst/>
                    </p:spPr>
                  </p:pic>
                </p:oleObj>
              </mc:Fallback>
            </mc:AlternateContent>
          </a:graphicData>
        </a:graphic>
      </p:graphicFrame>
      <p:graphicFrame>
        <p:nvGraphicFramePr>
          <p:cNvPr id="384" name="Object 3"/>
          <p:cNvGraphicFramePr>
            <a:graphicFrameLocks noChangeAspect="1"/>
          </p:cNvGraphicFramePr>
          <p:nvPr>
            <p:extLst>
              <p:ext uri="{D42A27DB-BD31-4B8C-83A1-F6EECF244321}">
                <p14:modId xmlns:p14="http://schemas.microsoft.com/office/powerpoint/2010/main" val="3090714250"/>
              </p:ext>
            </p:extLst>
          </p:nvPr>
        </p:nvGraphicFramePr>
        <p:xfrm>
          <a:off x="1967117" y="6430216"/>
          <a:ext cx="196424" cy="248561"/>
        </p:xfrm>
        <a:graphic>
          <a:graphicData uri="http://schemas.openxmlformats.org/presentationml/2006/ole">
            <mc:AlternateContent xmlns:mc="http://schemas.openxmlformats.org/markup-compatibility/2006">
              <mc:Choice xmlns:v="urn:schemas-microsoft-com:vml" Requires="v">
                <p:oleObj spid="_x0000_s3163913" name="Equation" r:id="rId27" imgW="139700" imgH="177800" progId="Equation.DSMT4">
                  <p:embed/>
                </p:oleObj>
              </mc:Choice>
              <mc:Fallback>
                <p:oleObj name="Equation" r:id="rId27" imgW="139700" imgH="177800" progId="Equation.DSMT4">
                  <p:embed/>
                  <p:pic>
                    <p:nvPicPr>
                      <p:cNvPr id="0" name=""/>
                      <p:cNvPicPr>
                        <a:picLocks noChangeAspect="1" noChangeArrowheads="1"/>
                      </p:cNvPicPr>
                      <p:nvPr/>
                    </p:nvPicPr>
                    <p:blipFill>
                      <a:blip r:embed="rId9"/>
                      <a:srcRect/>
                      <a:stretch>
                        <a:fillRect/>
                      </a:stretch>
                    </p:blipFill>
                    <p:spPr bwMode="auto">
                      <a:xfrm>
                        <a:off x="1967117" y="6430216"/>
                        <a:ext cx="196424" cy="248561"/>
                      </a:xfrm>
                      <a:prstGeom prst="rect">
                        <a:avLst/>
                      </a:prstGeom>
                      <a:noFill/>
                      <a:ln>
                        <a:noFill/>
                      </a:ln>
                      <a:effectLst/>
                    </p:spPr>
                  </p:pic>
                </p:oleObj>
              </mc:Fallback>
            </mc:AlternateContent>
          </a:graphicData>
        </a:graphic>
      </p:graphicFrame>
      <p:sp>
        <p:nvSpPr>
          <p:cNvPr id="385" name="Line 13"/>
          <p:cNvSpPr>
            <a:spLocks noChangeShapeType="1"/>
          </p:cNvSpPr>
          <p:nvPr/>
        </p:nvSpPr>
        <p:spPr bwMode="auto">
          <a:xfrm flipH="1" flipV="1">
            <a:off x="1107467" y="5558435"/>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86" name="Object 3"/>
          <p:cNvGraphicFramePr>
            <a:graphicFrameLocks noChangeAspect="1"/>
          </p:cNvGraphicFramePr>
          <p:nvPr>
            <p:extLst>
              <p:ext uri="{D42A27DB-BD31-4B8C-83A1-F6EECF244321}">
                <p14:modId xmlns:p14="http://schemas.microsoft.com/office/powerpoint/2010/main" val="4023489693"/>
              </p:ext>
            </p:extLst>
          </p:nvPr>
        </p:nvGraphicFramePr>
        <p:xfrm>
          <a:off x="4281564" y="4547449"/>
          <a:ext cx="481175" cy="338030"/>
        </p:xfrm>
        <a:graphic>
          <a:graphicData uri="http://schemas.openxmlformats.org/presentationml/2006/ole">
            <mc:AlternateContent xmlns:mc="http://schemas.openxmlformats.org/markup-compatibility/2006">
              <mc:Choice xmlns:v="urn:schemas-microsoft-com:vml" Requires="v">
                <p:oleObj spid="_x0000_s3163914" name="Equation" r:id="rId28" imgW="342900" imgH="241300" progId="Equation.DSMT4">
                  <p:embed/>
                </p:oleObj>
              </mc:Choice>
              <mc:Fallback>
                <p:oleObj name="Equation" r:id="rId28" imgW="342900" imgH="241300" progId="Equation.DSMT4">
                  <p:embed/>
                  <p:pic>
                    <p:nvPicPr>
                      <p:cNvPr id="0" name=""/>
                      <p:cNvPicPr>
                        <a:picLocks noChangeAspect="1" noChangeArrowheads="1"/>
                      </p:cNvPicPr>
                      <p:nvPr/>
                    </p:nvPicPr>
                    <p:blipFill>
                      <a:blip r:embed="rId5"/>
                      <a:srcRect/>
                      <a:stretch>
                        <a:fillRect/>
                      </a:stretch>
                    </p:blipFill>
                    <p:spPr bwMode="auto">
                      <a:xfrm>
                        <a:off x="4281564" y="4547449"/>
                        <a:ext cx="481175" cy="338030"/>
                      </a:xfrm>
                      <a:prstGeom prst="rect">
                        <a:avLst/>
                      </a:prstGeom>
                      <a:noFill/>
                      <a:ln>
                        <a:noFill/>
                      </a:ln>
                      <a:effectLst/>
                    </p:spPr>
                  </p:pic>
                </p:oleObj>
              </mc:Fallback>
            </mc:AlternateContent>
          </a:graphicData>
        </a:graphic>
      </p:graphicFrame>
      <p:sp>
        <p:nvSpPr>
          <p:cNvPr id="387" name="Line 8"/>
          <p:cNvSpPr>
            <a:spLocks noChangeShapeType="1"/>
          </p:cNvSpPr>
          <p:nvPr/>
        </p:nvSpPr>
        <p:spPr bwMode="auto">
          <a:xfrm flipH="1" flipV="1">
            <a:off x="4672615" y="6174619"/>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8" name="Line 9"/>
          <p:cNvSpPr>
            <a:spLocks noChangeShapeType="1"/>
          </p:cNvSpPr>
          <p:nvPr/>
        </p:nvSpPr>
        <p:spPr bwMode="auto">
          <a:xfrm flipH="1" flipV="1">
            <a:off x="3623480" y="6178257"/>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 name="Line 10"/>
          <p:cNvSpPr>
            <a:spLocks noChangeShapeType="1"/>
          </p:cNvSpPr>
          <p:nvPr/>
        </p:nvSpPr>
        <p:spPr bwMode="auto">
          <a:xfrm flipH="1" flipV="1">
            <a:off x="4665338" y="5926058"/>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0" name="Line 11"/>
          <p:cNvSpPr>
            <a:spLocks noChangeShapeType="1"/>
          </p:cNvSpPr>
          <p:nvPr/>
        </p:nvSpPr>
        <p:spPr bwMode="auto">
          <a:xfrm flipH="1" flipV="1">
            <a:off x="4495535" y="5929696"/>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1" name="Line 12"/>
          <p:cNvSpPr>
            <a:spLocks noChangeShapeType="1"/>
          </p:cNvSpPr>
          <p:nvPr/>
        </p:nvSpPr>
        <p:spPr bwMode="auto">
          <a:xfrm flipV="1">
            <a:off x="5502220" y="5888471"/>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2" name="Line 13"/>
          <p:cNvSpPr>
            <a:spLocks noChangeShapeType="1"/>
          </p:cNvSpPr>
          <p:nvPr/>
        </p:nvSpPr>
        <p:spPr bwMode="auto">
          <a:xfrm flipV="1">
            <a:off x="3624692" y="5798740"/>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Line 15"/>
          <p:cNvSpPr>
            <a:spLocks noChangeShapeType="1"/>
          </p:cNvSpPr>
          <p:nvPr/>
        </p:nvSpPr>
        <p:spPr bwMode="auto">
          <a:xfrm flipV="1">
            <a:off x="3619841" y="5043364"/>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4" name="Line 24"/>
          <p:cNvSpPr>
            <a:spLocks noChangeShapeType="1"/>
          </p:cNvSpPr>
          <p:nvPr/>
        </p:nvSpPr>
        <p:spPr bwMode="auto">
          <a:xfrm rot="5400000" flipV="1">
            <a:off x="5216895" y="4772588"/>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95" name="Group 394"/>
          <p:cNvGrpSpPr/>
          <p:nvPr/>
        </p:nvGrpSpPr>
        <p:grpSpPr>
          <a:xfrm rot="10800000">
            <a:off x="4085931" y="4907538"/>
            <a:ext cx="860174" cy="270406"/>
            <a:chOff x="6723082" y="1703361"/>
            <a:chExt cx="676901" cy="212792"/>
          </a:xfrm>
        </p:grpSpPr>
        <p:sp>
          <p:nvSpPr>
            <p:cNvPr id="474"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5"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6"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7"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8"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9"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0"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2"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3"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4"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5"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6"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7"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96" name="Group 45"/>
          <p:cNvGrpSpPr>
            <a:grpSpLocks/>
          </p:cNvGrpSpPr>
          <p:nvPr/>
        </p:nvGrpSpPr>
        <p:grpSpPr bwMode="auto">
          <a:xfrm flipH="1" flipV="1">
            <a:off x="5394274" y="5364675"/>
            <a:ext cx="219530" cy="521371"/>
            <a:chOff x="3485" y="1922"/>
            <a:chExt cx="181" cy="678"/>
          </a:xfrm>
        </p:grpSpPr>
        <p:sp>
          <p:nvSpPr>
            <p:cNvPr id="469"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0"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2"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97" name="Line 46"/>
          <p:cNvSpPr>
            <a:spLocks noChangeShapeType="1"/>
          </p:cNvSpPr>
          <p:nvPr/>
        </p:nvSpPr>
        <p:spPr bwMode="auto">
          <a:xfrm flipH="1" flipV="1">
            <a:off x="5496156" y="5054276"/>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8" name="Line 13"/>
          <p:cNvSpPr>
            <a:spLocks noChangeShapeType="1"/>
          </p:cNvSpPr>
          <p:nvPr/>
        </p:nvSpPr>
        <p:spPr bwMode="auto">
          <a:xfrm flipV="1">
            <a:off x="3623480" y="5043364"/>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99" name="Object 3"/>
          <p:cNvGraphicFramePr>
            <a:graphicFrameLocks noChangeAspect="1"/>
          </p:cNvGraphicFramePr>
          <p:nvPr>
            <p:extLst>
              <p:ext uri="{D42A27DB-BD31-4B8C-83A1-F6EECF244321}">
                <p14:modId xmlns:p14="http://schemas.microsoft.com/office/powerpoint/2010/main" val="2872941285"/>
              </p:ext>
            </p:extLst>
          </p:nvPr>
        </p:nvGraphicFramePr>
        <p:xfrm>
          <a:off x="5628734" y="5466517"/>
          <a:ext cx="231586" cy="213398"/>
        </p:xfrm>
        <a:graphic>
          <a:graphicData uri="http://schemas.openxmlformats.org/presentationml/2006/ole">
            <mc:AlternateContent xmlns:mc="http://schemas.openxmlformats.org/markup-compatibility/2006">
              <mc:Choice xmlns:v="urn:schemas-microsoft-com:vml" Requires="v">
                <p:oleObj spid="_x0000_s3163915" name="Equation" r:id="rId29" imgW="165100" imgH="152400" progId="Equation.DSMT4">
                  <p:embed/>
                </p:oleObj>
              </mc:Choice>
              <mc:Fallback>
                <p:oleObj name="Equation" r:id="rId29" imgW="165100" imgH="152400" progId="Equation.DSMT4">
                  <p:embed/>
                  <p:pic>
                    <p:nvPicPr>
                      <p:cNvPr id="0" name=""/>
                      <p:cNvPicPr>
                        <a:picLocks noChangeAspect="1" noChangeArrowheads="1"/>
                      </p:cNvPicPr>
                      <p:nvPr/>
                    </p:nvPicPr>
                    <p:blipFill>
                      <a:blip r:embed="rId7"/>
                      <a:srcRect/>
                      <a:stretch>
                        <a:fillRect/>
                      </a:stretch>
                    </p:blipFill>
                    <p:spPr bwMode="auto">
                      <a:xfrm>
                        <a:off x="5628734" y="5466517"/>
                        <a:ext cx="231586" cy="213398"/>
                      </a:xfrm>
                      <a:prstGeom prst="rect">
                        <a:avLst/>
                      </a:prstGeom>
                      <a:noFill/>
                      <a:ln>
                        <a:noFill/>
                      </a:ln>
                      <a:effectLst/>
                    </p:spPr>
                  </p:pic>
                </p:oleObj>
              </mc:Fallback>
            </mc:AlternateContent>
          </a:graphicData>
        </a:graphic>
      </p:graphicFrame>
      <p:graphicFrame>
        <p:nvGraphicFramePr>
          <p:cNvPr id="400" name="Object 3"/>
          <p:cNvGraphicFramePr>
            <a:graphicFrameLocks noChangeAspect="1"/>
          </p:cNvGraphicFramePr>
          <p:nvPr>
            <p:extLst>
              <p:ext uri="{D42A27DB-BD31-4B8C-83A1-F6EECF244321}">
                <p14:modId xmlns:p14="http://schemas.microsoft.com/office/powerpoint/2010/main" val="3657303111"/>
              </p:ext>
            </p:extLst>
          </p:nvPr>
        </p:nvGraphicFramePr>
        <p:xfrm>
          <a:off x="4481717" y="6434085"/>
          <a:ext cx="196424" cy="248561"/>
        </p:xfrm>
        <a:graphic>
          <a:graphicData uri="http://schemas.openxmlformats.org/presentationml/2006/ole">
            <mc:AlternateContent xmlns:mc="http://schemas.openxmlformats.org/markup-compatibility/2006">
              <mc:Choice xmlns:v="urn:schemas-microsoft-com:vml" Requires="v">
                <p:oleObj spid="_x0000_s3163916" name="Equation" r:id="rId30" imgW="139700" imgH="177800" progId="Equation.DSMT4">
                  <p:embed/>
                </p:oleObj>
              </mc:Choice>
              <mc:Fallback>
                <p:oleObj name="Equation" r:id="rId30" imgW="139700" imgH="177800" progId="Equation.DSMT4">
                  <p:embed/>
                  <p:pic>
                    <p:nvPicPr>
                      <p:cNvPr id="0" name=""/>
                      <p:cNvPicPr>
                        <a:picLocks noChangeAspect="1" noChangeArrowheads="1"/>
                      </p:cNvPicPr>
                      <p:nvPr/>
                    </p:nvPicPr>
                    <p:blipFill>
                      <a:blip r:embed="rId9"/>
                      <a:srcRect/>
                      <a:stretch>
                        <a:fillRect/>
                      </a:stretch>
                    </p:blipFill>
                    <p:spPr bwMode="auto">
                      <a:xfrm>
                        <a:off x="4481717" y="6434085"/>
                        <a:ext cx="196424" cy="248561"/>
                      </a:xfrm>
                      <a:prstGeom prst="rect">
                        <a:avLst/>
                      </a:prstGeom>
                      <a:noFill/>
                      <a:ln>
                        <a:noFill/>
                      </a:ln>
                      <a:effectLst/>
                    </p:spPr>
                  </p:pic>
                </p:oleObj>
              </mc:Fallback>
            </mc:AlternateContent>
          </a:graphicData>
        </a:graphic>
      </p:graphicFrame>
      <p:sp>
        <p:nvSpPr>
          <p:cNvPr id="401" name="Line 13"/>
          <p:cNvSpPr>
            <a:spLocks noChangeShapeType="1"/>
          </p:cNvSpPr>
          <p:nvPr/>
        </p:nvSpPr>
        <p:spPr bwMode="auto">
          <a:xfrm flipH="1" flipV="1">
            <a:off x="3622067" y="5562304"/>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02" name="Group 401"/>
          <p:cNvGrpSpPr/>
          <p:nvPr/>
        </p:nvGrpSpPr>
        <p:grpSpPr>
          <a:xfrm flipH="1">
            <a:off x="7560470" y="5763865"/>
            <a:ext cx="294642" cy="241474"/>
            <a:chOff x="5913429" y="2616200"/>
            <a:chExt cx="385771" cy="316159"/>
          </a:xfrm>
        </p:grpSpPr>
        <p:sp>
          <p:nvSpPr>
            <p:cNvPr id="466" name="Freeform 465"/>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7"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8"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403" name="Object 3"/>
          <p:cNvGraphicFramePr>
            <a:graphicFrameLocks noChangeAspect="1"/>
          </p:cNvGraphicFramePr>
          <p:nvPr>
            <p:extLst>
              <p:ext uri="{D42A27DB-BD31-4B8C-83A1-F6EECF244321}">
                <p14:modId xmlns:p14="http://schemas.microsoft.com/office/powerpoint/2010/main" val="376562174"/>
              </p:ext>
            </p:extLst>
          </p:nvPr>
        </p:nvGraphicFramePr>
        <p:xfrm>
          <a:off x="6796164" y="4551318"/>
          <a:ext cx="481175" cy="338030"/>
        </p:xfrm>
        <a:graphic>
          <a:graphicData uri="http://schemas.openxmlformats.org/presentationml/2006/ole">
            <mc:AlternateContent xmlns:mc="http://schemas.openxmlformats.org/markup-compatibility/2006">
              <mc:Choice xmlns:v="urn:schemas-microsoft-com:vml" Requires="v">
                <p:oleObj spid="_x0000_s3163917" name="Equation" r:id="rId31" imgW="342900" imgH="241300" progId="Equation.DSMT4">
                  <p:embed/>
                </p:oleObj>
              </mc:Choice>
              <mc:Fallback>
                <p:oleObj name="Equation" r:id="rId31" imgW="342900" imgH="241300" progId="Equation.DSMT4">
                  <p:embed/>
                  <p:pic>
                    <p:nvPicPr>
                      <p:cNvPr id="0" name=""/>
                      <p:cNvPicPr>
                        <a:picLocks noChangeAspect="1" noChangeArrowheads="1"/>
                      </p:cNvPicPr>
                      <p:nvPr/>
                    </p:nvPicPr>
                    <p:blipFill>
                      <a:blip r:embed="rId5"/>
                      <a:srcRect/>
                      <a:stretch>
                        <a:fillRect/>
                      </a:stretch>
                    </p:blipFill>
                    <p:spPr bwMode="auto">
                      <a:xfrm>
                        <a:off x="6796164" y="4551318"/>
                        <a:ext cx="481175" cy="338030"/>
                      </a:xfrm>
                      <a:prstGeom prst="rect">
                        <a:avLst/>
                      </a:prstGeom>
                      <a:noFill/>
                      <a:ln>
                        <a:noFill/>
                      </a:ln>
                      <a:effectLst/>
                    </p:spPr>
                  </p:pic>
                </p:oleObj>
              </mc:Fallback>
            </mc:AlternateContent>
          </a:graphicData>
        </a:graphic>
      </p:graphicFrame>
      <p:sp>
        <p:nvSpPr>
          <p:cNvPr id="404" name="Line 8"/>
          <p:cNvSpPr>
            <a:spLocks noChangeShapeType="1"/>
          </p:cNvSpPr>
          <p:nvPr/>
        </p:nvSpPr>
        <p:spPr bwMode="auto">
          <a:xfrm flipH="1" flipV="1">
            <a:off x="7187215" y="6178488"/>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5" name="Line 9"/>
          <p:cNvSpPr>
            <a:spLocks noChangeShapeType="1"/>
          </p:cNvSpPr>
          <p:nvPr/>
        </p:nvSpPr>
        <p:spPr bwMode="auto">
          <a:xfrm flipH="1" flipV="1">
            <a:off x="6138080" y="6182126"/>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6" name="Line 10"/>
          <p:cNvSpPr>
            <a:spLocks noChangeShapeType="1"/>
          </p:cNvSpPr>
          <p:nvPr/>
        </p:nvSpPr>
        <p:spPr bwMode="auto">
          <a:xfrm flipH="1" flipV="1">
            <a:off x="7179938" y="5929927"/>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7" name="Line 11"/>
          <p:cNvSpPr>
            <a:spLocks noChangeShapeType="1"/>
          </p:cNvSpPr>
          <p:nvPr/>
        </p:nvSpPr>
        <p:spPr bwMode="auto">
          <a:xfrm flipH="1" flipV="1">
            <a:off x="7010135" y="5933565"/>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8" name="Line 12"/>
          <p:cNvSpPr>
            <a:spLocks noChangeShapeType="1"/>
          </p:cNvSpPr>
          <p:nvPr/>
        </p:nvSpPr>
        <p:spPr bwMode="auto">
          <a:xfrm flipV="1">
            <a:off x="8016820" y="5892340"/>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 name="Line 13"/>
          <p:cNvSpPr>
            <a:spLocks noChangeShapeType="1"/>
          </p:cNvSpPr>
          <p:nvPr/>
        </p:nvSpPr>
        <p:spPr bwMode="auto">
          <a:xfrm flipV="1">
            <a:off x="6139292" y="5802609"/>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0" name="Line 15"/>
          <p:cNvSpPr>
            <a:spLocks noChangeShapeType="1"/>
          </p:cNvSpPr>
          <p:nvPr/>
        </p:nvSpPr>
        <p:spPr bwMode="auto">
          <a:xfrm flipV="1">
            <a:off x="6134441" y="5047233"/>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1" name="Line 24"/>
          <p:cNvSpPr>
            <a:spLocks noChangeShapeType="1"/>
          </p:cNvSpPr>
          <p:nvPr/>
        </p:nvSpPr>
        <p:spPr bwMode="auto">
          <a:xfrm rot="5400000" flipV="1">
            <a:off x="7731495" y="4776457"/>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2" name="Group 411"/>
          <p:cNvGrpSpPr/>
          <p:nvPr/>
        </p:nvGrpSpPr>
        <p:grpSpPr>
          <a:xfrm rot="10800000">
            <a:off x="6600531" y="4911407"/>
            <a:ext cx="860174" cy="270406"/>
            <a:chOff x="6723082" y="1703361"/>
            <a:chExt cx="676901" cy="212792"/>
          </a:xfrm>
        </p:grpSpPr>
        <p:sp>
          <p:nvSpPr>
            <p:cNvPr id="452"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4"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5"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7"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8"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9"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0"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1"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2"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3"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4"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5"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13" name="Group 45"/>
          <p:cNvGrpSpPr>
            <a:grpSpLocks/>
          </p:cNvGrpSpPr>
          <p:nvPr/>
        </p:nvGrpSpPr>
        <p:grpSpPr bwMode="auto">
          <a:xfrm flipH="1" flipV="1">
            <a:off x="7908874" y="5368544"/>
            <a:ext cx="219530" cy="521371"/>
            <a:chOff x="3485" y="1922"/>
            <a:chExt cx="181" cy="678"/>
          </a:xfrm>
        </p:grpSpPr>
        <p:sp>
          <p:nvSpPr>
            <p:cNvPr id="447"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8"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9"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0"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1"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14" name="Line 46"/>
          <p:cNvSpPr>
            <a:spLocks noChangeShapeType="1"/>
          </p:cNvSpPr>
          <p:nvPr/>
        </p:nvSpPr>
        <p:spPr bwMode="auto">
          <a:xfrm flipH="1" flipV="1">
            <a:off x="8010756" y="5058145"/>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5" name="Line 13"/>
          <p:cNvSpPr>
            <a:spLocks noChangeShapeType="1"/>
          </p:cNvSpPr>
          <p:nvPr/>
        </p:nvSpPr>
        <p:spPr bwMode="auto">
          <a:xfrm flipV="1">
            <a:off x="6138080" y="5047233"/>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416" name="Object 3"/>
          <p:cNvGraphicFramePr>
            <a:graphicFrameLocks noChangeAspect="1"/>
          </p:cNvGraphicFramePr>
          <p:nvPr>
            <p:extLst>
              <p:ext uri="{D42A27DB-BD31-4B8C-83A1-F6EECF244321}">
                <p14:modId xmlns:p14="http://schemas.microsoft.com/office/powerpoint/2010/main" val="3266935660"/>
              </p:ext>
            </p:extLst>
          </p:nvPr>
        </p:nvGraphicFramePr>
        <p:xfrm>
          <a:off x="8143334" y="5470386"/>
          <a:ext cx="231586" cy="213398"/>
        </p:xfrm>
        <a:graphic>
          <a:graphicData uri="http://schemas.openxmlformats.org/presentationml/2006/ole">
            <mc:AlternateContent xmlns:mc="http://schemas.openxmlformats.org/markup-compatibility/2006">
              <mc:Choice xmlns:v="urn:schemas-microsoft-com:vml" Requires="v">
                <p:oleObj spid="_x0000_s3163918" name="Equation" r:id="rId32" imgW="165100" imgH="152400" progId="Equation.DSMT4">
                  <p:embed/>
                </p:oleObj>
              </mc:Choice>
              <mc:Fallback>
                <p:oleObj name="Equation" r:id="rId32" imgW="165100" imgH="152400" progId="Equation.DSMT4">
                  <p:embed/>
                  <p:pic>
                    <p:nvPicPr>
                      <p:cNvPr id="0" name=""/>
                      <p:cNvPicPr>
                        <a:picLocks noChangeAspect="1" noChangeArrowheads="1"/>
                      </p:cNvPicPr>
                      <p:nvPr/>
                    </p:nvPicPr>
                    <p:blipFill>
                      <a:blip r:embed="rId7"/>
                      <a:srcRect/>
                      <a:stretch>
                        <a:fillRect/>
                      </a:stretch>
                    </p:blipFill>
                    <p:spPr bwMode="auto">
                      <a:xfrm>
                        <a:off x="8143334" y="5470386"/>
                        <a:ext cx="231586" cy="213398"/>
                      </a:xfrm>
                      <a:prstGeom prst="rect">
                        <a:avLst/>
                      </a:prstGeom>
                      <a:noFill/>
                      <a:ln>
                        <a:noFill/>
                      </a:ln>
                      <a:effectLst/>
                    </p:spPr>
                  </p:pic>
                </p:oleObj>
              </mc:Fallback>
            </mc:AlternateContent>
          </a:graphicData>
        </a:graphic>
      </p:graphicFrame>
      <p:graphicFrame>
        <p:nvGraphicFramePr>
          <p:cNvPr id="417" name="Object 3"/>
          <p:cNvGraphicFramePr>
            <a:graphicFrameLocks noChangeAspect="1"/>
          </p:cNvGraphicFramePr>
          <p:nvPr>
            <p:extLst>
              <p:ext uri="{D42A27DB-BD31-4B8C-83A1-F6EECF244321}">
                <p14:modId xmlns:p14="http://schemas.microsoft.com/office/powerpoint/2010/main" val="2663897820"/>
              </p:ext>
            </p:extLst>
          </p:nvPr>
        </p:nvGraphicFramePr>
        <p:xfrm>
          <a:off x="6996317" y="6437954"/>
          <a:ext cx="196424" cy="248561"/>
        </p:xfrm>
        <a:graphic>
          <a:graphicData uri="http://schemas.openxmlformats.org/presentationml/2006/ole">
            <mc:AlternateContent xmlns:mc="http://schemas.openxmlformats.org/markup-compatibility/2006">
              <mc:Choice xmlns:v="urn:schemas-microsoft-com:vml" Requires="v">
                <p:oleObj spid="_x0000_s3163919" name="Equation" r:id="rId33" imgW="139700" imgH="177800" progId="Equation.DSMT4">
                  <p:embed/>
                </p:oleObj>
              </mc:Choice>
              <mc:Fallback>
                <p:oleObj name="Equation" r:id="rId33" imgW="139700" imgH="177800" progId="Equation.DSMT4">
                  <p:embed/>
                  <p:pic>
                    <p:nvPicPr>
                      <p:cNvPr id="0" name=""/>
                      <p:cNvPicPr>
                        <a:picLocks noChangeAspect="1" noChangeArrowheads="1"/>
                      </p:cNvPicPr>
                      <p:nvPr/>
                    </p:nvPicPr>
                    <p:blipFill>
                      <a:blip r:embed="rId9"/>
                      <a:srcRect/>
                      <a:stretch>
                        <a:fillRect/>
                      </a:stretch>
                    </p:blipFill>
                    <p:spPr bwMode="auto">
                      <a:xfrm>
                        <a:off x="6996317" y="6437954"/>
                        <a:ext cx="196424" cy="248561"/>
                      </a:xfrm>
                      <a:prstGeom prst="rect">
                        <a:avLst/>
                      </a:prstGeom>
                      <a:noFill/>
                      <a:ln>
                        <a:noFill/>
                      </a:ln>
                      <a:effectLst/>
                    </p:spPr>
                  </p:pic>
                </p:oleObj>
              </mc:Fallback>
            </mc:AlternateContent>
          </a:graphicData>
        </a:graphic>
      </p:graphicFrame>
      <p:sp>
        <p:nvSpPr>
          <p:cNvPr id="418" name="Line 13"/>
          <p:cNvSpPr>
            <a:spLocks noChangeShapeType="1"/>
          </p:cNvSpPr>
          <p:nvPr/>
        </p:nvSpPr>
        <p:spPr bwMode="auto">
          <a:xfrm flipH="1" flipV="1">
            <a:off x="6136667" y="5566173"/>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9" name="Group 418"/>
          <p:cNvGrpSpPr/>
          <p:nvPr/>
        </p:nvGrpSpPr>
        <p:grpSpPr>
          <a:xfrm>
            <a:off x="7488128" y="5099678"/>
            <a:ext cx="146710" cy="146709"/>
            <a:chOff x="6326324" y="3355974"/>
            <a:chExt cx="192085" cy="192085"/>
          </a:xfrm>
        </p:grpSpPr>
        <p:sp>
          <p:nvSpPr>
            <p:cNvPr id="445"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6"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0" name="Line 13"/>
          <p:cNvSpPr>
            <a:spLocks noChangeShapeType="1"/>
          </p:cNvSpPr>
          <p:nvPr/>
        </p:nvSpPr>
        <p:spPr bwMode="auto">
          <a:xfrm rot="16200000" flipH="1" flipV="1">
            <a:off x="6479642" y="5095934"/>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1" name="Group 420"/>
          <p:cNvGrpSpPr/>
          <p:nvPr/>
        </p:nvGrpSpPr>
        <p:grpSpPr>
          <a:xfrm>
            <a:off x="2209284" y="5956733"/>
            <a:ext cx="146710" cy="146709"/>
            <a:chOff x="6326324" y="3355974"/>
            <a:chExt cx="192085" cy="192085"/>
          </a:xfrm>
        </p:grpSpPr>
        <p:sp>
          <p:nvSpPr>
            <p:cNvPr id="443"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4"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2" name="Line 13"/>
          <p:cNvSpPr>
            <a:spLocks noChangeShapeType="1"/>
          </p:cNvSpPr>
          <p:nvPr/>
        </p:nvSpPr>
        <p:spPr bwMode="auto">
          <a:xfrm rot="16200000" flipH="1" flipV="1">
            <a:off x="1844709" y="5985464"/>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3" name="Group 422"/>
          <p:cNvGrpSpPr/>
          <p:nvPr/>
        </p:nvGrpSpPr>
        <p:grpSpPr>
          <a:xfrm>
            <a:off x="1424620" y="5137778"/>
            <a:ext cx="146710" cy="146709"/>
            <a:chOff x="6326324" y="3355974"/>
            <a:chExt cx="192085" cy="192085"/>
          </a:xfrm>
        </p:grpSpPr>
        <p:sp>
          <p:nvSpPr>
            <p:cNvPr id="441"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2"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4" name="Line 13"/>
          <p:cNvSpPr>
            <a:spLocks noChangeShapeType="1"/>
          </p:cNvSpPr>
          <p:nvPr/>
        </p:nvSpPr>
        <p:spPr bwMode="auto">
          <a:xfrm rot="16200000" flipH="1" flipV="1">
            <a:off x="2520121" y="5108553"/>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5" name="Group 424"/>
          <p:cNvGrpSpPr/>
          <p:nvPr/>
        </p:nvGrpSpPr>
        <p:grpSpPr>
          <a:xfrm flipH="1">
            <a:off x="1889814" y="5259212"/>
            <a:ext cx="239707" cy="97338"/>
            <a:chOff x="152400" y="948631"/>
            <a:chExt cx="393700" cy="139006"/>
          </a:xfrm>
        </p:grpSpPr>
        <p:cxnSp>
          <p:nvCxnSpPr>
            <p:cNvPr id="438" name="Straight Connector 437"/>
            <p:cNvCxnSpPr/>
            <p:nvPr/>
          </p:nvCxnSpPr>
          <p:spPr>
            <a:xfrm flipH="1">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428" name="Group 427"/>
          <p:cNvGrpSpPr/>
          <p:nvPr/>
        </p:nvGrpSpPr>
        <p:grpSpPr>
          <a:xfrm>
            <a:off x="7212087" y="5911046"/>
            <a:ext cx="208382" cy="181253"/>
            <a:chOff x="6326324" y="3355974"/>
            <a:chExt cx="192085" cy="192085"/>
          </a:xfrm>
        </p:grpSpPr>
        <p:sp>
          <p:nvSpPr>
            <p:cNvPr id="434"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5"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9" name="Line 13"/>
          <p:cNvSpPr>
            <a:spLocks noChangeShapeType="1"/>
          </p:cNvSpPr>
          <p:nvPr/>
        </p:nvSpPr>
        <p:spPr bwMode="auto">
          <a:xfrm rot="16200000" flipV="1">
            <a:off x="6822865" y="5949675"/>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30" name="Group 429"/>
          <p:cNvGrpSpPr/>
          <p:nvPr/>
        </p:nvGrpSpPr>
        <p:grpSpPr>
          <a:xfrm flipH="1">
            <a:off x="7009567" y="5269408"/>
            <a:ext cx="139617" cy="72604"/>
            <a:chOff x="152400" y="948631"/>
            <a:chExt cx="393700" cy="139006"/>
          </a:xfrm>
        </p:grpSpPr>
        <p:cxnSp>
          <p:nvCxnSpPr>
            <p:cNvPr id="431" name="Straight Connector 430"/>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508" name="Group 507"/>
          <p:cNvGrpSpPr/>
          <p:nvPr/>
        </p:nvGrpSpPr>
        <p:grpSpPr>
          <a:xfrm>
            <a:off x="1150756" y="3534587"/>
            <a:ext cx="294642" cy="241474"/>
            <a:chOff x="5913429" y="2616200"/>
            <a:chExt cx="385771" cy="316159"/>
          </a:xfrm>
        </p:grpSpPr>
        <p:sp>
          <p:nvSpPr>
            <p:cNvPr id="509" name="Freeform 508"/>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0"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1"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512" name="Group 511"/>
          <p:cNvGrpSpPr/>
          <p:nvPr/>
        </p:nvGrpSpPr>
        <p:grpSpPr>
          <a:xfrm flipH="1">
            <a:off x="2513941" y="5738111"/>
            <a:ext cx="294642" cy="241474"/>
            <a:chOff x="5913429" y="2616200"/>
            <a:chExt cx="385771" cy="316159"/>
          </a:xfrm>
        </p:grpSpPr>
        <p:sp>
          <p:nvSpPr>
            <p:cNvPr id="513" name="Freeform 512"/>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4"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5"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516" name="Group 515"/>
          <p:cNvGrpSpPr/>
          <p:nvPr/>
        </p:nvGrpSpPr>
        <p:grpSpPr>
          <a:xfrm flipH="1">
            <a:off x="5001052" y="5763771"/>
            <a:ext cx="294642" cy="241474"/>
            <a:chOff x="5913429" y="2616200"/>
            <a:chExt cx="385771" cy="316159"/>
          </a:xfrm>
        </p:grpSpPr>
        <p:sp>
          <p:nvSpPr>
            <p:cNvPr id="517" name="Freeform 516"/>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8"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9"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520" name="Group 519"/>
          <p:cNvGrpSpPr/>
          <p:nvPr/>
        </p:nvGrpSpPr>
        <p:grpSpPr>
          <a:xfrm flipH="1">
            <a:off x="4417349" y="5259212"/>
            <a:ext cx="239707" cy="97338"/>
            <a:chOff x="152400" y="948631"/>
            <a:chExt cx="393700" cy="139006"/>
          </a:xfrm>
        </p:grpSpPr>
        <p:cxnSp>
          <p:nvCxnSpPr>
            <p:cNvPr id="521" name="Straight Connector 520"/>
            <p:cNvCxnSpPr/>
            <p:nvPr/>
          </p:nvCxnSpPr>
          <p:spPr>
            <a:xfrm flipH="1">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22" name="Straight Connector 521"/>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23" name="Straight Connector 522"/>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524" name="Group 523"/>
          <p:cNvGrpSpPr/>
          <p:nvPr/>
        </p:nvGrpSpPr>
        <p:grpSpPr>
          <a:xfrm>
            <a:off x="3946194" y="5146438"/>
            <a:ext cx="146710" cy="146709"/>
            <a:chOff x="6326324" y="3355974"/>
            <a:chExt cx="192085" cy="192085"/>
          </a:xfrm>
        </p:grpSpPr>
        <p:sp>
          <p:nvSpPr>
            <p:cNvPr id="525"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6"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527" name="Line 13"/>
          <p:cNvSpPr>
            <a:spLocks noChangeShapeType="1"/>
          </p:cNvSpPr>
          <p:nvPr/>
        </p:nvSpPr>
        <p:spPr bwMode="auto">
          <a:xfrm rot="16200000" flipH="1" flipV="1">
            <a:off x="5041695" y="5117213"/>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37082071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266700" y="241300"/>
            <a:ext cx="848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dirty="0">
                <a:solidFill>
                  <a:srgbClr val="FF1212"/>
                </a:solidFill>
                <a:latin typeface="Apple Chancery"/>
                <a:cs typeface="Apple Chancery"/>
              </a:rPr>
              <a:t>AM Radio Circuit:</a:t>
            </a:r>
            <a:endParaRPr lang="en-US" sz="4000" dirty="0">
              <a:latin typeface="Apple Chancery"/>
              <a:cs typeface="Apple Chancery"/>
            </a:endParaRPr>
          </a:p>
        </p:txBody>
      </p:sp>
      <p:sp>
        <p:nvSpPr>
          <p:cNvPr id="41986" name="Text Box 3"/>
          <p:cNvSpPr txBox="1">
            <a:spLocks noChangeArrowheads="1"/>
          </p:cNvSpPr>
          <p:nvPr/>
        </p:nvSpPr>
        <p:spPr bwMode="auto">
          <a:xfrm>
            <a:off x="266700" y="1473611"/>
            <a:ext cx="22098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1.) A radio station takes it’s high frequency carrier wave provided to it by the FCC (say 980,000 Hz) and amplitude modulates that wave so its envelope matches a low frequency information wave (say, middle C at 256 Hz).</a:t>
            </a:r>
          </a:p>
        </p:txBody>
      </p:sp>
      <p:sp>
        <p:nvSpPr>
          <p:cNvPr id="41988" name="Text Box 6"/>
          <p:cNvSpPr txBox="1">
            <a:spLocks noChangeArrowheads="1"/>
          </p:cNvSpPr>
          <p:nvPr/>
        </p:nvSpPr>
        <p:spPr bwMode="auto">
          <a:xfrm>
            <a:off x="8302625" y="6211888"/>
            <a:ext cx="434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29.</a:t>
            </a:r>
          </a:p>
        </p:txBody>
      </p:sp>
      <p:sp>
        <p:nvSpPr>
          <p:cNvPr id="41990" name="Rectangle 45"/>
          <p:cNvSpPr>
            <a:spLocks noChangeArrowheads="1"/>
          </p:cNvSpPr>
          <p:nvPr/>
        </p:nvSpPr>
        <p:spPr bwMode="auto">
          <a:xfrm>
            <a:off x="0" y="0"/>
            <a:ext cx="9144000" cy="6858000"/>
          </a:xfrm>
          <a:prstGeom prst="rect">
            <a:avLst/>
          </a:pr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47" name="Picture 203" descr="Screen shot 2013-04-29 at 10.58.2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2183" y="1497775"/>
            <a:ext cx="3638917" cy="2908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204" descr="Screen shot 2013-04-29 at 10.58.3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1" y="3525331"/>
            <a:ext cx="4261176" cy="311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9" name="Group 48"/>
          <p:cNvGrpSpPr/>
          <p:nvPr/>
        </p:nvGrpSpPr>
        <p:grpSpPr>
          <a:xfrm>
            <a:off x="6617340" y="312738"/>
            <a:ext cx="2083715" cy="2263775"/>
            <a:chOff x="6164263" y="312738"/>
            <a:chExt cx="2792412" cy="3033712"/>
          </a:xfrm>
        </p:grpSpPr>
        <p:sp>
          <p:nvSpPr>
            <p:cNvPr id="50" name="Line 36"/>
            <p:cNvSpPr>
              <a:spLocks noChangeShapeType="1"/>
            </p:cNvSpPr>
            <p:nvPr/>
          </p:nvSpPr>
          <p:spPr bwMode="auto">
            <a:xfrm flipH="1">
              <a:off x="6477000" y="887413"/>
              <a:ext cx="11113" cy="5730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 name="Line 37"/>
            <p:cNvSpPr>
              <a:spLocks noChangeShapeType="1"/>
            </p:cNvSpPr>
            <p:nvPr/>
          </p:nvSpPr>
          <p:spPr bwMode="auto">
            <a:xfrm flipH="1">
              <a:off x="8075613" y="908050"/>
              <a:ext cx="11112" cy="38576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 name="Line 40"/>
            <p:cNvSpPr>
              <a:spLocks noChangeShapeType="1"/>
            </p:cNvSpPr>
            <p:nvPr/>
          </p:nvSpPr>
          <p:spPr bwMode="auto">
            <a:xfrm>
              <a:off x="8580438" y="2576513"/>
              <a:ext cx="1587" cy="5921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3" name="Line 44"/>
            <p:cNvSpPr>
              <a:spLocks noChangeShapeType="1"/>
            </p:cNvSpPr>
            <p:nvPr/>
          </p:nvSpPr>
          <p:spPr bwMode="auto">
            <a:xfrm flipH="1" flipV="1">
              <a:off x="6489700" y="2870200"/>
              <a:ext cx="15748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4" name="Group 63"/>
            <p:cNvGrpSpPr>
              <a:grpSpLocks/>
            </p:cNvGrpSpPr>
            <p:nvPr/>
          </p:nvGrpSpPr>
          <p:grpSpPr bwMode="auto">
            <a:xfrm rot="-10783304">
              <a:off x="8445500" y="1123950"/>
              <a:ext cx="250825" cy="1501775"/>
              <a:chOff x="989" y="2698"/>
              <a:chExt cx="134" cy="802"/>
            </a:xfrm>
          </p:grpSpPr>
          <p:sp>
            <p:nvSpPr>
              <p:cNvPr id="91" name="Line 64"/>
              <p:cNvSpPr>
                <a:spLocks noChangeShapeType="1"/>
              </p:cNvSpPr>
              <p:nvPr/>
            </p:nvSpPr>
            <p:spPr bwMode="auto">
              <a:xfrm>
                <a:off x="1049" y="2698"/>
                <a:ext cx="2" cy="1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65"/>
              <p:cNvSpPr>
                <a:spLocks noChangeShapeType="1"/>
              </p:cNvSpPr>
              <p:nvPr/>
            </p:nvSpPr>
            <p:spPr bwMode="auto">
              <a:xfrm>
                <a:off x="1051" y="3298"/>
                <a:ext cx="4" cy="20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Arc 66"/>
              <p:cNvSpPr>
                <a:spLocks/>
              </p:cNvSpPr>
              <p:nvPr/>
            </p:nvSpPr>
            <p:spPr bwMode="auto">
              <a:xfrm>
                <a:off x="1052" y="2868"/>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4" name="Arc 67"/>
              <p:cNvSpPr>
                <a:spLocks/>
              </p:cNvSpPr>
              <p:nvPr/>
            </p:nvSpPr>
            <p:spPr bwMode="auto">
              <a:xfrm rot="20853116" flipV="1">
                <a:off x="991" y="29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5" name="Arc 68"/>
              <p:cNvSpPr>
                <a:spLocks/>
              </p:cNvSpPr>
              <p:nvPr/>
            </p:nvSpPr>
            <p:spPr bwMode="auto">
              <a:xfrm rot="746884">
                <a:off x="989" y="29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 name="Arc 69"/>
              <p:cNvSpPr>
                <a:spLocks/>
              </p:cNvSpPr>
              <p:nvPr/>
            </p:nvSpPr>
            <p:spPr bwMode="auto">
              <a:xfrm rot="20853116" flipV="1">
                <a:off x="991" y="29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 name="Arc 70"/>
              <p:cNvSpPr>
                <a:spLocks/>
              </p:cNvSpPr>
              <p:nvPr/>
            </p:nvSpPr>
            <p:spPr bwMode="auto">
              <a:xfrm rot="746884">
                <a:off x="989" y="29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8" name="Arc 71"/>
              <p:cNvSpPr>
                <a:spLocks/>
              </p:cNvSpPr>
              <p:nvPr/>
            </p:nvSpPr>
            <p:spPr bwMode="auto">
              <a:xfrm rot="20853116" flipV="1">
                <a:off x="991" y="30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 name="Arc 72"/>
              <p:cNvSpPr>
                <a:spLocks/>
              </p:cNvSpPr>
              <p:nvPr/>
            </p:nvSpPr>
            <p:spPr bwMode="auto">
              <a:xfrm rot="746884">
                <a:off x="989" y="30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0" name="Arc 73"/>
              <p:cNvSpPr>
                <a:spLocks/>
              </p:cNvSpPr>
              <p:nvPr/>
            </p:nvSpPr>
            <p:spPr bwMode="auto">
              <a:xfrm rot="20853116" flipV="1">
                <a:off x="991" y="30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 name="Arc 74"/>
              <p:cNvSpPr>
                <a:spLocks/>
              </p:cNvSpPr>
              <p:nvPr/>
            </p:nvSpPr>
            <p:spPr bwMode="auto">
              <a:xfrm rot="746884">
                <a:off x="989" y="30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 name="Arc 75"/>
              <p:cNvSpPr>
                <a:spLocks/>
              </p:cNvSpPr>
              <p:nvPr/>
            </p:nvSpPr>
            <p:spPr bwMode="auto">
              <a:xfrm rot="20853116" flipV="1">
                <a:off x="991" y="31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76"/>
              <p:cNvSpPr>
                <a:spLocks/>
              </p:cNvSpPr>
              <p:nvPr/>
            </p:nvSpPr>
            <p:spPr bwMode="auto">
              <a:xfrm rot="746884">
                <a:off x="989" y="31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 name="Arc 77"/>
              <p:cNvSpPr>
                <a:spLocks/>
              </p:cNvSpPr>
              <p:nvPr/>
            </p:nvSpPr>
            <p:spPr bwMode="auto">
              <a:xfrm rot="20853116" flipV="1">
                <a:off x="991" y="31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5" name="Arc 78"/>
              <p:cNvSpPr>
                <a:spLocks/>
              </p:cNvSpPr>
              <p:nvPr/>
            </p:nvSpPr>
            <p:spPr bwMode="auto">
              <a:xfrm rot="746884">
                <a:off x="989" y="31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 name="Arc 79"/>
              <p:cNvSpPr>
                <a:spLocks/>
              </p:cNvSpPr>
              <p:nvPr/>
            </p:nvSpPr>
            <p:spPr bwMode="auto">
              <a:xfrm flipV="1">
                <a:off x="1050" y="3236"/>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55" name="Rectangle 133"/>
            <p:cNvSpPr>
              <a:spLocks noChangeArrowheads="1"/>
            </p:cNvSpPr>
            <p:nvPr/>
          </p:nvSpPr>
          <p:spPr bwMode="auto">
            <a:xfrm>
              <a:off x="6351588" y="1631950"/>
              <a:ext cx="146050" cy="227013"/>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Oval 45"/>
            <p:cNvSpPr>
              <a:spLocks noChangeArrowheads="1"/>
            </p:cNvSpPr>
            <p:nvPr/>
          </p:nvSpPr>
          <p:spPr bwMode="auto">
            <a:xfrm>
              <a:off x="6164263" y="1462088"/>
              <a:ext cx="625475" cy="601662"/>
            </a:xfrm>
            <a:prstGeom prst="ellipse">
              <a:avLst/>
            </a:prstGeom>
            <a:solidFill>
              <a:schemeClr val="bg1"/>
            </a:solidFill>
            <a:ln w="28575">
              <a:solidFill>
                <a:schemeClr val="tx1"/>
              </a:solidFill>
              <a:round/>
              <a:headEnd/>
              <a:tailEnd/>
            </a:ln>
          </p:spPr>
          <p:txBody>
            <a:bodyPr wrap="none" anchor="ctr"/>
            <a:lstStyle/>
            <a:p>
              <a:endParaRPr lang="en-US"/>
            </a:p>
          </p:txBody>
        </p:sp>
        <p:sp>
          <p:nvSpPr>
            <p:cNvPr id="57" name="Arc 46"/>
            <p:cNvSpPr>
              <a:spLocks/>
            </p:cNvSpPr>
            <p:nvPr/>
          </p:nvSpPr>
          <p:spPr bwMode="auto">
            <a:xfrm>
              <a:off x="6246813" y="1670050"/>
              <a:ext cx="223837" cy="90488"/>
            </a:xfrm>
            <a:custGeom>
              <a:avLst/>
              <a:gdLst>
                <a:gd name="T0" fmla="*/ 0 w 43106"/>
                <a:gd name="T1" fmla="*/ 0 h 21600"/>
                <a:gd name="T2" fmla="*/ 0 w 43106"/>
                <a:gd name="T3" fmla="*/ 0 h 21600"/>
                <a:gd name="T4" fmla="*/ 0 w 43106"/>
                <a:gd name="T5" fmla="*/ 0 h 21600"/>
                <a:gd name="T6" fmla="*/ 0 60000 65536"/>
                <a:gd name="T7" fmla="*/ 0 60000 65536"/>
                <a:gd name="T8" fmla="*/ 0 60000 65536"/>
                <a:gd name="T9" fmla="*/ 0 w 43106"/>
                <a:gd name="T10" fmla="*/ 0 h 21600"/>
                <a:gd name="T11" fmla="*/ 43106 w 43106"/>
                <a:gd name="T12" fmla="*/ 21600 h 21600"/>
              </a:gdLst>
              <a:ahLst/>
              <a:cxnLst>
                <a:cxn ang="T6">
                  <a:pos x="T0" y="T1"/>
                </a:cxn>
                <a:cxn ang="T7">
                  <a:pos x="T2" y="T3"/>
                </a:cxn>
                <a:cxn ang="T8">
                  <a:pos x="T4" y="T5"/>
                </a:cxn>
              </a:cxnLst>
              <a:rect l="T9" t="T10" r="T11" b="T12"/>
              <a:pathLst>
                <a:path w="43106" h="21600" fill="none" extrusionOk="0">
                  <a:moveTo>
                    <a:pt x="-1" y="19592"/>
                  </a:moveTo>
                  <a:cubicBezTo>
                    <a:pt x="1035" y="8489"/>
                    <a:pt x="10354" y="-1"/>
                    <a:pt x="21506" y="-1"/>
                  </a:cubicBezTo>
                  <a:cubicBezTo>
                    <a:pt x="33435" y="-1"/>
                    <a:pt x="43106" y="9670"/>
                    <a:pt x="43106" y="21600"/>
                  </a:cubicBezTo>
                </a:path>
                <a:path w="43106" h="21600" stroke="0" extrusionOk="0">
                  <a:moveTo>
                    <a:pt x="-1" y="19592"/>
                  </a:moveTo>
                  <a:cubicBezTo>
                    <a:pt x="1035" y="8489"/>
                    <a:pt x="10354" y="-1"/>
                    <a:pt x="21506" y="-1"/>
                  </a:cubicBezTo>
                  <a:cubicBezTo>
                    <a:pt x="33435" y="-1"/>
                    <a:pt x="43106" y="9670"/>
                    <a:pt x="43106" y="21600"/>
                  </a:cubicBezTo>
                  <a:lnTo>
                    <a:pt x="21506"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8" name="Arc 47"/>
            <p:cNvSpPr>
              <a:spLocks/>
            </p:cNvSpPr>
            <p:nvPr/>
          </p:nvSpPr>
          <p:spPr bwMode="auto">
            <a:xfrm flipV="1">
              <a:off x="6477000" y="1760538"/>
              <a:ext cx="223838" cy="93662"/>
            </a:xfrm>
            <a:custGeom>
              <a:avLst/>
              <a:gdLst>
                <a:gd name="T0" fmla="*/ 0 w 43106"/>
                <a:gd name="T1" fmla="*/ 0 h 21600"/>
                <a:gd name="T2" fmla="*/ 0 w 43106"/>
                <a:gd name="T3" fmla="*/ 0 h 21600"/>
                <a:gd name="T4" fmla="*/ 0 w 43106"/>
                <a:gd name="T5" fmla="*/ 0 h 21600"/>
                <a:gd name="T6" fmla="*/ 0 60000 65536"/>
                <a:gd name="T7" fmla="*/ 0 60000 65536"/>
                <a:gd name="T8" fmla="*/ 0 60000 65536"/>
                <a:gd name="T9" fmla="*/ 0 w 43106"/>
                <a:gd name="T10" fmla="*/ 0 h 21600"/>
                <a:gd name="T11" fmla="*/ 43106 w 43106"/>
                <a:gd name="T12" fmla="*/ 21600 h 21600"/>
              </a:gdLst>
              <a:ahLst/>
              <a:cxnLst>
                <a:cxn ang="T6">
                  <a:pos x="T0" y="T1"/>
                </a:cxn>
                <a:cxn ang="T7">
                  <a:pos x="T2" y="T3"/>
                </a:cxn>
                <a:cxn ang="T8">
                  <a:pos x="T4" y="T5"/>
                </a:cxn>
              </a:cxnLst>
              <a:rect l="T9" t="T10" r="T11" b="T12"/>
              <a:pathLst>
                <a:path w="43106" h="21600" fill="none" extrusionOk="0">
                  <a:moveTo>
                    <a:pt x="-1" y="19592"/>
                  </a:moveTo>
                  <a:cubicBezTo>
                    <a:pt x="1035" y="8489"/>
                    <a:pt x="10354" y="-1"/>
                    <a:pt x="21506" y="-1"/>
                  </a:cubicBezTo>
                  <a:cubicBezTo>
                    <a:pt x="33435" y="-1"/>
                    <a:pt x="43106" y="9670"/>
                    <a:pt x="43106" y="21600"/>
                  </a:cubicBezTo>
                </a:path>
                <a:path w="43106" h="21600" stroke="0" extrusionOk="0">
                  <a:moveTo>
                    <a:pt x="-1" y="19592"/>
                  </a:moveTo>
                  <a:cubicBezTo>
                    <a:pt x="1035" y="8489"/>
                    <a:pt x="10354" y="-1"/>
                    <a:pt x="21506" y="-1"/>
                  </a:cubicBezTo>
                  <a:cubicBezTo>
                    <a:pt x="33435" y="-1"/>
                    <a:pt x="43106" y="9670"/>
                    <a:pt x="43106" y="21600"/>
                  </a:cubicBezTo>
                  <a:lnTo>
                    <a:pt x="21506"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59" name="Straight Connector 326"/>
            <p:cNvCxnSpPr>
              <a:cxnSpLocks noChangeShapeType="1"/>
            </p:cNvCxnSpPr>
            <p:nvPr/>
          </p:nvCxnSpPr>
          <p:spPr bwMode="auto">
            <a:xfrm rot="16200000" flipH="1">
              <a:off x="7875588" y="709613"/>
              <a:ext cx="1587" cy="3952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grpSp>
          <p:nvGrpSpPr>
            <p:cNvPr id="60" name="Group 63"/>
            <p:cNvGrpSpPr>
              <a:grpSpLocks/>
            </p:cNvGrpSpPr>
            <p:nvPr/>
          </p:nvGrpSpPr>
          <p:grpSpPr bwMode="auto">
            <a:xfrm rot="10783304" flipH="1">
              <a:off x="7959725" y="1123950"/>
              <a:ext cx="250825" cy="1501775"/>
              <a:chOff x="989" y="2698"/>
              <a:chExt cx="134" cy="802"/>
            </a:xfrm>
          </p:grpSpPr>
          <p:sp>
            <p:nvSpPr>
              <p:cNvPr id="75" name="Line 64"/>
              <p:cNvSpPr>
                <a:spLocks noChangeShapeType="1"/>
              </p:cNvSpPr>
              <p:nvPr/>
            </p:nvSpPr>
            <p:spPr bwMode="auto">
              <a:xfrm>
                <a:off x="1049" y="2698"/>
                <a:ext cx="2" cy="1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 name="Line 65"/>
              <p:cNvSpPr>
                <a:spLocks noChangeShapeType="1"/>
              </p:cNvSpPr>
              <p:nvPr/>
            </p:nvSpPr>
            <p:spPr bwMode="auto">
              <a:xfrm>
                <a:off x="1051" y="3298"/>
                <a:ext cx="4" cy="20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7" name="Arc 66"/>
              <p:cNvSpPr>
                <a:spLocks/>
              </p:cNvSpPr>
              <p:nvPr/>
            </p:nvSpPr>
            <p:spPr bwMode="auto">
              <a:xfrm>
                <a:off x="1052" y="2868"/>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8" name="Arc 67"/>
              <p:cNvSpPr>
                <a:spLocks/>
              </p:cNvSpPr>
              <p:nvPr/>
            </p:nvSpPr>
            <p:spPr bwMode="auto">
              <a:xfrm rot="20853116" flipV="1">
                <a:off x="991" y="29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9" name="Arc 68"/>
              <p:cNvSpPr>
                <a:spLocks/>
              </p:cNvSpPr>
              <p:nvPr/>
            </p:nvSpPr>
            <p:spPr bwMode="auto">
              <a:xfrm rot="746884">
                <a:off x="989" y="29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0" name="Arc 69"/>
              <p:cNvSpPr>
                <a:spLocks/>
              </p:cNvSpPr>
              <p:nvPr/>
            </p:nvSpPr>
            <p:spPr bwMode="auto">
              <a:xfrm rot="20853116" flipV="1">
                <a:off x="991" y="29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1" name="Arc 70"/>
              <p:cNvSpPr>
                <a:spLocks/>
              </p:cNvSpPr>
              <p:nvPr/>
            </p:nvSpPr>
            <p:spPr bwMode="auto">
              <a:xfrm rot="746884">
                <a:off x="989" y="29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2" name="Arc 71"/>
              <p:cNvSpPr>
                <a:spLocks/>
              </p:cNvSpPr>
              <p:nvPr/>
            </p:nvSpPr>
            <p:spPr bwMode="auto">
              <a:xfrm rot="20853116" flipV="1">
                <a:off x="991" y="30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 name="Arc 72"/>
              <p:cNvSpPr>
                <a:spLocks/>
              </p:cNvSpPr>
              <p:nvPr/>
            </p:nvSpPr>
            <p:spPr bwMode="auto">
              <a:xfrm rot="746884">
                <a:off x="989" y="30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4" name="Arc 73"/>
              <p:cNvSpPr>
                <a:spLocks/>
              </p:cNvSpPr>
              <p:nvPr/>
            </p:nvSpPr>
            <p:spPr bwMode="auto">
              <a:xfrm rot="20853116" flipV="1">
                <a:off x="991" y="30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5" name="Arc 74"/>
              <p:cNvSpPr>
                <a:spLocks/>
              </p:cNvSpPr>
              <p:nvPr/>
            </p:nvSpPr>
            <p:spPr bwMode="auto">
              <a:xfrm rot="746884">
                <a:off x="989" y="30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6" name="Arc 75"/>
              <p:cNvSpPr>
                <a:spLocks/>
              </p:cNvSpPr>
              <p:nvPr/>
            </p:nvSpPr>
            <p:spPr bwMode="auto">
              <a:xfrm rot="20853116" flipV="1">
                <a:off x="991" y="31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7" name="Arc 76"/>
              <p:cNvSpPr>
                <a:spLocks/>
              </p:cNvSpPr>
              <p:nvPr/>
            </p:nvSpPr>
            <p:spPr bwMode="auto">
              <a:xfrm rot="746884">
                <a:off x="989" y="31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8" name="Arc 77"/>
              <p:cNvSpPr>
                <a:spLocks/>
              </p:cNvSpPr>
              <p:nvPr/>
            </p:nvSpPr>
            <p:spPr bwMode="auto">
              <a:xfrm rot="20853116" flipV="1">
                <a:off x="991" y="31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9" name="Arc 78"/>
              <p:cNvSpPr>
                <a:spLocks/>
              </p:cNvSpPr>
              <p:nvPr/>
            </p:nvSpPr>
            <p:spPr bwMode="auto">
              <a:xfrm rot="746884">
                <a:off x="989" y="31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 name="Arc 79"/>
              <p:cNvSpPr>
                <a:spLocks/>
              </p:cNvSpPr>
              <p:nvPr/>
            </p:nvSpPr>
            <p:spPr bwMode="auto">
              <a:xfrm flipV="1">
                <a:off x="1050" y="3236"/>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cxnSp>
          <p:nvCxnSpPr>
            <p:cNvPr id="61" name="Straight Connector 326"/>
            <p:cNvCxnSpPr>
              <a:cxnSpLocks noChangeShapeType="1"/>
            </p:cNvCxnSpPr>
            <p:nvPr/>
          </p:nvCxnSpPr>
          <p:spPr bwMode="auto">
            <a:xfrm rot="16200000" flipH="1">
              <a:off x="6681788" y="709613"/>
              <a:ext cx="1587" cy="3952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62" name="Line 36"/>
            <p:cNvSpPr>
              <a:spLocks noChangeShapeType="1"/>
            </p:cNvSpPr>
            <p:nvPr/>
          </p:nvSpPr>
          <p:spPr bwMode="auto">
            <a:xfrm flipH="1">
              <a:off x="6477000" y="2081213"/>
              <a:ext cx="11113" cy="8016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37"/>
            <p:cNvSpPr>
              <a:spLocks noChangeShapeType="1"/>
            </p:cNvSpPr>
            <p:nvPr/>
          </p:nvSpPr>
          <p:spPr bwMode="auto">
            <a:xfrm flipH="1">
              <a:off x="8066088" y="2489200"/>
              <a:ext cx="11112" cy="38576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44"/>
            <p:cNvSpPr>
              <a:spLocks noChangeShapeType="1"/>
            </p:cNvSpPr>
            <p:nvPr/>
          </p:nvSpPr>
          <p:spPr bwMode="auto">
            <a:xfrm flipH="1" flipV="1">
              <a:off x="8226425" y="3162300"/>
              <a:ext cx="730250" cy="317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44"/>
            <p:cNvSpPr>
              <a:spLocks noChangeShapeType="1"/>
            </p:cNvSpPr>
            <p:nvPr/>
          </p:nvSpPr>
          <p:spPr bwMode="auto">
            <a:xfrm flipH="1">
              <a:off x="8331200" y="3254375"/>
              <a:ext cx="533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44"/>
            <p:cNvSpPr>
              <a:spLocks noChangeShapeType="1"/>
            </p:cNvSpPr>
            <p:nvPr/>
          </p:nvSpPr>
          <p:spPr bwMode="auto">
            <a:xfrm flipH="1">
              <a:off x="8429625" y="3346450"/>
              <a:ext cx="32067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Line 40"/>
            <p:cNvSpPr>
              <a:spLocks noChangeShapeType="1"/>
            </p:cNvSpPr>
            <p:nvPr/>
          </p:nvSpPr>
          <p:spPr bwMode="auto">
            <a:xfrm>
              <a:off x="8577263" y="312738"/>
              <a:ext cx="0" cy="8493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8" name="Line 40"/>
            <p:cNvSpPr>
              <a:spLocks noChangeShapeType="1"/>
            </p:cNvSpPr>
            <p:nvPr/>
          </p:nvSpPr>
          <p:spPr bwMode="auto">
            <a:xfrm>
              <a:off x="8763000" y="312738"/>
              <a:ext cx="1588" cy="2460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 name="Line 40"/>
            <p:cNvSpPr>
              <a:spLocks noChangeShapeType="1"/>
            </p:cNvSpPr>
            <p:nvPr/>
          </p:nvSpPr>
          <p:spPr bwMode="auto">
            <a:xfrm>
              <a:off x="8389938" y="312738"/>
              <a:ext cx="1587" cy="2460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 name="Line 40"/>
            <p:cNvSpPr>
              <a:spLocks noChangeShapeType="1"/>
            </p:cNvSpPr>
            <p:nvPr/>
          </p:nvSpPr>
          <p:spPr bwMode="auto">
            <a:xfrm flipH="1">
              <a:off x="8378825" y="554038"/>
              <a:ext cx="384175" cy="47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Line 37"/>
            <p:cNvSpPr>
              <a:spLocks noChangeShapeType="1"/>
            </p:cNvSpPr>
            <p:nvPr/>
          </p:nvSpPr>
          <p:spPr bwMode="auto">
            <a:xfrm flipH="1">
              <a:off x="8258175" y="1593850"/>
              <a:ext cx="6350" cy="6191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2" name="Line 37"/>
            <p:cNvSpPr>
              <a:spLocks noChangeShapeType="1"/>
            </p:cNvSpPr>
            <p:nvPr/>
          </p:nvSpPr>
          <p:spPr bwMode="auto">
            <a:xfrm flipH="1">
              <a:off x="8323263" y="1593850"/>
              <a:ext cx="6350" cy="6191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 name="Line 37"/>
            <p:cNvSpPr>
              <a:spLocks noChangeShapeType="1"/>
            </p:cNvSpPr>
            <p:nvPr/>
          </p:nvSpPr>
          <p:spPr bwMode="auto">
            <a:xfrm flipH="1">
              <a:off x="8386763" y="1593850"/>
              <a:ext cx="6350" cy="6191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Text Box 4"/>
            <p:cNvSpPr txBox="1">
              <a:spLocks noChangeArrowheads="1"/>
            </p:cNvSpPr>
            <p:nvPr/>
          </p:nvSpPr>
          <p:spPr bwMode="auto">
            <a:xfrm>
              <a:off x="6978649" y="723900"/>
              <a:ext cx="835639" cy="45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stuff</a:t>
              </a:r>
            </a:p>
          </p:txBody>
        </p:sp>
      </p:grpSp>
    </p:spTree>
    <p:extLst>
      <p:ext uri="{BB962C8B-B14F-4D97-AF65-F5344CB8AC3E}">
        <p14:creationId xmlns:p14="http://schemas.microsoft.com/office/powerpoint/2010/main" val="156889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41414"/>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Faraday’s Law</a:t>
            </a:r>
          </a:p>
        </p:txBody>
      </p:sp>
      <p:sp>
        <p:nvSpPr>
          <p:cNvPr id="10" name="TextBox 9"/>
          <p:cNvSpPr txBox="1"/>
          <p:nvPr/>
        </p:nvSpPr>
        <p:spPr>
          <a:xfrm>
            <a:off x="228600" y="846267"/>
            <a:ext cx="4127500" cy="3293209"/>
          </a:xfrm>
          <a:prstGeom prst="rect">
            <a:avLst/>
          </a:prstGeom>
          <a:noFill/>
        </p:spPr>
        <p:txBody>
          <a:bodyPr wrap="square" rtlCol="0">
            <a:spAutoFit/>
          </a:bodyPr>
          <a:lstStyle/>
          <a:p>
            <a:r>
              <a:rPr lang="en-US" sz="2800" dirty="0">
                <a:solidFill>
                  <a:srgbClr val="FF0000"/>
                </a:solidFill>
                <a:latin typeface="Apple Chancery"/>
                <a:cs typeface="Apple Chancery"/>
              </a:rPr>
              <a:t>The creation </a:t>
            </a:r>
            <a:r>
              <a:rPr lang="en-US" sz="2000" dirty="0">
                <a:latin typeface="Times New Roman"/>
                <a:cs typeface="Times New Roman"/>
              </a:rPr>
              <a:t>of a </a:t>
            </a:r>
            <a:r>
              <a:rPr lang="en-US" sz="2000" dirty="0">
                <a:solidFill>
                  <a:srgbClr val="0000FF"/>
                </a:solidFill>
                <a:latin typeface="Times New Roman"/>
                <a:cs typeface="Times New Roman"/>
              </a:rPr>
              <a:t>conventional current flow </a:t>
            </a:r>
            <a:r>
              <a:rPr lang="en-US" sz="2000" dirty="0">
                <a:latin typeface="Times New Roman"/>
                <a:cs typeface="Times New Roman"/>
              </a:rPr>
              <a:t>as the coil leaves the constant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has been </a:t>
            </a:r>
            <a:r>
              <a:rPr lang="en-US" sz="2000" dirty="0">
                <a:solidFill>
                  <a:srgbClr val="0000FF"/>
                </a:solidFill>
                <a:latin typeface="Times New Roman"/>
                <a:cs typeface="Times New Roman"/>
              </a:rPr>
              <a:t>explained using </a:t>
            </a:r>
            <a:r>
              <a:rPr lang="en-US" sz="2000" dirty="0">
                <a:latin typeface="Times New Roman"/>
                <a:cs typeface="Times New Roman"/>
              </a:rPr>
              <a:t>what you already know from the </a:t>
            </a:r>
            <a:r>
              <a:rPr lang="en-US" sz="2000" dirty="0">
                <a:solidFill>
                  <a:srgbClr val="0000FF"/>
                </a:solidFill>
                <a:latin typeface="Times New Roman"/>
                <a:cs typeface="Times New Roman"/>
              </a:rPr>
              <a:t>Classical Theory of Magnetism</a:t>
            </a:r>
            <a:r>
              <a:rPr lang="en-US" sz="2000" dirty="0">
                <a:latin typeface="Times New Roman"/>
                <a:cs typeface="Times New Roman"/>
              </a:rPr>
              <a:t>.  </a:t>
            </a:r>
            <a:r>
              <a:rPr lang="en-US" sz="2000" dirty="0">
                <a:solidFill>
                  <a:srgbClr val="FF0000"/>
                </a:solidFill>
                <a:latin typeface="Times New Roman"/>
                <a:cs typeface="Times New Roman"/>
              </a:rPr>
              <a:t>Faraday viewed it differently</a:t>
            </a:r>
            <a:r>
              <a:rPr lang="en-US" sz="2000" dirty="0">
                <a:latin typeface="Times New Roman"/>
                <a:cs typeface="Times New Roman"/>
              </a:rPr>
              <a:t>.  His approach will allow us to analyze difficult situations that are not so easily untangled with the thinking we’ve just presented. </a:t>
            </a:r>
          </a:p>
        </p:txBody>
      </p:sp>
      <p:sp>
        <p:nvSpPr>
          <p:cNvPr id="13"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4"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a:t>
            </a:r>
          </a:p>
        </p:txBody>
      </p:sp>
      <p:sp>
        <p:nvSpPr>
          <p:cNvPr id="7" name="TextBox 6"/>
          <p:cNvSpPr txBox="1"/>
          <p:nvPr/>
        </p:nvSpPr>
        <p:spPr>
          <a:xfrm>
            <a:off x="228601" y="4090965"/>
            <a:ext cx="4241800" cy="1138773"/>
          </a:xfrm>
          <a:prstGeom prst="rect">
            <a:avLst/>
          </a:prstGeom>
          <a:noFill/>
        </p:spPr>
        <p:txBody>
          <a:bodyPr wrap="square" rtlCol="0">
            <a:spAutoFit/>
          </a:bodyPr>
          <a:lstStyle/>
          <a:p>
            <a:r>
              <a:rPr lang="en-US" sz="2800" dirty="0">
                <a:solidFill>
                  <a:srgbClr val="FF0000"/>
                </a:solidFill>
                <a:latin typeface="Apple Chancery"/>
                <a:cs typeface="Apple Chancery"/>
              </a:rPr>
              <a:t>Faraday, </a:t>
            </a:r>
            <a:r>
              <a:rPr lang="en-US" sz="2000" dirty="0">
                <a:latin typeface="Times New Roman"/>
                <a:cs typeface="Times New Roman"/>
              </a:rPr>
              <a:t>who was </a:t>
            </a:r>
            <a:r>
              <a:rPr lang="en-US" sz="2000" dirty="0">
                <a:solidFill>
                  <a:srgbClr val="008000"/>
                </a:solidFill>
                <a:latin typeface="Times New Roman"/>
                <a:cs typeface="Times New Roman"/>
              </a:rPr>
              <a:t>not interested in the dipole</a:t>
            </a:r>
            <a:r>
              <a:rPr lang="en-US" sz="2000" dirty="0">
                <a:latin typeface="Times New Roman"/>
                <a:cs typeface="Times New Roman"/>
              </a:rPr>
              <a:t>, noticed that you </a:t>
            </a:r>
            <a:r>
              <a:rPr lang="en-US" sz="2000" dirty="0">
                <a:solidFill>
                  <a:srgbClr val="0000FF"/>
                </a:solidFill>
                <a:latin typeface="Times New Roman"/>
                <a:cs typeface="Times New Roman"/>
              </a:rPr>
              <a:t>only get an induced current </a:t>
            </a:r>
            <a:r>
              <a:rPr lang="en-US" sz="2000" dirty="0">
                <a:latin typeface="Times New Roman"/>
                <a:cs typeface="Times New Roman"/>
              </a:rPr>
              <a:t>when there is a</a:t>
            </a:r>
          </a:p>
        </p:txBody>
      </p:sp>
      <p:graphicFrame>
        <p:nvGraphicFramePr>
          <p:cNvPr id="8" name="Object 7"/>
          <p:cNvGraphicFramePr>
            <a:graphicFrameLocks noChangeAspect="1"/>
          </p:cNvGraphicFramePr>
          <p:nvPr/>
        </p:nvGraphicFramePr>
        <p:xfrm>
          <a:off x="8750300" y="2645734"/>
          <a:ext cx="215900" cy="240342"/>
        </p:xfrm>
        <a:graphic>
          <a:graphicData uri="http://schemas.openxmlformats.org/presentationml/2006/ole">
            <mc:AlternateContent xmlns:mc="http://schemas.openxmlformats.org/markup-compatibility/2006">
              <mc:Choice xmlns:v="urn:schemas-microsoft-com:vml" Requires="v">
                <p:oleObj spid="_x0000_s3177569" name="Equation" r:id="rId4" imgW="114300" imgH="127000" progId="Equation.DSMT4">
                  <p:embed/>
                </p:oleObj>
              </mc:Choice>
              <mc:Fallback>
                <p:oleObj name="Equation" r:id="rId4" imgW="114300" imgH="127000" progId="Equation.DSMT4">
                  <p:embed/>
                  <p:pic>
                    <p:nvPicPr>
                      <p:cNvPr id="8" name="Object 7"/>
                      <p:cNvPicPr/>
                      <p:nvPr/>
                    </p:nvPicPr>
                    <p:blipFill>
                      <a:blip r:embed="rId5"/>
                      <a:stretch>
                        <a:fillRect/>
                      </a:stretch>
                    </p:blipFill>
                    <p:spPr>
                      <a:xfrm>
                        <a:off x="8750300" y="2645734"/>
                        <a:ext cx="215900" cy="240342"/>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7538154" y="1079500"/>
          <a:ext cx="265112" cy="287337"/>
        </p:xfrm>
        <a:graphic>
          <a:graphicData uri="http://schemas.openxmlformats.org/presentationml/2006/ole">
            <mc:AlternateContent xmlns:mc="http://schemas.openxmlformats.org/markup-compatibility/2006">
              <mc:Choice xmlns:v="urn:schemas-microsoft-com:vml" Requires="v">
                <p:oleObj spid="_x0000_s3177570" name="Equation" r:id="rId6" imgW="139700" imgH="152400" progId="Equation.DSMT4">
                  <p:embed/>
                </p:oleObj>
              </mc:Choice>
              <mc:Fallback>
                <p:oleObj name="Equation" r:id="rId6" imgW="139700" imgH="152400" progId="Equation.DSMT4">
                  <p:embed/>
                  <p:pic>
                    <p:nvPicPr>
                      <p:cNvPr id="12" name="Object 11"/>
                      <p:cNvPicPr/>
                      <p:nvPr/>
                    </p:nvPicPr>
                    <p:blipFill>
                      <a:blip r:embed="rId7"/>
                      <a:stretch>
                        <a:fillRect/>
                      </a:stretch>
                    </p:blipFill>
                    <p:spPr>
                      <a:xfrm>
                        <a:off x="7538154" y="1079500"/>
                        <a:ext cx="265112" cy="287337"/>
                      </a:xfrm>
                      <a:prstGeom prst="rect">
                        <a:avLst/>
                      </a:prstGeom>
                    </p:spPr>
                  </p:pic>
                </p:oleObj>
              </mc:Fallback>
            </mc:AlternateContent>
          </a:graphicData>
        </a:graphic>
      </p:graphicFrame>
      <p:sp>
        <p:nvSpPr>
          <p:cNvPr id="15" name="Rectangle 14"/>
          <p:cNvSpPr>
            <a:spLocks noChangeArrowheads="1"/>
          </p:cNvSpPr>
          <p:nvPr/>
        </p:nvSpPr>
        <p:spPr bwMode="auto">
          <a:xfrm>
            <a:off x="4665368" y="1079500"/>
            <a:ext cx="3634992" cy="3773822"/>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grpSp>
        <p:nvGrpSpPr>
          <p:cNvPr id="32" name="Group 31"/>
          <p:cNvGrpSpPr>
            <a:grpSpLocks/>
          </p:cNvGrpSpPr>
          <p:nvPr/>
        </p:nvGrpSpPr>
        <p:grpSpPr bwMode="auto">
          <a:xfrm>
            <a:off x="4929449" y="1328667"/>
            <a:ext cx="3205213" cy="308095"/>
            <a:chOff x="3112" y="2480"/>
            <a:chExt cx="1238" cy="119"/>
          </a:xfrm>
        </p:grpSpPr>
        <p:grpSp>
          <p:nvGrpSpPr>
            <p:cNvPr id="33" name="Group 32"/>
            <p:cNvGrpSpPr>
              <a:grpSpLocks/>
            </p:cNvGrpSpPr>
            <p:nvPr/>
          </p:nvGrpSpPr>
          <p:grpSpPr bwMode="auto">
            <a:xfrm>
              <a:off x="3112" y="2480"/>
              <a:ext cx="118" cy="119"/>
              <a:chOff x="3112" y="2480"/>
              <a:chExt cx="118" cy="119"/>
            </a:xfrm>
          </p:grpSpPr>
          <p:sp>
            <p:nvSpPr>
              <p:cNvPr id="46"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7"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34" name="Group 33"/>
            <p:cNvGrpSpPr>
              <a:grpSpLocks/>
            </p:cNvGrpSpPr>
            <p:nvPr/>
          </p:nvGrpSpPr>
          <p:grpSpPr bwMode="auto">
            <a:xfrm>
              <a:off x="3392" y="2480"/>
              <a:ext cx="118" cy="119"/>
              <a:chOff x="3392" y="2480"/>
              <a:chExt cx="118" cy="119"/>
            </a:xfrm>
          </p:grpSpPr>
          <p:sp>
            <p:nvSpPr>
              <p:cNvPr id="44"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5"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35" name="Group 34"/>
            <p:cNvGrpSpPr>
              <a:grpSpLocks/>
            </p:cNvGrpSpPr>
            <p:nvPr/>
          </p:nvGrpSpPr>
          <p:grpSpPr bwMode="auto">
            <a:xfrm>
              <a:off x="3672" y="2480"/>
              <a:ext cx="118" cy="119"/>
              <a:chOff x="3672" y="2480"/>
              <a:chExt cx="118" cy="119"/>
            </a:xfrm>
          </p:grpSpPr>
          <p:sp>
            <p:nvSpPr>
              <p:cNvPr id="42"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3"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36" name="Group 35"/>
            <p:cNvGrpSpPr>
              <a:grpSpLocks/>
            </p:cNvGrpSpPr>
            <p:nvPr/>
          </p:nvGrpSpPr>
          <p:grpSpPr bwMode="auto">
            <a:xfrm>
              <a:off x="3952" y="2480"/>
              <a:ext cx="118" cy="119"/>
              <a:chOff x="3952" y="2480"/>
              <a:chExt cx="118" cy="119"/>
            </a:xfrm>
          </p:grpSpPr>
          <p:sp>
            <p:nvSpPr>
              <p:cNvPr id="40"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1"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37" name="Group 36"/>
            <p:cNvGrpSpPr>
              <a:grpSpLocks/>
            </p:cNvGrpSpPr>
            <p:nvPr/>
          </p:nvGrpSpPr>
          <p:grpSpPr bwMode="auto">
            <a:xfrm>
              <a:off x="4232" y="2480"/>
              <a:ext cx="118" cy="119"/>
              <a:chOff x="4232" y="2480"/>
              <a:chExt cx="118" cy="119"/>
            </a:xfrm>
          </p:grpSpPr>
          <p:sp>
            <p:nvSpPr>
              <p:cNvPr id="38"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39"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48" name="Group 47"/>
          <p:cNvGrpSpPr>
            <a:grpSpLocks/>
          </p:cNvGrpSpPr>
          <p:nvPr/>
        </p:nvGrpSpPr>
        <p:grpSpPr bwMode="auto">
          <a:xfrm>
            <a:off x="4924271" y="1926732"/>
            <a:ext cx="3205213" cy="308095"/>
            <a:chOff x="3112" y="2480"/>
            <a:chExt cx="1238" cy="119"/>
          </a:xfrm>
        </p:grpSpPr>
        <p:grpSp>
          <p:nvGrpSpPr>
            <p:cNvPr id="49" name="Group 48"/>
            <p:cNvGrpSpPr>
              <a:grpSpLocks/>
            </p:cNvGrpSpPr>
            <p:nvPr/>
          </p:nvGrpSpPr>
          <p:grpSpPr bwMode="auto">
            <a:xfrm>
              <a:off x="3112" y="2480"/>
              <a:ext cx="118" cy="119"/>
              <a:chOff x="3112" y="2480"/>
              <a:chExt cx="118" cy="119"/>
            </a:xfrm>
          </p:grpSpPr>
          <p:sp>
            <p:nvSpPr>
              <p:cNvPr id="62"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63"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0" name="Group 49"/>
            <p:cNvGrpSpPr>
              <a:grpSpLocks/>
            </p:cNvGrpSpPr>
            <p:nvPr/>
          </p:nvGrpSpPr>
          <p:grpSpPr bwMode="auto">
            <a:xfrm>
              <a:off x="3392" y="2480"/>
              <a:ext cx="118" cy="119"/>
              <a:chOff x="3392" y="2480"/>
              <a:chExt cx="118" cy="119"/>
            </a:xfrm>
          </p:grpSpPr>
          <p:sp>
            <p:nvSpPr>
              <p:cNvPr id="60"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61"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 name="Group 50"/>
            <p:cNvGrpSpPr>
              <a:grpSpLocks/>
            </p:cNvGrpSpPr>
            <p:nvPr/>
          </p:nvGrpSpPr>
          <p:grpSpPr bwMode="auto">
            <a:xfrm>
              <a:off x="3672" y="2480"/>
              <a:ext cx="118" cy="119"/>
              <a:chOff x="3672" y="2480"/>
              <a:chExt cx="118" cy="119"/>
            </a:xfrm>
          </p:grpSpPr>
          <p:sp>
            <p:nvSpPr>
              <p:cNvPr id="58"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9"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2" name="Group 51"/>
            <p:cNvGrpSpPr>
              <a:grpSpLocks/>
            </p:cNvGrpSpPr>
            <p:nvPr/>
          </p:nvGrpSpPr>
          <p:grpSpPr bwMode="auto">
            <a:xfrm>
              <a:off x="3952" y="2480"/>
              <a:ext cx="118" cy="119"/>
              <a:chOff x="3952" y="2480"/>
              <a:chExt cx="118" cy="119"/>
            </a:xfrm>
          </p:grpSpPr>
          <p:sp>
            <p:nvSpPr>
              <p:cNvPr id="56"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 name="Group 52"/>
            <p:cNvGrpSpPr>
              <a:grpSpLocks/>
            </p:cNvGrpSpPr>
            <p:nvPr/>
          </p:nvGrpSpPr>
          <p:grpSpPr bwMode="auto">
            <a:xfrm>
              <a:off x="4232" y="2480"/>
              <a:ext cx="118" cy="119"/>
              <a:chOff x="4232" y="2480"/>
              <a:chExt cx="118" cy="119"/>
            </a:xfrm>
          </p:grpSpPr>
          <p:sp>
            <p:nvSpPr>
              <p:cNvPr id="54"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64" name="Group 63"/>
          <p:cNvGrpSpPr>
            <a:grpSpLocks/>
          </p:cNvGrpSpPr>
          <p:nvPr/>
        </p:nvGrpSpPr>
        <p:grpSpPr bwMode="auto">
          <a:xfrm>
            <a:off x="4919092" y="2524798"/>
            <a:ext cx="3205213" cy="308095"/>
            <a:chOff x="3112" y="2480"/>
            <a:chExt cx="1238" cy="119"/>
          </a:xfrm>
        </p:grpSpPr>
        <p:grpSp>
          <p:nvGrpSpPr>
            <p:cNvPr id="65" name="Group 64"/>
            <p:cNvGrpSpPr>
              <a:grpSpLocks/>
            </p:cNvGrpSpPr>
            <p:nvPr/>
          </p:nvGrpSpPr>
          <p:grpSpPr bwMode="auto">
            <a:xfrm>
              <a:off x="3112" y="2480"/>
              <a:ext cx="118" cy="119"/>
              <a:chOff x="3112" y="2480"/>
              <a:chExt cx="118" cy="119"/>
            </a:xfrm>
          </p:grpSpPr>
          <p:sp>
            <p:nvSpPr>
              <p:cNvPr id="78"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79"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66" name="Group 65"/>
            <p:cNvGrpSpPr>
              <a:grpSpLocks/>
            </p:cNvGrpSpPr>
            <p:nvPr/>
          </p:nvGrpSpPr>
          <p:grpSpPr bwMode="auto">
            <a:xfrm>
              <a:off x="3392" y="2480"/>
              <a:ext cx="118" cy="119"/>
              <a:chOff x="3392" y="2480"/>
              <a:chExt cx="118" cy="119"/>
            </a:xfrm>
          </p:grpSpPr>
          <p:sp>
            <p:nvSpPr>
              <p:cNvPr id="76"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77"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67" name="Group 66"/>
            <p:cNvGrpSpPr>
              <a:grpSpLocks/>
            </p:cNvGrpSpPr>
            <p:nvPr/>
          </p:nvGrpSpPr>
          <p:grpSpPr bwMode="auto">
            <a:xfrm>
              <a:off x="3672" y="2480"/>
              <a:ext cx="118" cy="119"/>
              <a:chOff x="3672" y="2480"/>
              <a:chExt cx="118" cy="119"/>
            </a:xfrm>
          </p:grpSpPr>
          <p:sp>
            <p:nvSpPr>
              <p:cNvPr id="74"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75"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68" name="Group 67"/>
            <p:cNvGrpSpPr>
              <a:grpSpLocks/>
            </p:cNvGrpSpPr>
            <p:nvPr/>
          </p:nvGrpSpPr>
          <p:grpSpPr bwMode="auto">
            <a:xfrm>
              <a:off x="3952" y="2480"/>
              <a:ext cx="118" cy="119"/>
              <a:chOff x="3952" y="2480"/>
              <a:chExt cx="118" cy="119"/>
            </a:xfrm>
          </p:grpSpPr>
          <p:sp>
            <p:nvSpPr>
              <p:cNvPr id="72"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73"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69" name="Group 68"/>
            <p:cNvGrpSpPr>
              <a:grpSpLocks/>
            </p:cNvGrpSpPr>
            <p:nvPr/>
          </p:nvGrpSpPr>
          <p:grpSpPr bwMode="auto">
            <a:xfrm>
              <a:off x="4232" y="2480"/>
              <a:ext cx="118" cy="119"/>
              <a:chOff x="4232" y="2480"/>
              <a:chExt cx="118" cy="119"/>
            </a:xfrm>
          </p:grpSpPr>
          <p:sp>
            <p:nvSpPr>
              <p:cNvPr id="70"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71"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80" name="Group 79"/>
          <p:cNvGrpSpPr>
            <a:grpSpLocks/>
          </p:cNvGrpSpPr>
          <p:nvPr/>
        </p:nvGrpSpPr>
        <p:grpSpPr bwMode="auto">
          <a:xfrm>
            <a:off x="4913914" y="3122863"/>
            <a:ext cx="3205213" cy="308095"/>
            <a:chOff x="3112" y="2480"/>
            <a:chExt cx="1238" cy="119"/>
          </a:xfrm>
        </p:grpSpPr>
        <p:grpSp>
          <p:nvGrpSpPr>
            <p:cNvPr id="81" name="Group 80"/>
            <p:cNvGrpSpPr>
              <a:grpSpLocks/>
            </p:cNvGrpSpPr>
            <p:nvPr/>
          </p:nvGrpSpPr>
          <p:grpSpPr bwMode="auto">
            <a:xfrm>
              <a:off x="3112" y="2480"/>
              <a:ext cx="118" cy="119"/>
              <a:chOff x="3112" y="2480"/>
              <a:chExt cx="118" cy="119"/>
            </a:xfrm>
          </p:grpSpPr>
          <p:sp>
            <p:nvSpPr>
              <p:cNvPr id="94"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95"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82" name="Group 81"/>
            <p:cNvGrpSpPr>
              <a:grpSpLocks/>
            </p:cNvGrpSpPr>
            <p:nvPr/>
          </p:nvGrpSpPr>
          <p:grpSpPr bwMode="auto">
            <a:xfrm>
              <a:off x="3392" y="2480"/>
              <a:ext cx="118" cy="119"/>
              <a:chOff x="3392" y="2480"/>
              <a:chExt cx="118" cy="119"/>
            </a:xfrm>
          </p:grpSpPr>
          <p:sp>
            <p:nvSpPr>
              <p:cNvPr id="92"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93"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83" name="Group 82"/>
            <p:cNvGrpSpPr>
              <a:grpSpLocks/>
            </p:cNvGrpSpPr>
            <p:nvPr/>
          </p:nvGrpSpPr>
          <p:grpSpPr bwMode="auto">
            <a:xfrm>
              <a:off x="3672" y="2480"/>
              <a:ext cx="118" cy="119"/>
              <a:chOff x="3672" y="2480"/>
              <a:chExt cx="118" cy="119"/>
            </a:xfrm>
          </p:grpSpPr>
          <p:sp>
            <p:nvSpPr>
              <p:cNvPr id="90"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91"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84" name="Group 83"/>
            <p:cNvGrpSpPr>
              <a:grpSpLocks/>
            </p:cNvGrpSpPr>
            <p:nvPr/>
          </p:nvGrpSpPr>
          <p:grpSpPr bwMode="auto">
            <a:xfrm>
              <a:off x="3952" y="2480"/>
              <a:ext cx="118" cy="119"/>
              <a:chOff x="3952" y="2480"/>
              <a:chExt cx="118" cy="119"/>
            </a:xfrm>
          </p:grpSpPr>
          <p:sp>
            <p:nvSpPr>
              <p:cNvPr id="88"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89"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85" name="Group 84"/>
            <p:cNvGrpSpPr>
              <a:grpSpLocks/>
            </p:cNvGrpSpPr>
            <p:nvPr/>
          </p:nvGrpSpPr>
          <p:grpSpPr bwMode="auto">
            <a:xfrm>
              <a:off x="4232" y="2480"/>
              <a:ext cx="118" cy="119"/>
              <a:chOff x="4232" y="2480"/>
              <a:chExt cx="118" cy="119"/>
            </a:xfrm>
          </p:grpSpPr>
          <p:sp>
            <p:nvSpPr>
              <p:cNvPr id="86"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87"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96" name="Group 95"/>
          <p:cNvGrpSpPr>
            <a:grpSpLocks/>
          </p:cNvGrpSpPr>
          <p:nvPr/>
        </p:nvGrpSpPr>
        <p:grpSpPr bwMode="auto">
          <a:xfrm>
            <a:off x="4908736" y="3720929"/>
            <a:ext cx="3205213" cy="308095"/>
            <a:chOff x="3112" y="2480"/>
            <a:chExt cx="1238" cy="119"/>
          </a:xfrm>
        </p:grpSpPr>
        <p:grpSp>
          <p:nvGrpSpPr>
            <p:cNvPr id="97" name="Group 96"/>
            <p:cNvGrpSpPr>
              <a:grpSpLocks/>
            </p:cNvGrpSpPr>
            <p:nvPr/>
          </p:nvGrpSpPr>
          <p:grpSpPr bwMode="auto">
            <a:xfrm>
              <a:off x="3112" y="2480"/>
              <a:ext cx="118" cy="119"/>
              <a:chOff x="3112" y="2480"/>
              <a:chExt cx="118" cy="119"/>
            </a:xfrm>
          </p:grpSpPr>
          <p:sp>
            <p:nvSpPr>
              <p:cNvPr id="110"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11"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98" name="Group 97"/>
            <p:cNvGrpSpPr>
              <a:grpSpLocks/>
            </p:cNvGrpSpPr>
            <p:nvPr/>
          </p:nvGrpSpPr>
          <p:grpSpPr bwMode="auto">
            <a:xfrm>
              <a:off x="3392" y="2480"/>
              <a:ext cx="118" cy="119"/>
              <a:chOff x="3392" y="2480"/>
              <a:chExt cx="118" cy="119"/>
            </a:xfrm>
          </p:grpSpPr>
          <p:sp>
            <p:nvSpPr>
              <p:cNvPr id="108"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09"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99" name="Group 98"/>
            <p:cNvGrpSpPr>
              <a:grpSpLocks/>
            </p:cNvGrpSpPr>
            <p:nvPr/>
          </p:nvGrpSpPr>
          <p:grpSpPr bwMode="auto">
            <a:xfrm>
              <a:off x="3672" y="2480"/>
              <a:ext cx="118" cy="119"/>
              <a:chOff x="3672" y="2480"/>
              <a:chExt cx="118" cy="119"/>
            </a:xfrm>
          </p:grpSpPr>
          <p:sp>
            <p:nvSpPr>
              <p:cNvPr id="106"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07"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100" name="Group 99"/>
            <p:cNvGrpSpPr>
              <a:grpSpLocks/>
            </p:cNvGrpSpPr>
            <p:nvPr/>
          </p:nvGrpSpPr>
          <p:grpSpPr bwMode="auto">
            <a:xfrm>
              <a:off x="3952" y="2480"/>
              <a:ext cx="118" cy="119"/>
              <a:chOff x="3952" y="2480"/>
              <a:chExt cx="118" cy="119"/>
            </a:xfrm>
          </p:grpSpPr>
          <p:sp>
            <p:nvSpPr>
              <p:cNvPr id="104"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05"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101" name="Group 100"/>
            <p:cNvGrpSpPr>
              <a:grpSpLocks/>
            </p:cNvGrpSpPr>
            <p:nvPr/>
          </p:nvGrpSpPr>
          <p:grpSpPr bwMode="auto">
            <a:xfrm>
              <a:off x="4232" y="2480"/>
              <a:ext cx="118" cy="119"/>
              <a:chOff x="4232" y="2480"/>
              <a:chExt cx="118" cy="119"/>
            </a:xfrm>
          </p:grpSpPr>
          <p:sp>
            <p:nvSpPr>
              <p:cNvPr id="102"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03"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112" name="Group 111"/>
          <p:cNvGrpSpPr>
            <a:grpSpLocks/>
          </p:cNvGrpSpPr>
          <p:nvPr/>
        </p:nvGrpSpPr>
        <p:grpSpPr bwMode="auto">
          <a:xfrm>
            <a:off x="4903558" y="4318995"/>
            <a:ext cx="3205213" cy="308095"/>
            <a:chOff x="3112" y="2480"/>
            <a:chExt cx="1238" cy="119"/>
          </a:xfrm>
        </p:grpSpPr>
        <p:grpSp>
          <p:nvGrpSpPr>
            <p:cNvPr id="113" name="Group 112"/>
            <p:cNvGrpSpPr>
              <a:grpSpLocks/>
            </p:cNvGrpSpPr>
            <p:nvPr/>
          </p:nvGrpSpPr>
          <p:grpSpPr bwMode="auto">
            <a:xfrm>
              <a:off x="3112" y="2480"/>
              <a:ext cx="118" cy="119"/>
              <a:chOff x="3112" y="2480"/>
              <a:chExt cx="118" cy="119"/>
            </a:xfrm>
          </p:grpSpPr>
          <p:sp>
            <p:nvSpPr>
              <p:cNvPr id="126"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27"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114" name="Group 113"/>
            <p:cNvGrpSpPr>
              <a:grpSpLocks/>
            </p:cNvGrpSpPr>
            <p:nvPr/>
          </p:nvGrpSpPr>
          <p:grpSpPr bwMode="auto">
            <a:xfrm>
              <a:off x="3392" y="2480"/>
              <a:ext cx="118" cy="119"/>
              <a:chOff x="3392" y="2480"/>
              <a:chExt cx="118" cy="119"/>
            </a:xfrm>
          </p:grpSpPr>
          <p:sp>
            <p:nvSpPr>
              <p:cNvPr id="124"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25"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115" name="Group 114"/>
            <p:cNvGrpSpPr>
              <a:grpSpLocks/>
            </p:cNvGrpSpPr>
            <p:nvPr/>
          </p:nvGrpSpPr>
          <p:grpSpPr bwMode="auto">
            <a:xfrm>
              <a:off x="3672" y="2480"/>
              <a:ext cx="118" cy="119"/>
              <a:chOff x="3672" y="2480"/>
              <a:chExt cx="118" cy="119"/>
            </a:xfrm>
          </p:grpSpPr>
          <p:sp>
            <p:nvSpPr>
              <p:cNvPr id="122"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23"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116" name="Group 115"/>
            <p:cNvGrpSpPr>
              <a:grpSpLocks/>
            </p:cNvGrpSpPr>
            <p:nvPr/>
          </p:nvGrpSpPr>
          <p:grpSpPr bwMode="auto">
            <a:xfrm>
              <a:off x="3952" y="2480"/>
              <a:ext cx="118" cy="119"/>
              <a:chOff x="3952" y="2480"/>
              <a:chExt cx="118" cy="119"/>
            </a:xfrm>
          </p:grpSpPr>
          <p:sp>
            <p:nvSpPr>
              <p:cNvPr id="120"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21"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117" name="Group 116"/>
            <p:cNvGrpSpPr>
              <a:grpSpLocks/>
            </p:cNvGrpSpPr>
            <p:nvPr/>
          </p:nvGrpSpPr>
          <p:grpSpPr bwMode="auto">
            <a:xfrm>
              <a:off x="4232" y="2480"/>
              <a:ext cx="118" cy="119"/>
              <a:chOff x="4232" y="2480"/>
              <a:chExt cx="118" cy="119"/>
            </a:xfrm>
          </p:grpSpPr>
          <p:sp>
            <p:nvSpPr>
              <p:cNvPr id="118"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19"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sp>
        <p:nvSpPr>
          <p:cNvPr id="128" name="Frame 127"/>
          <p:cNvSpPr/>
          <p:nvPr/>
        </p:nvSpPr>
        <p:spPr>
          <a:xfrm>
            <a:off x="7151888" y="1957804"/>
            <a:ext cx="1610374" cy="1988371"/>
          </a:xfrm>
          <a:prstGeom prst="fram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29" name="Straight Arrow Connector 128"/>
          <p:cNvCxnSpPr/>
          <p:nvPr/>
        </p:nvCxnSpPr>
        <p:spPr>
          <a:xfrm>
            <a:off x="8750300" y="2930254"/>
            <a:ext cx="35107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flipV="1">
            <a:off x="7243359" y="2667420"/>
            <a:ext cx="0" cy="843661"/>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2" name="Object 171"/>
          <p:cNvGraphicFramePr>
            <a:graphicFrameLocks noChangeAspect="1"/>
          </p:cNvGraphicFramePr>
          <p:nvPr/>
        </p:nvGraphicFramePr>
        <p:xfrm>
          <a:off x="7389022" y="2931340"/>
          <a:ext cx="696912" cy="385762"/>
        </p:xfrm>
        <a:graphic>
          <a:graphicData uri="http://schemas.openxmlformats.org/presentationml/2006/ole">
            <mc:AlternateContent xmlns:mc="http://schemas.openxmlformats.org/markup-compatibility/2006">
              <mc:Choice xmlns:v="urn:schemas-microsoft-com:vml" Requires="v">
                <p:oleObj spid="_x0000_s3177571" name="Equation" r:id="rId8" imgW="368300" imgH="203200" progId="Equation.DSMT4">
                  <p:embed/>
                </p:oleObj>
              </mc:Choice>
              <mc:Fallback>
                <p:oleObj name="Equation" r:id="rId8" imgW="368300" imgH="203200" progId="Equation.DSMT4">
                  <p:embed/>
                  <p:pic>
                    <p:nvPicPr>
                      <p:cNvPr id="172" name="Object 171"/>
                      <p:cNvPicPr/>
                      <p:nvPr/>
                    </p:nvPicPr>
                    <p:blipFill>
                      <a:blip r:embed="rId9"/>
                      <a:stretch>
                        <a:fillRect/>
                      </a:stretch>
                    </p:blipFill>
                    <p:spPr>
                      <a:xfrm>
                        <a:off x="7389022" y="2931340"/>
                        <a:ext cx="696912" cy="385762"/>
                      </a:xfrm>
                      <a:prstGeom prst="rect">
                        <a:avLst/>
                      </a:prstGeom>
                    </p:spPr>
                  </p:pic>
                </p:oleObj>
              </mc:Fallback>
            </mc:AlternateContent>
          </a:graphicData>
        </a:graphic>
      </p:graphicFrame>
      <p:sp>
        <p:nvSpPr>
          <p:cNvPr id="176" name="TextBox 175"/>
          <p:cNvSpPr txBox="1"/>
          <p:nvPr/>
        </p:nvSpPr>
        <p:spPr>
          <a:xfrm>
            <a:off x="228600" y="5120281"/>
            <a:ext cx="8733132" cy="707886"/>
          </a:xfrm>
          <a:prstGeom prst="rect">
            <a:avLst/>
          </a:prstGeom>
          <a:noFill/>
        </p:spPr>
        <p:txBody>
          <a:bodyPr wrap="square" rtlCol="0">
            <a:spAutoFit/>
          </a:bodyPr>
          <a:lstStyle/>
          <a:p>
            <a:r>
              <a:rPr lang="en-US" sz="2000" i="1" dirty="0">
                <a:solidFill>
                  <a:srgbClr val="FF0000"/>
                </a:solidFill>
                <a:latin typeface="Times New Roman"/>
                <a:cs typeface="Times New Roman"/>
              </a:rPr>
              <a:t>changing magnetic flux</a:t>
            </a:r>
            <a:r>
              <a:rPr lang="en-US" sz="2000" dirty="0">
                <a:solidFill>
                  <a:srgbClr val="FF0000"/>
                </a:solidFill>
                <a:latin typeface="Times New Roman"/>
                <a:cs typeface="Times New Roman"/>
              </a:rPr>
              <a:t> through the face of the coil</a:t>
            </a:r>
            <a:r>
              <a:rPr lang="en-US" sz="2000" dirty="0">
                <a:latin typeface="Times New Roman"/>
                <a:cs typeface="Times New Roman"/>
              </a:rPr>
              <a:t>.  There could </a:t>
            </a:r>
            <a:r>
              <a:rPr lang="en-US" sz="2000" i="1" dirty="0">
                <a:solidFill>
                  <a:srgbClr val="0000FF"/>
                </a:solidFill>
                <a:latin typeface="Times New Roman"/>
                <a:cs typeface="Times New Roman"/>
              </a:rPr>
              <a:t>be </a:t>
            </a:r>
            <a:r>
              <a:rPr lang="en-US" sz="2000" dirty="0">
                <a:solidFill>
                  <a:srgbClr val="0000FF"/>
                </a:solidFill>
                <a:latin typeface="Times New Roman"/>
                <a:cs typeface="Times New Roman"/>
              </a:rPr>
              <a:t>a flux </a:t>
            </a:r>
            <a:r>
              <a:rPr lang="en-US" sz="2000" dirty="0">
                <a:latin typeface="Times New Roman"/>
                <a:cs typeface="Times New Roman"/>
              </a:rPr>
              <a:t>through the coil, </a:t>
            </a:r>
            <a:r>
              <a:rPr lang="en-US" sz="2000" dirty="0">
                <a:solidFill>
                  <a:srgbClr val="0000FF"/>
                </a:solidFill>
                <a:latin typeface="Times New Roman"/>
                <a:cs typeface="Times New Roman"/>
              </a:rPr>
              <a:t>but if it wasn’t/isn’t changing</a:t>
            </a:r>
            <a:r>
              <a:rPr lang="en-US" sz="2000" dirty="0">
                <a:latin typeface="Times New Roman"/>
                <a:cs typeface="Times New Roman"/>
              </a:rPr>
              <a:t>, </a:t>
            </a:r>
            <a:r>
              <a:rPr lang="en-US" sz="2000" dirty="0">
                <a:solidFill>
                  <a:srgbClr val="008000"/>
                </a:solidFill>
                <a:latin typeface="Times New Roman"/>
                <a:cs typeface="Times New Roman"/>
              </a:rPr>
              <a:t>no induced current</a:t>
            </a:r>
            <a:r>
              <a:rPr lang="en-US" sz="2000" dirty="0">
                <a:latin typeface="Times New Roman"/>
                <a:cs typeface="Times New Roman"/>
              </a:rPr>
              <a:t>.  </a:t>
            </a:r>
          </a:p>
        </p:txBody>
      </p:sp>
      <p:sp>
        <p:nvSpPr>
          <p:cNvPr id="177" name="Frame 176"/>
          <p:cNvSpPr/>
          <p:nvPr/>
        </p:nvSpPr>
        <p:spPr>
          <a:xfrm>
            <a:off x="5069256" y="1978451"/>
            <a:ext cx="1610374" cy="1988371"/>
          </a:xfrm>
          <a:prstGeom prst="fram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178" name="Object 177"/>
          <p:cNvGraphicFramePr>
            <a:graphicFrameLocks noChangeAspect="1"/>
          </p:cNvGraphicFramePr>
          <p:nvPr/>
        </p:nvGraphicFramePr>
        <p:xfrm>
          <a:off x="4718181" y="2643939"/>
          <a:ext cx="215900" cy="240342"/>
        </p:xfrm>
        <a:graphic>
          <a:graphicData uri="http://schemas.openxmlformats.org/presentationml/2006/ole">
            <mc:AlternateContent xmlns:mc="http://schemas.openxmlformats.org/markup-compatibility/2006">
              <mc:Choice xmlns:v="urn:schemas-microsoft-com:vml" Requires="v">
                <p:oleObj spid="_x0000_s3177572" name="Equation" r:id="rId10" imgW="114300" imgH="127000" progId="Equation.DSMT4">
                  <p:embed/>
                </p:oleObj>
              </mc:Choice>
              <mc:Fallback>
                <p:oleObj name="Equation" r:id="rId10" imgW="114300" imgH="127000" progId="Equation.DSMT4">
                  <p:embed/>
                  <p:pic>
                    <p:nvPicPr>
                      <p:cNvPr id="178" name="Object 177"/>
                      <p:cNvPicPr/>
                      <p:nvPr/>
                    </p:nvPicPr>
                    <p:blipFill>
                      <a:blip r:embed="rId5"/>
                      <a:stretch>
                        <a:fillRect/>
                      </a:stretch>
                    </p:blipFill>
                    <p:spPr>
                      <a:xfrm>
                        <a:off x="4718181" y="2643939"/>
                        <a:ext cx="215900" cy="240342"/>
                      </a:xfrm>
                      <a:prstGeom prst="rect">
                        <a:avLst/>
                      </a:prstGeom>
                    </p:spPr>
                  </p:pic>
                </p:oleObj>
              </mc:Fallback>
            </mc:AlternateContent>
          </a:graphicData>
        </a:graphic>
      </p:graphicFrame>
      <p:cxnSp>
        <p:nvCxnSpPr>
          <p:cNvPr id="179" name="Straight Arrow Connector 178"/>
          <p:cNvCxnSpPr/>
          <p:nvPr/>
        </p:nvCxnSpPr>
        <p:spPr>
          <a:xfrm>
            <a:off x="4718181" y="2928459"/>
            <a:ext cx="35107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80" name="Object 179"/>
          <p:cNvGraphicFramePr>
            <a:graphicFrameLocks noChangeAspect="1"/>
          </p:cNvGraphicFramePr>
          <p:nvPr/>
        </p:nvGraphicFramePr>
        <p:xfrm>
          <a:off x="5280025" y="2681288"/>
          <a:ext cx="1214438" cy="573087"/>
        </p:xfrm>
        <a:graphic>
          <a:graphicData uri="http://schemas.openxmlformats.org/presentationml/2006/ole">
            <mc:AlternateContent xmlns:mc="http://schemas.openxmlformats.org/markup-compatibility/2006">
              <mc:Choice xmlns:v="urn:schemas-microsoft-com:vml" Requires="v">
                <p:oleObj spid="_x0000_s3177573" name="Equation" r:id="rId11" imgW="1054100" imgH="495300" progId="Equation.DSMT4">
                  <p:embed/>
                </p:oleObj>
              </mc:Choice>
              <mc:Fallback>
                <p:oleObj name="Equation" r:id="rId11" imgW="1054100" imgH="495300" progId="Equation.DSMT4">
                  <p:embed/>
                  <p:pic>
                    <p:nvPicPr>
                      <p:cNvPr id="180" name="Object 179"/>
                      <p:cNvPicPr/>
                      <p:nvPr/>
                    </p:nvPicPr>
                    <p:blipFill>
                      <a:blip r:embed="rId12"/>
                      <a:stretch>
                        <a:fillRect/>
                      </a:stretch>
                    </p:blipFill>
                    <p:spPr>
                      <a:xfrm>
                        <a:off x="5280025" y="2681288"/>
                        <a:ext cx="1214438" cy="573087"/>
                      </a:xfrm>
                      <a:prstGeom prst="rect">
                        <a:avLst/>
                      </a:prstGeom>
                    </p:spPr>
                  </p:pic>
                </p:oleObj>
              </mc:Fallback>
            </mc:AlternateContent>
          </a:graphicData>
        </a:graphic>
      </p:graphicFrame>
      <p:graphicFrame>
        <p:nvGraphicFramePr>
          <p:cNvPr id="181" name="Object 180"/>
          <p:cNvGraphicFramePr>
            <a:graphicFrameLocks noChangeAspect="1"/>
          </p:cNvGraphicFramePr>
          <p:nvPr/>
        </p:nvGraphicFramePr>
        <p:xfrm>
          <a:off x="7358935" y="2217363"/>
          <a:ext cx="949325" cy="468313"/>
        </p:xfrm>
        <a:graphic>
          <a:graphicData uri="http://schemas.openxmlformats.org/presentationml/2006/ole">
            <mc:AlternateContent xmlns:mc="http://schemas.openxmlformats.org/markup-compatibility/2006">
              <mc:Choice xmlns:v="urn:schemas-microsoft-com:vml" Requires="v">
                <p:oleObj spid="_x0000_s3177574" name="Equation" r:id="rId13" imgW="825500" imgH="406400" progId="Equation.DSMT4">
                  <p:embed/>
                </p:oleObj>
              </mc:Choice>
              <mc:Fallback>
                <p:oleObj name="Equation" r:id="rId13" imgW="825500" imgH="406400" progId="Equation.DSMT4">
                  <p:embed/>
                  <p:pic>
                    <p:nvPicPr>
                      <p:cNvPr id="181" name="Object 180"/>
                      <p:cNvPicPr/>
                      <p:nvPr/>
                    </p:nvPicPr>
                    <p:blipFill>
                      <a:blip r:embed="rId14"/>
                      <a:stretch>
                        <a:fillRect/>
                      </a:stretch>
                    </p:blipFill>
                    <p:spPr>
                      <a:xfrm>
                        <a:off x="7358935" y="2217363"/>
                        <a:ext cx="949325" cy="468313"/>
                      </a:xfrm>
                      <a:prstGeom prst="rect">
                        <a:avLst/>
                      </a:prstGeom>
                    </p:spPr>
                  </p:pic>
                </p:oleObj>
              </mc:Fallback>
            </mc:AlternateContent>
          </a:graphicData>
        </a:graphic>
      </p:graphicFrame>
    </p:spTree>
    <p:extLst>
      <p:ext uri="{BB962C8B-B14F-4D97-AF65-F5344CB8AC3E}">
        <p14:creationId xmlns:p14="http://schemas.microsoft.com/office/powerpoint/2010/main" val="295680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dissolve">
                                      <p:cBhvr>
                                        <p:cTn id="10" dur="500"/>
                                        <p:tgtEl>
                                          <p:spTgt spid="17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dissolve">
                                      <p:cBhvr>
                                        <p:cTn id="15" dur="500"/>
                                        <p:tgtEl>
                                          <p:spTgt spid="18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7"/>
                                        </p:tgtEl>
                                        <p:attrNameLst>
                                          <p:attrName>style.visibility</p:attrName>
                                        </p:attrNameLst>
                                      </p:cBhvr>
                                      <p:to>
                                        <p:strVal val="visible"/>
                                      </p:to>
                                    </p:set>
                                    <p:animEffect transition="in" filter="dissolve">
                                      <p:cBhvr>
                                        <p:cTn id="18" dur="500"/>
                                        <p:tgtEl>
                                          <p:spTgt spid="177"/>
                                        </p:tgtEl>
                                      </p:cBhvr>
                                    </p:animEffect>
                                  </p:childTnLst>
                                </p:cTn>
                              </p:par>
                              <p:par>
                                <p:cTn id="19" presetID="9" presetClass="entr" presetSubtype="0" fill="hold" nodeType="withEffect">
                                  <p:stCondLst>
                                    <p:cond delay="0"/>
                                  </p:stCondLst>
                                  <p:childTnLst>
                                    <p:set>
                                      <p:cBhvr>
                                        <p:cTn id="20" dur="1" fill="hold">
                                          <p:stCondLst>
                                            <p:cond delay="0"/>
                                          </p:stCondLst>
                                        </p:cTn>
                                        <p:tgtEl>
                                          <p:spTgt spid="179"/>
                                        </p:tgtEl>
                                        <p:attrNameLst>
                                          <p:attrName>style.visibility</p:attrName>
                                        </p:attrNameLst>
                                      </p:cBhvr>
                                      <p:to>
                                        <p:strVal val="visible"/>
                                      </p:to>
                                    </p:set>
                                    <p:animEffect transition="in" filter="dissolve">
                                      <p:cBhvr>
                                        <p:cTn id="21" dur="500"/>
                                        <p:tgtEl>
                                          <p:spTgt spid="179"/>
                                        </p:tgtEl>
                                      </p:cBhvr>
                                    </p:animEffect>
                                  </p:childTnLst>
                                </p:cTn>
                              </p:par>
                              <p:par>
                                <p:cTn id="22" presetID="9" presetClass="entr" presetSubtype="0" fill="hold" nodeType="withEffect">
                                  <p:stCondLst>
                                    <p:cond delay="0"/>
                                  </p:stCondLst>
                                  <p:childTnLst>
                                    <p:set>
                                      <p:cBhvr>
                                        <p:cTn id="23" dur="1" fill="hold">
                                          <p:stCondLst>
                                            <p:cond delay="0"/>
                                          </p:stCondLst>
                                        </p:cTn>
                                        <p:tgtEl>
                                          <p:spTgt spid="178"/>
                                        </p:tgtEl>
                                        <p:attrNameLst>
                                          <p:attrName>style.visibility</p:attrName>
                                        </p:attrNameLst>
                                      </p:cBhvr>
                                      <p:to>
                                        <p:strVal val="visible"/>
                                      </p:to>
                                    </p:set>
                                    <p:animEffect transition="in" filter="dissolve">
                                      <p:cBhvr>
                                        <p:cTn id="24" dur="500"/>
                                        <p:tgtEl>
                                          <p:spTgt spid="17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71"/>
                                        </p:tgtEl>
                                        <p:attrNameLst>
                                          <p:attrName>style.visibility</p:attrName>
                                        </p:attrNameLst>
                                      </p:cBhvr>
                                      <p:to>
                                        <p:strVal val="visible"/>
                                      </p:to>
                                    </p:set>
                                    <p:animEffect transition="in" filter="dissolve">
                                      <p:cBhvr>
                                        <p:cTn id="29" dur="500"/>
                                        <p:tgtEl>
                                          <p:spTgt spid="171"/>
                                        </p:tgtEl>
                                      </p:cBhvr>
                                    </p:animEffect>
                                  </p:childTnLst>
                                </p:cTn>
                              </p:par>
                              <p:par>
                                <p:cTn id="30" presetID="9" presetClass="entr" presetSubtype="0" fill="hold" nodeType="withEffect">
                                  <p:stCondLst>
                                    <p:cond delay="0"/>
                                  </p:stCondLst>
                                  <p:childTnLst>
                                    <p:set>
                                      <p:cBhvr>
                                        <p:cTn id="31" dur="1" fill="hold">
                                          <p:stCondLst>
                                            <p:cond delay="0"/>
                                          </p:stCondLst>
                                        </p:cTn>
                                        <p:tgtEl>
                                          <p:spTgt spid="172"/>
                                        </p:tgtEl>
                                        <p:attrNameLst>
                                          <p:attrName>style.visibility</p:attrName>
                                        </p:attrNameLst>
                                      </p:cBhvr>
                                      <p:to>
                                        <p:strVal val="visible"/>
                                      </p:to>
                                    </p:set>
                                    <p:animEffect transition="in" filter="dissolve">
                                      <p:cBhvr>
                                        <p:cTn id="32" dur="500"/>
                                        <p:tgtEl>
                                          <p:spTgt spid="172"/>
                                        </p:tgtEl>
                                      </p:cBhvr>
                                    </p:animEffect>
                                  </p:childTnLst>
                                </p:cTn>
                              </p:par>
                              <p:par>
                                <p:cTn id="33" presetID="9" presetClass="entr" presetSubtype="0" fill="hold" nodeType="withEffect">
                                  <p:stCondLst>
                                    <p:cond delay="0"/>
                                  </p:stCondLst>
                                  <p:childTnLst>
                                    <p:set>
                                      <p:cBhvr>
                                        <p:cTn id="34" dur="1" fill="hold">
                                          <p:stCondLst>
                                            <p:cond delay="0"/>
                                          </p:stCondLst>
                                        </p:cTn>
                                        <p:tgtEl>
                                          <p:spTgt spid="181"/>
                                        </p:tgtEl>
                                        <p:attrNameLst>
                                          <p:attrName>style.visibility</p:attrName>
                                        </p:attrNameLst>
                                      </p:cBhvr>
                                      <p:to>
                                        <p:strVal val="visible"/>
                                      </p:to>
                                    </p:set>
                                    <p:animEffect transition="in" filter="dissolve">
                                      <p:cBhvr>
                                        <p:cTn id="35" dur="500"/>
                                        <p:tgtEl>
                                          <p:spTgt spid="181"/>
                                        </p:tgtEl>
                                      </p:cBhvr>
                                    </p:animEffect>
                                  </p:childTnLst>
                                </p:cTn>
                              </p:par>
                              <p:par>
                                <p:cTn id="36" presetID="9" presetClass="entr" presetSubtype="0" fill="hold" nodeType="with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dissolve">
                                      <p:cBhvr>
                                        <p:cTn id="38" dur="500"/>
                                        <p:tgtEl>
                                          <p:spTgt spid="129"/>
                                        </p:tgtEl>
                                      </p:cBhvr>
                                    </p:animEffect>
                                  </p:childTnLst>
                                </p:cTn>
                              </p:par>
                              <p:par>
                                <p:cTn id="39" presetID="9"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28"/>
                                        </p:tgtEl>
                                        <p:attrNameLst>
                                          <p:attrName>style.visibility</p:attrName>
                                        </p:attrNameLst>
                                      </p:cBhvr>
                                      <p:to>
                                        <p:strVal val="visible"/>
                                      </p:to>
                                    </p:set>
                                    <p:animEffect transition="in" filter="dissolve">
                                      <p:cBhvr>
                                        <p:cTn id="4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8" grpId="0" animBg="1"/>
      <p:bldP spid="176" grpId="0"/>
      <p:bldP spid="17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514350" y="860397"/>
            <a:ext cx="425291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2.) The antenna of a receiving set absorbs the signal. </a:t>
            </a:r>
          </a:p>
        </p:txBody>
      </p:sp>
      <p:sp>
        <p:nvSpPr>
          <p:cNvPr id="41988" name="Text Box 6"/>
          <p:cNvSpPr txBox="1">
            <a:spLocks noChangeArrowheads="1"/>
          </p:cNvSpPr>
          <p:nvPr/>
        </p:nvSpPr>
        <p:spPr bwMode="auto">
          <a:xfrm>
            <a:off x="8302625" y="6211888"/>
            <a:ext cx="434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29.</a:t>
            </a:r>
          </a:p>
        </p:txBody>
      </p:sp>
      <p:sp>
        <p:nvSpPr>
          <p:cNvPr id="41990" name="Rectangle 45"/>
          <p:cNvSpPr>
            <a:spLocks noChangeArrowheads="1"/>
          </p:cNvSpPr>
          <p:nvPr/>
        </p:nvSpPr>
        <p:spPr bwMode="auto">
          <a:xfrm>
            <a:off x="0" y="0"/>
            <a:ext cx="9144000" cy="6858000"/>
          </a:xfrm>
          <a:prstGeom prst="rect">
            <a:avLst/>
          </a:pr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 name="Text Box 3"/>
          <p:cNvSpPr txBox="1">
            <a:spLocks noChangeArrowheads="1"/>
          </p:cNvSpPr>
          <p:nvPr/>
        </p:nvSpPr>
        <p:spPr bwMode="auto">
          <a:xfrm>
            <a:off x="504888" y="1712734"/>
            <a:ext cx="4252913"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3.) Transferred to the RC tuning circuit via a transformer.  Being an RC circuit, there will be only one frequency at which charge will want to oscillate.  If the cap and inductor of that circuit produce a resonance frequency that matches the frequency of the station you want to listen to, that station’s signal will drive current in the tuning circuit and that signal will proliferate in that circuit.  All others will dampen out. </a:t>
            </a:r>
          </a:p>
        </p:txBody>
      </p:sp>
      <p:grpSp>
        <p:nvGrpSpPr>
          <p:cNvPr id="71" name="Group 70"/>
          <p:cNvGrpSpPr/>
          <p:nvPr/>
        </p:nvGrpSpPr>
        <p:grpSpPr>
          <a:xfrm>
            <a:off x="5192421" y="1087438"/>
            <a:ext cx="3687762" cy="2692400"/>
            <a:chOff x="5440363" y="125413"/>
            <a:chExt cx="3687762" cy="2692400"/>
          </a:xfrm>
        </p:grpSpPr>
        <p:sp>
          <p:nvSpPr>
            <p:cNvPr id="72" name="Line 36"/>
            <p:cNvSpPr>
              <a:spLocks noChangeShapeType="1"/>
            </p:cNvSpPr>
            <p:nvPr/>
          </p:nvSpPr>
          <p:spPr bwMode="auto">
            <a:xfrm>
              <a:off x="5637213" y="1106488"/>
              <a:ext cx="1587" cy="13128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 name="Line 37"/>
            <p:cNvSpPr>
              <a:spLocks noChangeShapeType="1"/>
            </p:cNvSpPr>
            <p:nvPr/>
          </p:nvSpPr>
          <p:spPr bwMode="auto">
            <a:xfrm flipH="1" flipV="1">
              <a:off x="7116763" y="1112838"/>
              <a:ext cx="153987" cy="47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Line 40"/>
            <p:cNvSpPr>
              <a:spLocks noChangeShapeType="1"/>
            </p:cNvSpPr>
            <p:nvPr/>
          </p:nvSpPr>
          <p:spPr bwMode="auto">
            <a:xfrm flipH="1">
              <a:off x="7766050" y="1111250"/>
              <a:ext cx="41275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5" name="Line 44"/>
            <p:cNvSpPr>
              <a:spLocks noChangeShapeType="1"/>
            </p:cNvSpPr>
            <p:nvPr/>
          </p:nvSpPr>
          <p:spPr bwMode="auto">
            <a:xfrm flipH="1" flipV="1">
              <a:off x="6508750" y="2419350"/>
              <a:ext cx="781050" cy="95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cxnSp>
          <p:nvCxnSpPr>
            <p:cNvPr id="76" name="Straight Connector 326"/>
            <p:cNvCxnSpPr>
              <a:cxnSpLocks noChangeShapeType="1"/>
            </p:cNvCxnSpPr>
            <p:nvPr/>
          </p:nvCxnSpPr>
          <p:spPr bwMode="auto">
            <a:xfrm>
              <a:off x="6946900" y="609600"/>
              <a:ext cx="842963" cy="127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77" name="Line 36"/>
            <p:cNvSpPr>
              <a:spLocks noChangeShapeType="1"/>
            </p:cNvSpPr>
            <p:nvPr/>
          </p:nvSpPr>
          <p:spPr bwMode="auto">
            <a:xfrm flipH="1">
              <a:off x="6273800" y="2135188"/>
              <a:ext cx="11113" cy="6016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8" name="Line 40"/>
            <p:cNvSpPr>
              <a:spLocks noChangeShapeType="1"/>
            </p:cNvSpPr>
            <p:nvPr/>
          </p:nvSpPr>
          <p:spPr bwMode="auto">
            <a:xfrm flipH="1">
              <a:off x="7772400" y="125413"/>
              <a:ext cx="4763" cy="5095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 name="Line 40"/>
            <p:cNvSpPr>
              <a:spLocks noChangeShapeType="1"/>
            </p:cNvSpPr>
            <p:nvPr/>
          </p:nvSpPr>
          <p:spPr bwMode="auto">
            <a:xfrm>
              <a:off x="7962900" y="125413"/>
              <a:ext cx="1588" cy="24447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0" name="Line 40"/>
            <p:cNvSpPr>
              <a:spLocks noChangeShapeType="1"/>
            </p:cNvSpPr>
            <p:nvPr/>
          </p:nvSpPr>
          <p:spPr bwMode="auto">
            <a:xfrm>
              <a:off x="7589838" y="125413"/>
              <a:ext cx="1587" cy="24447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 name="Line 40"/>
            <p:cNvSpPr>
              <a:spLocks noChangeShapeType="1"/>
            </p:cNvSpPr>
            <p:nvPr/>
          </p:nvSpPr>
          <p:spPr bwMode="auto">
            <a:xfrm flipH="1">
              <a:off x="7578725" y="366713"/>
              <a:ext cx="384175" cy="317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2" name="Group 91"/>
            <p:cNvGrpSpPr>
              <a:grpSpLocks/>
            </p:cNvGrpSpPr>
            <p:nvPr/>
          </p:nvGrpSpPr>
          <p:grpSpPr bwMode="auto">
            <a:xfrm>
              <a:off x="7159625" y="1104900"/>
              <a:ext cx="736600" cy="1333500"/>
              <a:chOff x="7159878" y="935937"/>
              <a:chExt cx="736533" cy="1502251"/>
            </a:xfrm>
          </p:grpSpPr>
          <p:grpSp>
            <p:nvGrpSpPr>
              <p:cNvPr id="140" name="Group 63"/>
              <p:cNvGrpSpPr>
                <a:grpSpLocks/>
              </p:cNvGrpSpPr>
              <p:nvPr/>
            </p:nvGrpSpPr>
            <p:grpSpPr bwMode="auto">
              <a:xfrm rot="-10783304">
                <a:off x="7645654" y="935937"/>
                <a:ext cx="250757" cy="1502251"/>
                <a:chOff x="989" y="2698"/>
                <a:chExt cx="134" cy="802"/>
              </a:xfrm>
            </p:grpSpPr>
            <p:sp>
              <p:nvSpPr>
                <p:cNvPr id="161" name="Line 64"/>
                <p:cNvSpPr>
                  <a:spLocks noChangeShapeType="1"/>
                </p:cNvSpPr>
                <p:nvPr/>
              </p:nvSpPr>
              <p:spPr bwMode="auto">
                <a:xfrm>
                  <a:off x="1049" y="2698"/>
                  <a:ext cx="2" cy="1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2" name="Line 65"/>
                <p:cNvSpPr>
                  <a:spLocks noChangeShapeType="1"/>
                </p:cNvSpPr>
                <p:nvPr/>
              </p:nvSpPr>
              <p:spPr bwMode="auto">
                <a:xfrm>
                  <a:off x="1051" y="3298"/>
                  <a:ext cx="4" cy="20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 name="Arc 66"/>
                <p:cNvSpPr>
                  <a:spLocks/>
                </p:cNvSpPr>
                <p:nvPr/>
              </p:nvSpPr>
              <p:spPr bwMode="auto">
                <a:xfrm>
                  <a:off x="1052" y="2868"/>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4" name="Arc 67"/>
                <p:cNvSpPr>
                  <a:spLocks/>
                </p:cNvSpPr>
                <p:nvPr/>
              </p:nvSpPr>
              <p:spPr bwMode="auto">
                <a:xfrm rot="20853116" flipV="1">
                  <a:off x="991" y="29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5" name="Arc 68"/>
                <p:cNvSpPr>
                  <a:spLocks/>
                </p:cNvSpPr>
                <p:nvPr/>
              </p:nvSpPr>
              <p:spPr bwMode="auto">
                <a:xfrm rot="746884">
                  <a:off x="989" y="29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6" name="Arc 69"/>
                <p:cNvSpPr>
                  <a:spLocks/>
                </p:cNvSpPr>
                <p:nvPr/>
              </p:nvSpPr>
              <p:spPr bwMode="auto">
                <a:xfrm rot="20853116" flipV="1">
                  <a:off x="991" y="29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7" name="Arc 70"/>
                <p:cNvSpPr>
                  <a:spLocks/>
                </p:cNvSpPr>
                <p:nvPr/>
              </p:nvSpPr>
              <p:spPr bwMode="auto">
                <a:xfrm rot="746884">
                  <a:off x="989" y="29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8" name="Arc 71"/>
                <p:cNvSpPr>
                  <a:spLocks/>
                </p:cNvSpPr>
                <p:nvPr/>
              </p:nvSpPr>
              <p:spPr bwMode="auto">
                <a:xfrm rot="20853116" flipV="1">
                  <a:off x="991" y="30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9" name="Arc 72"/>
                <p:cNvSpPr>
                  <a:spLocks/>
                </p:cNvSpPr>
                <p:nvPr/>
              </p:nvSpPr>
              <p:spPr bwMode="auto">
                <a:xfrm rot="746884">
                  <a:off x="989" y="30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0" name="Arc 73"/>
                <p:cNvSpPr>
                  <a:spLocks/>
                </p:cNvSpPr>
                <p:nvPr/>
              </p:nvSpPr>
              <p:spPr bwMode="auto">
                <a:xfrm rot="20853116" flipV="1">
                  <a:off x="991" y="30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1" name="Arc 74"/>
                <p:cNvSpPr>
                  <a:spLocks/>
                </p:cNvSpPr>
                <p:nvPr/>
              </p:nvSpPr>
              <p:spPr bwMode="auto">
                <a:xfrm rot="746884">
                  <a:off x="989" y="30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2" name="Arc 75"/>
                <p:cNvSpPr>
                  <a:spLocks/>
                </p:cNvSpPr>
                <p:nvPr/>
              </p:nvSpPr>
              <p:spPr bwMode="auto">
                <a:xfrm rot="20853116" flipV="1">
                  <a:off x="991" y="31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3" name="Arc 76"/>
                <p:cNvSpPr>
                  <a:spLocks/>
                </p:cNvSpPr>
                <p:nvPr/>
              </p:nvSpPr>
              <p:spPr bwMode="auto">
                <a:xfrm rot="746884">
                  <a:off x="989" y="31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4" name="Arc 77"/>
                <p:cNvSpPr>
                  <a:spLocks/>
                </p:cNvSpPr>
                <p:nvPr/>
              </p:nvSpPr>
              <p:spPr bwMode="auto">
                <a:xfrm rot="20853116" flipV="1">
                  <a:off x="991" y="31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5" name="Arc 78"/>
                <p:cNvSpPr>
                  <a:spLocks/>
                </p:cNvSpPr>
                <p:nvPr/>
              </p:nvSpPr>
              <p:spPr bwMode="auto">
                <a:xfrm rot="746884">
                  <a:off x="989" y="31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6" name="Arc 79"/>
                <p:cNvSpPr>
                  <a:spLocks/>
                </p:cNvSpPr>
                <p:nvPr/>
              </p:nvSpPr>
              <p:spPr bwMode="auto">
                <a:xfrm flipV="1">
                  <a:off x="1050" y="3236"/>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41" name="Group 63"/>
              <p:cNvGrpSpPr>
                <a:grpSpLocks/>
              </p:cNvGrpSpPr>
              <p:nvPr/>
            </p:nvGrpSpPr>
            <p:grpSpPr bwMode="auto">
              <a:xfrm rot="10783304" flipH="1">
                <a:off x="7159878" y="935937"/>
                <a:ext cx="250757" cy="1502251"/>
                <a:chOff x="989" y="2698"/>
                <a:chExt cx="134" cy="802"/>
              </a:xfrm>
            </p:grpSpPr>
            <p:sp>
              <p:nvSpPr>
                <p:cNvPr id="145" name="Line 64"/>
                <p:cNvSpPr>
                  <a:spLocks noChangeShapeType="1"/>
                </p:cNvSpPr>
                <p:nvPr/>
              </p:nvSpPr>
              <p:spPr bwMode="auto">
                <a:xfrm>
                  <a:off x="1049" y="2698"/>
                  <a:ext cx="2" cy="1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6" name="Line 65"/>
                <p:cNvSpPr>
                  <a:spLocks noChangeShapeType="1"/>
                </p:cNvSpPr>
                <p:nvPr/>
              </p:nvSpPr>
              <p:spPr bwMode="auto">
                <a:xfrm>
                  <a:off x="1051" y="3298"/>
                  <a:ext cx="4" cy="20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7" name="Arc 66"/>
                <p:cNvSpPr>
                  <a:spLocks/>
                </p:cNvSpPr>
                <p:nvPr/>
              </p:nvSpPr>
              <p:spPr bwMode="auto">
                <a:xfrm>
                  <a:off x="1052" y="2868"/>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8" name="Arc 67"/>
                <p:cNvSpPr>
                  <a:spLocks/>
                </p:cNvSpPr>
                <p:nvPr/>
              </p:nvSpPr>
              <p:spPr bwMode="auto">
                <a:xfrm rot="20853116" flipV="1">
                  <a:off x="991" y="29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9" name="Arc 68"/>
                <p:cNvSpPr>
                  <a:spLocks/>
                </p:cNvSpPr>
                <p:nvPr/>
              </p:nvSpPr>
              <p:spPr bwMode="auto">
                <a:xfrm rot="746884">
                  <a:off x="989" y="29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0" name="Arc 69"/>
                <p:cNvSpPr>
                  <a:spLocks/>
                </p:cNvSpPr>
                <p:nvPr/>
              </p:nvSpPr>
              <p:spPr bwMode="auto">
                <a:xfrm rot="20853116" flipV="1">
                  <a:off x="991" y="29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1" name="Arc 70"/>
                <p:cNvSpPr>
                  <a:spLocks/>
                </p:cNvSpPr>
                <p:nvPr/>
              </p:nvSpPr>
              <p:spPr bwMode="auto">
                <a:xfrm rot="746884">
                  <a:off x="989" y="29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2" name="Arc 71"/>
                <p:cNvSpPr>
                  <a:spLocks/>
                </p:cNvSpPr>
                <p:nvPr/>
              </p:nvSpPr>
              <p:spPr bwMode="auto">
                <a:xfrm rot="20853116" flipV="1">
                  <a:off x="991" y="30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3" name="Arc 72"/>
                <p:cNvSpPr>
                  <a:spLocks/>
                </p:cNvSpPr>
                <p:nvPr/>
              </p:nvSpPr>
              <p:spPr bwMode="auto">
                <a:xfrm rot="746884">
                  <a:off x="989" y="30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4" name="Arc 73"/>
                <p:cNvSpPr>
                  <a:spLocks/>
                </p:cNvSpPr>
                <p:nvPr/>
              </p:nvSpPr>
              <p:spPr bwMode="auto">
                <a:xfrm rot="20853116" flipV="1">
                  <a:off x="991" y="30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5" name="Arc 74"/>
                <p:cNvSpPr>
                  <a:spLocks/>
                </p:cNvSpPr>
                <p:nvPr/>
              </p:nvSpPr>
              <p:spPr bwMode="auto">
                <a:xfrm rot="746884">
                  <a:off x="989" y="30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6" name="Arc 75"/>
                <p:cNvSpPr>
                  <a:spLocks/>
                </p:cNvSpPr>
                <p:nvPr/>
              </p:nvSpPr>
              <p:spPr bwMode="auto">
                <a:xfrm rot="20853116" flipV="1">
                  <a:off x="991" y="31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7" name="Arc 76"/>
                <p:cNvSpPr>
                  <a:spLocks/>
                </p:cNvSpPr>
                <p:nvPr/>
              </p:nvSpPr>
              <p:spPr bwMode="auto">
                <a:xfrm rot="746884">
                  <a:off x="989" y="31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8" name="Arc 77"/>
                <p:cNvSpPr>
                  <a:spLocks/>
                </p:cNvSpPr>
                <p:nvPr/>
              </p:nvSpPr>
              <p:spPr bwMode="auto">
                <a:xfrm rot="20853116" flipV="1">
                  <a:off x="991" y="31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9" name="Arc 78"/>
                <p:cNvSpPr>
                  <a:spLocks/>
                </p:cNvSpPr>
                <p:nvPr/>
              </p:nvSpPr>
              <p:spPr bwMode="auto">
                <a:xfrm rot="746884">
                  <a:off x="989" y="31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0" name="Arc 79"/>
                <p:cNvSpPr>
                  <a:spLocks/>
                </p:cNvSpPr>
                <p:nvPr/>
              </p:nvSpPr>
              <p:spPr bwMode="auto">
                <a:xfrm flipV="1">
                  <a:off x="1050" y="3236"/>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42" name="Line 37"/>
              <p:cNvSpPr>
                <a:spLocks noChangeShapeType="1"/>
              </p:cNvSpPr>
              <p:nvPr/>
            </p:nvSpPr>
            <p:spPr bwMode="auto">
              <a:xfrm flipH="1">
                <a:off x="7458074" y="1405995"/>
                <a:ext cx="6349" cy="61912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 name="Line 37"/>
              <p:cNvSpPr>
                <a:spLocks noChangeShapeType="1"/>
              </p:cNvSpPr>
              <p:nvPr/>
            </p:nvSpPr>
            <p:spPr bwMode="auto">
              <a:xfrm flipH="1">
                <a:off x="7522392" y="1405995"/>
                <a:ext cx="6349" cy="61912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4" name="Line 37"/>
              <p:cNvSpPr>
                <a:spLocks noChangeShapeType="1"/>
              </p:cNvSpPr>
              <p:nvPr/>
            </p:nvSpPr>
            <p:spPr bwMode="auto">
              <a:xfrm flipH="1">
                <a:off x="7585892" y="1405995"/>
                <a:ext cx="6349" cy="61912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3" name="Group 87"/>
            <p:cNvGrpSpPr>
              <a:grpSpLocks/>
            </p:cNvGrpSpPr>
            <p:nvPr/>
          </p:nvGrpSpPr>
          <p:grpSpPr bwMode="auto">
            <a:xfrm rot="16200000">
              <a:off x="5207000" y="536576"/>
              <a:ext cx="625475" cy="158750"/>
              <a:chOff x="7426325" y="2974446"/>
              <a:chExt cx="730250" cy="184152"/>
            </a:xfrm>
          </p:grpSpPr>
          <p:sp>
            <p:nvSpPr>
              <p:cNvPr id="137" name="Line 44"/>
              <p:cNvSpPr>
                <a:spLocks noChangeShapeType="1"/>
              </p:cNvSpPr>
              <p:nvPr/>
            </p:nvSpPr>
            <p:spPr bwMode="auto">
              <a:xfrm flipH="1" flipV="1">
                <a:off x="7426325" y="2974446"/>
                <a:ext cx="730250" cy="317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8" name="Line 44"/>
              <p:cNvSpPr>
                <a:spLocks noChangeShapeType="1"/>
              </p:cNvSpPr>
              <p:nvPr/>
            </p:nvSpPr>
            <p:spPr bwMode="auto">
              <a:xfrm flipH="1">
                <a:off x="7531100" y="3066521"/>
                <a:ext cx="53340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44"/>
              <p:cNvSpPr>
                <a:spLocks noChangeShapeType="1"/>
              </p:cNvSpPr>
              <p:nvPr/>
            </p:nvSpPr>
            <p:spPr bwMode="auto">
              <a:xfrm flipH="1">
                <a:off x="7629525" y="3158596"/>
                <a:ext cx="320675"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4" name="Group 92"/>
            <p:cNvGrpSpPr>
              <a:grpSpLocks/>
            </p:cNvGrpSpPr>
            <p:nvPr/>
          </p:nvGrpSpPr>
          <p:grpSpPr bwMode="auto">
            <a:xfrm rot="16200000">
              <a:off x="6003926" y="111125"/>
              <a:ext cx="736600" cy="1501775"/>
              <a:chOff x="7159878" y="935937"/>
              <a:chExt cx="736533" cy="1502251"/>
            </a:xfrm>
          </p:grpSpPr>
          <p:grpSp>
            <p:nvGrpSpPr>
              <p:cNvPr id="100" name="Group 63"/>
              <p:cNvGrpSpPr>
                <a:grpSpLocks/>
              </p:cNvGrpSpPr>
              <p:nvPr/>
            </p:nvGrpSpPr>
            <p:grpSpPr bwMode="auto">
              <a:xfrm rot="-10783304">
                <a:off x="7645445" y="935941"/>
                <a:ext cx="250782" cy="1502250"/>
                <a:chOff x="989" y="2698"/>
                <a:chExt cx="134" cy="802"/>
              </a:xfrm>
            </p:grpSpPr>
            <p:sp>
              <p:nvSpPr>
                <p:cNvPr id="121" name="Line 64"/>
                <p:cNvSpPr>
                  <a:spLocks noChangeShapeType="1"/>
                </p:cNvSpPr>
                <p:nvPr/>
              </p:nvSpPr>
              <p:spPr bwMode="auto">
                <a:xfrm>
                  <a:off x="1049" y="2698"/>
                  <a:ext cx="2" cy="1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 name="Line 65"/>
                <p:cNvSpPr>
                  <a:spLocks noChangeShapeType="1"/>
                </p:cNvSpPr>
                <p:nvPr/>
              </p:nvSpPr>
              <p:spPr bwMode="auto">
                <a:xfrm>
                  <a:off x="1051" y="3298"/>
                  <a:ext cx="4" cy="20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3" name="Arc 66"/>
                <p:cNvSpPr>
                  <a:spLocks/>
                </p:cNvSpPr>
                <p:nvPr/>
              </p:nvSpPr>
              <p:spPr bwMode="auto">
                <a:xfrm>
                  <a:off x="1052" y="2868"/>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 name="Arc 67"/>
                <p:cNvSpPr>
                  <a:spLocks/>
                </p:cNvSpPr>
                <p:nvPr/>
              </p:nvSpPr>
              <p:spPr bwMode="auto">
                <a:xfrm rot="20853116" flipV="1">
                  <a:off x="991" y="29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5" name="Arc 68"/>
                <p:cNvSpPr>
                  <a:spLocks/>
                </p:cNvSpPr>
                <p:nvPr/>
              </p:nvSpPr>
              <p:spPr bwMode="auto">
                <a:xfrm rot="746884">
                  <a:off x="989" y="29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6" name="Arc 69"/>
                <p:cNvSpPr>
                  <a:spLocks/>
                </p:cNvSpPr>
                <p:nvPr/>
              </p:nvSpPr>
              <p:spPr bwMode="auto">
                <a:xfrm rot="20853116" flipV="1">
                  <a:off x="991" y="29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7" name="Arc 70"/>
                <p:cNvSpPr>
                  <a:spLocks/>
                </p:cNvSpPr>
                <p:nvPr/>
              </p:nvSpPr>
              <p:spPr bwMode="auto">
                <a:xfrm rot="746884">
                  <a:off x="989" y="29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8" name="Arc 71"/>
                <p:cNvSpPr>
                  <a:spLocks/>
                </p:cNvSpPr>
                <p:nvPr/>
              </p:nvSpPr>
              <p:spPr bwMode="auto">
                <a:xfrm rot="20853116" flipV="1">
                  <a:off x="991" y="30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9" name="Arc 72"/>
                <p:cNvSpPr>
                  <a:spLocks/>
                </p:cNvSpPr>
                <p:nvPr/>
              </p:nvSpPr>
              <p:spPr bwMode="auto">
                <a:xfrm rot="746884">
                  <a:off x="989" y="30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0" name="Arc 73"/>
                <p:cNvSpPr>
                  <a:spLocks/>
                </p:cNvSpPr>
                <p:nvPr/>
              </p:nvSpPr>
              <p:spPr bwMode="auto">
                <a:xfrm rot="20853116" flipV="1">
                  <a:off x="991" y="30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1" name="Arc 74"/>
                <p:cNvSpPr>
                  <a:spLocks/>
                </p:cNvSpPr>
                <p:nvPr/>
              </p:nvSpPr>
              <p:spPr bwMode="auto">
                <a:xfrm rot="746884">
                  <a:off x="989" y="30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2" name="Arc 75"/>
                <p:cNvSpPr>
                  <a:spLocks/>
                </p:cNvSpPr>
                <p:nvPr/>
              </p:nvSpPr>
              <p:spPr bwMode="auto">
                <a:xfrm rot="20853116" flipV="1">
                  <a:off x="991" y="31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 name="Arc 76"/>
                <p:cNvSpPr>
                  <a:spLocks/>
                </p:cNvSpPr>
                <p:nvPr/>
              </p:nvSpPr>
              <p:spPr bwMode="auto">
                <a:xfrm rot="746884">
                  <a:off x="989" y="31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4" name="Arc 77"/>
                <p:cNvSpPr>
                  <a:spLocks/>
                </p:cNvSpPr>
                <p:nvPr/>
              </p:nvSpPr>
              <p:spPr bwMode="auto">
                <a:xfrm rot="20853116" flipV="1">
                  <a:off x="991" y="31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5" name="Arc 78"/>
                <p:cNvSpPr>
                  <a:spLocks/>
                </p:cNvSpPr>
                <p:nvPr/>
              </p:nvSpPr>
              <p:spPr bwMode="auto">
                <a:xfrm rot="746884">
                  <a:off x="989" y="31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6" name="Arc 79"/>
                <p:cNvSpPr>
                  <a:spLocks/>
                </p:cNvSpPr>
                <p:nvPr/>
              </p:nvSpPr>
              <p:spPr bwMode="auto">
                <a:xfrm flipV="1">
                  <a:off x="1050" y="3236"/>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01" name="Group 63"/>
              <p:cNvGrpSpPr>
                <a:grpSpLocks/>
              </p:cNvGrpSpPr>
              <p:nvPr/>
            </p:nvGrpSpPr>
            <p:grpSpPr bwMode="auto">
              <a:xfrm rot="10783304" flipH="1">
                <a:off x="7160062" y="935941"/>
                <a:ext cx="250782" cy="1502250"/>
                <a:chOff x="989" y="2698"/>
                <a:chExt cx="134" cy="802"/>
              </a:xfrm>
            </p:grpSpPr>
            <p:sp>
              <p:nvSpPr>
                <p:cNvPr id="105" name="Line 64"/>
                <p:cNvSpPr>
                  <a:spLocks noChangeShapeType="1"/>
                </p:cNvSpPr>
                <p:nvPr/>
              </p:nvSpPr>
              <p:spPr bwMode="auto">
                <a:xfrm>
                  <a:off x="1049" y="2698"/>
                  <a:ext cx="2" cy="1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65"/>
                <p:cNvSpPr>
                  <a:spLocks noChangeShapeType="1"/>
                </p:cNvSpPr>
                <p:nvPr/>
              </p:nvSpPr>
              <p:spPr bwMode="auto">
                <a:xfrm>
                  <a:off x="1051" y="3298"/>
                  <a:ext cx="4" cy="20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Arc 66"/>
                <p:cNvSpPr>
                  <a:spLocks/>
                </p:cNvSpPr>
                <p:nvPr/>
              </p:nvSpPr>
              <p:spPr bwMode="auto">
                <a:xfrm>
                  <a:off x="1052" y="2868"/>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8" name="Arc 67"/>
                <p:cNvSpPr>
                  <a:spLocks/>
                </p:cNvSpPr>
                <p:nvPr/>
              </p:nvSpPr>
              <p:spPr bwMode="auto">
                <a:xfrm rot="20853116" flipV="1">
                  <a:off x="991" y="29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 name="Arc 68"/>
                <p:cNvSpPr>
                  <a:spLocks/>
                </p:cNvSpPr>
                <p:nvPr/>
              </p:nvSpPr>
              <p:spPr bwMode="auto">
                <a:xfrm rot="746884">
                  <a:off x="989" y="29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 name="Arc 69"/>
                <p:cNvSpPr>
                  <a:spLocks/>
                </p:cNvSpPr>
                <p:nvPr/>
              </p:nvSpPr>
              <p:spPr bwMode="auto">
                <a:xfrm rot="20853116" flipV="1">
                  <a:off x="991" y="29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1" name="Arc 70"/>
                <p:cNvSpPr>
                  <a:spLocks/>
                </p:cNvSpPr>
                <p:nvPr/>
              </p:nvSpPr>
              <p:spPr bwMode="auto">
                <a:xfrm rot="746884">
                  <a:off x="989" y="29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2" name="Arc 71"/>
                <p:cNvSpPr>
                  <a:spLocks/>
                </p:cNvSpPr>
                <p:nvPr/>
              </p:nvSpPr>
              <p:spPr bwMode="auto">
                <a:xfrm rot="20853116" flipV="1">
                  <a:off x="991" y="30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 name="Arc 72"/>
                <p:cNvSpPr>
                  <a:spLocks/>
                </p:cNvSpPr>
                <p:nvPr/>
              </p:nvSpPr>
              <p:spPr bwMode="auto">
                <a:xfrm rot="746884">
                  <a:off x="989" y="30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4" name="Arc 73"/>
                <p:cNvSpPr>
                  <a:spLocks/>
                </p:cNvSpPr>
                <p:nvPr/>
              </p:nvSpPr>
              <p:spPr bwMode="auto">
                <a:xfrm rot="20853116" flipV="1">
                  <a:off x="991" y="30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5" name="Arc 74"/>
                <p:cNvSpPr>
                  <a:spLocks/>
                </p:cNvSpPr>
                <p:nvPr/>
              </p:nvSpPr>
              <p:spPr bwMode="auto">
                <a:xfrm rot="746884">
                  <a:off x="989" y="30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 name="Arc 75"/>
                <p:cNvSpPr>
                  <a:spLocks/>
                </p:cNvSpPr>
                <p:nvPr/>
              </p:nvSpPr>
              <p:spPr bwMode="auto">
                <a:xfrm rot="20853116" flipV="1">
                  <a:off x="991" y="31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7" name="Arc 76"/>
                <p:cNvSpPr>
                  <a:spLocks/>
                </p:cNvSpPr>
                <p:nvPr/>
              </p:nvSpPr>
              <p:spPr bwMode="auto">
                <a:xfrm rot="746884">
                  <a:off x="989" y="31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 name="Arc 77"/>
                <p:cNvSpPr>
                  <a:spLocks/>
                </p:cNvSpPr>
                <p:nvPr/>
              </p:nvSpPr>
              <p:spPr bwMode="auto">
                <a:xfrm rot="20853116" flipV="1">
                  <a:off x="991" y="31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9" name="Arc 78"/>
                <p:cNvSpPr>
                  <a:spLocks/>
                </p:cNvSpPr>
                <p:nvPr/>
              </p:nvSpPr>
              <p:spPr bwMode="auto">
                <a:xfrm rot="746884">
                  <a:off x="989" y="31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0" name="Arc 79"/>
                <p:cNvSpPr>
                  <a:spLocks/>
                </p:cNvSpPr>
                <p:nvPr/>
              </p:nvSpPr>
              <p:spPr bwMode="auto">
                <a:xfrm flipV="1">
                  <a:off x="1050" y="3236"/>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02" name="Line 37"/>
              <p:cNvSpPr>
                <a:spLocks noChangeShapeType="1"/>
              </p:cNvSpPr>
              <p:nvPr/>
            </p:nvSpPr>
            <p:spPr bwMode="auto">
              <a:xfrm flipH="1">
                <a:off x="7458074" y="1405995"/>
                <a:ext cx="6349" cy="61912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 name="Line 37"/>
              <p:cNvSpPr>
                <a:spLocks noChangeShapeType="1"/>
              </p:cNvSpPr>
              <p:nvPr/>
            </p:nvSpPr>
            <p:spPr bwMode="auto">
              <a:xfrm flipH="1">
                <a:off x="7522392" y="1405995"/>
                <a:ext cx="6349" cy="61912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37"/>
              <p:cNvSpPr>
                <a:spLocks noChangeShapeType="1"/>
              </p:cNvSpPr>
              <p:nvPr/>
            </p:nvSpPr>
            <p:spPr bwMode="auto">
              <a:xfrm flipH="1">
                <a:off x="7585892" y="1405995"/>
                <a:ext cx="6349" cy="61912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5" name="Line 44"/>
            <p:cNvSpPr>
              <a:spLocks noChangeShapeType="1"/>
            </p:cNvSpPr>
            <p:nvPr/>
          </p:nvSpPr>
          <p:spPr bwMode="auto">
            <a:xfrm flipH="1" flipV="1">
              <a:off x="5638800" y="2425700"/>
              <a:ext cx="635000" cy="317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36"/>
            <p:cNvSpPr>
              <a:spLocks noChangeShapeType="1"/>
            </p:cNvSpPr>
            <p:nvPr/>
          </p:nvSpPr>
          <p:spPr bwMode="auto">
            <a:xfrm flipH="1">
              <a:off x="6496050" y="2135188"/>
              <a:ext cx="11113" cy="6016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cxnSp>
          <p:nvCxnSpPr>
            <p:cNvPr id="87" name="Straight Arrow Connector 133"/>
            <p:cNvCxnSpPr>
              <a:cxnSpLocks noChangeShapeType="1"/>
            </p:cNvCxnSpPr>
            <p:nvPr/>
          </p:nvCxnSpPr>
          <p:spPr bwMode="auto">
            <a:xfrm rot="10800000">
              <a:off x="6019800" y="2152650"/>
              <a:ext cx="730250" cy="527050"/>
            </a:xfrm>
            <a:prstGeom prst="straightConnector1">
              <a:avLst/>
            </a:prstGeom>
            <a:noFill/>
            <a:ln w="19050">
              <a:solidFill>
                <a:schemeClr val="tx1"/>
              </a:solidFill>
              <a:round/>
              <a:headEnd/>
              <a:tailEnd type="arrow" w="med" len="med"/>
            </a:ln>
          </p:spPr>
        </p:cxnSp>
        <p:sp>
          <p:nvSpPr>
            <p:cNvPr id="88" name="Line 40"/>
            <p:cNvSpPr>
              <a:spLocks noChangeShapeType="1"/>
            </p:cNvSpPr>
            <p:nvPr/>
          </p:nvSpPr>
          <p:spPr bwMode="auto">
            <a:xfrm flipH="1">
              <a:off x="7778750" y="2413000"/>
              <a:ext cx="1077913" cy="63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Isosceles Triangle 135"/>
            <p:cNvSpPr>
              <a:spLocks noChangeArrowheads="1"/>
            </p:cNvSpPr>
            <p:nvPr/>
          </p:nvSpPr>
          <p:spPr bwMode="auto">
            <a:xfrm rot="5400000">
              <a:off x="8140700" y="990600"/>
              <a:ext cx="342900" cy="241300"/>
            </a:xfrm>
            <a:prstGeom prst="triangle">
              <a:avLst>
                <a:gd name="adj" fmla="val 50000"/>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0" name="Line 40"/>
            <p:cNvSpPr>
              <a:spLocks noChangeShapeType="1"/>
            </p:cNvSpPr>
            <p:nvPr/>
          </p:nvSpPr>
          <p:spPr bwMode="auto">
            <a:xfrm flipH="1">
              <a:off x="8439150" y="1111250"/>
              <a:ext cx="41275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40"/>
            <p:cNvSpPr>
              <a:spLocks noChangeShapeType="1"/>
            </p:cNvSpPr>
            <p:nvPr/>
          </p:nvSpPr>
          <p:spPr bwMode="auto">
            <a:xfrm flipH="1" flipV="1">
              <a:off x="8434388" y="903288"/>
              <a:ext cx="3175" cy="4254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Oval 139"/>
            <p:cNvSpPr>
              <a:spLocks noChangeArrowheads="1"/>
            </p:cNvSpPr>
            <p:nvPr/>
          </p:nvSpPr>
          <p:spPr bwMode="auto">
            <a:xfrm>
              <a:off x="8755063" y="1833563"/>
              <a:ext cx="203200" cy="20320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3" name="Oval 140"/>
            <p:cNvSpPr>
              <a:spLocks noChangeArrowheads="1"/>
            </p:cNvSpPr>
            <p:nvPr/>
          </p:nvSpPr>
          <p:spPr bwMode="auto">
            <a:xfrm>
              <a:off x="8750300" y="1460500"/>
              <a:ext cx="203200" cy="20320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94" name="Straight Connector 326"/>
            <p:cNvCxnSpPr>
              <a:cxnSpLocks noChangeShapeType="1"/>
              <a:endCxn id="93" idx="0"/>
            </p:cNvCxnSpPr>
            <p:nvPr/>
          </p:nvCxnSpPr>
          <p:spPr bwMode="auto">
            <a:xfrm rot="16200000" flipH="1">
              <a:off x="8669338" y="1277938"/>
              <a:ext cx="360362" cy="47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95" name="Straight Connector 326"/>
            <p:cNvCxnSpPr>
              <a:cxnSpLocks noChangeShapeType="1"/>
              <a:stCxn id="92" idx="4"/>
            </p:cNvCxnSpPr>
            <p:nvPr/>
          </p:nvCxnSpPr>
          <p:spPr bwMode="auto">
            <a:xfrm rot="5400000">
              <a:off x="8659813" y="2228850"/>
              <a:ext cx="388937" cy="476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96" name="Freeform 151"/>
            <p:cNvSpPr>
              <a:spLocks noChangeArrowheads="1"/>
            </p:cNvSpPr>
            <p:nvPr/>
          </p:nvSpPr>
          <p:spPr bwMode="auto">
            <a:xfrm>
              <a:off x="8953500" y="1554163"/>
              <a:ext cx="82550" cy="381000"/>
            </a:xfrm>
            <a:custGeom>
              <a:avLst/>
              <a:gdLst>
                <a:gd name="T0" fmla="*/ 0 w 81844"/>
                <a:gd name="T1" fmla="*/ 0 h 381000"/>
                <a:gd name="T2" fmla="*/ 80433 w 81844"/>
                <a:gd name="T3" fmla="*/ 182034 h 381000"/>
                <a:gd name="T4" fmla="*/ 8467 w 81844"/>
                <a:gd name="T5" fmla="*/ 381000 h 381000"/>
                <a:gd name="T6" fmla="*/ 0 60000 65536"/>
                <a:gd name="T7" fmla="*/ 0 60000 65536"/>
                <a:gd name="T8" fmla="*/ 0 60000 65536"/>
                <a:gd name="T9" fmla="*/ 0 w 81844"/>
                <a:gd name="T10" fmla="*/ 0 h 381000"/>
                <a:gd name="T11" fmla="*/ 81844 w 81844"/>
                <a:gd name="T12" fmla="*/ 381000 h 381000"/>
              </a:gdLst>
              <a:ahLst/>
              <a:cxnLst>
                <a:cxn ang="T6">
                  <a:pos x="T0" y="T1"/>
                </a:cxn>
                <a:cxn ang="T7">
                  <a:pos x="T2" y="T3"/>
                </a:cxn>
                <a:cxn ang="T8">
                  <a:pos x="T4" y="T5"/>
                </a:cxn>
              </a:cxnLst>
              <a:rect l="T9" t="T10" r="T11" b="T12"/>
              <a:pathLst>
                <a:path w="81844" h="381000">
                  <a:moveTo>
                    <a:pt x="0" y="0"/>
                  </a:moveTo>
                  <a:cubicBezTo>
                    <a:pt x="39511" y="59267"/>
                    <a:pt x="79022" y="118534"/>
                    <a:pt x="80433" y="182034"/>
                  </a:cubicBezTo>
                  <a:cubicBezTo>
                    <a:pt x="81844" y="245534"/>
                    <a:pt x="8467" y="381000"/>
                    <a:pt x="8467" y="381000"/>
                  </a:cubicBezTo>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7" name="TextBox 138"/>
            <p:cNvSpPr txBox="1">
              <a:spLocks noChangeArrowheads="1"/>
            </p:cNvSpPr>
            <p:nvPr/>
          </p:nvSpPr>
          <p:spPr bwMode="auto">
            <a:xfrm>
              <a:off x="5930900" y="127000"/>
              <a:ext cx="15192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0000"/>
                  </a:solidFill>
                </a:rPr>
                <a:t>antenna circuit</a:t>
              </a:r>
            </a:p>
          </p:txBody>
        </p:sp>
        <p:sp>
          <p:nvSpPr>
            <p:cNvPr id="98" name="TextBox 141"/>
            <p:cNvSpPr txBox="1">
              <a:spLocks noChangeArrowheads="1"/>
            </p:cNvSpPr>
            <p:nvPr/>
          </p:nvSpPr>
          <p:spPr bwMode="auto">
            <a:xfrm>
              <a:off x="5803900" y="1538288"/>
              <a:ext cx="12446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0000"/>
                  </a:solidFill>
                </a:rPr>
                <a:t>tuner circuit</a:t>
              </a:r>
            </a:p>
          </p:txBody>
        </p:sp>
        <p:sp>
          <p:nvSpPr>
            <p:cNvPr id="99" name="TextBox 142"/>
            <p:cNvSpPr txBox="1">
              <a:spLocks noChangeArrowheads="1"/>
            </p:cNvSpPr>
            <p:nvPr/>
          </p:nvSpPr>
          <p:spPr bwMode="auto">
            <a:xfrm>
              <a:off x="7620000" y="2479675"/>
              <a:ext cx="15081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0000"/>
                  </a:solidFill>
                </a:rPr>
                <a:t>speaker circuit</a:t>
              </a:r>
            </a:p>
          </p:txBody>
        </p:sp>
      </p:grpSp>
      <p:graphicFrame>
        <p:nvGraphicFramePr>
          <p:cNvPr id="177" name="Object 3"/>
          <p:cNvGraphicFramePr>
            <a:graphicFrameLocks noChangeAspect="1"/>
          </p:cNvGraphicFramePr>
          <p:nvPr>
            <p:extLst>
              <p:ext uri="{D42A27DB-BD31-4B8C-83A1-F6EECF244321}">
                <p14:modId xmlns:p14="http://schemas.microsoft.com/office/powerpoint/2010/main" val="262903075"/>
              </p:ext>
            </p:extLst>
          </p:nvPr>
        </p:nvGraphicFramePr>
        <p:xfrm>
          <a:off x="4757801" y="484188"/>
          <a:ext cx="1123950" cy="254000"/>
        </p:xfrm>
        <a:graphic>
          <a:graphicData uri="http://schemas.openxmlformats.org/presentationml/2006/ole">
            <mc:AlternateContent xmlns:mc="http://schemas.openxmlformats.org/markup-compatibility/2006">
              <mc:Choice xmlns:v="urn:schemas-microsoft-com:vml" Requires="v">
                <p:oleObj spid="_x0000_s3172370" name="Equation" r:id="rId3" imgW="787400" imgH="177800" progId="Equation.DSMT4">
                  <p:embed/>
                </p:oleObj>
              </mc:Choice>
              <mc:Fallback>
                <p:oleObj name="Equation" r:id="rId3" imgW="787400" imgH="177800" progId="Equation.DSMT4">
                  <p:embed/>
                  <p:pic>
                    <p:nvPicPr>
                      <p:cNvPr id="0" name=""/>
                      <p:cNvPicPr>
                        <a:picLocks noChangeAspect="1" noChangeArrowheads="1"/>
                      </p:cNvPicPr>
                      <p:nvPr/>
                    </p:nvPicPr>
                    <p:blipFill>
                      <a:blip r:embed="rId4"/>
                      <a:srcRect/>
                      <a:stretch>
                        <a:fillRect/>
                      </a:stretch>
                    </p:blipFill>
                    <p:spPr bwMode="auto">
                      <a:xfrm>
                        <a:off x="4757801" y="484188"/>
                        <a:ext cx="1123950" cy="254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67126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123052</TotalTime>
  <Words>10393</Words>
  <Application>Microsoft Macintosh PowerPoint</Application>
  <PresentationFormat>On-screen Show (4:3)</PresentationFormat>
  <Paragraphs>651</Paragraphs>
  <Slides>90</Slides>
  <Notes>66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02" baseType="lpstr">
      <vt:lpstr>Apple Chancery</vt:lpstr>
      <vt:lpstr>Arial</vt:lpstr>
      <vt:lpstr>Calibri</vt:lpstr>
      <vt:lpstr>Garamond</vt:lpstr>
      <vt:lpstr>Garamond Premr Pro</vt:lpstr>
      <vt:lpstr>Gill Sans</vt:lpstr>
      <vt:lpstr>Lucida Grande</vt:lpstr>
      <vt:lpstr>Palatino</vt:lpstr>
      <vt:lpstr>Times</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7: (modified from Mr. White)</vt:lpstr>
      <vt:lpstr>PowerPoint Presentation</vt:lpstr>
      <vt:lpstr>PowerPoint Presentation</vt:lpstr>
      <vt:lpstr>Example 8: (modified from Mr. White)</vt:lpstr>
      <vt:lpstr>Example 9: (modified from Mr. White)</vt:lpstr>
      <vt:lpstr>PowerPoint Presentation</vt:lpstr>
      <vt:lpstr>Example 11: (courtesy of Mr. White)  In what direction will the induced current flow in a loop of wire shown?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2433</cp:revision>
  <cp:lastPrinted>2021-04-17T16:38:49Z</cp:lastPrinted>
  <dcterms:created xsi:type="dcterms:W3CDTF">2017-08-16T17:34:12Z</dcterms:created>
  <dcterms:modified xsi:type="dcterms:W3CDTF">2021-04-17T16:38:54Z</dcterms:modified>
</cp:coreProperties>
</file>