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327" r:id="rId2"/>
    <p:sldId id="805" r:id="rId3"/>
    <p:sldId id="807" r:id="rId4"/>
    <p:sldId id="808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806" r:id="rId13"/>
    <p:sldId id="809" r:id="rId14"/>
    <p:sldId id="810" r:id="rId15"/>
    <p:sldId id="812" r:id="rId16"/>
    <p:sldId id="814" r:id="rId17"/>
    <p:sldId id="816" r:id="rId18"/>
    <p:sldId id="815" r:id="rId19"/>
    <p:sldId id="817" r:id="rId20"/>
    <p:sldId id="818" r:id="rId21"/>
    <p:sldId id="819" r:id="rId22"/>
    <p:sldId id="820" r:id="rId23"/>
    <p:sldId id="822" r:id="rId24"/>
    <p:sldId id="821" r:id="rId25"/>
    <p:sldId id="845" r:id="rId26"/>
    <p:sldId id="823" r:id="rId27"/>
    <p:sldId id="824" r:id="rId28"/>
    <p:sldId id="825" r:id="rId29"/>
    <p:sldId id="831" r:id="rId30"/>
    <p:sldId id="830" r:id="rId31"/>
    <p:sldId id="829" r:id="rId32"/>
    <p:sldId id="828" r:id="rId33"/>
    <p:sldId id="833" r:id="rId34"/>
    <p:sldId id="843" r:id="rId35"/>
    <p:sldId id="834" r:id="rId36"/>
    <p:sldId id="844" r:id="rId37"/>
    <p:sldId id="832" r:id="rId38"/>
    <p:sldId id="835" r:id="rId39"/>
    <p:sldId id="836" r:id="rId40"/>
    <p:sldId id="837" r:id="rId41"/>
    <p:sldId id="839" r:id="rId42"/>
    <p:sldId id="840" r:id="rId43"/>
    <p:sldId id="841" r:id="rId44"/>
    <p:sldId id="84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21C0"/>
    <a:srgbClr val="21FFFE"/>
    <a:srgbClr val="2A85F3"/>
    <a:srgbClr val="8DF313"/>
    <a:srgbClr val="C4FF11"/>
    <a:srgbClr val="6FD4FF"/>
    <a:srgbClr val="3366FF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8" autoAdjust="0"/>
    <p:restoredTop sz="50000" autoAdjust="0"/>
  </p:normalViewPr>
  <p:slideViewPr>
    <p:cSldViewPr snapToGrid="0" snapToObjects="1">
      <p:cViewPr varScale="1">
        <p:scale>
          <a:sx n="105" d="100"/>
          <a:sy n="105" d="100"/>
        </p:scale>
        <p:origin x="200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0.emf"/><Relationship Id="rId7" Type="http://schemas.openxmlformats.org/officeDocument/2006/relationships/image" Target="../media/image47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10" Type="http://schemas.openxmlformats.org/officeDocument/2006/relationships/image" Target="../media/image49.emf"/><Relationship Id="rId4" Type="http://schemas.openxmlformats.org/officeDocument/2006/relationships/image" Target="../media/image44.emf"/><Relationship Id="rId9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emf"/><Relationship Id="rId3" Type="http://schemas.openxmlformats.org/officeDocument/2006/relationships/image" Target="../media/image52.emf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2" Type="http://schemas.openxmlformats.org/officeDocument/2006/relationships/image" Target="../media/image51.emf"/><Relationship Id="rId16" Type="http://schemas.openxmlformats.org/officeDocument/2006/relationships/image" Target="../media/image64.emf"/><Relationship Id="rId1" Type="http://schemas.openxmlformats.org/officeDocument/2006/relationships/image" Target="../media/image50.emf"/><Relationship Id="rId6" Type="http://schemas.openxmlformats.org/officeDocument/2006/relationships/image" Target="../media/image54.emf"/><Relationship Id="rId11" Type="http://schemas.openxmlformats.org/officeDocument/2006/relationships/image" Target="../media/image59.emf"/><Relationship Id="rId5" Type="http://schemas.openxmlformats.org/officeDocument/2006/relationships/image" Target="../media/image38.emf"/><Relationship Id="rId15" Type="http://schemas.openxmlformats.org/officeDocument/2006/relationships/image" Target="../media/image63.emf"/><Relationship Id="rId10" Type="http://schemas.openxmlformats.org/officeDocument/2006/relationships/image" Target="../media/image58.emf"/><Relationship Id="rId4" Type="http://schemas.openxmlformats.org/officeDocument/2006/relationships/image" Target="../media/image53.emf"/><Relationship Id="rId9" Type="http://schemas.openxmlformats.org/officeDocument/2006/relationships/image" Target="../media/image57.emf"/><Relationship Id="rId14" Type="http://schemas.openxmlformats.org/officeDocument/2006/relationships/image" Target="../media/image6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2.emf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image" Target="../media/image2.emf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2.emf"/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4" Type="http://schemas.openxmlformats.org/officeDocument/2006/relationships/image" Target="../media/image9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image" Target="../media/image117.emf"/><Relationship Id="rId3" Type="http://schemas.openxmlformats.org/officeDocument/2006/relationships/image" Target="../media/image107.emf"/><Relationship Id="rId7" Type="http://schemas.openxmlformats.org/officeDocument/2006/relationships/image" Target="../media/image111.emf"/><Relationship Id="rId12" Type="http://schemas.openxmlformats.org/officeDocument/2006/relationships/image" Target="../media/image116.emf"/><Relationship Id="rId2" Type="http://schemas.openxmlformats.org/officeDocument/2006/relationships/image" Target="../media/image2.emf"/><Relationship Id="rId1" Type="http://schemas.openxmlformats.org/officeDocument/2006/relationships/image" Target="../media/image106.emf"/><Relationship Id="rId6" Type="http://schemas.openxmlformats.org/officeDocument/2006/relationships/image" Target="../media/image110.emf"/><Relationship Id="rId11" Type="http://schemas.openxmlformats.org/officeDocument/2006/relationships/image" Target="../media/image115.emf"/><Relationship Id="rId5" Type="http://schemas.openxmlformats.org/officeDocument/2006/relationships/image" Target="../media/image109.emf"/><Relationship Id="rId10" Type="http://schemas.openxmlformats.org/officeDocument/2006/relationships/image" Target="../media/image114.emf"/><Relationship Id="rId4" Type="http://schemas.openxmlformats.org/officeDocument/2006/relationships/image" Target="../media/image108.emf"/><Relationship Id="rId9" Type="http://schemas.openxmlformats.org/officeDocument/2006/relationships/image" Target="../media/image113.emf"/><Relationship Id="rId14" Type="http://schemas.openxmlformats.org/officeDocument/2006/relationships/image" Target="../media/image118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image" Target="../media/image121.emf"/><Relationship Id="rId7" Type="http://schemas.openxmlformats.org/officeDocument/2006/relationships/image" Target="../media/image125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Relationship Id="rId9" Type="http://schemas.openxmlformats.org/officeDocument/2006/relationships/image" Target="../media/image127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image" Target="../media/image130.emf"/><Relationship Id="rId7" Type="http://schemas.openxmlformats.org/officeDocument/2006/relationships/image" Target="../media/image134.emf"/><Relationship Id="rId2" Type="http://schemas.openxmlformats.org/officeDocument/2006/relationships/image" Target="../media/image129.emf"/><Relationship Id="rId1" Type="http://schemas.openxmlformats.org/officeDocument/2006/relationships/image" Target="../media/image128.emf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image" Target="../media/image1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13" Type="http://schemas.openxmlformats.org/officeDocument/2006/relationships/image" Target="../media/image155.emf"/><Relationship Id="rId3" Type="http://schemas.openxmlformats.org/officeDocument/2006/relationships/image" Target="../media/image146.emf"/><Relationship Id="rId7" Type="http://schemas.openxmlformats.org/officeDocument/2006/relationships/image" Target="../media/image149.emf"/><Relationship Id="rId12" Type="http://schemas.openxmlformats.org/officeDocument/2006/relationships/image" Target="../media/image154.emf"/><Relationship Id="rId2" Type="http://schemas.openxmlformats.org/officeDocument/2006/relationships/image" Target="../media/image145.emf"/><Relationship Id="rId1" Type="http://schemas.openxmlformats.org/officeDocument/2006/relationships/image" Target="../media/image144.emf"/><Relationship Id="rId6" Type="http://schemas.openxmlformats.org/officeDocument/2006/relationships/image" Target="../media/image148.emf"/><Relationship Id="rId11" Type="http://schemas.openxmlformats.org/officeDocument/2006/relationships/image" Target="../media/image153.emf"/><Relationship Id="rId5" Type="http://schemas.openxmlformats.org/officeDocument/2006/relationships/image" Target="../media/image147.emf"/><Relationship Id="rId10" Type="http://schemas.openxmlformats.org/officeDocument/2006/relationships/image" Target="../media/image152.emf"/><Relationship Id="rId4" Type="http://schemas.openxmlformats.org/officeDocument/2006/relationships/image" Target="../media/image115.emf"/><Relationship Id="rId9" Type="http://schemas.openxmlformats.org/officeDocument/2006/relationships/image" Target="../media/image151.emf"/><Relationship Id="rId14" Type="http://schemas.openxmlformats.org/officeDocument/2006/relationships/image" Target="../media/image15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7" Type="http://schemas.openxmlformats.org/officeDocument/2006/relationships/image" Target="../media/image162.emf"/><Relationship Id="rId2" Type="http://schemas.openxmlformats.org/officeDocument/2006/relationships/image" Target="../media/image146.emf"/><Relationship Id="rId1" Type="http://schemas.openxmlformats.org/officeDocument/2006/relationships/image" Target="../media/image157.emf"/><Relationship Id="rId6" Type="http://schemas.openxmlformats.org/officeDocument/2006/relationships/image" Target="../media/image161.emf"/><Relationship Id="rId5" Type="http://schemas.openxmlformats.org/officeDocument/2006/relationships/image" Target="../media/image160.emf"/><Relationship Id="rId4" Type="http://schemas.openxmlformats.org/officeDocument/2006/relationships/image" Target="../media/image15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image" Target="../media/image167.emf"/><Relationship Id="rId7" Type="http://schemas.openxmlformats.org/officeDocument/2006/relationships/image" Target="../media/image145.emf"/><Relationship Id="rId12" Type="http://schemas.openxmlformats.org/officeDocument/2006/relationships/image" Target="../media/image174.emf"/><Relationship Id="rId2" Type="http://schemas.openxmlformats.org/officeDocument/2006/relationships/image" Target="../media/image151.emf"/><Relationship Id="rId1" Type="http://schemas.openxmlformats.org/officeDocument/2006/relationships/image" Target="../media/image166.emf"/><Relationship Id="rId6" Type="http://schemas.openxmlformats.org/officeDocument/2006/relationships/image" Target="../media/image170.emf"/><Relationship Id="rId11" Type="http://schemas.openxmlformats.org/officeDocument/2006/relationships/image" Target="../media/image173.emf"/><Relationship Id="rId5" Type="http://schemas.openxmlformats.org/officeDocument/2006/relationships/image" Target="../media/image169.emf"/><Relationship Id="rId10" Type="http://schemas.openxmlformats.org/officeDocument/2006/relationships/image" Target="../media/image172.emf"/><Relationship Id="rId4" Type="http://schemas.openxmlformats.org/officeDocument/2006/relationships/image" Target="../media/image168.emf"/><Relationship Id="rId9" Type="http://schemas.openxmlformats.org/officeDocument/2006/relationships/image" Target="../media/image17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emf"/><Relationship Id="rId1" Type="http://schemas.openxmlformats.org/officeDocument/2006/relationships/image" Target="../media/image176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emf"/><Relationship Id="rId1" Type="http://schemas.openxmlformats.org/officeDocument/2006/relationships/image" Target="../media/image17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emf"/><Relationship Id="rId1" Type="http://schemas.openxmlformats.org/officeDocument/2006/relationships/image" Target="../media/image181.e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13" Type="http://schemas.openxmlformats.org/officeDocument/2006/relationships/image" Target="../media/image195.emf"/><Relationship Id="rId3" Type="http://schemas.openxmlformats.org/officeDocument/2006/relationships/image" Target="../media/image185.emf"/><Relationship Id="rId7" Type="http://schemas.openxmlformats.org/officeDocument/2006/relationships/image" Target="../media/image189.emf"/><Relationship Id="rId12" Type="http://schemas.openxmlformats.org/officeDocument/2006/relationships/image" Target="../media/image194.emf"/><Relationship Id="rId2" Type="http://schemas.openxmlformats.org/officeDocument/2006/relationships/image" Target="../media/image184.emf"/><Relationship Id="rId1" Type="http://schemas.openxmlformats.org/officeDocument/2006/relationships/image" Target="../media/image183.emf"/><Relationship Id="rId6" Type="http://schemas.openxmlformats.org/officeDocument/2006/relationships/image" Target="../media/image188.emf"/><Relationship Id="rId11" Type="http://schemas.openxmlformats.org/officeDocument/2006/relationships/image" Target="../media/image193.emf"/><Relationship Id="rId5" Type="http://schemas.openxmlformats.org/officeDocument/2006/relationships/image" Target="../media/image187.emf"/><Relationship Id="rId10" Type="http://schemas.openxmlformats.org/officeDocument/2006/relationships/image" Target="../media/image192.emf"/><Relationship Id="rId4" Type="http://schemas.openxmlformats.org/officeDocument/2006/relationships/image" Target="../media/image186.emf"/><Relationship Id="rId9" Type="http://schemas.openxmlformats.org/officeDocument/2006/relationships/image" Target="../media/image191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emf"/><Relationship Id="rId1" Type="http://schemas.openxmlformats.org/officeDocument/2006/relationships/image" Target="../media/image19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image" Target="../media/image199.emf"/><Relationship Id="rId1" Type="http://schemas.openxmlformats.org/officeDocument/2006/relationships/image" Target="../media/image197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image" Target="../media/image201.emf"/><Relationship Id="rId1" Type="http://schemas.openxmlformats.org/officeDocument/2006/relationships/image" Target="../media/image197.emf"/><Relationship Id="rId5" Type="http://schemas.openxmlformats.org/officeDocument/2006/relationships/image" Target="../media/image204.emf"/><Relationship Id="rId4" Type="http://schemas.openxmlformats.org/officeDocument/2006/relationships/image" Target="../media/image20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5B5E5-1B95-DE4A-8B69-1D4B1870B177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5B5E5-1B95-DE4A-8B69-1D4B1870B177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5B5E5-1B95-DE4A-8B69-1D4B1870B177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9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1EFA37-8194-F64B-BC5F-6863F7FCD40A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870A24-9FDE-5C45-8402-7B3E72C0FCB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609C2B75-8189-9D43-8EF1-F72405B6BCE9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0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E2BB3F63-BAF0-184D-BCF9-CAE07C25BAE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9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D8BD5E-1120-694A-B498-9912A61FBDF4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5A4B74-070A-8D4A-8964-63272B54A5E0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Review Coulomb</a:t>
            </a:r>
            <a:r>
              <a:rPr lang="ja-JP" altLang="en-US" sz="280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s Law leading to Electric Fields, and E=∫k•dq/r^2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Oersted figured out the orientation of the magnetic field due to a current-carrying wire, but what is it</a:t>
            </a:r>
            <a:r>
              <a:rPr lang="ja-JP" altLang="en-US" sz="280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s magnitude? What do we need to consider in calculating the magnetic field due to a current carrying wire?</a:t>
            </a:r>
          </a:p>
          <a:p>
            <a:pPr marL="228600" indent="-228600" eaLnBrk="1" hangingPunct="1">
              <a:buFontTx/>
              <a:buAutoNum type="arabicPeriod"/>
            </a:pPr>
            <a:endParaRPr lang="en-US" sz="280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Note that: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000">
                <a:latin typeface="Palatino" charset="0"/>
                <a:ea typeface="ＭＳ Ｐゴシック" charset="0"/>
                <a:cs typeface="ＭＳ Ｐゴシック" charset="0"/>
              </a:rPr>
              <a:t> Point charge produces E field,  current element produces B field.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000">
                <a:latin typeface="Palatino" charset="0"/>
                <a:ea typeface="ＭＳ Ｐゴシック" charset="0"/>
                <a:cs typeface="ＭＳ Ｐゴシック" charset="0"/>
              </a:rPr>
              <a:t> E varies as inverse square of distance; B varies as inverse square of distance.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z="1000">
                <a:latin typeface="Palatino" charset="0"/>
                <a:ea typeface="ＭＳ Ｐゴシック" charset="0"/>
                <a:cs typeface="ＭＳ Ｐゴシック" charset="0"/>
              </a:rPr>
              <a:t> E field from point charge is radial;</a:t>
            </a:r>
            <a:br>
              <a:rPr lang="en-US" sz="100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1000">
                <a:latin typeface="Palatino" charset="0"/>
                <a:ea typeface="ＭＳ Ｐゴシック" charset="0"/>
                <a:cs typeface="ＭＳ Ｐゴシック" charset="0"/>
              </a:rPr>
              <a:t>B Field from current element is perpendicular to element and </a:t>
            </a:r>
            <a:r>
              <a:rPr lang="en-US" sz="1000" b="1">
                <a:latin typeface="Palatino" charset="0"/>
                <a:ea typeface="ＭＳ Ｐゴシック" charset="0"/>
                <a:cs typeface="ＭＳ Ｐゴシック" charset="0"/>
              </a:rPr>
              <a:t> r </a:t>
            </a:r>
            <a:endParaRPr lang="en-US" sz="1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65B5E5-1B95-DE4A-8B69-1D4B1870B177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 sz="2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-magnet.web.cern.ch/atlas-magnet/info/project/ATLAS_Magnet_Leaflet-ds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25.e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33.bin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3.emf"/><Relationship Id="rId24" Type="http://schemas.openxmlformats.org/officeDocument/2006/relationships/oleObject" Target="../embeddings/oleObject35.bin"/><Relationship Id="rId5" Type="http://schemas.openxmlformats.org/officeDocument/2006/relationships/image" Target="../media/image20.emf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24.emf"/><Relationship Id="rId28" Type="http://schemas.openxmlformats.org/officeDocument/2006/relationships/image" Target="../media/image26.emf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4.bin"/><Relationship Id="rId27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33.e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0.e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27.emf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29.emf"/><Relationship Id="rId19" Type="http://schemas.openxmlformats.org/officeDocument/2006/relationships/oleObject" Target="../embeddings/oleObject45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1.emf"/><Relationship Id="rId22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42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62.bin"/><Relationship Id="rId26" Type="http://schemas.openxmlformats.org/officeDocument/2006/relationships/image" Target="../media/image49.e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64.bin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47.emf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44.emf"/><Relationship Id="rId24" Type="http://schemas.openxmlformats.org/officeDocument/2006/relationships/oleObject" Target="../embeddings/oleObject66.bin"/><Relationship Id="rId5" Type="http://schemas.openxmlformats.org/officeDocument/2006/relationships/image" Target="../media/image38.emf"/><Relationship Id="rId15" Type="http://schemas.openxmlformats.org/officeDocument/2006/relationships/image" Target="../media/image46.emf"/><Relationship Id="rId23" Type="http://schemas.openxmlformats.org/officeDocument/2006/relationships/image" Target="../media/image42.emf"/><Relationship Id="rId10" Type="http://schemas.openxmlformats.org/officeDocument/2006/relationships/oleObject" Target="../embeddings/oleObject58.bin"/><Relationship Id="rId19" Type="http://schemas.openxmlformats.org/officeDocument/2006/relationships/oleObject" Target="../embeddings/oleObject63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emf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7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57.emf"/><Relationship Id="rId34" Type="http://schemas.openxmlformats.org/officeDocument/2006/relationships/oleObject" Target="../embeddings/oleObject83.bin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55.emf"/><Relationship Id="rId25" Type="http://schemas.openxmlformats.org/officeDocument/2006/relationships/image" Target="../media/image59.emf"/><Relationship Id="rId33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29" Type="http://schemas.openxmlformats.org/officeDocument/2006/relationships/image" Target="../media/image61.e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53.emf"/><Relationship Id="rId24" Type="http://schemas.openxmlformats.org/officeDocument/2006/relationships/oleObject" Target="../embeddings/oleObject78.bin"/><Relationship Id="rId32" Type="http://schemas.openxmlformats.org/officeDocument/2006/relationships/oleObject" Target="../embeddings/oleObject82.bin"/><Relationship Id="rId5" Type="http://schemas.openxmlformats.org/officeDocument/2006/relationships/image" Target="../media/image50.emf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28" Type="http://schemas.openxmlformats.org/officeDocument/2006/relationships/oleObject" Target="../embeddings/oleObject80.bin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56.emf"/><Relationship Id="rId31" Type="http://schemas.openxmlformats.org/officeDocument/2006/relationships/image" Target="../media/image62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2.emf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Relationship Id="rId27" Type="http://schemas.openxmlformats.org/officeDocument/2006/relationships/image" Target="../media/image60.emf"/><Relationship Id="rId30" Type="http://schemas.openxmlformats.org/officeDocument/2006/relationships/oleObject" Target="../embeddings/oleObject81.bin"/><Relationship Id="rId35" Type="http://schemas.openxmlformats.org/officeDocument/2006/relationships/image" Target="../media/image64.emf"/><Relationship Id="rId8" Type="http://schemas.openxmlformats.org/officeDocument/2006/relationships/oleObject" Target="../embeddings/oleObject7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69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6.e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68.emf"/><Relationship Id="rId5" Type="http://schemas.openxmlformats.org/officeDocument/2006/relationships/image" Target="../media/image65.e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6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image" Target="../media/image72.emf"/><Relationship Id="rId18" Type="http://schemas.openxmlformats.org/officeDocument/2006/relationships/oleObject" Target="../embeddings/oleObject97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3.bin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5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image" Target="../media/image73.emf"/><Relationship Id="rId10" Type="http://schemas.openxmlformats.org/officeDocument/2006/relationships/image" Target="../media/image71.emf"/><Relationship Id="rId19" Type="http://schemas.openxmlformats.org/officeDocument/2006/relationships/image" Target="../media/image74.e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91.bin"/><Relationship Id="rId14" Type="http://schemas.openxmlformats.org/officeDocument/2006/relationships/oleObject" Target="../embeddings/oleObject9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79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6.e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78.emf"/><Relationship Id="rId5" Type="http://schemas.openxmlformats.org/officeDocument/2006/relationships/image" Target="../media/image2.emf"/><Relationship Id="rId15" Type="http://schemas.openxmlformats.org/officeDocument/2006/relationships/image" Target="../media/image80.e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77.emf"/><Relationship Id="rId14" Type="http://schemas.openxmlformats.org/officeDocument/2006/relationships/oleObject" Target="../embeddings/oleObject10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7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87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4.e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86.emf"/><Relationship Id="rId5" Type="http://schemas.openxmlformats.org/officeDocument/2006/relationships/image" Target="../media/image83.emf"/><Relationship Id="rId15" Type="http://schemas.openxmlformats.org/officeDocument/2006/relationships/image" Target="../media/image88.e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85.emf"/><Relationship Id="rId14" Type="http://schemas.openxmlformats.org/officeDocument/2006/relationships/oleObject" Target="../embeddings/oleObject11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93.emf"/><Relationship Id="rId5" Type="http://schemas.openxmlformats.org/officeDocument/2006/relationships/image" Target="../media/image90.e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9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98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5.e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5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97.emf"/><Relationship Id="rId5" Type="http://schemas.openxmlformats.org/officeDocument/2006/relationships/image" Target="../media/image94.emf"/><Relationship Id="rId15" Type="http://schemas.openxmlformats.org/officeDocument/2006/relationships/image" Target="../media/image99.e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96.emf"/><Relationship Id="rId14" Type="http://schemas.openxmlformats.org/officeDocument/2006/relationships/oleObject" Target="../embeddings/oleObject12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oleObject" Target="../embeddings/oleObject13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1.emf"/><Relationship Id="rId12" Type="http://schemas.openxmlformats.org/officeDocument/2006/relationships/oleObject" Target="../embeddings/oleObject130.bin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e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03.emf"/><Relationship Id="rId5" Type="http://schemas.openxmlformats.org/officeDocument/2006/relationships/image" Target="../media/image100.emf"/><Relationship Id="rId15" Type="http://schemas.openxmlformats.org/officeDocument/2006/relationships/oleObject" Target="../embeddings/oleObject132.bin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02.emf"/><Relationship Id="rId14" Type="http://schemas.openxmlformats.org/officeDocument/2006/relationships/image" Target="../media/image104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9.bin"/><Relationship Id="rId18" Type="http://schemas.openxmlformats.org/officeDocument/2006/relationships/oleObject" Target="../embeddings/oleObject142.bin"/><Relationship Id="rId26" Type="http://schemas.openxmlformats.org/officeDocument/2006/relationships/image" Target="../media/image113.e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145.bin"/><Relationship Id="rId34" Type="http://schemas.openxmlformats.org/officeDocument/2006/relationships/image" Target="../media/image117.emf"/><Relationship Id="rId7" Type="http://schemas.openxmlformats.org/officeDocument/2006/relationships/image" Target="../media/image2.emf"/><Relationship Id="rId12" Type="http://schemas.openxmlformats.org/officeDocument/2006/relationships/image" Target="../media/image108.emf"/><Relationship Id="rId17" Type="http://schemas.openxmlformats.org/officeDocument/2006/relationships/oleObject" Target="../embeddings/oleObject141.bin"/><Relationship Id="rId25" Type="http://schemas.openxmlformats.org/officeDocument/2006/relationships/oleObject" Target="../embeddings/oleObject147.bin"/><Relationship Id="rId3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emf"/><Relationship Id="rId20" Type="http://schemas.openxmlformats.org/officeDocument/2006/relationships/oleObject" Target="../embeddings/oleObject144.bin"/><Relationship Id="rId29" Type="http://schemas.openxmlformats.org/officeDocument/2006/relationships/oleObject" Target="../embeddings/oleObject149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5.bin"/><Relationship Id="rId11" Type="http://schemas.openxmlformats.org/officeDocument/2006/relationships/oleObject" Target="../embeddings/oleObject138.bin"/><Relationship Id="rId24" Type="http://schemas.openxmlformats.org/officeDocument/2006/relationships/image" Target="../media/image112.emf"/><Relationship Id="rId32" Type="http://schemas.openxmlformats.org/officeDocument/2006/relationships/image" Target="../media/image116.emf"/><Relationship Id="rId5" Type="http://schemas.openxmlformats.org/officeDocument/2006/relationships/image" Target="../media/image106.emf"/><Relationship Id="rId15" Type="http://schemas.openxmlformats.org/officeDocument/2006/relationships/oleObject" Target="../embeddings/oleObject140.bin"/><Relationship Id="rId23" Type="http://schemas.openxmlformats.org/officeDocument/2006/relationships/oleObject" Target="../embeddings/oleObject146.bin"/><Relationship Id="rId28" Type="http://schemas.openxmlformats.org/officeDocument/2006/relationships/image" Target="../media/image114.emf"/><Relationship Id="rId36" Type="http://schemas.openxmlformats.org/officeDocument/2006/relationships/image" Target="../media/image118.emf"/><Relationship Id="rId10" Type="http://schemas.openxmlformats.org/officeDocument/2006/relationships/image" Target="../media/image107.emf"/><Relationship Id="rId19" Type="http://schemas.openxmlformats.org/officeDocument/2006/relationships/oleObject" Target="../embeddings/oleObject143.bin"/><Relationship Id="rId31" Type="http://schemas.openxmlformats.org/officeDocument/2006/relationships/oleObject" Target="../embeddings/oleObject150.bin"/><Relationship Id="rId4" Type="http://schemas.openxmlformats.org/officeDocument/2006/relationships/oleObject" Target="../embeddings/oleObject134.bin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09.emf"/><Relationship Id="rId22" Type="http://schemas.openxmlformats.org/officeDocument/2006/relationships/image" Target="../media/image111.emf"/><Relationship Id="rId27" Type="http://schemas.openxmlformats.org/officeDocument/2006/relationships/oleObject" Target="../embeddings/oleObject148.bin"/><Relationship Id="rId30" Type="http://schemas.openxmlformats.org/officeDocument/2006/relationships/image" Target="../media/image115.emf"/><Relationship Id="rId35" Type="http://schemas.openxmlformats.org/officeDocument/2006/relationships/oleObject" Target="../embeddings/oleObject152.bin"/><Relationship Id="rId8" Type="http://schemas.openxmlformats.org/officeDocument/2006/relationships/oleObject" Target="../embeddings/oleObject13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123.emf"/><Relationship Id="rId18" Type="http://schemas.openxmlformats.org/officeDocument/2006/relationships/oleObject" Target="../embeddings/oleObject160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27.emf"/><Relationship Id="rId7" Type="http://schemas.openxmlformats.org/officeDocument/2006/relationships/image" Target="../media/image120.emf"/><Relationship Id="rId12" Type="http://schemas.openxmlformats.org/officeDocument/2006/relationships/oleObject" Target="../embeddings/oleObject157.bin"/><Relationship Id="rId17" Type="http://schemas.openxmlformats.org/officeDocument/2006/relationships/image" Target="../media/image12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9.bin"/><Relationship Id="rId20" Type="http://schemas.openxmlformats.org/officeDocument/2006/relationships/oleObject" Target="../embeddings/oleObject161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22.emf"/><Relationship Id="rId5" Type="http://schemas.openxmlformats.org/officeDocument/2006/relationships/image" Target="../media/image119.emf"/><Relationship Id="rId15" Type="http://schemas.openxmlformats.org/officeDocument/2006/relationships/image" Target="../media/image124.emf"/><Relationship Id="rId10" Type="http://schemas.openxmlformats.org/officeDocument/2006/relationships/oleObject" Target="../embeddings/oleObject156.bin"/><Relationship Id="rId19" Type="http://schemas.openxmlformats.org/officeDocument/2006/relationships/image" Target="../media/image126.emf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21.emf"/><Relationship Id="rId14" Type="http://schemas.openxmlformats.org/officeDocument/2006/relationships/oleObject" Target="../embeddings/oleObject15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134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31.emf"/><Relationship Id="rId17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emf"/><Relationship Id="rId20" Type="http://schemas.openxmlformats.org/officeDocument/2006/relationships/image" Target="../media/image135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8.e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10" Type="http://schemas.openxmlformats.org/officeDocument/2006/relationships/image" Target="../media/image130.emf"/><Relationship Id="rId19" Type="http://schemas.openxmlformats.org/officeDocument/2006/relationships/oleObject" Target="../embeddings/oleObject169.bin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0.emf"/><Relationship Id="rId11" Type="http://schemas.openxmlformats.org/officeDocument/2006/relationships/image" Target="../media/image137.emf"/><Relationship Id="rId5" Type="http://schemas.openxmlformats.org/officeDocument/2006/relationships/image" Target="../media/image139.emf"/><Relationship Id="rId10" Type="http://schemas.openxmlformats.org/officeDocument/2006/relationships/oleObject" Target="../embeddings/oleObject170.bin"/><Relationship Id="rId4" Type="http://schemas.openxmlformats.org/officeDocument/2006/relationships/image" Target="../media/image138.emf"/><Relationship Id="rId9" Type="http://schemas.openxmlformats.org/officeDocument/2006/relationships/image" Target="../media/image143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emf"/><Relationship Id="rId18" Type="http://schemas.openxmlformats.org/officeDocument/2006/relationships/oleObject" Target="../embeddings/oleObject179.bin"/><Relationship Id="rId26" Type="http://schemas.openxmlformats.org/officeDocument/2006/relationships/image" Target="../media/image151.emf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50.emf"/><Relationship Id="rId34" Type="http://schemas.openxmlformats.org/officeDocument/2006/relationships/image" Target="../media/image155.emf"/><Relationship Id="rId7" Type="http://schemas.openxmlformats.org/officeDocument/2006/relationships/image" Target="../media/image145.emf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148.emf"/><Relationship Id="rId25" Type="http://schemas.openxmlformats.org/officeDocument/2006/relationships/oleObject" Target="../embeddings/oleObject184.bin"/><Relationship Id="rId33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8.bin"/><Relationship Id="rId20" Type="http://schemas.openxmlformats.org/officeDocument/2006/relationships/oleObject" Target="../embeddings/oleObject180.bin"/><Relationship Id="rId29" Type="http://schemas.openxmlformats.org/officeDocument/2006/relationships/oleObject" Target="../embeddings/oleObject186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72.bin"/><Relationship Id="rId11" Type="http://schemas.openxmlformats.org/officeDocument/2006/relationships/oleObject" Target="../embeddings/oleObject175.bin"/><Relationship Id="rId24" Type="http://schemas.openxmlformats.org/officeDocument/2006/relationships/oleObject" Target="../embeddings/oleObject183.bin"/><Relationship Id="rId32" Type="http://schemas.openxmlformats.org/officeDocument/2006/relationships/image" Target="../media/image154.emf"/><Relationship Id="rId5" Type="http://schemas.openxmlformats.org/officeDocument/2006/relationships/image" Target="../media/image144.emf"/><Relationship Id="rId15" Type="http://schemas.openxmlformats.org/officeDocument/2006/relationships/image" Target="../media/image147.emf"/><Relationship Id="rId23" Type="http://schemas.openxmlformats.org/officeDocument/2006/relationships/oleObject" Target="../embeddings/oleObject182.bin"/><Relationship Id="rId28" Type="http://schemas.openxmlformats.org/officeDocument/2006/relationships/image" Target="../media/image152.emf"/><Relationship Id="rId36" Type="http://schemas.openxmlformats.org/officeDocument/2006/relationships/image" Target="../media/image156.emf"/><Relationship Id="rId10" Type="http://schemas.openxmlformats.org/officeDocument/2006/relationships/image" Target="../media/image146.emf"/><Relationship Id="rId19" Type="http://schemas.openxmlformats.org/officeDocument/2006/relationships/image" Target="../media/image149.emf"/><Relationship Id="rId31" Type="http://schemas.openxmlformats.org/officeDocument/2006/relationships/oleObject" Target="../embeddings/oleObject187.bin"/><Relationship Id="rId4" Type="http://schemas.openxmlformats.org/officeDocument/2006/relationships/oleObject" Target="../embeddings/oleObject171.bin"/><Relationship Id="rId9" Type="http://schemas.openxmlformats.org/officeDocument/2006/relationships/oleObject" Target="../embeddings/oleObject174.bin"/><Relationship Id="rId14" Type="http://schemas.openxmlformats.org/officeDocument/2006/relationships/oleObject" Target="../embeddings/oleObject177.bin"/><Relationship Id="rId22" Type="http://schemas.openxmlformats.org/officeDocument/2006/relationships/oleObject" Target="../embeddings/oleObject181.bin"/><Relationship Id="rId27" Type="http://schemas.openxmlformats.org/officeDocument/2006/relationships/oleObject" Target="../embeddings/oleObject185.bin"/><Relationship Id="rId30" Type="http://schemas.openxmlformats.org/officeDocument/2006/relationships/image" Target="../media/image153.emf"/><Relationship Id="rId35" Type="http://schemas.openxmlformats.org/officeDocument/2006/relationships/oleObject" Target="../embeddings/oleObject189.bin"/><Relationship Id="rId8" Type="http://schemas.openxmlformats.org/officeDocument/2006/relationships/oleObject" Target="../embeddings/oleObject17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image" Target="../media/image160.emf"/><Relationship Id="rId18" Type="http://schemas.openxmlformats.org/officeDocument/2006/relationships/image" Target="../media/image162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46.emf"/><Relationship Id="rId12" Type="http://schemas.openxmlformats.org/officeDocument/2006/relationships/oleObject" Target="../embeddings/oleObject194.bin"/><Relationship Id="rId17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6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159.emf"/><Relationship Id="rId5" Type="http://schemas.openxmlformats.org/officeDocument/2006/relationships/image" Target="../media/image157.emf"/><Relationship Id="rId15" Type="http://schemas.openxmlformats.org/officeDocument/2006/relationships/image" Target="../media/image161.e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58.emf"/><Relationship Id="rId14" Type="http://schemas.openxmlformats.org/officeDocument/2006/relationships/oleObject" Target="../embeddings/oleObject19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5.emf"/><Relationship Id="rId4" Type="http://schemas.openxmlformats.org/officeDocument/2006/relationships/oleObject" Target="../embeddings/oleObject198.bin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151.emf"/><Relationship Id="rId26" Type="http://schemas.openxmlformats.org/officeDocument/2006/relationships/image" Target="../media/image170.emf"/><Relationship Id="rId39" Type="http://schemas.openxmlformats.org/officeDocument/2006/relationships/oleObject" Target="../embeddings/oleObject223.bin"/><Relationship Id="rId21" Type="http://schemas.openxmlformats.org/officeDocument/2006/relationships/oleObject" Target="../embeddings/oleObject213.bin"/><Relationship Id="rId34" Type="http://schemas.openxmlformats.org/officeDocument/2006/relationships/image" Target="../media/image171.emf"/><Relationship Id="rId7" Type="http://schemas.openxmlformats.org/officeDocument/2006/relationships/oleObject" Target="../embeddings/oleObject201.bin"/><Relationship Id="rId12" Type="http://schemas.openxmlformats.org/officeDocument/2006/relationships/oleObject" Target="../embeddings/oleObject206.bin"/><Relationship Id="rId17" Type="http://schemas.openxmlformats.org/officeDocument/2006/relationships/oleObject" Target="../embeddings/oleObject211.bin"/><Relationship Id="rId25" Type="http://schemas.openxmlformats.org/officeDocument/2006/relationships/oleObject" Target="../embeddings/oleObject215.bin"/><Relationship Id="rId33" Type="http://schemas.openxmlformats.org/officeDocument/2006/relationships/oleObject" Target="../embeddings/oleObject220.bin"/><Relationship Id="rId38" Type="http://schemas.openxmlformats.org/officeDocument/2006/relationships/image" Target="../media/image17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0.bin"/><Relationship Id="rId20" Type="http://schemas.openxmlformats.org/officeDocument/2006/relationships/image" Target="../media/image167.emf"/><Relationship Id="rId29" Type="http://schemas.openxmlformats.org/officeDocument/2006/relationships/oleObject" Target="../embeddings/oleObject217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00.bin"/><Relationship Id="rId11" Type="http://schemas.openxmlformats.org/officeDocument/2006/relationships/oleObject" Target="../embeddings/oleObject205.bin"/><Relationship Id="rId24" Type="http://schemas.openxmlformats.org/officeDocument/2006/relationships/image" Target="../media/image169.emf"/><Relationship Id="rId32" Type="http://schemas.openxmlformats.org/officeDocument/2006/relationships/oleObject" Target="../embeddings/oleObject219.bin"/><Relationship Id="rId37" Type="http://schemas.openxmlformats.org/officeDocument/2006/relationships/oleObject" Target="../embeddings/oleObject222.bin"/><Relationship Id="rId40" Type="http://schemas.openxmlformats.org/officeDocument/2006/relationships/image" Target="../media/image174.emf"/><Relationship Id="rId5" Type="http://schemas.openxmlformats.org/officeDocument/2006/relationships/image" Target="../media/image166.emf"/><Relationship Id="rId15" Type="http://schemas.openxmlformats.org/officeDocument/2006/relationships/oleObject" Target="../embeddings/oleObject209.bin"/><Relationship Id="rId23" Type="http://schemas.openxmlformats.org/officeDocument/2006/relationships/oleObject" Target="../embeddings/oleObject214.bin"/><Relationship Id="rId28" Type="http://schemas.openxmlformats.org/officeDocument/2006/relationships/image" Target="../media/image145.emf"/><Relationship Id="rId36" Type="http://schemas.openxmlformats.org/officeDocument/2006/relationships/image" Target="../media/image172.emf"/><Relationship Id="rId10" Type="http://schemas.openxmlformats.org/officeDocument/2006/relationships/oleObject" Target="../embeddings/oleObject204.bin"/><Relationship Id="rId19" Type="http://schemas.openxmlformats.org/officeDocument/2006/relationships/oleObject" Target="../embeddings/oleObject212.bin"/><Relationship Id="rId31" Type="http://schemas.openxmlformats.org/officeDocument/2006/relationships/oleObject" Target="../embeddings/oleObject218.bin"/><Relationship Id="rId4" Type="http://schemas.openxmlformats.org/officeDocument/2006/relationships/oleObject" Target="../embeddings/oleObject199.bin"/><Relationship Id="rId9" Type="http://schemas.openxmlformats.org/officeDocument/2006/relationships/oleObject" Target="../embeddings/oleObject203.bin"/><Relationship Id="rId14" Type="http://schemas.openxmlformats.org/officeDocument/2006/relationships/oleObject" Target="../embeddings/oleObject208.bin"/><Relationship Id="rId22" Type="http://schemas.openxmlformats.org/officeDocument/2006/relationships/image" Target="../media/image168.emf"/><Relationship Id="rId27" Type="http://schemas.openxmlformats.org/officeDocument/2006/relationships/oleObject" Target="../embeddings/oleObject216.bin"/><Relationship Id="rId30" Type="http://schemas.openxmlformats.org/officeDocument/2006/relationships/image" Target="../media/image146.emf"/><Relationship Id="rId35" Type="http://schemas.openxmlformats.org/officeDocument/2006/relationships/oleObject" Target="../embeddings/oleObject221.bin"/><Relationship Id="rId8" Type="http://schemas.openxmlformats.org/officeDocument/2006/relationships/oleObject" Target="../embeddings/oleObject202.bin"/><Relationship Id="rId3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75.emf"/><Relationship Id="rId4" Type="http://schemas.openxmlformats.org/officeDocument/2006/relationships/oleObject" Target="../embeddings/oleObject22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e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6.emf"/><Relationship Id="rId5" Type="http://schemas.openxmlformats.org/officeDocument/2006/relationships/oleObject" Target="../embeddings/oleObject225.bin"/><Relationship Id="rId10" Type="http://schemas.openxmlformats.org/officeDocument/2006/relationships/oleObject" Target="../embeddings/oleObject228.bin"/><Relationship Id="rId4" Type="http://schemas.openxmlformats.org/officeDocument/2006/relationships/image" Target="../media/image164.jpeg"/><Relationship Id="rId9" Type="http://schemas.openxmlformats.org/officeDocument/2006/relationships/oleObject" Target="../embeddings/oleObject22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8.emf"/><Relationship Id="rId5" Type="http://schemas.openxmlformats.org/officeDocument/2006/relationships/oleObject" Target="../embeddings/oleObject229.bin"/><Relationship Id="rId10" Type="http://schemas.openxmlformats.org/officeDocument/2006/relationships/image" Target="../media/image179.emf"/><Relationship Id="rId4" Type="http://schemas.openxmlformats.org/officeDocument/2006/relationships/image" Target="../media/image180.emf"/><Relationship Id="rId9" Type="http://schemas.openxmlformats.org/officeDocument/2006/relationships/oleObject" Target="../embeddings/oleObject23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e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0.emf"/><Relationship Id="rId5" Type="http://schemas.openxmlformats.org/officeDocument/2006/relationships/image" Target="../media/image181.emf"/><Relationship Id="rId4" Type="http://schemas.openxmlformats.org/officeDocument/2006/relationships/oleObject" Target="../embeddings/oleObject23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5.bin"/><Relationship Id="rId13" Type="http://schemas.openxmlformats.org/officeDocument/2006/relationships/image" Target="../media/image187.emf"/><Relationship Id="rId18" Type="http://schemas.openxmlformats.org/officeDocument/2006/relationships/oleObject" Target="../embeddings/oleObject240.bin"/><Relationship Id="rId26" Type="http://schemas.openxmlformats.org/officeDocument/2006/relationships/oleObject" Target="../embeddings/oleObject244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91.emf"/><Relationship Id="rId7" Type="http://schemas.openxmlformats.org/officeDocument/2006/relationships/image" Target="../media/image184.emf"/><Relationship Id="rId12" Type="http://schemas.openxmlformats.org/officeDocument/2006/relationships/oleObject" Target="../embeddings/oleObject237.bin"/><Relationship Id="rId17" Type="http://schemas.openxmlformats.org/officeDocument/2006/relationships/image" Target="../media/image189.emf"/><Relationship Id="rId25" Type="http://schemas.openxmlformats.org/officeDocument/2006/relationships/image" Target="../media/image19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9.bin"/><Relationship Id="rId20" Type="http://schemas.openxmlformats.org/officeDocument/2006/relationships/oleObject" Target="../embeddings/oleObject241.bin"/><Relationship Id="rId29" Type="http://schemas.openxmlformats.org/officeDocument/2006/relationships/image" Target="../media/image195.e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34.bin"/><Relationship Id="rId11" Type="http://schemas.openxmlformats.org/officeDocument/2006/relationships/image" Target="../media/image186.emf"/><Relationship Id="rId24" Type="http://schemas.openxmlformats.org/officeDocument/2006/relationships/oleObject" Target="../embeddings/oleObject243.bin"/><Relationship Id="rId5" Type="http://schemas.openxmlformats.org/officeDocument/2006/relationships/image" Target="../media/image183.emf"/><Relationship Id="rId15" Type="http://schemas.openxmlformats.org/officeDocument/2006/relationships/image" Target="../media/image188.emf"/><Relationship Id="rId23" Type="http://schemas.openxmlformats.org/officeDocument/2006/relationships/image" Target="../media/image192.emf"/><Relationship Id="rId28" Type="http://schemas.openxmlformats.org/officeDocument/2006/relationships/oleObject" Target="../embeddings/oleObject245.bin"/><Relationship Id="rId10" Type="http://schemas.openxmlformats.org/officeDocument/2006/relationships/oleObject" Target="../embeddings/oleObject236.bin"/><Relationship Id="rId19" Type="http://schemas.openxmlformats.org/officeDocument/2006/relationships/image" Target="../media/image190.emf"/><Relationship Id="rId4" Type="http://schemas.openxmlformats.org/officeDocument/2006/relationships/oleObject" Target="../embeddings/oleObject233.bin"/><Relationship Id="rId9" Type="http://schemas.openxmlformats.org/officeDocument/2006/relationships/image" Target="../media/image185.emf"/><Relationship Id="rId14" Type="http://schemas.openxmlformats.org/officeDocument/2006/relationships/oleObject" Target="../embeddings/oleObject238.bin"/><Relationship Id="rId22" Type="http://schemas.openxmlformats.org/officeDocument/2006/relationships/oleObject" Target="../embeddings/oleObject242.bin"/><Relationship Id="rId27" Type="http://schemas.openxmlformats.org/officeDocument/2006/relationships/image" Target="../media/image19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jpe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9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47.bin"/><Relationship Id="rId5" Type="http://schemas.openxmlformats.org/officeDocument/2006/relationships/image" Target="../media/image196.emf"/><Relationship Id="rId4" Type="http://schemas.openxmlformats.org/officeDocument/2006/relationships/oleObject" Target="../embeddings/oleObject246.bin"/><Relationship Id="rId9" Type="http://schemas.openxmlformats.org/officeDocument/2006/relationships/oleObject" Target="../embeddings/oleObject24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98.jpeg"/><Relationship Id="rId5" Type="http://schemas.openxmlformats.org/officeDocument/2006/relationships/image" Target="../media/image197.emf"/><Relationship Id="rId4" Type="http://schemas.openxmlformats.org/officeDocument/2006/relationships/oleObject" Target="../embeddings/oleObject24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e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97.emf"/><Relationship Id="rId5" Type="http://schemas.openxmlformats.org/officeDocument/2006/relationships/oleObject" Target="../embeddings/oleObject250.bin"/><Relationship Id="rId10" Type="http://schemas.openxmlformats.org/officeDocument/2006/relationships/image" Target="../media/image200.emf"/><Relationship Id="rId4" Type="http://schemas.openxmlformats.org/officeDocument/2006/relationships/image" Target="../media/image198.jpeg"/><Relationship Id="rId9" Type="http://schemas.openxmlformats.org/officeDocument/2006/relationships/oleObject" Target="../embeddings/oleObject25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emf"/><Relationship Id="rId13" Type="http://schemas.openxmlformats.org/officeDocument/2006/relationships/oleObject" Target="../embeddings/oleObject257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20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98.jpeg"/><Relationship Id="rId11" Type="http://schemas.openxmlformats.org/officeDocument/2006/relationships/oleObject" Target="../embeddings/oleObject256.bin"/><Relationship Id="rId5" Type="http://schemas.openxmlformats.org/officeDocument/2006/relationships/image" Target="../media/image197.emf"/><Relationship Id="rId10" Type="http://schemas.openxmlformats.org/officeDocument/2006/relationships/image" Target="../media/image202.emf"/><Relationship Id="rId4" Type="http://schemas.openxmlformats.org/officeDocument/2006/relationships/oleObject" Target="../embeddings/oleObject253.bin"/><Relationship Id="rId9" Type="http://schemas.openxmlformats.org/officeDocument/2006/relationships/oleObject" Target="../embeddings/oleObject255.bin"/><Relationship Id="rId14" Type="http://schemas.openxmlformats.org/officeDocument/2006/relationships/image" Target="../media/image20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36001" y="6427113"/>
            <a:ext cx="44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46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CHAPTER  30: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004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pple Chancery"/>
                <a:cs typeface="Apple Chancery"/>
              </a:rPr>
              <a:t>Sources of Magnetic Fields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5000" y="6368127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Photo and info courtesy of Mr. White</a:t>
            </a:r>
          </a:p>
        </p:txBody>
      </p:sp>
      <p:pic>
        <p:nvPicPr>
          <p:cNvPr id="10" name="Picture 9" descr="solenoid_magne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303595"/>
            <a:ext cx="7112000" cy="492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851" y="2088227"/>
            <a:ext cx="1454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Cern’s</a:t>
            </a:r>
            <a:r>
              <a:rPr lang="en-US" sz="1600" dirty="0">
                <a:latin typeface="Times New Roman"/>
                <a:cs typeface="Times New Roman"/>
              </a:rPr>
              <a:t> single-walled coil operates at 7600 amps and produces a 2.0 Tesla B-fld. </a:t>
            </a: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  <a:hlinkClick r:id="rId3"/>
              </a:rPr>
              <a:t>http://atlas-magnet.web.cern.ch/atlas-magnet/info/project/ATLAS_Magnet_Leaflet-ds.pdf</a:t>
            </a:r>
            <a:endParaRPr lang="en-US" sz="16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824495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Oval 2"/>
          <p:cNvSpPr>
            <a:spLocks noChangeArrowheads="1"/>
          </p:cNvSpPr>
          <p:nvPr/>
        </p:nvSpPr>
        <p:spPr bwMode="auto">
          <a:xfrm>
            <a:off x="2891790" y="1840230"/>
            <a:ext cx="262890" cy="26289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7462" name="Oval 3"/>
          <p:cNvSpPr>
            <a:spLocks noChangeArrowheads="1"/>
          </p:cNvSpPr>
          <p:nvPr/>
        </p:nvSpPr>
        <p:spPr bwMode="auto">
          <a:xfrm>
            <a:off x="2891790" y="3783330"/>
            <a:ext cx="262890" cy="26289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7463" name="Oval 4"/>
          <p:cNvSpPr>
            <a:spLocks noChangeArrowheads="1"/>
          </p:cNvSpPr>
          <p:nvPr/>
        </p:nvSpPr>
        <p:spPr bwMode="auto">
          <a:xfrm>
            <a:off x="4846320" y="1840230"/>
            <a:ext cx="262890" cy="26289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7464" name="Line 5"/>
          <p:cNvSpPr>
            <a:spLocks noChangeShapeType="1"/>
          </p:cNvSpPr>
          <p:nvPr/>
        </p:nvSpPr>
        <p:spPr bwMode="auto">
          <a:xfrm>
            <a:off x="2914650" y="1863090"/>
            <a:ext cx="20574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147465" name="Line 6"/>
          <p:cNvSpPr>
            <a:spLocks noChangeShapeType="1"/>
          </p:cNvSpPr>
          <p:nvPr/>
        </p:nvSpPr>
        <p:spPr bwMode="auto">
          <a:xfrm flipH="1">
            <a:off x="2926080" y="1874520"/>
            <a:ext cx="194310" cy="1943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147466" name="Line 7"/>
          <p:cNvSpPr>
            <a:spLocks noChangeShapeType="1"/>
          </p:cNvSpPr>
          <p:nvPr/>
        </p:nvSpPr>
        <p:spPr bwMode="auto">
          <a:xfrm>
            <a:off x="4869180" y="1863090"/>
            <a:ext cx="20574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147467" name="Line 8"/>
          <p:cNvSpPr>
            <a:spLocks noChangeShapeType="1"/>
          </p:cNvSpPr>
          <p:nvPr/>
        </p:nvSpPr>
        <p:spPr bwMode="auto">
          <a:xfrm flipH="1">
            <a:off x="4880610" y="1874520"/>
            <a:ext cx="194310" cy="1943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147468" name="Oval 9"/>
          <p:cNvSpPr>
            <a:spLocks noChangeArrowheads="1"/>
          </p:cNvSpPr>
          <p:nvPr/>
        </p:nvSpPr>
        <p:spPr bwMode="auto">
          <a:xfrm>
            <a:off x="2994660" y="3886200"/>
            <a:ext cx="57150" cy="571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7469" name="Line 10"/>
          <p:cNvSpPr>
            <a:spLocks noChangeShapeType="1"/>
          </p:cNvSpPr>
          <p:nvPr/>
        </p:nvSpPr>
        <p:spPr bwMode="auto">
          <a:xfrm>
            <a:off x="2204562" y="3920490"/>
            <a:ext cx="369331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147470" name="Line 11"/>
          <p:cNvSpPr>
            <a:spLocks noChangeShapeType="1"/>
          </p:cNvSpPr>
          <p:nvPr/>
        </p:nvSpPr>
        <p:spPr bwMode="auto">
          <a:xfrm>
            <a:off x="4983480" y="1507332"/>
            <a:ext cx="0" cy="298465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147471" name="Text Box 12"/>
          <p:cNvSpPr txBox="1">
            <a:spLocks/>
          </p:cNvSpPr>
          <p:nvPr/>
        </p:nvSpPr>
        <p:spPr bwMode="auto">
          <a:xfrm>
            <a:off x="342900" y="137160"/>
            <a:ext cx="8018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Determine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net magnetic field </a:t>
            </a:r>
            <a:r>
              <a:rPr lang="en-US" altLang="en-US" sz="2400" dirty="0">
                <a:solidFill>
                  <a:srgbClr val="0F2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origin</a:t>
            </a:r>
          </a:p>
        </p:txBody>
      </p:sp>
      <p:sp>
        <p:nvSpPr>
          <p:cNvPr id="147472" name="Oval 13"/>
          <p:cNvSpPr>
            <a:spLocks/>
          </p:cNvSpPr>
          <p:nvPr/>
        </p:nvSpPr>
        <p:spPr bwMode="auto">
          <a:xfrm>
            <a:off x="205740" y="-685800"/>
            <a:ext cx="5486400" cy="5486400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7473" name="Oval 15"/>
          <p:cNvSpPr>
            <a:spLocks/>
          </p:cNvSpPr>
          <p:nvPr/>
        </p:nvSpPr>
        <p:spPr bwMode="auto">
          <a:xfrm>
            <a:off x="2948940" y="-68580"/>
            <a:ext cx="3977640" cy="3977640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7474" name="Oval 16"/>
          <p:cNvSpPr>
            <a:spLocks/>
          </p:cNvSpPr>
          <p:nvPr/>
        </p:nvSpPr>
        <p:spPr bwMode="auto">
          <a:xfrm>
            <a:off x="1028700" y="1920240"/>
            <a:ext cx="3977640" cy="3977640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7475" name="Line 17"/>
          <p:cNvSpPr>
            <a:spLocks noChangeShapeType="1"/>
          </p:cNvSpPr>
          <p:nvPr/>
        </p:nvSpPr>
        <p:spPr bwMode="auto">
          <a:xfrm flipH="1">
            <a:off x="3429000" y="3909060"/>
            <a:ext cx="1577340" cy="0"/>
          </a:xfrm>
          <a:prstGeom prst="line">
            <a:avLst/>
          </a:prstGeom>
          <a:noFill/>
          <a:ln w="57150">
            <a:solidFill>
              <a:srgbClr val="FF15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20"/>
          </a:p>
        </p:txBody>
      </p:sp>
      <p:sp>
        <p:nvSpPr>
          <p:cNvPr id="147476" name="Line 18"/>
          <p:cNvSpPr>
            <a:spLocks noChangeShapeType="1"/>
          </p:cNvSpPr>
          <p:nvPr/>
        </p:nvSpPr>
        <p:spPr bwMode="auto">
          <a:xfrm flipH="1" flipV="1">
            <a:off x="5006340" y="2331720"/>
            <a:ext cx="0" cy="1577340"/>
          </a:xfrm>
          <a:prstGeom prst="line">
            <a:avLst/>
          </a:prstGeom>
          <a:noFill/>
          <a:ln w="57150">
            <a:solidFill>
              <a:srgbClr val="FF15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20"/>
          </a:p>
        </p:txBody>
      </p:sp>
      <p:sp>
        <p:nvSpPr>
          <p:cNvPr id="147477" name="Line 19"/>
          <p:cNvSpPr>
            <a:spLocks noChangeShapeType="1"/>
          </p:cNvSpPr>
          <p:nvPr/>
        </p:nvSpPr>
        <p:spPr bwMode="auto">
          <a:xfrm flipH="1">
            <a:off x="4183380" y="3909060"/>
            <a:ext cx="822960" cy="685800"/>
          </a:xfrm>
          <a:prstGeom prst="line">
            <a:avLst/>
          </a:prstGeom>
          <a:noFill/>
          <a:ln w="57150">
            <a:solidFill>
              <a:srgbClr val="FF15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20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5066347" y="2416195"/>
          <a:ext cx="840517" cy="592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519" name="Equation" r:id="rId4" imgW="558800" imgH="393700" progId="Equation.DSMT4">
                  <p:embed/>
                </p:oleObj>
              </mc:Choice>
              <mc:Fallback>
                <p:oleObj name="Equation" r:id="rId4" imgW="558800" imgH="393700" progId="Equation.DSMT4">
                  <p:embed/>
                  <p:pic>
                    <p:nvPicPr>
                      <p:cNvPr id="147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347" y="2416195"/>
                        <a:ext cx="840517" cy="592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3051810" y="3219294"/>
          <a:ext cx="868680" cy="61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520" name="Equation" r:id="rId6" imgW="558800" imgH="393700" progId="Equation.DSMT4">
                  <p:embed/>
                </p:oleObj>
              </mc:Choice>
              <mc:Fallback>
                <p:oleObj name="Equation" r:id="rId6" imgW="558800" imgH="393700" progId="Equation.DSMT4">
                  <p:embed/>
                  <p:pic>
                    <p:nvPicPr>
                      <p:cNvPr id="147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810" y="3219294"/>
                        <a:ext cx="868680" cy="612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4508142" y="4226677"/>
          <a:ext cx="1374007" cy="74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521" name="Equation" r:id="rId7" imgW="889000" imgH="482600" progId="Equation.DSMT4">
                  <p:embed/>
                </p:oleObj>
              </mc:Choice>
              <mc:Fallback>
                <p:oleObj name="Equation" r:id="rId7" imgW="889000" imgH="482600" progId="Equation.DSMT4">
                  <p:embed/>
                  <p:pic>
                    <p:nvPicPr>
                      <p:cNvPr id="147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142" y="4226677"/>
                        <a:ext cx="1374007" cy="745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9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2" name="TextBox 1"/>
          <p:cNvSpPr txBox="1"/>
          <p:nvPr/>
        </p:nvSpPr>
        <p:spPr>
          <a:xfrm>
            <a:off x="6035040" y="5674459"/>
            <a:ext cx="30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19.48 on class Website is a good one to practice with!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CA8A7E-C27B-0E42-854D-3889555A2D00}"/>
              </a:ext>
            </a:extLst>
          </p:cNvPr>
          <p:cNvSpPr txBox="1"/>
          <p:nvPr/>
        </p:nvSpPr>
        <p:spPr>
          <a:xfrm>
            <a:off x="8388096" y="6473952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10.)   </a:t>
            </a:r>
          </a:p>
        </p:txBody>
      </p:sp>
    </p:spTree>
    <p:extLst>
      <p:ext uri="{BB962C8B-B14F-4D97-AF65-F5344CB8AC3E}">
        <p14:creationId xmlns:p14="http://schemas.microsoft.com/office/powerpoint/2010/main" val="243193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Solenoids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1166018"/>
            <a:ext cx="833955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long coil of wire with many loops (or turns) is called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field inside the solenoid can be fairly large when current flows through the wire as each loop adds to the overall magnetic field strength.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field within the solenoid is fairly uniform and  runs in one direction, down the middle of the coils, resulting in the coil acting like a magnet with a north and south pole.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piece of iron is placed in the core of the loop, this becomes 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iron? What happens?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10" y="4811194"/>
            <a:ext cx="2742446" cy="1774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C78B1-7FB8-8242-9503-7128439AA28A}"/>
              </a:ext>
            </a:extLst>
          </p:cNvPr>
          <p:cNvSpPr txBox="1"/>
          <p:nvPr/>
        </p:nvSpPr>
        <p:spPr>
          <a:xfrm>
            <a:off x="8388096" y="6473952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11.)   </a:t>
            </a:r>
          </a:p>
        </p:txBody>
      </p:sp>
    </p:spTree>
    <p:extLst>
      <p:ext uri="{BB962C8B-B14F-4D97-AF65-F5344CB8AC3E}">
        <p14:creationId xmlns:p14="http://schemas.microsoft.com/office/powerpoint/2010/main" val="68768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33467" y="1236568"/>
            <a:ext cx="375593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Coulomb’s Law </a:t>
            </a:r>
            <a:r>
              <a:rPr lang="en-US" sz="2000" dirty="0">
                <a:latin typeface="Times New Roman"/>
                <a:cs typeface="Times New Roman"/>
              </a:rPr>
              <a:t>observed that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dirty="0">
                <a:latin typeface="Times New Roman"/>
                <a:cs typeface="Times New Roman"/>
              </a:rPr>
              <a:t>generated by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 charge </a:t>
            </a:r>
            <a:r>
              <a:rPr lang="en-US" sz="2000" dirty="0">
                <a:latin typeface="Times New Roman"/>
                <a:cs typeface="Times New Roman"/>
              </a:rPr>
              <a:t>was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proportional to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magnitude of the field producing charge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inversely proportional to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square of the distance from the field producing charge and the point of interest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Extending this, if you have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extended charge</a:t>
            </a:r>
            <a:r>
              <a:rPr lang="en-US" sz="2000" dirty="0">
                <a:latin typeface="Times New Roman"/>
                <a:cs typeface="Times New Roman"/>
              </a:rPr>
              <a:t>, the technique is to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determine the magnitude of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for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differentially small piece of the charge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dq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then integrate </a:t>
            </a:r>
            <a:r>
              <a:rPr lang="en-US" sz="2000" dirty="0">
                <a:latin typeface="Times New Roman"/>
                <a:cs typeface="Times New Roman"/>
              </a:rPr>
              <a:t>to get the net </a:t>
            </a:r>
            <a:r>
              <a:rPr lang="en-US" sz="2000" i="1" dirty="0">
                <a:latin typeface="Times New Roman"/>
                <a:cs typeface="Times New Roman"/>
              </a:rPr>
              <a:t>electric field.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The Law of </a:t>
            </a:r>
            <a:r>
              <a:rPr lang="en-US" sz="4000" dirty="0" err="1">
                <a:solidFill>
                  <a:srgbClr val="FF0000"/>
                </a:solidFill>
                <a:latin typeface="Apple Chancery"/>
                <a:cs typeface="Apple Chancery"/>
              </a:rPr>
              <a:t>Biot-Savart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12.)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28355" y="1236568"/>
            <a:ext cx="4354132" cy="1543710"/>
            <a:chOff x="4755035" y="416853"/>
            <a:chExt cx="4354132" cy="154371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775407" y="1157055"/>
              <a:ext cx="4333760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817497" y="1052255"/>
              <a:ext cx="2962274" cy="215949"/>
            </a:xfrm>
            <a:prstGeom prst="rect">
              <a:avLst/>
            </a:prstGeom>
            <a:solidFill>
              <a:srgbClr val="C4FF1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911677"/>
                </p:ext>
              </p:extLst>
            </p:nvPr>
          </p:nvGraphicFramePr>
          <p:xfrm>
            <a:off x="5927725" y="1774825"/>
            <a:ext cx="1968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23" name="Equation" r:id="rId4" imgW="127000" imgH="127000" progId="Equation.DSMT4">
                    <p:embed/>
                  </p:oleObj>
                </mc:Choice>
                <mc:Fallback>
                  <p:oleObj name="Equation" r:id="rId4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7725" y="1774825"/>
                          <a:ext cx="196850" cy="185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821175"/>
                </p:ext>
              </p:extLst>
            </p:nvPr>
          </p:nvGraphicFramePr>
          <p:xfrm>
            <a:off x="5719343" y="1307500"/>
            <a:ext cx="3683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24" name="Equation" r:id="rId6" imgW="279400" imgH="127000" progId="Equation.DSMT4">
                    <p:embed/>
                  </p:oleObj>
                </mc:Choice>
                <mc:Fallback>
                  <p:oleObj name="Equation" r:id="rId6" imgW="2794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9343" y="1307500"/>
                          <a:ext cx="3683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Connector 32"/>
            <p:cNvCxnSpPr/>
            <p:nvPr/>
          </p:nvCxnSpPr>
          <p:spPr>
            <a:xfrm>
              <a:off x="4775407" y="416853"/>
              <a:ext cx="2278" cy="1463734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7419132"/>
                </p:ext>
              </p:extLst>
            </p:nvPr>
          </p:nvGraphicFramePr>
          <p:xfrm>
            <a:off x="4777685" y="614269"/>
            <a:ext cx="887413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25" name="Equation" r:id="rId8" imgW="647700" imgH="393700" progId="Equation.DSMT4">
                    <p:embed/>
                  </p:oleObj>
                </mc:Choice>
                <mc:Fallback>
                  <p:oleObj name="Equation" r:id="rId8" imgW="6477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77685" y="614269"/>
                          <a:ext cx="887413" cy="538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>
            <a:xfrm>
              <a:off x="4755035" y="1157055"/>
              <a:ext cx="729777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9314175"/>
                </p:ext>
              </p:extLst>
            </p:nvPr>
          </p:nvGraphicFramePr>
          <p:xfrm>
            <a:off x="5936830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26" name="Equation" r:id="rId10" imgW="139700" imgH="101600" progId="Equation.DSMT4">
                    <p:embed/>
                  </p:oleObj>
                </mc:Choice>
                <mc:Fallback>
                  <p:oleObj name="Equation" r:id="rId1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6830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1923252"/>
                </p:ext>
              </p:extLst>
            </p:nvPr>
          </p:nvGraphicFramePr>
          <p:xfrm>
            <a:off x="6171508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27" name="Equation" r:id="rId12" imgW="139700" imgH="101600" progId="Equation.DSMT4">
                    <p:embed/>
                  </p:oleObj>
                </mc:Choice>
                <mc:Fallback>
                  <p:oleObj name="Equation" r:id="rId12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1508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6353627"/>
                </p:ext>
              </p:extLst>
            </p:nvPr>
          </p:nvGraphicFramePr>
          <p:xfrm>
            <a:off x="6406186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28" name="Equation" r:id="rId13" imgW="139700" imgH="101600" progId="Equation.DSMT4">
                    <p:embed/>
                  </p:oleObj>
                </mc:Choice>
                <mc:Fallback>
                  <p:oleObj name="Equation" r:id="rId13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6186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5729003"/>
                </p:ext>
              </p:extLst>
            </p:nvPr>
          </p:nvGraphicFramePr>
          <p:xfrm>
            <a:off x="6640864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29" name="Equation" r:id="rId14" imgW="139700" imgH="101600" progId="Equation.DSMT4">
                    <p:embed/>
                  </p:oleObj>
                </mc:Choice>
                <mc:Fallback>
                  <p:oleObj name="Equation" r:id="rId14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0864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7653266"/>
                </p:ext>
              </p:extLst>
            </p:nvPr>
          </p:nvGraphicFramePr>
          <p:xfrm>
            <a:off x="6875542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0" name="Equation" r:id="rId15" imgW="139700" imgH="101600" progId="Equation.DSMT4">
                    <p:embed/>
                  </p:oleObj>
                </mc:Choice>
                <mc:Fallback>
                  <p:oleObj name="Equation" r:id="rId15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5542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8664988"/>
                </p:ext>
              </p:extLst>
            </p:nvPr>
          </p:nvGraphicFramePr>
          <p:xfrm>
            <a:off x="7344898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1" name="Equation" r:id="rId16" imgW="139700" imgH="101600" progId="Equation.DSMT4">
                    <p:embed/>
                  </p:oleObj>
                </mc:Choice>
                <mc:Fallback>
                  <p:oleObj name="Equation" r:id="rId16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4898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8862619"/>
                </p:ext>
              </p:extLst>
            </p:nvPr>
          </p:nvGraphicFramePr>
          <p:xfrm>
            <a:off x="7579576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2" name="Equation" r:id="rId17" imgW="139700" imgH="101600" progId="Equation.DSMT4">
                    <p:embed/>
                  </p:oleObj>
                </mc:Choice>
                <mc:Fallback>
                  <p:oleObj name="Equation" r:id="rId17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9576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0579614"/>
                </p:ext>
              </p:extLst>
            </p:nvPr>
          </p:nvGraphicFramePr>
          <p:xfrm>
            <a:off x="7814254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3" name="Equation" r:id="rId18" imgW="139700" imgH="101600" progId="Equation.DSMT4">
                    <p:embed/>
                  </p:oleObj>
                </mc:Choice>
                <mc:Fallback>
                  <p:oleObj name="Equation" r:id="rId18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4254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2202806"/>
                </p:ext>
              </p:extLst>
            </p:nvPr>
          </p:nvGraphicFramePr>
          <p:xfrm>
            <a:off x="8048932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4" name="Equation" r:id="rId19" imgW="139700" imgH="101600" progId="Equation.DSMT4">
                    <p:embed/>
                  </p:oleObj>
                </mc:Choice>
                <mc:Fallback>
                  <p:oleObj name="Equation" r:id="rId19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8932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7377779"/>
                </p:ext>
              </p:extLst>
            </p:nvPr>
          </p:nvGraphicFramePr>
          <p:xfrm>
            <a:off x="8283610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5" name="Equation" r:id="rId20" imgW="139700" imgH="101600" progId="Equation.DSMT4">
                    <p:embed/>
                  </p:oleObj>
                </mc:Choice>
                <mc:Fallback>
                  <p:oleObj name="Equation" r:id="rId20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3610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648734"/>
                </p:ext>
              </p:extLst>
            </p:nvPr>
          </p:nvGraphicFramePr>
          <p:xfrm>
            <a:off x="8518288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6" name="Equation" r:id="rId21" imgW="139700" imgH="101600" progId="Equation.DSMT4">
                    <p:embed/>
                  </p:oleObj>
                </mc:Choice>
                <mc:Fallback>
                  <p:oleObj name="Equation" r:id="rId21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8288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7" name="Straight Arrow Connector 46"/>
            <p:cNvCxnSpPr/>
            <p:nvPr/>
          </p:nvCxnSpPr>
          <p:spPr>
            <a:xfrm>
              <a:off x="4775407" y="1731362"/>
              <a:ext cx="2264692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065499" y="1052255"/>
              <a:ext cx="0" cy="828332"/>
            </a:xfrm>
            <a:prstGeom prst="line">
              <a:avLst/>
            </a:prstGeom>
            <a:ln w="9525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061249"/>
                </p:ext>
              </p:extLst>
            </p:nvPr>
          </p:nvGraphicFramePr>
          <p:xfrm>
            <a:off x="7050088" y="1576388"/>
            <a:ext cx="315912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7" name="Equation" r:id="rId22" imgW="203200" imgH="165100" progId="Equation.DSMT4">
                    <p:embed/>
                  </p:oleObj>
                </mc:Choice>
                <mc:Fallback>
                  <p:oleObj name="Equation" r:id="rId22" imgW="2032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088" y="1576388"/>
                          <a:ext cx="315912" cy="24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Connector 49"/>
            <p:cNvCxnSpPr/>
            <p:nvPr/>
          </p:nvCxnSpPr>
          <p:spPr>
            <a:xfrm>
              <a:off x="7327270" y="1052255"/>
              <a:ext cx="14918" cy="828332"/>
            </a:xfrm>
            <a:prstGeom prst="line">
              <a:avLst/>
            </a:prstGeom>
            <a:ln w="9525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7348073" y="1731362"/>
              <a:ext cx="412478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7071849" y="1058605"/>
              <a:ext cx="246274" cy="20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768883"/>
                </p:ext>
              </p:extLst>
            </p:nvPr>
          </p:nvGraphicFramePr>
          <p:xfrm>
            <a:off x="7123463" y="1115893"/>
            <a:ext cx="164557" cy="1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8" name="Equation" r:id="rId24" imgW="139700" imgH="101600" progId="Equation.DSMT4">
                    <p:embed/>
                  </p:oleObj>
                </mc:Choice>
                <mc:Fallback>
                  <p:oleObj name="Equation" r:id="rId24" imgW="139700" imgH="101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3463" y="1115893"/>
                          <a:ext cx="164557" cy="120675"/>
                        </a:xfrm>
                        <a:prstGeom prst="rect">
                          <a:avLst/>
                        </a:prstGeom>
                        <a:noFill/>
                        <a:ln w="12700" cmpd="sng"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2871655"/>
                </p:ext>
              </p:extLst>
            </p:nvPr>
          </p:nvGraphicFramePr>
          <p:xfrm>
            <a:off x="7064375" y="600075"/>
            <a:ext cx="314325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39" name="Equation" r:id="rId25" imgW="203200" imgH="203200" progId="Equation.DSMT4">
                    <p:embed/>
                  </p:oleObj>
                </mc:Choice>
                <mc:Fallback>
                  <p:oleObj name="Equation" r:id="rId25" imgW="203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4375" y="600075"/>
                          <a:ext cx="314325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5159"/>
              </p:ext>
            </p:extLst>
          </p:nvPr>
        </p:nvGraphicFramePr>
        <p:xfrm>
          <a:off x="4355659" y="3017590"/>
          <a:ext cx="4635468" cy="259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840" name="Equation" r:id="rId27" imgW="3568700" imgH="1993900" progId="Equation.DSMT4">
                  <p:embed/>
                </p:oleObj>
              </mc:Choice>
              <mc:Fallback>
                <p:oleObj name="Equation" r:id="rId27" imgW="3568700" imgH="199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355659" y="3017590"/>
                        <a:ext cx="4635468" cy="2595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8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5594443" y="5405439"/>
            <a:ext cx="35495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Notice </a:t>
            </a:r>
            <a:r>
              <a:rPr lang="en-US" sz="2000" dirty="0">
                <a:latin typeface="Times New Roman"/>
                <a:cs typeface="Times New Roman"/>
              </a:rPr>
              <a:t>the cross product gives a direction that is perpendicular to the plane defined by    and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at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dirty="0">
                <a:latin typeface="Times New Roman"/>
                <a:cs typeface="Times New Roman"/>
              </a:rPr>
              <a:t> as advertised earlier.    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33467" y="287476"/>
            <a:ext cx="8543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Apple Chancery"/>
                <a:cs typeface="Apple Chancery"/>
              </a:rPr>
              <a:t>Biot-Savart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does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similar thing for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magnetic fields, </a:t>
            </a:r>
            <a:r>
              <a:rPr lang="en-US" sz="2000" dirty="0">
                <a:latin typeface="Times New Roman"/>
                <a:cs typeface="Times New Roman"/>
              </a:rPr>
              <a:t>with the exception that it incorporates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B-field </a:t>
            </a:r>
            <a:r>
              <a:rPr lang="en-US" sz="2000" dirty="0">
                <a:latin typeface="Times New Roman"/>
                <a:cs typeface="Times New Roman"/>
              </a:rPr>
              <a:t>into the calculation.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13.)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0653"/>
              </p:ext>
            </p:extLst>
          </p:nvPr>
        </p:nvGraphicFramePr>
        <p:xfrm>
          <a:off x="1461243" y="2754342"/>
          <a:ext cx="184869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75" name="Equation" r:id="rId4" imgW="1104900" imgH="431800" progId="Equation.DSMT4">
                  <p:embed/>
                </p:oleObj>
              </mc:Choice>
              <mc:Fallback>
                <p:oleObj name="Equation" r:id="rId4" imgW="1104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1243" y="2754342"/>
                        <a:ext cx="184869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33467" y="1259989"/>
            <a:ext cx="43020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Specifically, it observes </a:t>
            </a:r>
            <a:r>
              <a:rPr lang="en-US" sz="2000" dirty="0">
                <a:latin typeface="Times New Roman"/>
                <a:cs typeface="Times New Roman"/>
              </a:rPr>
              <a:t>that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magnetic field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dB </a:t>
            </a:r>
            <a:r>
              <a:rPr lang="en-US" sz="2000" dirty="0">
                <a:latin typeface="Times New Roman"/>
                <a:cs typeface="Times New Roman"/>
              </a:rPr>
              <a:t>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Point P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due to </a:t>
            </a:r>
            <a:r>
              <a:rPr lang="en-US" sz="2000" dirty="0"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 current in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 differentially small section </a:t>
            </a:r>
            <a:r>
              <a:rPr lang="en-US" sz="2000" i="1" dirty="0">
                <a:solidFill>
                  <a:srgbClr val="008000"/>
                </a:solidFill>
                <a:latin typeface="Times New Roman"/>
                <a:cs typeface="Times New Roman"/>
              </a:rPr>
              <a:t>ds </a:t>
            </a:r>
            <a:r>
              <a:rPr lang="en-US" sz="2000" dirty="0">
                <a:latin typeface="Times New Roman"/>
                <a:cs typeface="Times New Roman"/>
              </a:rPr>
              <a:t>of wire is:</a:t>
            </a:r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77207"/>
            <a:ext cx="3733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7456305" y="4062243"/>
            <a:ext cx="158233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graphic courtesy of Mr. White</a:t>
            </a: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131530" y="3433306"/>
            <a:ext cx="886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where: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4198"/>
              </p:ext>
            </p:extLst>
          </p:nvPr>
        </p:nvGraphicFramePr>
        <p:xfrm>
          <a:off x="333467" y="4199732"/>
          <a:ext cx="32099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76" name="Equation" r:id="rId7" imgW="1917700" imgH="355600" progId="Equation.DSMT4">
                  <p:embed/>
                </p:oleObj>
              </mc:Choice>
              <mc:Fallback>
                <p:oleObj name="Equation" r:id="rId7" imgW="19177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467" y="4199732"/>
                        <a:ext cx="320992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29814"/>
              </p:ext>
            </p:extLst>
          </p:nvPr>
        </p:nvGraphicFramePr>
        <p:xfrm>
          <a:off x="333467" y="4796632"/>
          <a:ext cx="3956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77" name="Equation" r:id="rId9" imgW="2362200" imgH="203200" progId="Equation.DSMT4">
                  <p:embed/>
                </p:oleObj>
              </mc:Choice>
              <mc:Fallback>
                <p:oleObj name="Equation" r:id="rId9" imgW="2362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3467" y="4796632"/>
                        <a:ext cx="39560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240493"/>
              </p:ext>
            </p:extLst>
          </p:nvPr>
        </p:nvGraphicFramePr>
        <p:xfrm>
          <a:off x="333467" y="5492192"/>
          <a:ext cx="44450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78" name="Equation" r:id="rId11" imgW="2654300" imgH="203200" progId="Equation.DSMT4">
                  <p:embed/>
                </p:oleObj>
              </mc:Choice>
              <mc:Fallback>
                <p:oleObj name="Equation" r:id="rId11" imgW="265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3467" y="5492192"/>
                        <a:ext cx="444500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43601"/>
              </p:ext>
            </p:extLst>
          </p:nvPr>
        </p:nvGraphicFramePr>
        <p:xfrm>
          <a:off x="574768" y="5129214"/>
          <a:ext cx="50196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79" name="Equation" r:id="rId13" imgW="2997200" imgH="165100" progId="Equation.DSMT4">
                  <p:embed/>
                </p:oleObj>
              </mc:Choice>
              <mc:Fallback>
                <p:oleObj name="Equation" r:id="rId13" imgW="2997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4768" y="5129214"/>
                        <a:ext cx="501967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76684"/>
              </p:ext>
            </p:extLst>
          </p:nvPr>
        </p:nvGraphicFramePr>
        <p:xfrm>
          <a:off x="574768" y="5838032"/>
          <a:ext cx="3786187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80" name="Equation" r:id="rId15" imgW="2260600" imgH="165100" progId="Equation.DSMT4">
                  <p:embed/>
                </p:oleObj>
              </mc:Choice>
              <mc:Fallback>
                <p:oleObj name="Equation" r:id="rId15" imgW="22606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4768" y="5838032"/>
                        <a:ext cx="3786187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30964"/>
              </p:ext>
            </p:extLst>
          </p:nvPr>
        </p:nvGraphicFramePr>
        <p:xfrm>
          <a:off x="333467" y="6218238"/>
          <a:ext cx="32543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81" name="Equation" r:id="rId17" imgW="1943100" imgH="203200" progId="Equation.DSMT4">
                  <p:embed/>
                </p:oleObj>
              </mc:Choice>
              <mc:Fallback>
                <p:oleObj name="Equation" r:id="rId17" imgW="1943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3467" y="6218238"/>
                        <a:ext cx="325437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797021"/>
              </p:ext>
            </p:extLst>
          </p:nvPr>
        </p:nvGraphicFramePr>
        <p:xfrm>
          <a:off x="7777956" y="6079331"/>
          <a:ext cx="192088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82" name="Equation" r:id="rId19" imgW="114300" imgH="165100" progId="Equation.DSMT4">
                  <p:embed/>
                </p:oleObj>
              </mc:Choice>
              <mc:Fallback>
                <p:oleObj name="Equation" r:id="rId1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77956" y="6079331"/>
                        <a:ext cx="192088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1621"/>
              </p:ext>
            </p:extLst>
          </p:nvPr>
        </p:nvGraphicFramePr>
        <p:xfrm>
          <a:off x="333467" y="3869532"/>
          <a:ext cx="267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83" name="Equation" r:id="rId21" imgW="1600200" imgH="165100" progId="Equation.DSMT4">
                  <p:embed/>
                </p:oleObj>
              </mc:Choice>
              <mc:Fallback>
                <p:oleObj name="Equation" r:id="rId21" imgW="1600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3467" y="3869532"/>
                        <a:ext cx="2679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9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52" grpId="0"/>
      <p:bldP spid="58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800" dirty="0">
                <a:solidFill>
                  <a:schemeClr val="tx2"/>
                </a:solidFill>
                <a:latin typeface="Times New Roman"/>
                <a:cs typeface="Times New Roman"/>
              </a:rPr>
              <a:t>The </a:t>
            </a:r>
            <a:r>
              <a:rPr lang="en-US" sz="4800" dirty="0" err="1">
                <a:solidFill>
                  <a:schemeClr val="tx2"/>
                </a:solidFill>
                <a:latin typeface="Times New Roman"/>
                <a:cs typeface="Times New Roman"/>
              </a:rPr>
              <a:t>Biot-Savart</a:t>
            </a:r>
            <a:r>
              <a:rPr lang="en-US" sz="4800" dirty="0">
                <a:solidFill>
                  <a:schemeClr val="tx2"/>
                </a:solidFill>
                <a:latin typeface="Times New Roman"/>
                <a:cs typeface="Times New Roman"/>
              </a:rPr>
              <a:t> Law  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(courtesy of Mr.  White)</a:t>
            </a:r>
            <a:endParaRPr lang="en-US" sz="4400" b="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6200" y="2133600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latin typeface="Times New Roman"/>
                <a:cs typeface="Times New Roman"/>
              </a:rPr>
              <a:t>magnetic field at a point P perpendicular to segment of wire </a:t>
            </a:r>
            <a:r>
              <a:rPr lang="en-US" altLang="ja-JP" sz="2000" b="0" i="1" dirty="0">
                <a:latin typeface="Times New Roman"/>
                <a:cs typeface="Times New Roman"/>
              </a:rPr>
              <a:t>ds</a:t>
            </a:r>
            <a:r>
              <a:rPr lang="en-US" altLang="ja-JP" sz="2000" b="0" dirty="0">
                <a:latin typeface="Times New Roman"/>
                <a:cs typeface="Times New Roman"/>
              </a:rPr>
              <a:t> &amp; perpendicular to unit vector </a:t>
            </a:r>
            <a:r>
              <a:rPr lang="en-US" altLang="ja-JP" sz="2000" dirty="0">
                <a:latin typeface="Times New Roman"/>
                <a:cs typeface="Times New Roman"/>
              </a:rPr>
              <a:t>r</a:t>
            </a:r>
            <a:r>
              <a:rPr lang="en-US" altLang="ja-JP" sz="2000" b="0" dirty="0">
                <a:latin typeface="Times New Roman"/>
                <a:cs typeface="Times New Roman"/>
              </a:rPr>
              <a:t> from </a:t>
            </a:r>
            <a:r>
              <a:rPr lang="en-US" altLang="ja-JP" sz="2000" b="0" i="1" dirty="0">
                <a:latin typeface="Times New Roman"/>
                <a:cs typeface="Times New Roman"/>
              </a:rPr>
              <a:t>ds</a:t>
            </a:r>
            <a:r>
              <a:rPr lang="en-US" altLang="ja-JP" sz="2000" b="0" dirty="0">
                <a:latin typeface="Times New Roman"/>
                <a:cs typeface="Times New Roman"/>
              </a:rPr>
              <a:t> to P.</a:t>
            </a:r>
            <a:endParaRPr lang="en-US" sz="2000" b="0" dirty="0">
              <a:latin typeface="Times New Roman"/>
              <a:cs typeface="Times New Roman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514600" y="1143000"/>
          <a:ext cx="37338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572" name="Equation" r:id="rId4" imgW="1066800" imgH="368300" progId="Equation.DSMT4">
                  <p:embed/>
                </p:oleObj>
              </mc:Choice>
              <mc:Fallback>
                <p:oleObj name="Equation" r:id="rId4" imgW="1066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143000"/>
                        <a:ext cx="373380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90600" y="4419600"/>
            <a:ext cx="403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200" b="0" i="1">
                <a:latin typeface="Times New Roman"/>
                <a:cs typeface="Times New Roman"/>
              </a:rPr>
              <a:t>k</a:t>
            </a:r>
            <a:r>
              <a:rPr lang="en-US" sz="2200" b="0" baseline="-25000">
                <a:latin typeface="Times New Roman"/>
                <a:cs typeface="Times New Roman"/>
              </a:rPr>
              <a:t>m</a:t>
            </a:r>
            <a:r>
              <a:rPr lang="en-US" sz="2200" b="0">
                <a:latin typeface="Times New Roman"/>
                <a:cs typeface="Times New Roman"/>
              </a:rPr>
              <a:t>= 10</a:t>
            </a:r>
            <a:r>
              <a:rPr lang="en-US" sz="2200" b="0" baseline="30000">
                <a:latin typeface="Times New Roman"/>
                <a:cs typeface="Times New Roman"/>
              </a:rPr>
              <a:t>-7</a:t>
            </a:r>
            <a:r>
              <a:rPr lang="en-US" sz="2200" b="0">
                <a:latin typeface="Times New Roman"/>
                <a:cs typeface="Times New Roman"/>
              </a:rPr>
              <a:t> T•m/A 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b="0" i="1">
                <a:latin typeface="Times New Roman"/>
                <a:cs typeface="Times New Roman"/>
              </a:rPr>
              <a:t>k</a:t>
            </a:r>
            <a:r>
              <a:rPr lang="en-US" sz="2200" b="0" baseline="-25000">
                <a:latin typeface="Times New Roman"/>
                <a:cs typeface="Times New Roman"/>
              </a:rPr>
              <a:t>m</a:t>
            </a:r>
            <a:r>
              <a:rPr lang="en-US" sz="2200" b="0">
                <a:latin typeface="Times New Roman"/>
                <a:cs typeface="Times New Roman"/>
              </a:rPr>
              <a:t>= </a:t>
            </a:r>
            <a:r>
              <a:rPr lang="en-US" sz="2200" b="0" i="1">
                <a:latin typeface="Times New Roman"/>
                <a:cs typeface="Times New Roman"/>
              </a:rPr>
              <a:t>µ</a:t>
            </a:r>
            <a:r>
              <a:rPr lang="en-US" sz="2200" b="0" baseline="-25000">
                <a:latin typeface="Times New Roman"/>
                <a:cs typeface="Times New Roman"/>
              </a:rPr>
              <a:t>o</a:t>
            </a:r>
            <a:r>
              <a:rPr lang="en-US" sz="2200" b="0">
                <a:latin typeface="Times New Roman"/>
                <a:cs typeface="Times New Roman"/>
              </a:rPr>
              <a:t> /4π , where 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b="0" i="1">
                <a:latin typeface="Times New Roman"/>
                <a:cs typeface="Times New Roman"/>
              </a:rPr>
              <a:t>µ</a:t>
            </a:r>
            <a:r>
              <a:rPr lang="en-US" sz="2200" b="0" baseline="-25000">
                <a:latin typeface="Times New Roman"/>
                <a:cs typeface="Times New Roman"/>
              </a:rPr>
              <a:t>o</a:t>
            </a:r>
            <a:r>
              <a:rPr lang="en-US" sz="2200" b="0">
                <a:latin typeface="Times New Roman"/>
                <a:cs typeface="Times New Roman"/>
              </a:rPr>
              <a:t> = </a:t>
            </a:r>
            <a:r>
              <a:rPr lang="en-US" sz="2200" b="0" i="1">
                <a:latin typeface="Times New Roman"/>
                <a:cs typeface="Times New Roman"/>
              </a:rPr>
              <a:t>permeability</a:t>
            </a:r>
            <a:r>
              <a:rPr lang="en-US" sz="2200" b="0">
                <a:latin typeface="Times New Roman"/>
                <a:cs typeface="Times New Roman"/>
              </a:rPr>
              <a:t> of free space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b="0" i="1">
                <a:latin typeface="Times New Roman"/>
                <a:cs typeface="Times New Roman"/>
              </a:rPr>
              <a:t>µ</a:t>
            </a:r>
            <a:r>
              <a:rPr lang="en-US" sz="2200" b="0" baseline="-25000">
                <a:latin typeface="Times New Roman"/>
                <a:cs typeface="Times New Roman"/>
              </a:rPr>
              <a:t>o</a:t>
            </a:r>
            <a:r>
              <a:rPr lang="en-US" sz="2200" b="0">
                <a:latin typeface="Times New Roman"/>
                <a:cs typeface="Times New Roman"/>
              </a:rPr>
              <a:t> =4π x10</a:t>
            </a:r>
            <a:r>
              <a:rPr lang="en-US" sz="2200" b="0" baseline="30000">
                <a:latin typeface="Times New Roman"/>
                <a:cs typeface="Times New Roman"/>
              </a:rPr>
              <a:t>-7</a:t>
            </a:r>
            <a:r>
              <a:rPr lang="en-US" sz="2200" b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657600" y="25146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200" b="0">
                <a:latin typeface="Times New Roman"/>
                <a:cs typeface="Times New Roman"/>
              </a:rPr>
              <a:t>steady current in direction </a:t>
            </a:r>
            <a:r>
              <a:rPr lang="en-US" sz="2200" b="0" i="1">
                <a:latin typeface="Times New Roman"/>
                <a:cs typeface="Times New Roman"/>
              </a:rPr>
              <a:t>ds</a:t>
            </a:r>
            <a:endParaRPr lang="en-US" sz="2200" b="0">
              <a:latin typeface="Times New Roman"/>
              <a:cs typeface="Times New Roman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553200" y="22098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200" b="0">
                <a:latin typeface="Times New Roman"/>
                <a:cs typeface="Times New Roman"/>
              </a:rPr>
              <a:t>element of wire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239000" y="9906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200" b="0">
                <a:latin typeface="Times New Roman"/>
                <a:cs typeface="Times New Roman"/>
              </a:rPr>
              <a:t>determines direction of field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1371600" y="18288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2590800" y="2133600"/>
            <a:ext cx="1143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4343400" y="17526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 flipV="1">
            <a:off x="5410200" y="16764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6172200" y="1295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0250"/>
            <a:ext cx="3733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53751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14)</a:t>
            </a:r>
          </a:p>
        </p:txBody>
      </p:sp>
    </p:spTree>
    <p:extLst>
      <p:ext uri="{BB962C8B-B14F-4D97-AF65-F5344CB8AC3E}">
        <p14:creationId xmlns:p14="http://schemas.microsoft.com/office/powerpoint/2010/main" val="39011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3" grpId="0" build="p" autoUpdateAnimBg="0"/>
      <p:bldP spid="7174" grpId="0" build="p" autoUpdateAnimBg="0"/>
      <p:bldP spid="7175" grpId="0" build="p" autoUpdateAnimBg="0"/>
      <p:bldP spid="7176" grpId="0" build="p" autoUpdateAnimBg="0"/>
      <p:bldP spid="7177" grpId="0" animBg="1"/>
      <p:bldP spid="7178" grpId="0" animBg="1"/>
      <p:bldP spid="7179" grpId="0" animBg="1"/>
      <p:bldP spid="7180" grpId="0" animBg="1"/>
      <p:bldP spid="71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7769" y="3427989"/>
            <a:ext cx="878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                                             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cross product</a:t>
            </a:r>
            <a:r>
              <a:rPr lang="en-US" sz="2000" dirty="0">
                <a:latin typeface="Times New Roman"/>
                <a:cs typeface="Times New Roman"/>
              </a:rPr>
              <a:t> that bit produces becomes: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406400"/>
            <a:ext cx="5511800" cy="16002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2: </a:t>
            </a:r>
            <a:r>
              <a:rPr lang="en-US" sz="1800" dirty="0">
                <a:latin typeface="Times New Roman"/>
                <a:cs typeface="Times New Roman"/>
              </a:rPr>
              <a:t>(problem courtesy of Mr. White):  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Determine</a:t>
            </a:r>
            <a:r>
              <a:rPr lang="en-US" sz="2200" dirty="0">
                <a:latin typeface="Times New Roman"/>
                <a:cs typeface="Times New Roman"/>
              </a:rPr>
              <a:t> the 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magnitude and direction </a:t>
            </a:r>
            <a:r>
              <a:rPr lang="en-US" sz="2200" dirty="0">
                <a:latin typeface="Times New Roman"/>
                <a:cs typeface="Times New Roman"/>
              </a:rPr>
              <a:t>of the </a:t>
            </a:r>
            <a:r>
              <a:rPr lang="en-US" sz="2200" i="1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2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2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at the point </a:t>
            </a:r>
            <a:r>
              <a:rPr lang="en-US" sz="2200" i="1" dirty="0">
                <a:latin typeface="Times New Roman"/>
                <a:cs typeface="Times New Roman"/>
              </a:rPr>
              <a:t>O</a:t>
            </a:r>
            <a:r>
              <a:rPr lang="en-US" sz="2200" dirty="0">
                <a:latin typeface="Times New Roman"/>
                <a:cs typeface="Times New Roman"/>
              </a:rPr>
              <a:t> in the diagram. (Current </a:t>
            </a:r>
            <a:r>
              <a:rPr lang="en-US" sz="2200" i="1" dirty="0">
                <a:latin typeface="Times New Roman"/>
                <a:cs typeface="Times New Roman"/>
              </a:rPr>
              <a:t>I</a:t>
            </a:r>
            <a:r>
              <a:rPr lang="en-US" sz="2200" dirty="0">
                <a:latin typeface="Times New Roman"/>
                <a:cs typeface="Times New Roman"/>
              </a:rPr>
              <a:t> flows from top to bottom, 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radius of curvature =</a:t>
            </a:r>
            <a:r>
              <a:rPr lang="en-US" sz="22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200" dirty="0">
                <a:latin typeface="Times New Roman"/>
                <a:cs typeface="Times New Roman"/>
              </a:rPr>
              <a:t>.)</a:t>
            </a:r>
            <a:br>
              <a:rPr lang="en-US" sz="2200" dirty="0">
                <a:latin typeface="Times New Roman"/>
                <a:cs typeface="Times New Roman"/>
              </a:rPr>
            </a:br>
            <a:endParaRPr lang="en-US" sz="2200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500" y="2006600"/>
            <a:ext cx="523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To do this</a:t>
            </a:r>
            <a:r>
              <a:rPr lang="en-US" sz="2000" dirty="0">
                <a:latin typeface="Times New Roman"/>
                <a:cs typeface="Times New Roman"/>
              </a:rPr>
              <a:t>, you need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break the current paths into segments </a:t>
            </a:r>
            <a:r>
              <a:rPr lang="en-US" sz="2000" dirty="0">
                <a:latin typeface="Times New Roman"/>
                <a:cs typeface="Times New Roman"/>
              </a:rPr>
              <a:t>that either have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same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lang="en-US" sz="2000" dirty="0">
                <a:latin typeface="Times New Roman"/>
                <a:cs typeface="Times New Roman"/>
              </a:rPr>
              <a:t> or have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cross product that is zero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00" y="3123863"/>
            <a:ext cx="878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Defining </a:t>
            </a:r>
            <a:r>
              <a:rPr lang="en-US" sz="2000" dirty="0">
                <a:latin typeface="Times New Roman"/>
                <a:cs typeface="Times New Roman"/>
              </a:rPr>
              <a:t>a differential length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 the unit vector     in one of the sections that moves directly toward or away from the point (see sketch),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504480" y="296333"/>
            <a:ext cx="3681853" cy="2650067"/>
            <a:chOff x="5504480" y="296333"/>
            <a:chExt cx="3681853" cy="265006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010275" y="1022350"/>
              <a:ext cx="1473200" cy="587375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000750" y="1631950"/>
              <a:ext cx="1473200" cy="587375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7327899" y="342900"/>
              <a:ext cx="1811867" cy="2548467"/>
            </a:xfrm>
            <a:custGeom>
              <a:avLst/>
              <a:gdLst>
                <a:gd name="connsiteX0" fmla="*/ 1811867 w 1811867"/>
                <a:gd name="connsiteY0" fmla="*/ 101600 h 2548467"/>
                <a:gd name="connsiteX1" fmla="*/ 203200 w 1811867"/>
                <a:gd name="connsiteY1" fmla="*/ 749300 h 2548467"/>
                <a:gd name="connsiteX2" fmla="*/ 245534 w 1811867"/>
                <a:gd name="connsiteY2" fmla="*/ 855134 h 2548467"/>
                <a:gd name="connsiteX3" fmla="*/ 296334 w 1811867"/>
                <a:gd name="connsiteY3" fmla="*/ 977900 h 2548467"/>
                <a:gd name="connsiteX4" fmla="*/ 317500 w 1811867"/>
                <a:gd name="connsiteY4" fmla="*/ 1100667 h 2548467"/>
                <a:gd name="connsiteX5" fmla="*/ 330200 w 1811867"/>
                <a:gd name="connsiteY5" fmla="*/ 1244600 h 2548467"/>
                <a:gd name="connsiteX6" fmla="*/ 317500 w 1811867"/>
                <a:gd name="connsiteY6" fmla="*/ 1392767 h 2548467"/>
                <a:gd name="connsiteX7" fmla="*/ 292100 w 1811867"/>
                <a:gd name="connsiteY7" fmla="*/ 1536700 h 2548467"/>
                <a:gd name="connsiteX8" fmla="*/ 262467 w 1811867"/>
                <a:gd name="connsiteY8" fmla="*/ 1659467 h 2548467"/>
                <a:gd name="connsiteX9" fmla="*/ 224367 w 1811867"/>
                <a:gd name="connsiteY9" fmla="*/ 1748367 h 2548467"/>
                <a:gd name="connsiteX10" fmla="*/ 203200 w 1811867"/>
                <a:gd name="connsiteY10" fmla="*/ 1794934 h 2548467"/>
                <a:gd name="connsiteX11" fmla="*/ 1803400 w 1811867"/>
                <a:gd name="connsiteY11" fmla="*/ 2446867 h 2548467"/>
                <a:gd name="connsiteX12" fmla="*/ 1634067 w 1811867"/>
                <a:gd name="connsiteY12" fmla="*/ 2548467 h 2548467"/>
                <a:gd name="connsiteX13" fmla="*/ 4234 w 1811867"/>
                <a:gd name="connsiteY13" fmla="*/ 1892300 h 2548467"/>
                <a:gd name="connsiteX14" fmla="*/ 71967 w 1811867"/>
                <a:gd name="connsiteY14" fmla="*/ 1761067 h 2548467"/>
                <a:gd name="connsiteX15" fmla="*/ 127000 w 1811867"/>
                <a:gd name="connsiteY15" fmla="*/ 1612900 h 2548467"/>
                <a:gd name="connsiteX16" fmla="*/ 169334 w 1811867"/>
                <a:gd name="connsiteY16" fmla="*/ 1460500 h 2548467"/>
                <a:gd name="connsiteX17" fmla="*/ 182034 w 1811867"/>
                <a:gd name="connsiteY17" fmla="*/ 1282700 h 2548467"/>
                <a:gd name="connsiteX18" fmla="*/ 169334 w 1811867"/>
                <a:gd name="connsiteY18" fmla="*/ 1092200 h 2548467"/>
                <a:gd name="connsiteX19" fmla="*/ 110067 w 1811867"/>
                <a:gd name="connsiteY19" fmla="*/ 918634 h 2548467"/>
                <a:gd name="connsiteX20" fmla="*/ 55034 w 1811867"/>
                <a:gd name="connsiteY20" fmla="*/ 770467 h 2548467"/>
                <a:gd name="connsiteX21" fmla="*/ 0 w 1811867"/>
                <a:gd name="connsiteY21" fmla="*/ 651934 h 2548467"/>
                <a:gd name="connsiteX22" fmla="*/ 1634067 w 1811867"/>
                <a:gd name="connsiteY22" fmla="*/ 0 h 2548467"/>
                <a:gd name="connsiteX23" fmla="*/ 1811867 w 1811867"/>
                <a:gd name="connsiteY23" fmla="*/ 101600 h 254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1867" h="2548467">
                  <a:moveTo>
                    <a:pt x="1811867" y="101600"/>
                  </a:moveTo>
                  <a:lnTo>
                    <a:pt x="203200" y="749300"/>
                  </a:lnTo>
                  <a:lnTo>
                    <a:pt x="245534" y="855134"/>
                  </a:lnTo>
                  <a:lnTo>
                    <a:pt x="296334" y="977900"/>
                  </a:lnTo>
                  <a:lnTo>
                    <a:pt x="317500" y="1100667"/>
                  </a:lnTo>
                  <a:lnTo>
                    <a:pt x="330200" y="1244600"/>
                  </a:lnTo>
                  <a:lnTo>
                    <a:pt x="317500" y="1392767"/>
                  </a:lnTo>
                  <a:lnTo>
                    <a:pt x="292100" y="1536700"/>
                  </a:lnTo>
                  <a:lnTo>
                    <a:pt x="262467" y="1659467"/>
                  </a:lnTo>
                  <a:lnTo>
                    <a:pt x="224367" y="1748367"/>
                  </a:lnTo>
                  <a:lnTo>
                    <a:pt x="203200" y="1794934"/>
                  </a:lnTo>
                  <a:lnTo>
                    <a:pt x="1803400" y="2446867"/>
                  </a:lnTo>
                  <a:lnTo>
                    <a:pt x="1634067" y="2548467"/>
                  </a:lnTo>
                  <a:lnTo>
                    <a:pt x="4234" y="1892300"/>
                  </a:lnTo>
                  <a:lnTo>
                    <a:pt x="71967" y="1761067"/>
                  </a:lnTo>
                  <a:lnTo>
                    <a:pt x="127000" y="1612900"/>
                  </a:lnTo>
                  <a:lnTo>
                    <a:pt x="169334" y="1460500"/>
                  </a:lnTo>
                  <a:lnTo>
                    <a:pt x="182034" y="1282700"/>
                  </a:lnTo>
                  <a:lnTo>
                    <a:pt x="169334" y="1092200"/>
                  </a:lnTo>
                  <a:lnTo>
                    <a:pt x="110067" y="918634"/>
                  </a:lnTo>
                  <a:lnTo>
                    <a:pt x="55034" y="770467"/>
                  </a:lnTo>
                  <a:lnTo>
                    <a:pt x="0" y="651934"/>
                  </a:lnTo>
                  <a:lnTo>
                    <a:pt x="1634067" y="0"/>
                  </a:lnTo>
                  <a:lnTo>
                    <a:pt x="1811867" y="101600"/>
                  </a:lnTo>
                  <a:close/>
                </a:path>
              </a:pathLst>
            </a:cu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90000" y="296333"/>
              <a:ext cx="296333" cy="237067"/>
            </a:xfrm>
            <a:custGeom>
              <a:avLst/>
              <a:gdLst>
                <a:gd name="connsiteX0" fmla="*/ 0 w 296333"/>
                <a:gd name="connsiteY0" fmla="*/ 21167 h 237067"/>
                <a:gd name="connsiteX1" fmla="*/ 220133 w 296333"/>
                <a:gd name="connsiteY1" fmla="*/ 237067 h 237067"/>
                <a:gd name="connsiteX2" fmla="*/ 296333 w 296333"/>
                <a:gd name="connsiteY2" fmla="*/ 135467 h 237067"/>
                <a:gd name="connsiteX3" fmla="*/ 88900 w 296333"/>
                <a:gd name="connsiteY3" fmla="*/ 0 h 237067"/>
                <a:gd name="connsiteX4" fmla="*/ 0 w 296333"/>
                <a:gd name="connsiteY4" fmla="*/ 211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3" h="237067">
                  <a:moveTo>
                    <a:pt x="0" y="21167"/>
                  </a:moveTo>
                  <a:lnTo>
                    <a:pt x="220133" y="237067"/>
                  </a:lnTo>
                  <a:lnTo>
                    <a:pt x="296333" y="135467"/>
                  </a:lnTo>
                  <a:lnTo>
                    <a:pt x="88900" y="0"/>
                  </a:lnTo>
                  <a:lnTo>
                    <a:pt x="0" y="21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flipV="1">
              <a:off x="8890000" y="2709333"/>
              <a:ext cx="296333" cy="237067"/>
            </a:xfrm>
            <a:custGeom>
              <a:avLst/>
              <a:gdLst>
                <a:gd name="connsiteX0" fmla="*/ 0 w 296333"/>
                <a:gd name="connsiteY0" fmla="*/ 21167 h 237067"/>
                <a:gd name="connsiteX1" fmla="*/ 220133 w 296333"/>
                <a:gd name="connsiteY1" fmla="*/ 237067 h 237067"/>
                <a:gd name="connsiteX2" fmla="*/ 296333 w 296333"/>
                <a:gd name="connsiteY2" fmla="*/ 135467 h 237067"/>
                <a:gd name="connsiteX3" fmla="*/ 88900 w 296333"/>
                <a:gd name="connsiteY3" fmla="*/ 0 h 237067"/>
                <a:gd name="connsiteX4" fmla="*/ 0 w 296333"/>
                <a:gd name="connsiteY4" fmla="*/ 211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3" h="237067">
                  <a:moveTo>
                    <a:pt x="0" y="21167"/>
                  </a:moveTo>
                  <a:lnTo>
                    <a:pt x="220133" y="237067"/>
                  </a:lnTo>
                  <a:lnTo>
                    <a:pt x="296333" y="135467"/>
                  </a:lnTo>
                  <a:lnTo>
                    <a:pt x="88900" y="0"/>
                  </a:lnTo>
                  <a:lnTo>
                    <a:pt x="0" y="21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4480" y="1471225"/>
              <a:ext cx="649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point O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6324600" y="1473200"/>
            <a:ext cx="89090" cy="304800"/>
          </a:xfrm>
          <a:custGeom>
            <a:avLst/>
            <a:gdLst>
              <a:gd name="connsiteX0" fmla="*/ 0 w 89090"/>
              <a:gd name="connsiteY0" fmla="*/ 0 h 304800"/>
              <a:gd name="connsiteX1" fmla="*/ 88900 w 89090"/>
              <a:gd name="connsiteY1" fmla="*/ 165100 h 304800"/>
              <a:gd name="connsiteX2" fmla="*/ 25400 w 8909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90" h="304800">
                <a:moveTo>
                  <a:pt x="0" y="0"/>
                </a:moveTo>
                <a:cubicBezTo>
                  <a:pt x="42333" y="57150"/>
                  <a:pt x="84667" y="114300"/>
                  <a:pt x="88900" y="165100"/>
                </a:cubicBezTo>
                <a:cubicBezTo>
                  <a:pt x="93133" y="215900"/>
                  <a:pt x="25400" y="304800"/>
                  <a:pt x="25400" y="30480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522772"/>
              </p:ext>
            </p:extLst>
          </p:nvPr>
        </p:nvGraphicFramePr>
        <p:xfrm>
          <a:off x="6421007" y="1457325"/>
          <a:ext cx="2127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47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1007" y="1457325"/>
                        <a:ext cx="21272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73630"/>
              </p:ext>
            </p:extLst>
          </p:nvPr>
        </p:nvGraphicFramePr>
        <p:xfrm>
          <a:off x="6443663" y="1878013"/>
          <a:ext cx="2555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48" name="Equation" r:id="rId6" imgW="152400" imgH="152400" progId="Equation.DSMT4">
                  <p:embed/>
                </p:oleObj>
              </mc:Choice>
              <mc:Fallback>
                <p:oleObj name="Equation" r:id="rId6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3663" y="1878013"/>
                        <a:ext cx="255587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216486"/>
              </p:ext>
            </p:extLst>
          </p:nvPr>
        </p:nvGraphicFramePr>
        <p:xfrm>
          <a:off x="8356600" y="2709333"/>
          <a:ext cx="1492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49" name="Equation" r:id="rId8" imgW="88900" imgH="152400" progId="Equation.DSMT4">
                  <p:embed/>
                </p:oleObj>
              </mc:Choice>
              <mc:Fallback>
                <p:oleObj name="Equation" r:id="rId8" imgW="88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56600" y="2709333"/>
                        <a:ext cx="149225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8267700" y="2524655"/>
            <a:ext cx="525462" cy="216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820351"/>
              </p:ext>
            </p:extLst>
          </p:nvPr>
        </p:nvGraphicFramePr>
        <p:xfrm>
          <a:off x="3067051" y="4139526"/>
          <a:ext cx="248761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50" name="Equation" r:id="rId10" imgW="1485900" imgH="1092200" progId="Equation.DSMT4">
                  <p:embed/>
                </p:oleObj>
              </mc:Choice>
              <mc:Fallback>
                <p:oleObj name="Equation" r:id="rId10" imgW="14859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7051" y="4139526"/>
                        <a:ext cx="2487612" cy="183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flipH="1">
            <a:off x="8188325" y="609600"/>
            <a:ext cx="333376" cy="127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505825" y="533400"/>
            <a:ext cx="57150" cy="139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53400" y="669925"/>
            <a:ext cx="57150" cy="139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348718"/>
              </p:ext>
            </p:extLst>
          </p:nvPr>
        </p:nvGraphicFramePr>
        <p:xfrm>
          <a:off x="7808913" y="328613"/>
          <a:ext cx="2127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51" name="Equation" r:id="rId12" imgW="127000" imgH="203200" progId="Equation.DSMT4">
                  <p:embed/>
                </p:oleObj>
              </mc:Choice>
              <mc:Fallback>
                <p:oleObj name="Equation" r:id="rId12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08913" y="328613"/>
                        <a:ext cx="2127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H="1">
            <a:off x="7835900" y="577850"/>
            <a:ext cx="447675" cy="184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69327"/>
              </p:ext>
            </p:extLst>
          </p:nvPr>
        </p:nvGraphicFramePr>
        <p:xfrm>
          <a:off x="8283575" y="709876"/>
          <a:ext cx="3619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52" name="Equation" r:id="rId14" imgW="215900" imgH="203200" progId="Equation.DSMT4">
                  <p:embed/>
                </p:oleObj>
              </mc:Choice>
              <mc:Fallback>
                <p:oleObj name="Equation" r:id="rId14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83575" y="709876"/>
                        <a:ext cx="36195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184172"/>
              </p:ext>
            </p:extLst>
          </p:nvPr>
        </p:nvGraphicFramePr>
        <p:xfrm>
          <a:off x="5313363" y="3187363"/>
          <a:ext cx="2127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53" name="Equation" r:id="rId16" imgW="127000" imgH="203200" progId="Equation.DSMT4">
                  <p:embed/>
                </p:oleObj>
              </mc:Choice>
              <mc:Fallback>
                <p:oleObj name="Equation" r:id="rId16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13363" y="3187363"/>
                        <a:ext cx="2127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3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15.)</a:t>
            </a:r>
          </a:p>
        </p:txBody>
      </p:sp>
    </p:spTree>
    <p:extLst>
      <p:ext uri="{BB962C8B-B14F-4D97-AF65-F5344CB8AC3E}">
        <p14:creationId xmlns:p14="http://schemas.microsoft.com/office/powerpoint/2010/main" val="38197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7780" y="2014538"/>
            <a:ext cx="492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                                                                 and noticing how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dirty="0">
                <a:latin typeface="Times New Roman"/>
                <a:cs typeface="Times New Roman"/>
              </a:rPr>
              <a:t> is related to      (see insert),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00" y="1712913"/>
            <a:ext cx="492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Again, defining </a:t>
            </a:r>
            <a:r>
              <a:rPr lang="en-US" sz="2000" dirty="0">
                <a:latin typeface="Times New Roman"/>
                <a:cs typeface="Times New Roman"/>
              </a:rPr>
              <a:t>the differential length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the unit vector    for the curved sections,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080" y="342900"/>
            <a:ext cx="523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no B-</a:t>
            </a:r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flds</a:t>
            </a:r>
            <a:r>
              <a:rPr lang="en-US" sz="2000" dirty="0">
                <a:latin typeface="Times New Roman"/>
                <a:cs typeface="Times New Roman"/>
              </a:rPr>
              <a:t> being generated at Point O due to the sections of wire that have current moving directly toward or away from the point, we turn to the only other section in the system: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504480" y="296333"/>
            <a:ext cx="3681853" cy="2650067"/>
            <a:chOff x="5504480" y="296333"/>
            <a:chExt cx="3681853" cy="265006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010275" y="1022350"/>
              <a:ext cx="1473200" cy="587375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000750" y="1631950"/>
              <a:ext cx="1473200" cy="587375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7327899" y="342900"/>
              <a:ext cx="1811867" cy="2548467"/>
            </a:xfrm>
            <a:custGeom>
              <a:avLst/>
              <a:gdLst>
                <a:gd name="connsiteX0" fmla="*/ 1811867 w 1811867"/>
                <a:gd name="connsiteY0" fmla="*/ 101600 h 2548467"/>
                <a:gd name="connsiteX1" fmla="*/ 203200 w 1811867"/>
                <a:gd name="connsiteY1" fmla="*/ 749300 h 2548467"/>
                <a:gd name="connsiteX2" fmla="*/ 245534 w 1811867"/>
                <a:gd name="connsiteY2" fmla="*/ 855134 h 2548467"/>
                <a:gd name="connsiteX3" fmla="*/ 296334 w 1811867"/>
                <a:gd name="connsiteY3" fmla="*/ 977900 h 2548467"/>
                <a:gd name="connsiteX4" fmla="*/ 317500 w 1811867"/>
                <a:gd name="connsiteY4" fmla="*/ 1100667 h 2548467"/>
                <a:gd name="connsiteX5" fmla="*/ 330200 w 1811867"/>
                <a:gd name="connsiteY5" fmla="*/ 1244600 h 2548467"/>
                <a:gd name="connsiteX6" fmla="*/ 317500 w 1811867"/>
                <a:gd name="connsiteY6" fmla="*/ 1392767 h 2548467"/>
                <a:gd name="connsiteX7" fmla="*/ 292100 w 1811867"/>
                <a:gd name="connsiteY7" fmla="*/ 1536700 h 2548467"/>
                <a:gd name="connsiteX8" fmla="*/ 262467 w 1811867"/>
                <a:gd name="connsiteY8" fmla="*/ 1659467 h 2548467"/>
                <a:gd name="connsiteX9" fmla="*/ 224367 w 1811867"/>
                <a:gd name="connsiteY9" fmla="*/ 1748367 h 2548467"/>
                <a:gd name="connsiteX10" fmla="*/ 203200 w 1811867"/>
                <a:gd name="connsiteY10" fmla="*/ 1794934 h 2548467"/>
                <a:gd name="connsiteX11" fmla="*/ 1803400 w 1811867"/>
                <a:gd name="connsiteY11" fmla="*/ 2446867 h 2548467"/>
                <a:gd name="connsiteX12" fmla="*/ 1634067 w 1811867"/>
                <a:gd name="connsiteY12" fmla="*/ 2548467 h 2548467"/>
                <a:gd name="connsiteX13" fmla="*/ 4234 w 1811867"/>
                <a:gd name="connsiteY13" fmla="*/ 1892300 h 2548467"/>
                <a:gd name="connsiteX14" fmla="*/ 71967 w 1811867"/>
                <a:gd name="connsiteY14" fmla="*/ 1761067 h 2548467"/>
                <a:gd name="connsiteX15" fmla="*/ 127000 w 1811867"/>
                <a:gd name="connsiteY15" fmla="*/ 1612900 h 2548467"/>
                <a:gd name="connsiteX16" fmla="*/ 169334 w 1811867"/>
                <a:gd name="connsiteY16" fmla="*/ 1460500 h 2548467"/>
                <a:gd name="connsiteX17" fmla="*/ 182034 w 1811867"/>
                <a:gd name="connsiteY17" fmla="*/ 1282700 h 2548467"/>
                <a:gd name="connsiteX18" fmla="*/ 169334 w 1811867"/>
                <a:gd name="connsiteY18" fmla="*/ 1092200 h 2548467"/>
                <a:gd name="connsiteX19" fmla="*/ 110067 w 1811867"/>
                <a:gd name="connsiteY19" fmla="*/ 918634 h 2548467"/>
                <a:gd name="connsiteX20" fmla="*/ 55034 w 1811867"/>
                <a:gd name="connsiteY20" fmla="*/ 770467 h 2548467"/>
                <a:gd name="connsiteX21" fmla="*/ 0 w 1811867"/>
                <a:gd name="connsiteY21" fmla="*/ 651934 h 2548467"/>
                <a:gd name="connsiteX22" fmla="*/ 1634067 w 1811867"/>
                <a:gd name="connsiteY22" fmla="*/ 0 h 2548467"/>
                <a:gd name="connsiteX23" fmla="*/ 1811867 w 1811867"/>
                <a:gd name="connsiteY23" fmla="*/ 101600 h 254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1867" h="2548467">
                  <a:moveTo>
                    <a:pt x="1811867" y="101600"/>
                  </a:moveTo>
                  <a:lnTo>
                    <a:pt x="203200" y="749300"/>
                  </a:lnTo>
                  <a:lnTo>
                    <a:pt x="245534" y="855134"/>
                  </a:lnTo>
                  <a:lnTo>
                    <a:pt x="296334" y="977900"/>
                  </a:lnTo>
                  <a:lnTo>
                    <a:pt x="317500" y="1100667"/>
                  </a:lnTo>
                  <a:lnTo>
                    <a:pt x="330200" y="1244600"/>
                  </a:lnTo>
                  <a:lnTo>
                    <a:pt x="317500" y="1392767"/>
                  </a:lnTo>
                  <a:lnTo>
                    <a:pt x="292100" y="1536700"/>
                  </a:lnTo>
                  <a:lnTo>
                    <a:pt x="262467" y="1659467"/>
                  </a:lnTo>
                  <a:lnTo>
                    <a:pt x="224367" y="1748367"/>
                  </a:lnTo>
                  <a:lnTo>
                    <a:pt x="203200" y="1794934"/>
                  </a:lnTo>
                  <a:lnTo>
                    <a:pt x="1803400" y="2446867"/>
                  </a:lnTo>
                  <a:lnTo>
                    <a:pt x="1634067" y="2548467"/>
                  </a:lnTo>
                  <a:lnTo>
                    <a:pt x="4234" y="1892300"/>
                  </a:lnTo>
                  <a:lnTo>
                    <a:pt x="71967" y="1761067"/>
                  </a:lnTo>
                  <a:lnTo>
                    <a:pt x="127000" y="1612900"/>
                  </a:lnTo>
                  <a:lnTo>
                    <a:pt x="169334" y="1460500"/>
                  </a:lnTo>
                  <a:lnTo>
                    <a:pt x="182034" y="1282700"/>
                  </a:lnTo>
                  <a:lnTo>
                    <a:pt x="169334" y="1092200"/>
                  </a:lnTo>
                  <a:lnTo>
                    <a:pt x="110067" y="918634"/>
                  </a:lnTo>
                  <a:lnTo>
                    <a:pt x="55034" y="770467"/>
                  </a:lnTo>
                  <a:lnTo>
                    <a:pt x="0" y="651934"/>
                  </a:lnTo>
                  <a:lnTo>
                    <a:pt x="1634067" y="0"/>
                  </a:lnTo>
                  <a:lnTo>
                    <a:pt x="1811867" y="101600"/>
                  </a:lnTo>
                  <a:close/>
                </a:path>
              </a:pathLst>
            </a:cu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890000" y="296333"/>
              <a:ext cx="296333" cy="237067"/>
            </a:xfrm>
            <a:custGeom>
              <a:avLst/>
              <a:gdLst>
                <a:gd name="connsiteX0" fmla="*/ 0 w 296333"/>
                <a:gd name="connsiteY0" fmla="*/ 21167 h 237067"/>
                <a:gd name="connsiteX1" fmla="*/ 220133 w 296333"/>
                <a:gd name="connsiteY1" fmla="*/ 237067 h 237067"/>
                <a:gd name="connsiteX2" fmla="*/ 296333 w 296333"/>
                <a:gd name="connsiteY2" fmla="*/ 135467 h 237067"/>
                <a:gd name="connsiteX3" fmla="*/ 88900 w 296333"/>
                <a:gd name="connsiteY3" fmla="*/ 0 h 237067"/>
                <a:gd name="connsiteX4" fmla="*/ 0 w 296333"/>
                <a:gd name="connsiteY4" fmla="*/ 211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3" h="237067">
                  <a:moveTo>
                    <a:pt x="0" y="21167"/>
                  </a:moveTo>
                  <a:lnTo>
                    <a:pt x="220133" y="237067"/>
                  </a:lnTo>
                  <a:lnTo>
                    <a:pt x="296333" y="135467"/>
                  </a:lnTo>
                  <a:lnTo>
                    <a:pt x="88900" y="0"/>
                  </a:lnTo>
                  <a:lnTo>
                    <a:pt x="0" y="21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flipV="1">
              <a:off x="8890000" y="2709333"/>
              <a:ext cx="296333" cy="237067"/>
            </a:xfrm>
            <a:custGeom>
              <a:avLst/>
              <a:gdLst>
                <a:gd name="connsiteX0" fmla="*/ 0 w 296333"/>
                <a:gd name="connsiteY0" fmla="*/ 21167 h 237067"/>
                <a:gd name="connsiteX1" fmla="*/ 220133 w 296333"/>
                <a:gd name="connsiteY1" fmla="*/ 237067 h 237067"/>
                <a:gd name="connsiteX2" fmla="*/ 296333 w 296333"/>
                <a:gd name="connsiteY2" fmla="*/ 135467 h 237067"/>
                <a:gd name="connsiteX3" fmla="*/ 88900 w 296333"/>
                <a:gd name="connsiteY3" fmla="*/ 0 h 237067"/>
                <a:gd name="connsiteX4" fmla="*/ 0 w 296333"/>
                <a:gd name="connsiteY4" fmla="*/ 211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3" h="237067">
                  <a:moveTo>
                    <a:pt x="0" y="21167"/>
                  </a:moveTo>
                  <a:lnTo>
                    <a:pt x="220133" y="237067"/>
                  </a:lnTo>
                  <a:lnTo>
                    <a:pt x="296333" y="135467"/>
                  </a:lnTo>
                  <a:lnTo>
                    <a:pt x="88900" y="0"/>
                  </a:lnTo>
                  <a:lnTo>
                    <a:pt x="0" y="21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4480" y="1471225"/>
              <a:ext cx="659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Point O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6324600" y="1473200"/>
            <a:ext cx="89090" cy="304800"/>
          </a:xfrm>
          <a:custGeom>
            <a:avLst/>
            <a:gdLst>
              <a:gd name="connsiteX0" fmla="*/ 0 w 89090"/>
              <a:gd name="connsiteY0" fmla="*/ 0 h 304800"/>
              <a:gd name="connsiteX1" fmla="*/ 88900 w 89090"/>
              <a:gd name="connsiteY1" fmla="*/ 165100 h 304800"/>
              <a:gd name="connsiteX2" fmla="*/ 25400 w 8909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90" h="304800">
                <a:moveTo>
                  <a:pt x="0" y="0"/>
                </a:moveTo>
                <a:cubicBezTo>
                  <a:pt x="42333" y="57150"/>
                  <a:pt x="84667" y="114300"/>
                  <a:pt x="88900" y="165100"/>
                </a:cubicBezTo>
                <a:cubicBezTo>
                  <a:pt x="93133" y="215900"/>
                  <a:pt x="25400" y="304800"/>
                  <a:pt x="25400" y="30480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09264"/>
              </p:ext>
            </p:extLst>
          </p:nvPr>
        </p:nvGraphicFramePr>
        <p:xfrm>
          <a:off x="6421007" y="1457325"/>
          <a:ext cx="2127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55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1007" y="1457325"/>
                        <a:ext cx="21272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21890"/>
              </p:ext>
            </p:extLst>
          </p:nvPr>
        </p:nvGraphicFramePr>
        <p:xfrm>
          <a:off x="6443663" y="1878013"/>
          <a:ext cx="2555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56" name="Equation" r:id="rId6" imgW="152400" imgH="152400" progId="Equation.DSMT4">
                  <p:embed/>
                </p:oleObj>
              </mc:Choice>
              <mc:Fallback>
                <p:oleObj name="Equation" r:id="rId6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3663" y="1878013"/>
                        <a:ext cx="255587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983085"/>
              </p:ext>
            </p:extLst>
          </p:nvPr>
        </p:nvGraphicFramePr>
        <p:xfrm>
          <a:off x="8356600" y="2709333"/>
          <a:ext cx="1492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57" name="Equation" r:id="rId8" imgW="88900" imgH="152400" progId="Equation.DSMT4">
                  <p:embed/>
                </p:oleObj>
              </mc:Choice>
              <mc:Fallback>
                <p:oleObj name="Equation" r:id="rId8" imgW="88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56600" y="2709333"/>
                        <a:ext cx="149225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8267700" y="2524655"/>
            <a:ext cx="525462" cy="216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95782"/>
              </p:ext>
            </p:extLst>
          </p:nvPr>
        </p:nvGraphicFramePr>
        <p:xfrm>
          <a:off x="522288" y="3137740"/>
          <a:ext cx="431641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58" name="Equation" r:id="rId10" imgW="2578100" imgH="1689100" progId="Equation.DSMT4">
                  <p:embed/>
                </p:oleObj>
              </mc:Choice>
              <mc:Fallback>
                <p:oleObj name="Equation" r:id="rId10" imgW="2578100" imgH="168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288" y="3137740"/>
                        <a:ext cx="4316412" cy="283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7510845" y="1213354"/>
            <a:ext cx="60900" cy="2578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731236">
            <a:off x="7475031" y="1136819"/>
            <a:ext cx="57150" cy="139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935962"/>
              </p:ext>
            </p:extLst>
          </p:nvPr>
        </p:nvGraphicFramePr>
        <p:xfrm>
          <a:off x="7219051" y="1405324"/>
          <a:ext cx="2333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59" name="Equation" r:id="rId12" imgW="139700" imgH="203200" progId="Equation.DSMT4">
                  <p:embed/>
                </p:oleObj>
              </mc:Choice>
              <mc:Fallback>
                <p:oleObj name="Equation" r:id="rId12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19051" y="1405324"/>
                        <a:ext cx="233363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H="1">
            <a:off x="7012884" y="1331913"/>
            <a:ext cx="470591" cy="141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2680"/>
              </p:ext>
            </p:extLst>
          </p:nvPr>
        </p:nvGraphicFramePr>
        <p:xfrm>
          <a:off x="7658100" y="1116013"/>
          <a:ext cx="4048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60" name="Equation" r:id="rId14" imgW="241300" imgH="203200" progId="Equation.DSMT4">
                  <p:embed/>
                </p:oleObj>
              </mc:Choice>
              <mc:Fallback>
                <p:oleObj name="Equation" r:id="rId14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58100" y="1116013"/>
                        <a:ext cx="404813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53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16.)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495545" y="1473200"/>
            <a:ext cx="152400" cy="158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8" idx="2"/>
          </p:cNvCxnSpPr>
          <p:nvPr/>
        </p:nvCxnSpPr>
        <p:spPr>
          <a:xfrm flipV="1">
            <a:off x="5914335" y="4778905"/>
            <a:ext cx="1563158" cy="411692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904811" y="5069946"/>
            <a:ext cx="1466909" cy="142876"/>
          </a:xfrm>
          <a:prstGeom prst="line">
            <a:avLst/>
          </a:prstGeom>
          <a:ln w="9525" cmpd="sng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7231959" y="3923771"/>
            <a:ext cx="1811867" cy="2548467"/>
          </a:xfrm>
          <a:custGeom>
            <a:avLst/>
            <a:gdLst>
              <a:gd name="connsiteX0" fmla="*/ 1811867 w 1811867"/>
              <a:gd name="connsiteY0" fmla="*/ 101600 h 2548467"/>
              <a:gd name="connsiteX1" fmla="*/ 203200 w 1811867"/>
              <a:gd name="connsiteY1" fmla="*/ 749300 h 2548467"/>
              <a:gd name="connsiteX2" fmla="*/ 245534 w 1811867"/>
              <a:gd name="connsiteY2" fmla="*/ 855134 h 2548467"/>
              <a:gd name="connsiteX3" fmla="*/ 296334 w 1811867"/>
              <a:gd name="connsiteY3" fmla="*/ 977900 h 2548467"/>
              <a:gd name="connsiteX4" fmla="*/ 317500 w 1811867"/>
              <a:gd name="connsiteY4" fmla="*/ 1100667 h 2548467"/>
              <a:gd name="connsiteX5" fmla="*/ 330200 w 1811867"/>
              <a:gd name="connsiteY5" fmla="*/ 1244600 h 2548467"/>
              <a:gd name="connsiteX6" fmla="*/ 317500 w 1811867"/>
              <a:gd name="connsiteY6" fmla="*/ 1392767 h 2548467"/>
              <a:gd name="connsiteX7" fmla="*/ 292100 w 1811867"/>
              <a:gd name="connsiteY7" fmla="*/ 1536700 h 2548467"/>
              <a:gd name="connsiteX8" fmla="*/ 262467 w 1811867"/>
              <a:gd name="connsiteY8" fmla="*/ 1659467 h 2548467"/>
              <a:gd name="connsiteX9" fmla="*/ 224367 w 1811867"/>
              <a:gd name="connsiteY9" fmla="*/ 1748367 h 2548467"/>
              <a:gd name="connsiteX10" fmla="*/ 203200 w 1811867"/>
              <a:gd name="connsiteY10" fmla="*/ 1794934 h 2548467"/>
              <a:gd name="connsiteX11" fmla="*/ 1803400 w 1811867"/>
              <a:gd name="connsiteY11" fmla="*/ 2446867 h 2548467"/>
              <a:gd name="connsiteX12" fmla="*/ 1634067 w 1811867"/>
              <a:gd name="connsiteY12" fmla="*/ 2548467 h 2548467"/>
              <a:gd name="connsiteX13" fmla="*/ 4234 w 1811867"/>
              <a:gd name="connsiteY13" fmla="*/ 1892300 h 2548467"/>
              <a:gd name="connsiteX14" fmla="*/ 71967 w 1811867"/>
              <a:gd name="connsiteY14" fmla="*/ 1761067 h 2548467"/>
              <a:gd name="connsiteX15" fmla="*/ 127000 w 1811867"/>
              <a:gd name="connsiteY15" fmla="*/ 1612900 h 2548467"/>
              <a:gd name="connsiteX16" fmla="*/ 169334 w 1811867"/>
              <a:gd name="connsiteY16" fmla="*/ 1460500 h 2548467"/>
              <a:gd name="connsiteX17" fmla="*/ 182034 w 1811867"/>
              <a:gd name="connsiteY17" fmla="*/ 1282700 h 2548467"/>
              <a:gd name="connsiteX18" fmla="*/ 169334 w 1811867"/>
              <a:gd name="connsiteY18" fmla="*/ 1092200 h 2548467"/>
              <a:gd name="connsiteX19" fmla="*/ 110067 w 1811867"/>
              <a:gd name="connsiteY19" fmla="*/ 918634 h 2548467"/>
              <a:gd name="connsiteX20" fmla="*/ 55034 w 1811867"/>
              <a:gd name="connsiteY20" fmla="*/ 770467 h 2548467"/>
              <a:gd name="connsiteX21" fmla="*/ 0 w 1811867"/>
              <a:gd name="connsiteY21" fmla="*/ 651934 h 2548467"/>
              <a:gd name="connsiteX22" fmla="*/ 1634067 w 1811867"/>
              <a:gd name="connsiteY22" fmla="*/ 0 h 2548467"/>
              <a:gd name="connsiteX23" fmla="*/ 1811867 w 1811867"/>
              <a:gd name="connsiteY23" fmla="*/ 101600 h 254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1867" h="2548467">
                <a:moveTo>
                  <a:pt x="1811867" y="101600"/>
                </a:moveTo>
                <a:lnTo>
                  <a:pt x="203200" y="749300"/>
                </a:lnTo>
                <a:lnTo>
                  <a:pt x="245534" y="855134"/>
                </a:lnTo>
                <a:lnTo>
                  <a:pt x="296334" y="977900"/>
                </a:lnTo>
                <a:lnTo>
                  <a:pt x="317500" y="1100667"/>
                </a:lnTo>
                <a:lnTo>
                  <a:pt x="330200" y="1244600"/>
                </a:lnTo>
                <a:lnTo>
                  <a:pt x="317500" y="1392767"/>
                </a:lnTo>
                <a:lnTo>
                  <a:pt x="292100" y="1536700"/>
                </a:lnTo>
                <a:lnTo>
                  <a:pt x="262467" y="1659467"/>
                </a:lnTo>
                <a:lnTo>
                  <a:pt x="224367" y="1748367"/>
                </a:lnTo>
                <a:lnTo>
                  <a:pt x="203200" y="1794934"/>
                </a:lnTo>
                <a:lnTo>
                  <a:pt x="1803400" y="2446867"/>
                </a:lnTo>
                <a:lnTo>
                  <a:pt x="1634067" y="2548467"/>
                </a:lnTo>
                <a:lnTo>
                  <a:pt x="4234" y="1892300"/>
                </a:lnTo>
                <a:lnTo>
                  <a:pt x="71967" y="1761067"/>
                </a:lnTo>
                <a:lnTo>
                  <a:pt x="127000" y="1612900"/>
                </a:lnTo>
                <a:lnTo>
                  <a:pt x="169334" y="1460500"/>
                </a:lnTo>
                <a:lnTo>
                  <a:pt x="182034" y="1282700"/>
                </a:lnTo>
                <a:lnTo>
                  <a:pt x="169334" y="1092200"/>
                </a:lnTo>
                <a:lnTo>
                  <a:pt x="110067" y="918634"/>
                </a:lnTo>
                <a:lnTo>
                  <a:pt x="55034" y="770467"/>
                </a:lnTo>
                <a:lnTo>
                  <a:pt x="0" y="651934"/>
                </a:lnTo>
                <a:lnTo>
                  <a:pt x="1634067" y="0"/>
                </a:lnTo>
                <a:lnTo>
                  <a:pt x="1811867" y="101600"/>
                </a:lnTo>
                <a:close/>
              </a:path>
            </a:pathLst>
          </a:cu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794060" y="3877204"/>
            <a:ext cx="296333" cy="237067"/>
          </a:xfrm>
          <a:custGeom>
            <a:avLst/>
            <a:gdLst>
              <a:gd name="connsiteX0" fmla="*/ 0 w 296333"/>
              <a:gd name="connsiteY0" fmla="*/ 21167 h 237067"/>
              <a:gd name="connsiteX1" fmla="*/ 220133 w 296333"/>
              <a:gd name="connsiteY1" fmla="*/ 237067 h 237067"/>
              <a:gd name="connsiteX2" fmla="*/ 296333 w 296333"/>
              <a:gd name="connsiteY2" fmla="*/ 135467 h 237067"/>
              <a:gd name="connsiteX3" fmla="*/ 88900 w 296333"/>
              <a:gd name="connsiteY3" fmla="*/ 0 h 237067"/>
              <a:gd name="connsiteX4" fmla="*/ 0 w 296333"/>
              <a:gd name="connsiteY4" fmla="*/ 211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33" h="237067">
                <a:moveTo>
                  <a:pt x="0" y="21167"/>
                </a:moveTo>
                <a:lnTo>
                  <a:pt x="220133" y="237067"/>
                </a:lnTo>
                <a:lnTo>
                  <a:pt x="296333" y="135467"/>
                </a:lnTo>
                <a:lnTo>
                  <a:pt x="88900" y="0"/>
                </a:lnTo>
                <a:lnTo>
                  <a:pt x="0" y="21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flipV="1">
            <a:off x="8794060" y="6290204"/>
            <a:ext cx="296333" cy="237067"/>
          </a:xfrm>
          <a:custGeom>
            <a:avLst/>
            <a:gdLst>
              <a:gd name="connsiteX0" fmla="*/ 0 w 296333"/>
              <a:gd name="connsiteY0" fmla="*/ 21167 h 237067"/>
              <a:gd name="connsiteX1" fmla="*/ 220133 w 296333"/>
              <a:gd name="connsiteY1" fmla="*/ 237067 h 237067"/>
              <a:gd name="connsiteX2" fmla="*/ 296333 w 296333"/>
              <a:gd name="connsiteY2" fmla="*/ 135467 h 237067"/>
              <a:gd name="connsiteX3" fmla="*/ 88900 w 296333"/>
              <a:gd name="connsiteY3" fmla="*/ 0 h 237067"/>
              <a:gd name="connsiteX4" fmla="*/ 0 w 296333"/>
              <a:gd name="connsiteY4" fmla="*/ 211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33" h="237067">
                <a:moveTo>
                  <a:pt x="0" y="21167"/>
                </a:moveTo>
                <a:lnTo>
                  <a:pt x="220133" y="237067"/>
                </a:lnTo>
                <a:lnTo>
                  <a:pt x="296333" y="135467"/>
                </a:lnTo>
                <a:lnTo>
                  <a:pt x="88900" y="0"/>
                </a:lnTo>
                <a:lnTo>
                  <a:pt x="0" y="21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408540" y="5052096"/>
            <a:ext cx="649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point O</a:t>
            </a:r>
          </a:p>
        </p:txBody>
      </p:sp>
      <p:sp>
        <p:nvSpPr>
          <p:cNvPr id="56" name="Freeform 55"/>
          <p:cNvSpPr/>
          <p:nvPr/>
        </p:nvSpPr>
        <p:spPr>
          <a:xfrm>
            <a:off x="6671012" y="4994272"/>
            <a:ext cx="45719" cy="137053"/>
          </a:xfrm>
          <a:custGeom>
            <a:avLst/>
            <a:gdLst>
              <a:gd name="connsiteX0" fmla="*/ 0 w 89090"/>
              <a:gd name="connsiteY0" fmla="*/ 0 h 304800"/>
              <a:gd name="connsiteX1" fmla="*/ 88900 w 89090"/>
              <a:gd name="connsiteY1" fmla="*/ 165100 h 304800"/>
              <a:gd name="connsiteX2" fmla="*/ 25400 w 8909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90" h="304800">
                <a:moveTo>
                  <a:pt x="0" y="0"/>
                </a:moveTo>
                <a:cubicBezTo>
                  <a:pt x="42333" y="57150"/>
                  <a:pt x="84667" y="114300"/>
                  <a:pt x="88900" y="165100"/>
                </a:cubicBezTo>
                <a:cubicBezTo>
                  <a:pt x="93133" y="215900"/>
                  <a:pt x="25400" y="304800"/>
                  <a:pt x="25400" y="304800"/>
                </a:cubicBezTo>
              </a:path>
            </a:pathLst>
          </a:cu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1554"/>
              </p:ext>
            </p:extLst>
          </p:nvPr>
        </p:nvGraphicFramePr>
        <p:xfrm>
          <a:off x="6373183" y="4691403"/>
          <a:ext cx="3397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61" name="Equation" r:id="rId16" imgW="203200" imgH="177800" progId="Equation.DSMT4">
                  <p:embed/>
                </p:oleObj>
              </mc:Choice>
              <mc:Fallback>
                <p:oleObj name="Equation" r:id="rId16" imgW="203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73183" y="4691403"/>
                        <a:ext cx="33972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20822"/>
              </p:ext>
            </p:extLst>
          </p:nvPr>
        </p:nvGraphicFramePr>
        <p:xfrm>
          <a:off x="6900335" y="5085028"/>
          <a:ext cx="2555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62" name="Equation" r:id="rId18" imgW="152400" imgH="152400" progId="Equation.DSMT4">
                  <p:embed/>
                </p:oleObj>
              </mc:Choice>
              <mc:Fallback>
                <p:oleObj name="Equation" r:id="rId18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0335" y="5085028"/>
                        <a:ext cx="255587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7414905" y="4794225"/>
            <a:ext cx="60900" cy="2578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731236">
            <a:off x="7379091" y="4717690"/>
            <a:ext cx="57150" cy="139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9885"/>
              </p:ext>
            </p:extLst>
          </p:nvPr>
        </p:nvGraphicFramePr>
        <p:xfrm>
          <a:off x="7636832" y="4724925"/>
          <a:ext cx="1171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63" name="Equation" r:id="rId19" imgW="698500" imgH="241300" progId="Equation.DSMT4">
                  <p:embed/>
                </p:oleObj>
              </mc:Choice>
              <mc:Fallback>
                <p:oleObj name="Equation" r:id="rId19" imgW="698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36832" y="4724925"/>
                        <a:ext cx="11715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/>
          <p:cNvCxnSpPr/>
          <p:nvPr/>
        </p:nvCxnSpPr>
        <p:spPr>
          <a:xfrm flipV="1">
            <a:off x="7399605" y="5054071"/>
            <a:ext cx="152400" cy="158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879318" y="3467940"/>
            <a:ext cx="1931182" cy="646331"/>
            <a:chOff x="6205414" y="3269588"/>
            <a:chExt cx="2388382" cy="646331"/>
          </a:xfrm>
        </p:grpSpPr>
        <p:sp>
          <p:nvSpPr>
            <p:cNvPr id="67" name="TextBox 66"/>
            <p:cNvSpPr txBox="1"/>
            <p:nvPr/>
          </p:nvSpPr>
          <p:spPr>
            <a:xfrm>
              <a:off x="6205414" y="3269588"/>
              <a:ext cx="2388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pple Chancery"/>
                  <a:cs typeface="Apple Chancery"/>
                </a:rPr>
                <a:t>How </a:t>
              </a: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ds</a:t>
              </a:r>
              <a:r>
                <a:rPr lang="en-US" i="1" dirty="0"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is related to </a:t>
              </a: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R</a:t>
              </a:r>
              <a:r>
                <a:rPr lang="en-US" i="1" dirty="0"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and      .   </a:t>
              </a:r>
            </a:p>
          </p:txBody>
        </p:sp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4560303"/>
                </p:ext>
              </p:extLst>
            </p:nvPr>
          </p:nvGraphicFramePr>
          <p:xfrm>
            <a:off x="7346847" y="3601454"/>
            <a:ext cx="306657" cy="26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564" name="Equation" r:id="rId21" imgW="203200" imgH="177800" progId="Equation.DSMT4">
                    <p:embed/>
                  </p:oleObj>
                </mc:Choice>
                <mc:Fallback>
                  <p:oleObj name="Equation" r:id="rId21" imgW="2032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346847" y="3601454"/>
                          <a:ext cx="306657" cy="26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74528"/>
              </p:ext>
            </p:extLst>
          </p:nvPr>
        </p:nvGraphicFramePr>
        <p:xfrm>
          <a:off x="1758950" y="2081213"/>
          <a:ext cx="2127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65" name="Equation" r:id="rId22" imgW="127000" imgH="203200" progId="Equation.DSMT4">
                  <p:embed/>
                </p:oleObj>
              </mc:Choice>
              <mc:Fallback>
                <p:oleObj name="Equation" r:id="rId22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758950" y="2081213"/>
                        <a:ext cx="2127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94127"/>
              </p:ext>
            </p:extLst>
          </p:nvPr>
        </p:nvGraphicFramePr>
        <p:xfrm>
          <a:off x="3141033" y="2388658"/>
          <a:ext cx="3397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66" name="Equation" r:id="rId24" imgW="203200" imgH="177800" progId="Equation.DSMT4">
                  <p:embed/>
                </p:oleObj>
              </mc:Choice>
              <mc:Fallback>
                <p:oleObj name="Equation" r:id="rId24" imgW="203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41033" y="2388658"/>
                        <a:ext cx="33972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65100" y="5995398"/>
            <a:ext cx="747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Also,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crossing                   </a:t>
            </a:r>
            <a:r>
              <a:rPr lang="en-US" sz="2000" dirty="0">
                <a:latin typeface="Times New Roman"/>
                <a:cs typeface="Times New Roman"/>
              </a:rPr>
              <a:t>yields a direction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INTO the page, </a:t>
            </a:r>
            <a:r>
              <a:rPr lang="en-US" sz="2000" dirty="0">
                <a:latin typeface="Times New Roman"/>
                <a:cs typeface="Times New Roman"/>
              </a:rPr>
              <a:t>which is exactly what the </a:t>
            </a:r>
            <a:r>
              <a:rPr lang="en-US" sz="2000" i="1" dirty="0">
                <a:latin typeface="Times New Roman"/>
                <a:cs typeface="Times New Roman"/>
              </a:rPr>
              <a:t>right-thumb </a:t>
            </a:r>
            <a:r>
              <a:rPr lang="en-US" sz="2000" dirty="0">
                <a:latin typeface="Times New Roman"/>
                <a:cs typeface="Times New Roman"/>
              </a:rPr>
              <a:t>rule would have given you!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38277"/>
              </p:ext>
            </p:extLst>
          </p:nvPr>
        </p:nvGraphicFramePr>
        <p:xfrm>
          <a:off x="1751013" y="6073775"/>
          <a:ext cx="1103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67" name="Equation" r:id="rId25" imgW="660400" imgH="203200" progId="Equation.DSMT4">
                  <p:embed/>
                </p:oleObj>
              </mc:Choice>
              <mc:Fallback>
                <p:oleObj name="Equation" r:id="rId25" imgW="660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751013" y="6073775"/>
                        <a:ext cx="1103312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65100" y="2623542"/>
            <a:ext cx="492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cross product </a:t>
            </a:r>
            <a:r>
              <a:rPr lang="en-US" sz="2000" dirty="0">
                <a:latin typeface="Times New Roman"/>
                <a:cs typeface="Times New Roman"/>
              </a:rPr>
              <a:t>becomes:</a:t>
            </a:r>
          </a:p>
        </p:txBody>
      </p:sp>
    </p:spTree>
    <p:extLst>
      <p:ext uri="{BB962C8B-B14F-4D97-AF65-F5344CB8AC3E}">
        <p14:creationId xmlns:p14="http://schemas.microsoft.com/office/powerpoint/2010/main" val="7454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" grpId="0"/>
      <p:bldP spid="48" grpId="0" animBg="1"/>
      <p:bldP spid="50" grpId="0" animBg="1"/>
      <p:bldP spid="54" grpId="0" animBg="1"/>
      <p:bldP spid="55" grpId="0"/>
      <p:bldP spid="56" grpId="0" animBg="1"/>
      <p:bldP spid="45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50850" y="1599462"/>
            <a:ext cx="4095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Note that </a:t>
            </a:r>
            <a:r>
              <a:rPr lang="en-US" sz="2000" i="1" dirty="0">
                <a:latin typeface="Times New Roman"/>
                <a:cs typeface="Times New Roman"/>
              </a:rPr>
              <a:t>ds = dx </a:t>
            </a:r>
            <a:r>
              <a:rPr lang="en-US" sz="2000" dirty="0">
                <a:latin typeface="Times New Roman"/>
                <a:cs typeface="Times New Roman"/>
              </a:rPr>
              <a:t>and the general geometry.  That is,</a:t>
            </a:r>
          </a:p>
          <a:p>
            <a:r>
              <a:rPr lang="en-US" sz="2000" dirty="0">
                <a:latin typeface="Times New Roman"/>
                <a:cs typeface="Times New Roman"/>
              </a:rPr>
              <a:t>and              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424224" y="2904547"/>
            <a:ext cx="4612254" cy="25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07417" y="2807698"/>
            <a:ext cx="3934865" cy="998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820118" y="2904801"/>
            <a:ext cx="3934865" cy="998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807417" y="2802983"/>
            <a:ext cx="3934865" cy="0"/>
          </a:xfrm>
          <a:prstGeom prst="line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807417" y="3002039"/>
            <a:ext cx="3934865" cy="0"/>
          </a:xfrm>
          <a:prstGeom prst="line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39700"/>
            <a:ext cx="8851900" cy="10541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pple Chancery"/>
                <a:ea typeface="ＭＳ Ｐゴシック" charset="0"/>
                <a:cs typeface="Apple Chancery"/>
              </a:rPr>
              <a:t>Example 3: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</a:t>
            </a:r>
            <a:r>
              <a:rPr lang="en-US" sz="2000" dirty="0">
                <a:latin typeface="Times New Roman"/>
                <a:cs typeface="Times New Roman"/>
              </a:rPr>
              <a:t> an expression for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generated by 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infinitely long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wire </a:t>
            </a:r>
            <a:r>
              <a:rPr lang="en-US" sz="2000" dirty="0">
                <a:latin typeface="Times New Roman"/>
                <a:cs typeface="Times New Roman"/>
              </a:rPr>
              <a:t>a distance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units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from the wire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17.)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9162"/>
              </p:ext>
            </p:extLst>
          </p:nvPr>
        </p:nvGraphicFramePr>
        <p:xfrm>
          <a:off x="850900" y="3017838"/>
          <a:ext cx="3551238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40" name="Equation" r:id="rId4" imgW="2120900" imgH="952500" progId="Equation.DSMT4">
                  <p:embed/>
                </p:oleObj>
              </mc:Choice>
              <mc:Fallback>
                <p:oleObj name="Equation" r:id="rId4" imgW="21209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900" y="3017838"/>
                        <a:ext cx="3551238" cy="159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79098"/>
              </p:ext>
            </p:extLst>
          </p:nvPr>
        </p:nvGraphicFramePr>
        <p:xfrm>
          <a:off x="5346700" y="1567684"/>
          <a:ext cx="1295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41" name="Equation" r:id="rId6" imgW="774700" imgH="330200" progId="Equation.DSMT4">
                  <p:embed/>
                </p:oleObj>
              </mc:Choice>
              <mc:Fallback>
                <p:oleObj name="Equation" r:id="rId6" imgW="774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46700" y="1567684"/>
                        <a:ext cx="12954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7252556" y="1138872"/>
            <a:ext cx="0" cy="251872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853282" y="2904800"/>
            <a:ext cx="670009" cy="1"/>
          </a:xfrm>
          <a:prstGeom prst="straightConnector1">
            <a:avLst/>
          </a:prstGeom>
          <a:solidFill>
            <a:srgbClr val="FFFF00"/>
          </a:solidFill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96664"/>
              </p:ext>
            </p:extLst>
          </p:nvPr>
        </p:nvGraphicFramePr>
        <p:xfrm>
          <a:off x="6184900" y="3471333"/>
          <a:ext cx="212725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42" name="Equation" r:id="rId8" imgW="127000" imgH="127000" progId="Equation.DSMT4">
                  <p:embed/>
                </p:oleObj>
              </mc:Choice>
              <mc:Fallback>
                <p:oleObj name="Equation" r:id="rId8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84900" y="3471333"/>
                        <a:ext cx="212725" cy="21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40300"/>
              </p:ext>
            </p:extLst>
          </p:nvPr>
        </p:nvGraphicFramePr>
        <p:xfrm>
          <a:off x="7252556" y="2012978"/>
          <a:ext cx="192088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43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2556" y="2012978"/>
                        <a:ext cx="192088" cy="21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flipH="1">
            <a:off x="5573802" y="3471333"/>
            <a:ext cx="1678754" cy="5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131889" y="1567684"/>
            <a:ext cx="2120667" cy="1710504"/>
            <a:chOff x="5131889" y="1567684"/>
            <a:chExt cx="2120667" cy="1710504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2243601"/>
                </p:ext>
              </p:extLst>
            </p:nvPr>
          </p:nvGraphicFramePr>
          <p:xfrm>
            <a:off x="5756640" y="2512583"/>
            <a:ext cx="21272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7244" name="Equation" r:id="rId12" imgW="127000" imgH="177800" progId="Equation.DSMT4">
                    <p:embed/>
                  </p:oleObj>
                </mc:Choice>
                <mc:Fallback>
                  <p:oleObj name="Equation" r:id="rId12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756640" y="2512583"/>
                          <a:ext cx="212725" cy="298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5435562"/>
                </p:ext>
              </p:extLst>
            </p:nvPr>
          </p:nvGraphicFramePr>
          <p:xfrm>
            <a:off x="5200650" y="3000375"/>
            <a:ext cx="298450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7245" name="Equation" r:id="rId14" imgW="177800" imgH="165100" progId="Equation.DSMT4">
                    <p:embed/>
                  </p:oleObj>
                </mc:Choice>
                <mc:Fallback>
                  <p:oleObj name="Equation" r:id="rId14" imgW="1778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200650" y="3000375"/>
                          <a:ext cx="298450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373388"/>
                </p:ext>
              </p:extLst>
            </p:nvPr>
          </p:nvGraphicFramePr>
          <p:xfrm>
            <a:off x="5403942" y="2360183"/>
            <a:ext cx="169862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7246" name="Equation" r:id="rId16" imgW="101600" imgH="165100" progId="Equation.DSMT4">
                    <p:embed/>
                  </p:oleObj>
                </mc:Choice>
                <mc:Fallback>
                  <p:oleObj name="Equation" r:id="rId16" imgW="1016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03942" y="2360183"/>
                          <a:ext cx="169862" cy="276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Connector 34"/>
            <p:cNvCxnSpPr/>
            <p:nvPr/>
          </p:nvCxnSpPr>
          <p:spPr>
            <a:xfrm flipV="1">
              <a:off x="5378226" y="1567684"/>
              <a:ext cx="1874330" cy="121771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131890" y="2907552"/>
              <a:ext cx="441914" cy="2751"/>
            </a:xfrm>
            <a:prstGeom prst="straightConnector1">
              <a:avLst/>
            </a:prstGeom>
            <a:solidFill>
              <a:srgbClr val="FFFF00"/>
            </a:solidFill>
            <a:ln w="1905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378226" y="2498296"/>
              <a:ext cx="441914" cy="287096"/>
            </a:xfrm>
            <a:prstGeom prst="straightConnector1">
              <a:avLst/>
            </a:prstGeom>
            <a:solidFill>
              <a:srgbClr val="FFFF00"/>
            </a:solidFill>
            <a:ln w="1905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131889" y="2807698"/>
              <a:ext cx="0" cy="17740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73802" y="2827247"/>
              <a:ext cx="0" cy="17740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31890" y="3048802"/>
              <a:ext cx="0" cy="17740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73803" y="3051419"/>
              <a:ext cx="0" cy="17740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>
              <a:off x="5664200" y="2603500"/>
              <a:ext cx="68203" cy="190500"/>
            </a:xfrm>
            <a:custGeom>
              <a:avLst/>
              <a:gdLst>
                <a:gd name="connsiteX0" fmla="*/ 0 w 68203"/>
                <a:gd name="connsiteY0" fmla="*/ 0 h 190500"/>
                <a:gd name="connsiteX1" fmla="*/ 63500 w 68203"/>
                <a:gd name="connsiteY1" fmla="*/ 101600 h 190500"/>
                <a:gd name="connsiteX2" fmla="*/ 63500 w 68203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03" h="190500">
                  <a:moveTo>
                    <a:pt x="0" y="0"/>
                  </a:moveTo>
                  <a:cubicBezTo>
                    <a:pt x="26458" y="34925"/>
                    <a:pt x="52917" y="69850"/>
                    <a:pt x="63500" y="101600"/>
                  </a:cubicBezTo>
                  <a:cubicBezTo>
                    <a:pt x="74083" y="133350"/>
                    <a:pt x="63500" y="190500"/>
                    <a:pt x="63500" y="190500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584285"/>
              </p:ext>
            </p:extLst>
          </p:nvPr>
        </p:nvGraphicFramePr>
        <p:xfrm>
          <a:off x="2459566" y="1966913"/>
          <a:ext cx="7413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47" name="Equation" r:id="rId18" imgW="431800" imgH="177800" progId="Equation.DSMT4">
                  <p:embed/>
                </p:oleObj>
              </mc:Choice>
              <mc:Fallback>
                <p:oleObj name="Equation" r:id="rId18" imgW="4318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59566" y="1966913"/>
                        <a:ext cx="741363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00963"/>
              </p:ext>
            </p:extLst>
          </p:nvPr>
        </p:nvGraphicFramePr>
        <p:xfrm>
          <a:off x="5205413" y="3330576"/>
          <a:ext cx="293687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48" name="Equation" r:id="rId20" imgW="203200" imgH="165100" progId="Equation.DSMT4">
                  <p:embed/>
                </p:oleObj>
              </mc:Choice>
              <mc:Fallback>
                <p:oleObj name="Equation" r:id="rId20" imgW="203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05413" y="3330576"/>
                        <a:ext cx="293687" cy="23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450849" y="4808875"/>
            <a:ext cx="432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Double the sum </a:t>
            </a:r>
            <a:r>
              <a:rPr lang="en-US" sz="2000" dirty="0"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flds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from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infinity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to zero</a:t>
            </a:r>
            <a:r>
              <a:rPr lang="en-US" sz="2000" dirty="0">
                <a:latin typeface="Times New Roman"/>
                <a:cs typeface="Times New Roman"/>
              </a:rPr>
              <a:t>, we can write:</a:t>
            </a:r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612000"/>
              </p:ext>
            </p:extLst>
          </p:nvPr>
        </p:nvGraphicFramePr>
        <p:xfrm>
          <a:off x="5205413" y="4813498"/>
          <a:ext cx="338137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49" name="Equation" r:id="rId22" imgW="2019300" imgH="838200" progId="Equation.DSMT4">
                  <p:embed/>
                </p:oleObj>
              </mc:Choice>
              <mc:Fallback>
                <p:oleObj name="Equation" r:id="rId22" imgW="20193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05413" y="4813498"/>
                        <a:ext cx="3381375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0850" y="1138872"/>
            <a:ext cx="330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Start by </a:t>
            </a:r>
            <a:r>
              <a:rPr lang="en-US" sz="2000" dirty="0">
                <a:latin typeface="Times New Roman"/>
                <a:cs typeface="Times New Roman"/>
              </a:rPr>
              <a:t>defining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ds</a:t>
            </a:r>
            <a:r>
              <a:rPr lang="en-US" sz="2000" i="1" dirty="0">
                <a:latin typeface="Times New Roman"/>
                <a:cs typeface="Times New Roman"/>
              </a:rPr>
              <a:t>,    </a:t>
            </a:r>
            <a:r>
              <a:rPr lang="en-US" sz="2000" dirty="0">
                <a:latin typeface="Times New Roman"/>
                <a:cs typeface="Times New Roman"/>
              </a:rPr>
              <a:t>and    .  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657429"/>
              </p:ext>
            </p:extLst>
          </p:nvPr>
        </p:nvGraphicFramePr>
        <p:xfrm>
          <a:off x="2730500" y="1203325"/>
          <a:ext cx="1698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50" name="Equation" r:id="rId24" imgW="101600" imgH="165100" progId="Equation.DSMT4">
                  <p:embed/>
                </p:oleObj>
              </mc:Choice>
              <mc:Fallback>
                <p:oleObj name="Equation" r:id="rId24" imgW="1016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30500" y="1203325"/>
                        <a:ext cx="169863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928865"/>
              </p:ext>
            </p:extLst>
          </p:nvPr>
        </p:nvGraphicFramePr>
        <p:xfrm>
          <a:off x="3367088" y="1201738"/>
          <a:ext cx="2127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51" name="Equation" r:id="rId26" imgW="127000" imgH="177800" progId="Equation.DSMT4">
                  <p:embed/>
                </p:oleObj>
              </mc:Choice>
              <mc:Fallback>
                <p:oleObj name="Equation" r:id="rId26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367088" y="1201738"/>
                        <a:ext cx="212725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508763"/>
              </p:ext>
            </p:extLst>
          </p:nvPr>
        </p:nvGraphicFramePr>
        <p:xfrm>
          <a:off x="6859508" y="3567113"/>
          <a:ext cx="18954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52" name="Equation" r:id="rId28" imgW="1333500" imgH="508000" progId="Equation.DSMT4">
                  <p:embed/>
                </p:oleObj>
              </mc:Choice>
              <mc:Fallback>
                <p:oleObj name="Equation" r:id="rId28" imgW="1333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59508" y="3567113"/>
                        <a:ext cx="1895475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34444"/>
              </p:ext>
            </p:extLst>
          </p:nvPr>
        </p:nvGraphicFramePr>
        <p:xfrm>
          <a:off x="931863" y="2101084"/>
          <a:ext cx="13954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53" name="Equation" r:id="rId30" imgW="774700" imgH="330200" progId="Equation.DSMT4">
                  <p:embed/>
                </p:oleObj>
              </mc:Choice>
              <mc:Fallback>
                <p:oleObj name="Equation" r:id="rId30" imgW="774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31863" y="2101084"/>
                        <a:ext cx="1395412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03366"/>
              </p:ext>
            </p:extLst>
          </p:nvPr>
        </p:nvGraphicFramePr>
        <p:xfrm>
          <a:off x="2987675" y="1834963"/>
          <a:ext cx="14700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54" name="Equation" r:id="rId32" imgW="850900" imgH="444500" progId="Equation.DSMT4">
                  <p:embed/>
                </p:oleObj>
              </mc:Choice>
              <mc:Fallback>
                <p:oleObj name="Equation" r:id="rId32" imgW="850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987675" y="1834963"/>
                        <a:ext cx="147002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74615"/>
              </p:ext>
            </p:extLst>
          </p:nvPr>
        </p:nvGraphicFramePr>
        <p:xfrm>
          <a:off x="7212451" y="1527175"/>
          <a:ext cx="86873" cy="1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255" name="Equation" r:id="rId34" imgW="88900" imgH="114300" progId="Equation.DSMT4">
                  <p:embed/>
                </p:oleObj>
              </mc:Choice>
              <mc:Fallback>
                <p:oleObj name="Equation" r:id="rId34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212451" y="1527175"/>
                        <a:ext cx="86873" cy="1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50850" y="2651309"/>
            <a:ext cx="409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With that: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1981" y="141988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point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28508" y="1137254"/>
            <a:ext cx="114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Define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000" i="1" dirty="0">
                <a:latin typeface="Times New Roman"/>
                <a:cs typeface="Times New Roman"/>
              </a:rPr>
              <a:t>.  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134627" y="3375993"/>
            <a:ext cx="0" cy="177408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76540" y="3378610"/>
            <a:ext cx="0" cy="177408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3" grpId="0"/>
      <p:bldP spid="33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18.)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67323"/>
              </p:ext>
            </p:extLst>
          </p:nvPr>
        </p:nvGraphicFramePr>
        <p:xfrm>
          <a:off x="1458913" y="1149350"/>
          <a:ext cx="5868987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47" name="Equation" r:id="rId4" imgW="3505200" imgH="2565400" progId="Equation.DSMT4">
                  <p:embed/>
                </p:oleObj>
              </mc:Choice>
              <mc:Fallback>
                <p:oleObj name="Equation" r:id="rId4" imgW="3505200" imgH="256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8913" y="1149350"/>
                        <a:ext cx="5868987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99243" y="558800"/>
            <a:ext cx="116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Solving: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25800" y="3606800"/>
            <a:ext cx="1435100" cy="11557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86400" y="3606800"/>
            <a:ext cx="1435100" cy="115570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94741"/>
              </p:ext>
            </p:extLst>
          </p:nvPr>
        </p:nvGraphicFramePr>
        <p:xfrm>
          <a:off x="4674191" y="3467100"/>
          <a:ext cx="126606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48" name="Equation" r:id="rId6" imgW="101600" imgH="152400" progId="Equation.DSMT4">
                  <p:embed/>
                </p:oleObj>
              </mc:Choice>
              <mc:Fallback>
                <p:oleObj name="Equation" r:id="rId6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4191" y="3467100"/>
                        <a:ext cx="126606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006632"/>
              </p:ext>
            </p:extLst>
          </p:nvPr>
        </p:nvGraphicFramePr>
        <p:xfrm>
          <a:off x="6914091" y="3439056"/>
          <a:ext cx="1587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49" name="Equation" r:id="rId8" imgW="127000" imgH="152400" progId="Equation.DSMT4">
                  <p:embed/>
                </p:oleObj>
              </mc:Choice>
              <mc:Fallback>
                <p:oleObj name="Equation" r:id="rId8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14091" y="3439056"/>
                        <a:ext cx="15875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 flipV="1">
            <a:off x="2184400" y="2098765"/>
            <a:ext cx="254000" cy="29851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816100" y="1857585"/>
            <a:ext cx="254000" cy="29851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30139"/>
              </p:ext>
            </p:extLst>
          </p:nvPr>
        </p:nvGraphicFramePr>
        <p:xfrm>
          <a:off x="2012950" y="2330630"/>
          <a:ext cx="1587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50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12950" y="2330630"/>
                        <a:ext cx="15875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 flipV="1">
            <a:off x="2311400" y="3873620"/>
            <a:ext cx="254000" cy="29851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18366" y="4207933"/>
            <a:ext cx="114300" cy="17163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7709" y="5696888"/>
            <a:ext cx="866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cross product           </a:t>
            </a:r>
            <a:r>
              <a:rPr lang="en-US" sz="2000" dirty="0">
                <a:latin typeface="Times New Roman"/>
                <a:cs typeface="Times New Roman"/>
              </a:rPr>
              <a:t>yields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direction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OUT OF the page</a:t>
            </a:r>
            <a:r>
              <a:rPr lang="en-US" sz="2000" dirty="0">
                <a:latin typeface="Times New Roman"/>
                <a:cs typeface="Times New Roman"/>
              </a:rPr>
              <a:t> at the point.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883447"/>
              </p:ext>
            </p:extLst>
          </p:nvPr>
        </p:nvGraphicFramePr>
        <p:xfrm>
          <a:off x="2692400" y="5762625"/>
          <a:ext cx="6588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51" name="Equation" r:id="rId12" imgW="393700" imgH="165100" progId="Equation.DSMT4">
                  <p:embed/>
                </p:oleObj>
              </mc:Choice>
              <mc:Fallback>
                <p:oleObj name="Equation" r:id="rId12" imgW="393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92400" y="5762625"/>
                        <a:ext cx="658813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4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25567" y="2321600"/>
            <a:ext cx="40734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There is only </a:t>
            </a:r>
            <a:r>
              <a:rPr lang="en-US" sz="2000" dirty="0">
                <a:latin typeface="Times New Roman"/>
                <a:cs typeface="Times New Roman"/>
              </a:rPr>
              <a:t>one way to get the magnitude of the force, but there are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TWO ways to get the direction</a:t>
            </a:r>
            <a:r>
              <a:rPr lang="en-US" sz="2000" dirty="0">
                <a:latin typeface="Times New Roman"/>
                <a:cs typeface="Times New Roman"/>
              </a:rPr>
              <a:t>.  We’ll do it all.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Magnetic Forces Between Wires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19.)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467" y="875050"/>
            <a:ext cx="543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4: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 an expression </a:t>
            </a:r>
            <a:r>
              <a:rPr lang="en-US" sz="2000" dirty="0">
                <a:latin typeface="Times New Roman"/>
                <a:cs typeface="Times New Roman"/>
              </a:rPr>
              <a:t>for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magnitude and direction of force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 a current-carrying wire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bathed in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generated by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second current carrying wire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units</a:t>
            </a:r>
            <a:r>
              <a:rPr lang="en-US" sz="2000" dirty="0">
                <a:latin typeface="Times New Roman"/>
                <a:cs typeface="Times New Roman"/>
              </a:rPr>
              <a:t> away. </a:t>
            </a:r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047750"/>
            <a:ext cx="2255362" cy="200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6464300" y="2676889"/>
            <a:ext cx="271582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graphic courtesy of Mr. White with slight modification</a:t>
            </a: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5435601" y="3351186"/>
            <a:ext cx="355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A more standard way to present a current coming </a:t>
            </a:r>
            <a:r>
              <a:rPr lang="en-US"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into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 or </a:t>
            </a:r>
            <a:r>
              <a:rPr lang="en-US"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out of 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the page;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39243" y="4722755"/>
            <a:ext cx="350572" cy="350572"/>
            <a:chOff x="2436013" y="5093770"/>
            <a:chExt cx="210944" cy="210944"/>
          </a:xfrm>
        </p:grpSpPr>
        <p:sp>
          <p:nvSpPr>
            <p:cNvPr id="61" name="Oval 60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1"/>
              <a:endCxn id="61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8169440" y="4722755"/>
            <a:ext cx="362740" cy="362740"/>
            <a:chOff x="2436013" y="5792284"/>
            <a:chExt cx="210944" cy="210944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1043837"/>
                </p:ext>
              </p:extLst>
            </p:nvPr>
          </p:nvGraphicFramePr>
          <p:xfrm>
            <a:off x="2482779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2608" name="Equation" r:id="rId5" imgW="88900" imgH="114300" progId="Equation.DSMT4">
                    <p:embed/>
                  </p:oleObj>
                </mc:Choice>
                <mc:Fallback>
                  <p:oleObj name="Equation" r:id="rId5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82779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Oval 65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908800" y="4591050"/>
            <a:ext cx="609600" cy="6096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27800" y="4216400"/>
            <a:ext cx="1358900" cy="13589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70551" y="3397250"/>
            <a:ext cx="3074988" cy="3074988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442200" y="4774095"/>
            <a:ext cx="117475" cy="122720"/>
            <a:chOff x="7442200" y="4774095"/>
            <a:chExt cx="117475" cy="122720"/>
          </a:xfrm>
        </p:grpSpPr>
        <p:cxnSp>
          <p:nvCxnSpPr>
            <p:cNvPr id="17" name="Straight Connector 16"/>
            <p:cNvCxnSpPr>
              <a:endCxn id="10" idx="6"/>
            </p:cNvCxnSpPr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810500" y="4771058"/>
            <a:ext cx="117475" cy="122720"/>
            <a:chOff x="7442200" y="4774095"/>
            <a:chExt cx="117475" cy="12272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667274" y="4755461"/>
            <a:ext cx="117475" cy="122720"/>
            <a:chOff x="7442200" y="4774095"/>
            <a:chExt cx="117475" cy="12272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33467" y="3888254"/>
            <a:ext cx="48608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For the magnitude: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magnetic field </a:t>
            </a:r>
            <a:r>
              <a:rPr lang="en-US" sz="2000" dirty="0">
                <a:latin typeface="Times New Roman"/>
                <a:cs typeface="Times New Roman"/>
              </a:rPr>
              <a:t>due to the left-side wire can be determined using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right-thumb rule </a:t>
            </a:r>
            <a:r>
              <a:rPr lang="en-US" sz="2000" dirty="0">
                <a:latin typeface="Times New Roman"/>
                <a:cs typeface="Times New Roman"/>
              </a:rPr>
              <a:t>and is as shown.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43688"/>
              </p:ext>
            </p:extLst>
          </p:nvPr>
        </p:nvGraphicFramePr>
        <p:xfrm>
          <a:off x="2014538" y="5391150"/>
          <a:ext cx="13795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609" name="Equation" r:id="rId7" imgW="825500" imgH="431800" progId="Equation.DSMT4">
                  <p:embed/>
                </p:oleObj>
              </mc:Choice>
              <mc:Fallback>
                <p:oleObj name="Equation" r:id="rId7" imgW="825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4538" y="5391150"/>
                        <a:ext cx="1379537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7090583" y="2463800"/>
            <a:ext cx="107885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70750"/>
              </p:ext>
            </p:extLst>
          </p:nvPr>
        </p:nvGraphicFramePr>
        <p:xfrm>
          <a:off x="7516813" y="2502264"/>
          <a:ext cx="1905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610" name="Equation" r:id="rId9" imgW="114300" imgH="127000" progId="Equation.DSMT4">
                  <p:embed/>
                </p:oleObj>
              </mc:Choice>
              <mc:Fallback>
                <p:oleObj name="Equation" r:id="rId9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6813" y="2502264"/>
                        <a:ext cx="190500" cy="21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Straight Arrow Connector 80"/>
          <p:cNvCxnSpPr/>
          <p:nvPr/>
        </p:nvCxnSpPr>
        <p:spPr>
          <a:xfrm>
            <a:off x="7242983" y="5324111"/>
            <a:ext cx="107885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27553"/>
              </p:ext>
            </p:extLst>
          </p:nvPr>
        </p:nvGraphicFramePr>
        <p:xfrm>
          <a:off x="7669213" y="5362575"/>
          <a:ext cx="1905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611" name="Equation" r:id="rId11" imgW="114300" imgH="127000" progId="Equation.DSMT4">
                  <p:embed/>
                </p:oleObj>
              </mc:Choice>
              <mc:Fallback>
                <p:oleObj name="Equation" r:id="rId11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69213" y="5362575"/>
                        <a:ext cx="190500" cy="21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53395"/>
              </p:ext>
            </p:extLst>
          </p:nvPr>
        </p:nvGraphicFramePr>
        <p:xfrm>
          <a:off x="6672262" y="1733550"/>
          <a:ext cx="2111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612" name="Equation" r:id="rId12" imgW="127000" imgH="203200" progId="Equation.DSMT4">
                  <p:embed/>
                </p:oleObj>
              </mc:Choice>
              <mc:Fallback>
                <p:oleObj name="Equation" r:id="rId12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2262" y="1733550"/>
                        <a:ext cx="211138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88470"/>
              </p:ext>
            </p:extLst>
          </p:nvPr>
        </p:nvGraphicFramePr>
        <p:xfrm>
          <a:off x="8416925" y="1776413"/>
          <a:ext cx="2317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613" name="Equation" r:id="rId14" imgW="139700" imgH="203200" progId="Equation.DSMT4">
                  <p:embed/>
                </p:oleObj>
              </mc:Choice>
              <mc:Fallback>
                <p:oleObj name="Equation" r:id="rId14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16925" y="1776413"/>
                        <a:ext cx="23177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80371"/>
              </p:ext>
            </p:extLst>
          </p:nvPr>
        </p:nvGraphicFramePr>
        <p:xfrm>
          <a:off x="6889274" y="4870244"/>
          <a:ext cx="2111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614" name="Equation" r:id="rId16" imgW="127000" imgH="203200" progId="Equation.DSMT4">
                  <p:embed/>
                </p:oleObj>
              </mc:Choice>
              <mc:Fallback>
                <p:oleObj name="Equation" r:id="rId16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89274" y="4870244"/>
                        <a:ext cx="211138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02936"/>
              </p:ext>
            </p:extLst>
          </p:nvPr>
        </p:nvGraphicFramePr>
        <p:xfrm>
          <a:off x="8532180" y="4877216"/>
          <a:ext cx="2317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615" name="Equation" r:id="rId17" imgW="139700" imgH="203200" progId="Equation.DSMT4">
                  <p:embed/>
                </p:oleObj>
              </mc:Choice>
              <mc:Fallback>
                <p:oleObj name="Equation" r:id="rId17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32180" y="4877216"/>
                        <a:ext cx="23177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15071"/>
              </p:ext>
            </p:extLst>
          </p:nvPr>
        </p:nvGraphicFramePr>
        <p:xfrm>
          <a:off x="7372350" y="4438650"/>
          <a:ext cx="2984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616" name="Equation" r:id="rId18" imgW="177800" imgH="203200" progId="Equation.DSMT4">
                  <p:embed/>
                </p:oleObj>
              </mc:Choice>
              <mc:Fallback>
                <p:oleObj name="Equation" r:id="rId18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72350" y="4438650"/>
                        <a:ext cx="29845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1451067" y="4801431"/>
            <a:ext cx="3501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of it’s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26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58" grpId="0"/>
      <p:bldP spid="59" grpId="0"/>
      <p:bldP spid="10" grpId="0" animBg="1"/>
      <p:bldP spid="12" grpId="0" animBg="1"/>
      <p:bldP spid="15" grpId="0" animBg="1"/>
      <p:bldP spid="78" grpId="0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6760018" y="5621333"/>
            <a:ext cx="395439" cy="39543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33467" y="939800"/>
            <a:ext cx="85184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In 1820, Hans Christian </a:t>
            </a:r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Oersted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observed that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compass</a:t>
            </a:r>
            <a:r>
              <a:rPr lang="en-US" sz="2000" dirty="0">
                <a:latin typeface="Times New Roman"/>
                <a:cs typeface="Times New Roman"/>
              </a:rPr>
              <a:t> near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current-carrying wire </a:t>
            </a:r>
            <a:r>
              <a:rPr lang="en-US" sz="2000" dirty="0">
                <a:latin typeface="Times New Roman"/>
                <a:cs typeface="Times New Roman"/>
              </a:rPr>
              <a:t>will react.  Conclusions: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produced by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charge in motion</a:t>
            </a:r>
            <a:r>
              <a:rPr lang="en-US" sz="2000" i="1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flds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circle around current carrying wires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4833" y="104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4000" dirty="0" err="1">
                <a:solidFill>
                  <a:srgbClr val="FF0000"/>
                </a:solidFill>
                <a:latin typeface="Apple Chancery"/>
                <a:cs typeface="Apple Chancery"/>
              </a:rPr>
              <a:t>flds</a:t>
            </a:r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 Produced by Charge in Motion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2.)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3467" y="2126090"/>
            <a:ext cx="4721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sense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circulation </a:t>
            </a:r>
            <a:r>
              <a:rPr lang="en-US" sz="2000" dirty="0">
                <a:latin typeface="Times New Roman"/>
                <a:cs typeface="Times New Roman"/>
              </a:rPr>
              <a:t>can be deduced using what I call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the right-thumb rule</a:t>
            </a:r>
            <a:r>
              <a:rPr lang="en-US" sz="2000" i="1" dirty="0">
                <a:latin typeface="Times New Roman"/>
                <a:cs typeface="Times New Roman"/>
              </a:rPr>
              <a:t>:</a:t>
            </a:r>
            <a:r>
              <a:rPr lang="en-US" sz="2000" dirty="0"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4797299" y="4992170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from above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2649435" y="4521660"/>
            <a:ext cx="16683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 into page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523967" y="2924919"/>
            <a:ext cx="47211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Grasp the wire </a:t>
            </a:r>
            <a:r>
              <a:rPr lang="en-US" sz="2000" dirty="0">
                <a:latin typeface="Times New Roman"/>
                <a:cs typeface="Times New Roman"/>
              </a:rPr>
              <a:t>with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right hand </a:t>
            </a:r>
            <a:r>
              <a:rPr lang="en-US" sz="2000" dirty="0">
                <a:latin typeface="Times New Roman"/>
                <a:cs typeface="Times New Roman"/>
              </a:rPr>
              <a:t>with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thumb in the direction of current</a:t>
            </a:r>
            <a:r>
              <a:rPr lang="en-US" sz="2000" dirty="0">
                <a:latin typeface="Times New Roman"/>
                <a:cs typeface="Times New Roman"/>
              </a:rPr>
              <a:t>. 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fingers will curl </a:t>
            </a:r>
            <a:r>
              <a:rPr lang="en-US" sz="2000" dirty="0">
                <a:latin typeface="Times New Roman"/>
                <a:cs typeface="Times New Roman"/>
              </a:rPr>
              <a:t>in the direction of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955918"/>
            <a:ext cx="35052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6642100" y="4545131"/>
            <a:ext cx="2501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</a:rPr>
              <a:t>photo courtesy of Mr. White</a:t>
            </a: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333467" y="4453523"/>
            <a:ext cx="12927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from side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2649435" y="5452186"/>
            <a:ext cx="16683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 out of page</a:t>
            </a:r>
            <a:endParaRPr lang="en-US" sz="1600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376310" y="4724400"/>
            <a:ext cx="210944" cy="210944"/>
            <a:chOff x="2436013" y="5093770"/>
            <a:chExt cx="210944" cy="210944"/>
          </a:xfrm>
        </p:grpSpPr>
        <p:sp>
          <p:nvSpPr>
            <p:cNvPr id="76" name="Oval 75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76" idx="1"/>
              <a:endCxn id="76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376310" y="5448314"/>
            <a:ext cx="210944" cy="210944"/>
            <a:chOff x="2436013" y="5792284"/>
            <a:chExt cx="210944" cy="210944"/>
          </a:xfrm>
        </p:grpSpPr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3196558"/>
                </p:ext>
              </p:extLst>
            </p:nvPr>
          </p:nvGraphicFramePr>
          <p:xfrm>
            <a:off x="2482780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664" name="Equation" r:id="rId5" imgW="88900" imgH="114300" progId="Equation.DSMT4">
                    <p:embed/>
                  </p:oleObj>
                </mc:Choice>
                <mc:Fallback>
                  <p:oleObj name="Equation" r:id="rId5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82780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Oval 78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6426200" y="5284780"/>
            <a:ext cx="1059457" cy="1059457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07368"/>
              </p:ext>
            </p:extLst>
          </p:nvPr>
        </p:nvGraphicFramePr>
        <p:xfrm>
          <a:off x="6864106" y="5709135"/>
          <a:ext cx="203444" cy="26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65" name="Equation" r:id="rId7" imgW="88900" imgH="114300" progId="Equation.DSMT4">
                  <p:embed/>
                </p:oleObj>
              </mc:Choice>
              <mc:Fallback>
                <p:oleObj name="Equation" r:id="rId7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4106" y="5709135"/>
                        <a:ext cx="203444" cy="262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7098237" y="5681393"/>
            <a:ext cx="2523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i</a:t>
            </a:r>
            <a:endParaRPr lang="en-US" sz="1600" dirty="0">
              <a:latin typeface="Times New Roman"/>
              <a:cs typeface="Times New Roman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214462" y="5709711"/>
            <a:ext cx="1176106" cy="567154"/>
            <a:chOff x="5214462" y="5709711"/>
            <a:chExt cx="1176106" cy="567154"/>
          </a:xfrm>
        </p:grpSpPr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5214462" y="5709711"/>
              <a:ext cx="1176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current out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93" name="Text Box 2"/>
            <p:cNvSpPr txBox="1">
              <a:spLocks noChangeArrowheads="1"/>
            </p:cNvSpPr>
            <p:nvPr/>
          </p:nvSpPr>
          <p:spPr bwMode="auto">
            <a:xfrm>
              <a:off x="5404962" y="5938311"/>
              <a:ext cx="8180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of page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94" name="Straight Connector 93"/>
          <p:cNvCxnSpPr>
            <a:stCxn id="86" idx="6"/>
          </p:cNvCxnSpPr>
          <p:nvPr/>
        </p:nvCxnSpPr>
        <p:spPr>
          <a:xfrm flipH="1">
            <a:off x="7385050" y="5814509"/>
            <a:ext cx="100607" cy="160742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480300" y="5817684"/>
            <a:ext cx="53975" cy="160742"/>
          </a:xfrm>
          <a:prstGeom prst="line">
            <a:avLst/>
          </a:prstGeom>
          <a:ln w="190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7534276" y="5514609"/>
            <a:ext cx="1609724" cy="586482"/>
            <a:chOff x="7534276" y="5514609"/>
            <a:chExt cx="1609724" cy="586482"/>
          </a:xfrm>
        </p:grpSpPr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7687539" y="5514609"/>
              <a:ext cx="12342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B-</a:t>
              </a:r>
              <a:r>
                <a:rPr lang="en-US" sz="1600" dirty="0" err="1">
                  <a:solidFill>
                    <a:srgbClr val="FF0000"/>
                  </a:solidFill>
                  <a:latin typeface="Apple Chancery"/>
                  <a:cs typeface="Apple Chancery"/>
                </a:rPr>
                <a:t>fld</a:t>
              </a: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 circles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01" name="Text Box 2"/>
            <p:cNvSpPr txBox="1">
              <a:spLocks noChangeArrowheads="1"/>
            </p:cNvSpPr>
            <p:nvPr/>
          </p:nvSpPr>
          <p:spPr bwMode="auto">
            <a:xfrm>
              <a:off x="7534276" y="5762537"/>
              <a:ext cx="16097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pple Chancery"/>
                  <a:cs typeface="Apple Chancery"/>
                </a:rPr>
                <a:t>counterclockwise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98" name="Freeform 97"/>
          <p:cNvSpPr/>
          <p:nvPr/>
        </p:nvSpPr>
        <p:spPr>
          <a:xfrm>
            <a:off x="4406900" y="4622800"/>
            <a:ext cx="381000" cy="2006600"/>
          </a:xfrm>
          <a:custGeom>
            <a:avLst/>
            <a:gdLst>
              <a:gd name="connsiteX0" fmla="*/ 0 w 381000"/>
              <a:gd name="connsiteY0" fmla="*/ 0 h 2006600"/>
              <a:gd name="connsiteX1" fmla="*/ 12700 w 381000"/>
              <a:gd name="connsiteY1" fmla="*/ 342900 h 2006600"/>
              <a:gd name="connsiteX2" fmla="*/ 38100 w 381000"/>
              <a:gd name="connsiteY2" fmla="*/ 419100 h 2006600"/>
              <a:gd name="connsiteX3" fmla="*/ 88900 w 381000"/>
              <a:gd name="connsiteY3" fmla="*/ 533400 h 2006600"/>
              <a:gd name="connsiteX4" fmla="*/ 114300 w 381000"/>
              <a:gd name="connsiteY4" fmla="*/ 635000 h 2006600"/>
              <a:gd name="connsiteX5" fmla="*/ 127000 w 381000"/>
              <a:gd name="connsiteY5" fmla="*/ 1257300 h 2006600"/>
              <a:gd name="connsiteX6" fmla="*/ 165100 w 381000"/>
              <a:gd name="connsiteY6" fmla="*/ 1358900 h 2006600"/>
              <a:gd name="connsiteX7" fmla="*/ 203200 w 381000"/>
              <a:gd name="connsiteY7" fmla="*/ 1397000 h 2006600"/>
              <a:gd name="connsiteX8" fmla="*/ 241300 w 381000"/>
              <a:gd name="connsiteY8" fmla="*/ 1511300 h 2006600"/>
              <a:gd name="connsiteX9" fmla="*/ 254000 w 381000"/>
              <a:gd name="connsiteY9" fmla="*/ 1549400 h 2006600"/>
              <a:gd name="connsiteX10" fmla="*/ 279400 w 381000"/>
              <a:gd name="connsiteY10" fmla="*/ 1651000 h 2006600"/>
              <a:gd name="connsiteX11" fmla="*/ 292100 w 381000"/>
              <a:gd name="connsiteY11" fmla="*/ 1689100 h 2006600"/>
              <a:gd name="connsiteX12" fmla="*/ 317500 w 381000"/>
              <a:gd name="connsiteY12" fmla="*/ 1816100 h 2006600"/>
              <a:gd name="connsiteX13" fmla="*/ 355600 w 381000"/>
              <a:gd name="connsiteY13" fmla="*/ 1930400 h 2006600"/>
              <a:gd name="connsiteX14" fmla="*/ 368300 w 381000"/>
              <a:gd name="connsiteY14" fmla="*/ 1968500 h 2006600"/>
              <a:gd name="connsiteX15" fmla="*/ 381000 w 381000"/>
              <a:gd name="connsiteY15" fmla="*/ 20066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" h="2006600">
                <a:moveTo>
                  <a:pt x="0" y="0"/>
                </a:moveTo>
                <a:cubicBezTo>
                  <a:pt x="4233" y="114300"/>
                  <a:pt x="2345" y="228991"/>
                  <a:pt x="12700" y="342900"/>
                </a:cubicBezTo>
                <a:cubicBezTo>
                  <a:pt x="15124" y="369564"/>
                  <a:pt x="23248" y="396823"/>
                  <a:pt x="38100" y="419100"/>
                </a:cubicBezTo>
                <a:cubicBezTo>
                  <a:pt x="71459" y="469138"/>
                  <a:pt x="70764" y="460856"/>
                  <a:pt x="88900" y="533400"/>
                </a:cubicBezTo>
                <a:lnTo>
                  <a:pt x="114300" y="635000"/>
                </a:lnTo>
                <a:cubicBezTo>
                  <a:pt x="118533" y="842433"/>
                  <a:pt x="119176" y="1049971"/>
                  <a:pt x="127000" y="1257300"/>
                </a:cubicBezTo>
                <a:cubicBezTo>
                  <a:pt x="128059" y="1285373"/>
                  <a:pt x="149501" y="1337061"/>
                  <a:pt x="165100" y="1358900"/>
                </a:cubicBezTo>
                <a:cubicBezTo>
                  <a:pt x="175539" y="1373515"/>
                  <a:pt x="190500" y="1384300"/>
                  <a:pt x="203200" y="1397000"/>
                </a:cubicBezTo>
                <a:lnTo>
                  <a:pt x="241300" y="1511300"/>
                </a:lnTo>
                <a:cubicBezTo>
                  <a:pt x="245533" y="1524000"/>
                  <a:pt x="250753" y="1536413"/>
                  <a:pt x="254000" y="1549400"/>
                </a:cubicBezTo>
                <a:cubicBezTo>
                  <a:pt x="262467" y="1583267"/>
                  <a:pt x="268361" y="1617882"/>
                  <a:pt x="279400" y="1651000"/>
                </a:cubicBezTo>
                <a:cubicBezTo>
                  <a:pt x="283633" y="1663700"/>
                  <a:pt x="289090" y="1676056"/>
                  <a:pt x="292100" y="1689100"/>
                </a:cubicBezTo>
                <a:cubicBezTo>
                  <a:pt x="301808" y="1731166"/>
                  <a:pt x="303848" y="1775144"/>
                  <a:pt x="317500" y="1816100"/>
                </a:cubicBezTo>
                <a:lnTo>
                  <a:pt x="355600" y="1930400"/>
                </a:lnTo>
                <a:lnTo>
                  <a:pt x="368300" y="1968500"/>
                </a:lnTo>
                <a:lnTo>
                  <a:pt x="381000" y="2006600"/>
                </a:ln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1019797" y="5098403"/>
            <a:ext cx="2463800" cy="436556"/>
            <a:chOff x="1079500" y="5467773"/>
            <a:chExt cx="2463800" cy="436556"/>
          </a:xfrm>
        </p:grpSpPr>
        <p:sp>
          <p:nvSpPr>
            <p:cNvPr id="3" name="Rectangle 2"/>
            <p:cNvSpPr/>
            <p:nvPr/>
          </p:nvSpPr>
          <p:spPr>
            <a:xfrm>
              <a:off x="1079500" y="5565775"/>
              <a:ext cx="2463800" cy="92711"/>
            </a:xfrm>
            <a:prstGeom prst="rect">
              <a:avLst/>
            </a:prstGeom>
            <a:gradFill>
              <a:gsLst>
                <a:gs pos="88000">
                  <a:schemeClr val="accent1">
                    <a:tint val="100000"/>
                    <a:shade val="100000"/>
                    <a:satMod val="13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H="1">
              <a:off x="1079500" y="5476239"/>
              <a:ext cx="2463800" cy="92711"/>
            </a:xfrm>
            <a:prstGeom prst="rect">
              <a:avLst/>
            </a:prstGeom>
            <a:gradFill>
              <a:gsLst>
                <a:gs pos="12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1685925" y="5565775"/>
              <a:ext cx="9398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2"/>
            <p:cNvSpPr txBox="1">
              <a:spLocks noChangeArrowheads="1"/>
            </p:cNvSpPr>
            <p:nvPr/>
          </p:nvSpPr>
          <p:spPr bwMode="auto">
            <a:xfrm>
              <a:off x="1874831" y="5565775"/>
              <a:ext cx="2523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 err="1">
                  <a:solidFill>
                    <a:srgbClr val="FF0000"/>
                  </a:solidFill>
                  <a:latin typeface="Apple Chancery"/>
                  <a:cs typeface="Apple Chancery"/>
                </a:rPr>
                <a:t>i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1079500" y="5467773"/>
              <a:ext cx="2463800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079500" y="5665259"/>
              <a:ext cx="2463800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3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" grpId="0"/>
      <p:bldP spid="62" grpId="0"/>
      <p:bldP spid="63" grpId="0"/>
      <p:bldP spid="70" grpId="0"/>
      <p:bldP spid="72" grpId="0"/>
      <p:bldP spid="74" grpId="0"/>
      <p:bldP spid="75" grpId="0"/>
      <p:bldP spid="86" grpId="0" animBg="1"/>
      <p:bldP spid="92" grpId="0"/>
      <p:bldP spid="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33467" y="5549303"/>
            <a:ext cx="4606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Executing          yields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vector direction</a:t>
            </a:r>
            <a:r>
              <a:rPr lang="en-US" sz="2000" dirty="0">
                <a:latin typeface="Times New Roman"/>
                <a:cs typeface="Times New Roman"/>
              </a:rPr>
              <a:t> to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right,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AWAY from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left wire.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20.)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783178" y="4182211"/>
            <a:ext cx="350572" cy="350572"/>
            <a:chOff x="2436013" y="5093770"/>
            <a:chExt cx="210944" cy="210944"/>
          </a:xfrm>
        </p:grpSpPr>
        <p:sp>
          <p:nvSpPr>
            <p:cNvPr id="61" name="Oval 60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1"/>
              <a:endCxn id="61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913375" y="4182211"/>
            <a:ext cx="362740" cy="362740"/>
            <a:chOff x="2436013" y="5792284"/>
            <a:chExt cx="210944" cy="210944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6388447"/>
                </p:ext>
              </p:extLst>
            </p:nvPr>
          </p:nvGraphicFramePr>
          <p:xfrm>
            <a:off x="2482779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3426" name="Equation" r:id="rId4" imgW="88900" imgH="114300" progId="Equation.DSMT4">
                    <p:embed/>
                  </p:oleObj>
                </mc:Choice>
                <mc:Fallback>
                  <p:oleObj name="Equation" r:id="rId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82779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Oval 65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652735" y="4050506"/>
            <a:ext cx="609600" cy="6096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1735" y="3675856"/>
            <a:ext cx="1358900" cy="135890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4486" y="2856706"/>
            <a:ext cx="3074988" cy="3074988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186135" y="4230514"/>
            <a:ext cx="117475" cy="125757"/>
            <a:chOff x="7442200" y="4771058"/>
            <a:chExt cx="117475" cy="12575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442200" y="4771058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554435" y="4230514"/>
            <a:ext cx="117475" cy="122720"/>
            <a:chOff x="7442200" y="4774095"/>
            <a:chExt cx="117475" cy="12272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411209" y="4214917"/>
            <a:ext cx="117475" cy="122720"/>
            <a:chOff x="7442200" y="4774095"/>
            <a:chExt cx="117475" cy="12272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33467" y="560854"/>
            <a:ext cx="8469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Because the force relationship </a:t>
            </a:r>
            <a:r>
              <a:rPr lang="en-US" sz="2000" dirty="0">
                <a:latin typeface="Times New Roman"/>
                <a:cs typeface="Times New Roman"/>
              </a:rPr>
              <a:t>between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wire </a:t>
            </a:r>
            <a:r>
              <a:rPr lang="en-US" sz="2000" dirty="0">
                <a:latin typeface="Times New Roman"/>
                <a:cs typeface="Times New Roman"/>
              </a:rPr>
              <a:t>and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wire is bathed</a:t>
            </a:r>
            <a:r>
              <a:rPr lang="en-US" sz="2000" dirty="0">
                <a:latin typeface="Times New Roman"/>
                <a:cs typeface="Times New Roman"/>
              </a:rPr>
              <a:t> in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known</a:t>
            </a:r>
            <a:r>
              <a:rPr lang="en-US" sz="2000" dirty="0">
                <a:latin typeface="Times New Roman"/>
                <a:cs typeface="Times New Roman"/>
              </a:rPr>
              <a:t>, we can write: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526146"/>
              </p:ext>
            </p:extLst>
          </p:nvPr>
        </p:nvGraphicFramePr>
        <p:xfrm>
          <a:off x="3425825" y="1397440"/>
          <a:ext cx="1657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427" name="Equation" r:id="rId6" imgW="990600" imgH="685800" progId="Equation.DSMT4">
                  <p:embed/>
                </p:oleObj>
              </mc:Choice>
              <mc:Fallback>
                <p:oleObj name="Equation" r:id="rId6" imgW="990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5825" y="1397440"/>
                        <a:ext cx="165735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028643"/>
              </p:ext>
            </p:extLst>
          </p:nvPr>
        </p:nvGraphicFramePr>
        <p:xfrm>
          <a:off x="7672992" y="4745831"/>
          <a:ext cx="10795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428" name="Equation" r:id="rId8" imgW="647700" imgH="228600" progId="Equation.DSMT4">
                  <p:embed/>
                </p:oleObj>
              </mc:Choice>
              <mc:Fallback>
                <p:oleObj name="Equation" r:id="rId8" imgW="647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72992" y="4745831"/>
                        <a:ext cx="10795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33467" y="2578540"/>
            <a:ext cx="5559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Now for </a:t>
            </a:r>
            <a:r>
              <a:rPr lang="en-US" sz="2000" dirty="0">
                <a:latin typeface="Times New Roman"/>
                <a:cs typeface="Times New Roman"/>
              </a:rPr>
              <a:t>the fun—finding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force </a:t>
            </a:r>
            <a:r>
              <a:rPr lang="en-US" sz="2000" dirty="0">
                <a:latin typeface="Times New Roman"/>
                <a:cs typeface="Times New Roman"/>
              </a:rPr>
              <a:t>on the right-hand wire:  Start with the cross product.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087835" y="3853656"/>
            <a:ext cx="0" cy="968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76035"/>
              </p:ext>
            </p:extLst>
          </p:nvPr>
        </p:nvGraphicFramePr>
        <p:xfrm>
          <a:off x="2282825" y="3371849"/>
          <a:ext cx="12334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429" name="Equation" r:id="rId10" imgW="736600" imgH="228600" progId="Equation.DSMT4">
                  <p:embed/>
                </p:oleObj>
              </mc:Choice>
              <mc:Fallback>
                <p:oleObj name="Equation" r:id="rId10" imgW="736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2825" y="3371849"/>
                        <a:ext cx="1233487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V="1">
            <a:off x="8301863" y="4368971"/>
            <a:ext cx="501429" cy="1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395752"/>
              </p:ext>
            </p:extLst>
          </p:nvPr>
        </p:nvGraphicFramePr>
        <p:xfrm>
          <a:off x="8655654" y="3952497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430" name="Equation" r:id="rId12" imgW="177800" imgH="228600" progId="Equation.DSMT4">
                  <p:embed/>
                </p:oleObj>
              </mc:Choice>
              <mc:Fallback>
                <p:oleObj name="Equation" r:id="rId12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55654" y="3952497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33467" y="3872706"/>
            <a:ext cx="460683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/>
                <a:cs typeface="Times New Roman"/>
              </a:rPr>
              <a:t>  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out of the page </a:t>
            </a:r>
            <a:r>
              <a:rPr lang="en-US" sz="2000" dirty="0">
                <a:latin typeface="Times New Roman"/>
                <a:cs typeface="Times New Roman"/>
              </a:rPr>
              <a:t>(in the direction of the right-hand wire’s current), and we’ve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already determined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due to the left-hand wire in that region (it’s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downward</a:t>
            </a:r>
            <a:r>
              <a:rPr lang="en-US" sz="2000" dirty="0">
                <a:latin typeface="Times New Roman"/>
                <a:cs typeface="Times New Roman"/>
              </a:rPr>
              <a:t> at the right-hand wire).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813499"/>
              </p:ext>
            </p:extLst>
          </p:nvPr>
        </p:nvGraphicFramePr>
        <p:xfrm>
          <a:off x="1485900" y="5585786"/>
          <a:ext cx="5746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431" name="Equation" r:id="rId14" imgW="342900" imgH="228600" progId="Equation.DSMT4">
                  <p:embed/>
                </p:oleObj>
              </mc:Choice>
              <mc:Fallback>
                <p:oleObj name="Equation" r:id="rId14" imgW="34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85900" y="5585786"/>
                        <a:ext cx="57467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66259"/>
              </p:ext>
            </p:extLst>
          </p:nvPr>
        </p:nvGraphicFramePr>
        <p:xfrm>
          <a:off x="381092" y="3894448"/>
          <a:ext cx="2349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432" name="Equation" r:id="rId16" imgW="139700" imgH="190500" progId="Equation.DSMT4">
                  <p:embed/>
                </p:oleObj>
              </mc:Choice>
              <mc:Fallback>
                <p:oleObj name="Equation" r:id="rId16" imgW="139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1092" y="3894448"/>
                        <a:ext cx="234950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0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21.)</a:t>
            </a: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20041" y="560854"/>
            <a:ext cx="877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But there’s a </a:t>
            </a:r>
            <a:r>
              <a:rPr lang="en-US" sz="2000" dirty="0">
                <a:latin typeface="Times New Roman"/>
                <a:cs typeface="Times New Roman"/>
              </a:rPr>
              <a:t>cooler way to do this which requires an interesting observation.</a:t>
            </a: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20041" y="1071764"/>
            <a:ext cx="4810759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Consider two north poles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juxtaposed against one another</a:t>
            </a:r>
            <a:r>
              <a:rPr lang="en-US" sz="2000" dirty="0">
                <a:latin typeface="Times New Roman"/>
                <a:cs typeface="Times New Roman"/>
              </a:rPr>
              <a:t>.  You know from experience that these two magnets will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repulse one another</a:t>
            </a:r>
            <a:r>
              <a:rPr lang="en-US" sz="2000" dirty="0">
                <a:latin typeface="Times New Roman"/>
                <a:cs typeface="Times New Roman"/>
              </a:rPr>
              <a:t>.  Notice that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magnetic field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443438" y="1088392"/>
            <a:ext cx="3394712" cy="1544529"/>
            <a:chOff x="1623057" y="2703194"/>
            <a:chExt cx="5966463" cy="2714628"/>
          </a:xfrm>
        </p:grpSpPr>
        <p:grpSp>
          <p:nvGrpSpPr>
            <p:cNvPr id="34" name="Group 22"/>
            <p:cNvGrpSpPr>
              <a:grpSpLocks/>
            </p:cNvGrpSpPr>
            <p:nvPr/>
          </p:nvGrpSpPr>
          <p:grpSpPr bwMode="auto">
            <a:xfrm flipV="1">
              <a:off x="3131816" y="2703194"/>
              <a:ext cx="1337309" cy="1314451"/>
              <a:chOff x="3517900" y="4222750"/>
              <a:chExt cx="1485900" cy="1460500"/>
            </a:xfrm>
          </p:grpSpPr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6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" name="Straight Connector 23"/>
            <p:cNvCxnSpPr>
              <a:cxnSpLocks noChangeShapeType="1"/>
              <a:stCxn id="68" idx="6"/>
            </p:cNvCxnSpPr>
            <p:nvPr/>
          </p:nvCxnSpPr>
          <p:spPr bwMode="auto">
            <a:xfrm>
              <a:off x="4400547" y="3360419"/>
              <a:ext cx="68581" cy="2057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Straight Connector 24"/>
            <p:cNvCxnSpPr>
              <a:cxnSpLocks noChangeShapeType="1"/>
            </p:cNvCxnSpPr>
            <p:nvPr/>
          </p:nvCxnSpPr>
          <p:spPr bwMode="auto">
            <a:xfrm rot="10800000" flipV="1">
              <a:off x="4194807" y="3383279"/>
              <a:ext cx="205740" cy="182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8" name="Group 13"/>
            <p:cNvGrpSpPr>
              <a:grpSpLocks/>
            </p:cNvGrpSpPr>
            <p:nvPr/>
          </p:nvGrpSpPr>
          <p:grpSpPr bwMode="auto">
            <a:xfrm>
              <a:off x="3166106" y="4103369"/>
              <a:ext cx="1337309" cy="1314451"/>
              <a:chOff x="3517900" y="4222750"/>
              <a:chExt cx="1485900" cy="1460500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2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39" name="Straight Connector 15"/>
            <p:cNvCxnSpPr>
              <a:cxnSpLocks noChangeShapeType="1"/>
              <a:stCxn id="59" idx="6"/>
            </p:cNvCxnSpPr>
            <p:nvPr/>
          </p:nvCxnSpPr>
          <p:spPr bwMode="auto">
            <a:xfrm flipV="1">
              <a:off x="4434837" y="4554855"/>
              <a:ext cx="68581" cy="2057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4229097" y="4554855"/>
              <a:ext cx="205740" cy="182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2720336" y="3869054"/>
              <a:ext cx="1097279" cy="411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23057" y="3869054"/>
              <a:ext cx="1097279" cy="41148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  <p:grpSp>
          <p:nvGrpSpPr>
            <p:cNvPr id="45" name="Group 40"/>
            <p:cNvGrpSpPr>
              <a:grpSpLocks/>
            </p:cNvGrpSpPr>
            <p:nvPr/>
          </p:nvGrpSpPr>
          <p:grpSpPr bwMode="auto">
            <a:xfrm flipH="1" flipV="1">
              <a:off x="4743446" y="2703194"/>
              <a:ext cx="1337309" cy="1314451"/>
              <a:chOff x="3517900" y="4222750"/>
              <a:chExt cx="1485900" cy="1460500"/>
            </a:xfrm>
          </p:grpSpPr>
          <p:sp>
            <p:nvSpPr>
              <p:cNvPr id="57" name="Oval 43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44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7" name="Straight Connector 41"/>
            <p:cNvCxnSpPr>
              <a:cxnSpLocks noChangeShapeType="1"/>
              <a:stCxn id="57" idx="6"/>
            </p:cNvCxnSpPr>
            <p:nvPr/>
          </p:nvCxnSpPr>
          <p:spPr bwMode="auto">
            <a:xfrm flipH="1">
              <a:off x="4743446" y="3360419"/>
              <a:ext cx="68581" cy="2057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Straight Connector 42"/>
            <p:cNvCxnSpPr>
              <a:cxnSpLocks noChangeShapeType="1"/>
            </p:cNvCxnSpPr>
            <p:nvPr/>
          </p:nvCxnSpPr>
          <p:spPr bwMode="auto">
            <a:xfrm rot="10800000" flipH="1" flipV="1">
              <a:off x="4812027" y="3383280"/>
              <a:ext cx="205740" cy="182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49" name="Group 35"/>
            <p:cNvGrpSpPr>
              <a:grpSpLocks/>
            </p:cNvGrpSpPr>
            <p:nvPr/>
          </p:nvGrpSpPr>
          <p:grpSpPr bwMode="auto">
            <a:xfrm flipH="1">
              <a:off x="4709156" y="4103371"/>
              <a:ext cx="1337309" cy="1314451"/>
              <a:chOff x="3517900" y="4222750"/>
              <a:chExt cx="1485900" cy="1460500"/>
            </a:xfrm>
          </p:grpSpPr>
          <p:sp>
            <p:nvSpPr>
              <p:cNvPr id="55" name="Oval 38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9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0" name="Straight Connector 36"/>
            <p:cNvCxnSpPr>
              <a:cxnSpLocks noChangeShapeType="1"/>
              <a:stCxn id="55" idx="6"/>
            </p:cNvCxnSpPr>
            <p:nvPr/>
          </p:nvCxnSpPr>
          <p:spPr bwMode="auto">
            <a:xfrm flipH="1" flipV="1">
              <a:off x="4709158" y="4554856"/>
              <a:ext cx="68581" cy="2057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Straight Connector 37"/>
            <p:cNvCxnSpPr>
              <a:cxnSpLocks noChangeShapeType="1"/>
            </p:cNvCxnSpPr>
            <p:nvPr/>
          </p:nvCxnSpPr>
          <p:spPr bwMode="auto">
            <a:xfrm rot="10800000" flipH="1">
              <a:off x="4777740" y="4554856"/>
              <a:ext cx="205740" cy="182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 flipH="1">
              <a:off x="5394958" y="3869053"/>
              <a:ext cx="1097279" cy="411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 flipH="1">
              <a:off x="6492241" y="3869055"/>
              <a:ext cx="1097279" cy="41148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</p:grpSp>
      <p:sp>
        <p:nvSpPr>
          <p:cNvPr id="83" name="TextBox 45"/>
          <p:cNvSpPr txBox="1">
            <a:spLocks noChangeArrowheads="1"/>
          </p:cNvSpPr>
          <p:nvPr/>
        </p:nvSpPr>
        <p:spPr bwMode="auto">
          <a:xfrm>
            <a:off x="315971" y="4571324"/>
            <a:ext cx="8590198" cy="11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 rule: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If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magnetic field lines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between two field-producing objects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are </a:t>
            </a:r>
            <a:r>
              <a:rPr lang="en-US" sz="20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parallel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to one another, the two objects will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</a:rPr>
              <a:t>magnetically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</a:rPr>
              <a:t>repulse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one another.  If they are </a:t>
            </a:r>
            <a:r>
              <a:rPr lang="en-US" sz="2000" i="1" u="sng" dirty="0">
                <a:solidFill>
                  <a:srgbClr val="FF0000"/>
                </a:solidFill>
                <a:latin typeface="Times New Roman"/>
                <a:cs typeface="Times New Roman"/>
              </a:rPr>
              <a:t>anti-parallel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they will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</a:rPr>
              <a:t>magnetically attract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one another. </a:t>
            </a:r>
          </a:p>
        </p:txBody>
      </p:sp>
      <p:sp>
        <p:nvSpPr>
          <p:cNvPr id="84" name="TextBox 5"/>
          <p:cNvSpPr txBox="1">
            <a:spLocks noChangeArrowheads="1"/>
          </p:cNvSpPr>
          <p:nvPr/>
        </p:nvSpPr>
        <p:spPr bwMode="auto">
          <a:xfrm>
            <a:off x="315971" y="2286522"/>
            <a:ext cx="6206925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lines </a:t>
            </a:r>
            <a:r>
              <a:rPr lang="en-US" sz="2000" dirty="0">
                <a:latin typeface="Times New Roman"/>
                <a:cs typeface="Times New Roman"/>
              </a:rPr>
              <a:t>generated by the two in this case are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parallel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ish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</a:p>
        </p:txBody>
      </p:sp>
      <p:grpSp>
        <p:nvGrpSpPr>
          <p:cNvPr id="86" name="Group 30"/>
          <p:cNvGrpSpPr>
            <a:grpSpLocks/>
          </p:cNvGrpSpPr>
          <p:nvPr/>
        </p:nvGrpSpPr>
        <p:grpSpPr bwMode="auto">
          <a:xfrm rot="5400000" flipH="1" flipV="1">
            <a:off x="7250846" y="3776465"/>
            <a:ext cx="765504" cy="752419"/>
            <a:chOff x="3517900" y="4222750"/>
            <a:chExt cx="1485900" cy="1460500"/>
          </a:xfrm>
        </p:grpSpPr>
        <p:grpSp>
          <p:nvGrpSpPr>
            <p:cNvPr id="115" name="Group 35"/>
            <p:cNvGrpSpPr>
              <a:grpSpLocks/>
            </p:cNvGrpSpPr>
            <p:nvPr/>
          </p:nvGrpSpPr>
          <p:grpSpPr bwMode="auto">
            <a:xfrm>
              <a:off x="3517900" y="4222750"/>
              <a:ext cx="1485900" cy="1460500"/>
              <a:chOff x="3517900" y="4222750"/>
              <a:chExt cx="1485900" cy="1460500"/>
            </a:xfrm>
          </p:grpSpPr>
          <p:sp>
            <p:nvSpPr>
              <p:cNvPr id="118" name="Oval 49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50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16" name="Straight Connector 47"/>
            <p:cNvCxnSpPr>
              <a:cxnSpLocks noChangeShapeType="1"/>
              <a:stCxn id="118" idx="6"/>
            </p:cNvCxnSpPr>
            <p:nvPr/>
          </p:nvCxnSpPr>
          <p:spPr bwMode="auto">
            <a:xfrm flipV="1">
              <a:off x="4927600" y="47244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" name="Straight Connector 48"/>
            <p:cNvCxnSpPr>
              <a:cxnSpLocks noChangeShapeType="1"/>
            </p:cNvCxnSpPr>
            <p:nvPr/>
          </p:nvCxnSpPr>
          <p:spPr bwMode="auto">
            <a:xfrm rot="10800000">
              <a:off x="4699000" y="4724400"/>
              <a:ext cx="228600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87" name="Group 30"/>
          <p:cNvGrpSpPr>
            <a:grpSpLocks/>
          </p:cNvGrpSpPr>
          <p:nvPr/>
        </p:nvGrpSpPr>
        <p:grpSpPr bwMode="auto">
          <a:xfrm rot="16200000" flipH="1">
            <a:off x="7257389" y="2971704"/>
            <a:ext cx="765504" cy="752419"/>
            <a:chOff x="3517900" y="4222750"/>
            <a:chExt cx="1485900" cy="1460500"/>
          </a:xfrm>
        </p:grpSpPr>
        <p:grpSp>
          <p:nvGrpSpPr>
            <p:cNvPr id="110" name="Group 35"/>
            <p:cNvGrpSpPr>
              <a:grpSpLocks/>
            </p:cNvGrpSpPr>
            <p:nvPr/>
          </p:nvGrpSpPr>
          <p:grpSpPr bwMode="auto">
            <a:xfrm>
              <a:off x="3517900" y="4222750"/>
              <a:ext cx="1485900" cy="1460500"/>
              <a:chOff x="3517900" y="4222750"/>
              <a:chExt cx="1485900" cy="146050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56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11" name="Straight Connector 53"/>
            <p:cNvCxnSpPr>
              <a:cxnSpLocks noChangeShapeType="1"/>
              <a:stCxn id="113" idx="6"/>
            </p:cNvCxnSpPr>
            <p:nvPr/>
          </p:nvCxnSpPr>
          <p:spPr bwMode="auto">
            <a:xfrm flipV="1">
              <a:off x="4927600" y="47244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" name="Straight Connector 54"/>
            <p:cNvCxnSpPr>
              <a:cxnSpLocks noChangeShapeType="1"/>
            </p:cNvCxnSpPr>
            <p:nvPr/>
          </p:nvCxnSpPr>
          <p:spPr bwMode="auto">
            <a:xfrm rot="10800000">
              <a:off x="4699000" y="4724400"/>
              <a:ext cx="228600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88" name="Group 21"/>
          <p:cNvGrpSpPr>
            <a:grpSpLocks/>
          </p:cNvGrpSpPr>
          <p:nvPr/>
        </p:nvGrpSpPr>
        <p:grpSpPr bwMode="auto">
          <a:xfrm flipV="1">
            <a:off x="6354486" y="2942262"/>
            <a:ext cx="765505" cy="752419"/>
            <a:chOff x="3517900" y="4222750"/>
            <a:chExt cx="1485900" cy="1460500"/>
          </a:xfrm>
        </p:grpSpPr>
        <p:grpSp>
          <p:nvGrpSpPr>
            <p:cNvPr id="105" name="Group 22"/>
            <p:cNvGrpSpPr>
              <a:grpSpLocks/>
            </p:cNvGrpSpPr>
            <p:nvPr/>
          </p:nvGrpSpPr>
          <p:grpSpPr bwMode="auto">
            <a:xfrm>
              <a:off x="3517900" y="4222750"/>
              <a:ext cx="1485900" cy="1460500"/>
              <a:chOff x="3517900" y="4222750"/>
              <a:chExt cx="1485900" cy="1460500"/>
            </a:xfrm>
          </p:grpSpPr>
          <p:sp>
            <p:nvSpPr>
              <p:cNvPr id="108" name="Oval 25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6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6" name="Straight Connector 23"/>
            <p:cNvCxnSpPr>
              <a:cxnSpLocks noChangeShapeType="1"/>
              <a:stCxn id="108" idx="6"/>
            </p:cNvCxnSpPr>
            <p:nvPr/>
          </p:nvCxnSpPr>
          <p:spPr bwMode="auto">
            <a:xfrm flipV="1">
              <a:off x="4927600" y="47244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4699000" y="4724400"/>
              <a:ext cx="228600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89" name="Group 20"/>
          <p:cNvGrpSpPr>
            <a:grpSpLocks/>
          </p:cNvGrpSpPr>
          <p:nvPr/>
        </p:nvGrpSpPr>
        <p:grpSpPr bwMode="auto">
          <a:xfrm>
            <a:off x="6374114" y="3743752"/>
            <a:ext cx="765505" cy="752419"/>
            <a:chOff x="3517900" y="4222750"/>
            <a:chExt cx="1485900" cy="1460500"/>
          </a:xfrm>
        </p:grpSpPr>
        <p:grpSp>
          <p:nvGrpSpPr>
            <p:cNvPr id="100" name="Group 13"/>
            <p:cNvGrpSpPr>
              <a:grpSpLocks/>
            </p:cNvGrpSpPr>
            <p:nvPr/>
          </p:nvGrpSpPr>
          <p:grpSpPr bwMode="auto">
            <a:xfrm>
              <a:off x="3517900" y="4222750"/>
              <a:ext cx="1485900" cy="1460500"/>
              <a:chOff x="3517900" y="4222750"/>
              <a:chExt cx="1485900" cy="1460500"/>
            </a:xfrm>
          </p:grpSpPr>
          <p:sp>
            <p:nvSpPr>
              <p:cNvPr id="103" name="Oval 10"/>
              <p:cNvSpPr>
                <a:spLocks noChangeArrowheads="1"/>
              </p:cNvSpPr>
              <p:nvPr/>
            </p:nvSpPr>
            <p:spPr bwMode="auto">
              <a:xfrm>
                <a:off x="3556000" y="4267200"/>
                <a:ext cx="1371600" cy="137160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2"/>
              <p:cNvSpPr>
                <a:spLocks noChangeArrowheads="1"/>
              </p:cNvSpPr>
              <p:nvPr/>
            </p:nvSpPr>
            <p:spPr bwMode="auto">
              <a:xfrm>
                <a:off x="3517900" y="4222750"/>
                <a:ext cx="1485900" cy="1460500"/>
              </a:xfrm>
              <a:custGeom>
                <a:avLst/>
                <a:gdLst>
                  <a:gd name="T0" fmla="*/ 723900 w 1485900"/>
                  <a:gd name="T1" fmla="*/ 0 h 1460500"/>
                  <a:gd name="T2" fmla="*/ 730250 w 1485900"/>
                  <a:gd name="T3" fmla="*/ 107950 h 1460500"/>
                  <a:gd name="T4" fmla="*/ 1308100 w 1485900"/>
                  <a:gd name="T5" fmla="*/ 495300 h 1460500"/>
                  <a:gd name="T6" fmla="*/ 1327150 w 1485900"/>
                  <a:gd name="T7" fmla="*/ 704850 h 1460500"/>
                  <a:gd name="T8" fmla="*/ 1485900 w 1485900"/>
                  <a:gd name="T9" fmla="*/ 704850 h 1460500"/>
                  <a:gd name="T10" fmla="*/ 1428750 w 1485900"/>
                  <a:gd name="T11" fmla="*/ 996950 h 1460500"/>
                  <a:gd name="T12" fmla="*/ 1257300 w 1485900"/>
                  <a:gd name="T13" fmla="*/ 1263650 h 1460500"/>
                  <a:gd name="T14" fmla="*/ 1003300 w 1485900"/>
                  <a:gd name="T15" fmla="*/ 1416050 h 1460500"/>
                  <a:gd name="T16" fmla="*/ 831850 w 1485900"/>
                  <a:gd name="T17" fmla="*/ 1460500 h 1460500"/>
                  <a:gd name="T18" fmla="*/ 533400 w 1485900"/>
                  <a:gd name="T19" fmla="*/ 1441450 h 1460500"/>
                  <a:gd name="T20" fmla="*/ 254000 w 1485900"/>
                  <a:gd name="T21" fmla="*/ 1289050 h 1460500"/>
                  <a:gd name="T22" fmla="*/ 50800 w 1485900"/>
                  <a:gd name="T23" fmla="*/ 1085850 h 1460500"/>
                  <a:gd name="T24" fmla="*/ 0 w 1485900"/>
                  <a:gd name="T25" fmla="*/ 730250 h 1460500"/>
                  <a:gd name="T26" fmla="*/ 38100 w 1485900"/>
                  <a:gd name="T27" fmla="*/ 457200 h 1460500"/>
                  <a:gd name="T28" fmla="*/ 177800 w 1485900"/>
                  <a:gd name="T29" fmla="*/ 247650 h 1460500"/>
                  <a:gd name="T30" fmla="*/ 361950 w 1485900"/>
                  <a:gd name="T31" fmla="*/ 88900 h 1460500"/>
                  <a:gd name="T32" fmla="*/ 552450 w 1485900"/>
                  <a:gd name="T33" fmla="*/ 31750 h 1460500"/>
                  <a:gd name="T34" fmla="*/ 723900 w 1485900"/>
                  <a:gd name="T35" fmla="*/ 0 h 14605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5900"/>
                  <a:gd name="T55" fmla="*/ 0 h 1460500"/>
                  <a:gd name="T56" fmla="*/ 1485900 w 1485900"/>
                  <a:gd name="T57" fmla="*/ 1460500 h 14605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5900" h="1460500">
                    <a:moveTo>
                      <a:pt x="723900" y="0"/>
                    </a:moveTo>
                    <a:lnTo>
                      <a:pt x="730250" y="107950"/>
                    </a:lnTo>
                    <a:lnTo>
                      <a:pt x="1308100" y="495300"/>
                    </a:lnTo>
                    <a:lnTo>
                      <a:pt x="1327150" y="704850"/>
                    </a:lnTo>
                    <a:lnTo>
                      <a:pt x="1485900" y="704850"/>
                    </a:lnTo>
                    <a:lnTo>
                      <a:pt x="1428750" y="996950"/>
                    </a:lnTo>
                    <a:lnTo>
                      <a:pt x="1257300" y="1263650"/>
                    </a:lnTo>
                    <a:lnTo>
                      <a:pt x="1003300" y="1416050"/>
                    </a:lnTo>
                    <a:lnTo>
                      <a:pt x="831850" y="1460500"/>
                    </a:lnTo>
                    <a:lnTo>
                      <a:pt x="533400" y="1441450"/>
                    </a:lnTo>
                    <a:lnTo>
                      <a:pt x="254000" y="1289050"/>
                    </a:lnTo>
                    <a:lnTo>
                      <a:pt x="50800" y="1085850"/>
                    </a:lnTo>
                    <a:lnTo>
                      <a:pt x="0" y="730250"/>
                    </a:lnTo>
                    <a:lnTo>
                      <a:pt x="38100" y="457200"/>
                    </a:lnTo>
                    <a:lnTo>
                      <a:pt x="177800" y="247650"/>
                    </a:lnTo>
                    <a:lnTo>
                      <a:pt x="361950" y="88900"/>
                    </a:lnTo>
                    <a:lnTo>
                      <a:pt x="552450" y="31750"/>
                    </a:lnTo>
                    <a:lnTo>
                      <a:pt x="7239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1" name="Straight Connector 15"/>
            <p:cNvCxnSpPr>
              <a:cxnSpLocks noChangeShapeType="1"/>
              <a:stCxn id="103" idx="6"/>
            </p:cNvCxnSpPr>
            <p:nvPr/>
          </p:nvCxnSpPr>
          <p:spPr bwMode="auto">
            <a:xfrm flipV="1">
              <a:off x="4927600" y="4724400"/>
              <a:ext cx="762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4699000" y="4724400"/>
              <a:ext cx="228600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0" name="Group 46"/>
          <p:cNvGrpSpPr>
            <a:grpSpLocks/>
          </p:cNvGrpSpPr>
          <p:nvPr/>
        </p:nvGrpSpPr>
        <p:grpSpPr bwMode="auto">
          <a:xfrm flipH="1">
            <a:off x="5490840" y="3609625"/>
            <a:ext cx="1256213" cy="235540"/>
            <a:chOff x="1803400" y="4451350"/>
            <a:chExt cx="2438400" cy="457200"/>
          </a:xfrm>
        </p:grpSpPr>
        <p:sp>
          <p:nvSpPr>
            <p:cNvPr id="98" name="Rectangle 6"/>
            <p:cNvSpPr>
              <a:spLocks noChangeArrowheads="1"/>
            </p:cNvSpPr>
            <p:nvPr/>
          </p:nvSpPr>
          <p:spPr bwMode="auto">
            <a:xfrm flipH="1">
              <a:off x="1803400" y="4451350"/>
              <a:ext cx="1219200" cy="4572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8"/>
            <p:cNvSpPr/>
            <p:nvPr/>
          </p:nvSpPr>
          <p:spPr bwMode="auto">
            <a:xfrm flipH="1">
              <a:off x="3022600" y="4451350"/>
              <a:ext cx="1219200" cy="45720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</p:grpSp>
      <p:grpSp>
        <p:nvGrpSpPr>
          <p:cNvPr id="93" name="Group 47"/>
          <p:cNvGrpSpPr>
            <a:grpSpLocks/>
          </p:cNvGrpSpPr>
          <p:nvPr/>
        </p:nvGrpSpPr>
        <p:grpSpPr bwMode="auto">
          <a:xfrm>
            <a:off x="7649955" y="3609625"/>
            <a:ext cx="1256213" cy="235540"/>
            <a:chOff x="5994400" y="4451350"/>
            <a:chExt cx="2438400" cy="457200"/>
          </a:xfrm>
        </p:grpSpPr>
        <p:sp>
          <p:nvSpPr>
            <p:cNvPr id="96" name="Rectangle 31"/>
            <p:cNvSpPr>
              <a:spLocks noChangeArrowheads="1"/>
            </p:cNvSpPr>
            <p:nvPr/>
          </p:nvSpPr>
          <p:spPr bwMode="auto">
            <a:xfrm>
              <a:off x="7213600" y="4451350"/>
              <a:ext cx="1219200" cy="4572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994400" y="4451350"/>
              <a:ext cx="1219200" cy="457200"/>
            </a:xfrm>
            <a:prstGeom prst="rect">
              <a:avLst/>
            </a:prstGeom>
            <a:solidFill>
              <a:srgbClr val="00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Gill Sans" pitchFamily="1" charset="0"/>
                <a:ea typeface="Gill Sans" pitchFamily="1" charset="0"/>
                <a:cs typeface="Gill Sans" pitchFamily="1" charset="0"/>
                <a:sym typeface="Gill Sans" pitchFamily="1" charset="0"/>
              </a:endParaRPr>
            </a:p>
          </p:txBody>
        </p:sp>
      </p:grpSp>
      <p:sp>
        <p:nvSpPr>
          <p:cNvPr id="120" name="TextBox 5"/>
          <p:cNvSpPr txBox="1">
            <a:spLocks noChangeArrowheads="1"/>
          </p:cNvSpPr>
          <p:nvPr/>
        </p:nvSpPr>
        <p:spPr bwMode="auto">
          <a:xfrm>
            <a:off x="320041" y="2792670"/>
            <a:ext cx="4810759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If, on the other hand, </a:t>
            </a:r>
            <a:r>
              <a:rPr lang="en-US" sz="2000" dirty="0">
                <a:latin typeface="Times New Roman"/>
                <a:cs typeface="Times New Roman"/>
              </a:rPr>
              <a:t>the poles are </a:t>
            </a:r>
            <a:r>
              <a:rPr lang="en-US" sz="2000" i="1" dirty="0">
                <a:latin typeface="Times New Roman"/>
                <a:cs typeface="Times New Roman"/>
              </a:rPr>
              <a:t>opposites</a:t>
            </a:r>
            <a:r>
              <a:rPr lang="en-US" sz="2000" dirty="0">
                <a:latin typeface="Times New Roman"/>
                <a:cs typeface="Times New Roman"/>
              </a:rPr>
              <a:t>, their magnetic field lines will be </a:t>
            </a:r>
            <a:r>
              <a:rPr lang="en-US" sz="2000" i="1" dirty="0">
                <a:latin typeface="Times New Roman"/>
                <a:cs typeface="Times New Roman"/>
              </a:rPr>
              <a:t>anti-</a:t>
            </a:r>
            <a:r>
              <a:rPr lang="en-US" sz="2000" i="1" dirty="0" err="1">
                <a:latin typeface="Times New Roman"/>
                <a:cs typeface="Times New Roman"/>
              </a:rPr>
              <a:t>parallel</a:t>
            </a:r>
            <a:r>
              <a:rPr lang="en-US" sz="2000" dirty="0" err="1">
                <a:latin typeface="Times New Roman"/>
                <a:cs typeface="Times New Roman"/>
              </a:rPr>
              <a:t>ish</a:t>
            </a:r>
            <a:r>
              <a:rPr lang="en-US" sz="2000" dirty="0">
                <a:latin typeface="Times New Roman"/>
                <a:cs typeface="Times New Roman"/>
              </a:rPr>
              <a:t> and the two </a:t>
            </a:r>
            <a:r>
              <a:rPr lang="en-US" sz="2000" dirty="0" err="1">
                <a:latin typeface="Times New Roman"/>
                <a:cs typeface="Times New Roman"/>
              </a:rPr>
              <a:t>magnetis</a:t>
            </a:r>
            <a:r>
              <a:rPr lang="en-US" sz="2000" dirty="0">
                <a:latin typeface="Times New Roman"/>
                <a:cs typeface="Times New Roman"/>
              </a:rPr>
              <a:t> will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attract one another</a:t>
            </a:r>
            <a:r>
              <a:rPr lang="en-US" sz="2000" dirty="0">
                <a:latin typeface="Times New Roman"/>
                <a:cs typeface="Times New Roman"/>
              </a:rPr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9406" y="35333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392586" y="166227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538394" y="166430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602042" y="35333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674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4" grpId="0"/>
      <p:bldP spid="120" grpId="0"/>
      <p:bldP spid="2" grpId="0"/>
      <p:bldP spid="1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63667" y="2337835"/>
            <a:ext cx="460683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                                    shows that their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field lines </a:t>
            </a:r>
            <a:r>
              <a:rPr lang="en-US" sz="2000" dirty="0">
                <a:latin typeface="Times New Roman"/>
                <a:cs typeface="Times New Roman"/>
              </a:rPr>
              <a:t>are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parallel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between one another . . . which means the two wires will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repulse one another</a:t>
            </a:r>
            <a:r>
              <a:rPr lang="en-US" sz="2000" i="1" dirty="0">
                <a:latin typeface="Times New Roman"/>
                <a:cs typeface="Times New Roman"/>
              </a:rPr>
              <a:t>.  </a:t>
            </a:r>
            <a:r>
              <a:rPr lang="en-US" sz="2000" dirty="0">
                <a:latin typeface="Times New Roman"/>
                <a:cs typeface="Times New Roman"/>
              </a:rPr>
              <a:t>That means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force on the right-hand wire should be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away from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the left-hand wire</a:t>
            </a:r>
            <a:r>
              <a:rPr lang="en-US" sz="2000" dirty="0">
                <a:latin typeface="Times New Roman"/>
                <a:cs typeface="Times New Roman"/>
              </a:rPr>
              <a:t>, as determined using the </a:t>
            </a:r>
            <a:r>
              <a:rPr lang="en-US" sz="2000" dirty="0" err="1">
                <a:latin typeface="Times New Roman"/>
                <a:cs typeface="Times New Roman"/>
              </a:rPr>
              <a:t>mathy</a:t>
            </a:r>
            <a:r>
              <a:rPr lang="en-US" sz="2000" dirty="0">
                <a:latin typeface="Times New Roman"/>
                <a:cs typeface="Times New Roman"/>
              </a:rPr>
              <a:t> approach.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22.)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614376" y="1949703"/>
            <a:ext cx="350572" cy="350572"/>
            <a:chOff x="2436013" y="5093770"/>
            <a:chExt cx="210944" cy="210944"/>
          </a:xfrm>
        </p:grpSpPr>
        <p:sp>
          <p:nvSpPr>
            <p:cNvPr id="61" name="Oval 60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1"/>
              <a:endCxn id="61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744573" y="1949703"/>
            <a:ext cx="362740" cy="362740"/>
            <a:chOff x="2436013" y="5792284"/>
            <a:chExt cx="210944" cy="210944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373577"/>
                </p:ext>
              </p:extLst>
            </p:nvPr>
          </p:nvGraphicFramePr>
          <p:xfrm>
            <a:off x="2482779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128" name="Equation" r:id="rId4" imgW="88900" imgH="114300" progId="Equation.DSMT4">
                    <p:embed/>
                  </p:oleObj>
                </mc:Choice>
                <mc:Fallback>
                  <p:oleObj name="Equation" r:id="rId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82779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Oval 65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06135" y="1625468"/>
            <a:ext cx="983544" cy="954550"/>
            <a:chOff x="6102933" y="1443348"/>
            <a:chExt cx="1400175" cy="1358900"/>
          </a:xfrm>
        </p:grpSpPr>
        <p:sp>
          <p:nvSpPr>
            <p:cNvPr id="12" name="Oval 11"/>
            <p:cNvSpPr/>
            <p:nvPr/>
          </p:nvSpPr>
          <p:spPr>
            <a:xfrm>
              <a:off x="6102933" y="1443348"/>
              <a:ext cx="1358900" cy="13589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385633" y="1998006"/>
              <a:ext cx="117475" cy="122720"/>
              <a:chOff x="7442200" y="4774095"/>
              <a:chExt cx="117475" cy="12272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33467" y="560854"/>
            <a:ext cx="4606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So going back </a:t>
            </a:r>
            <a:r>
              <a:rPr lang="en-US" sz="2000" dirty="0">
                <a:latin typeface="Times New Roman"/>
                <a:cs typeface="Times New Roman"/>
              </a:rPr>
              <a:t>to the direction of the force on the right-hand wire: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63667" y="1422840"/>
            <a:ext cx="46068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 quick determination </a:t>
            </a:r>
            <a:r>
              <a:rPr lang="en-US" sz="2000" dirty="0">
                <a:latin typeface="Times New Roman"/>
                <a:cs typeface="Times New Roman"/>
              </a:rPr>
              <a:t>(using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right-thumb rule</a:t>
            </a:r>
            <a:r>
              <a:rPr lang="en-US" sz="2000" dirty="0">
                <a:latin typeface="Times New Roman"/>
                <a:cs typeface="Times New Roman"/>
              </a:rPr>
              <a:t>) 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flds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set up by the two wires </a:t>
            </a:r>
            <a:r>
              <a:rPr lang="en-US" sz="2000" dirty="0">
                <a:latin typeface="Times New Roman"/>
                <a:cs typeface="Times New Roman"/>
              </a:rPr>
              <a:t>in the region between the two wire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23133"/>
              </p:ext>
            </p:extLst>
          </p:nvPr>
        </p:nvGraphicFramePr>
        <p:xfrm>
          <a:off x="6065838" y="2579688"/>
          <a:ext cx="25320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29" name="Equation" r:id="rId6" imgW="1524000" imgH="203200" progId="Equation.DSMT4">
                  <p:embed/>
                </p:oleObj>
              </mc:Choice>
              <mc:Fallback>
                <p:oleObj name="Equation" r:id="rId6" imgW="1524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5838" y="2579688"/>
                        <a:ext cx="2532062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 flipH="1">
            <a:off x="7416679" y="1645707"/>
            <a:ext cx="983544" cy="954550"/>
            <a:chOff x="6102933" y="1443348"/>
            <a:chExt cx="1400175" cy="1358900"/>
          </a:xfrm>
        </p:grpSpPr>
        <p:sp>
          <p:nvSpPr>
            <p:cNvPr id="34" name="Oval 33"/>
            <p:cNvSpPr/>
            <p:nvPr/>
          </p:nvSpPr>
          <p:spPr>
            <a:xfrm>
              <a:off x="6102933" y="1443348"/>
              <a:ext cx="1358900" cy="135890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385633" y="1998006"/>
              <a:ext cx="117475" cy="122720"/>
              <a:chOff x="7442200" y="4774095"/>
              <a:chExt cx="117475" cy="12272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V="1">
            <a:off x="8154225" y="2121527"/>
            <a:ext cx="501429" cy="1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145169"/>
              </p:ext>
            </p:extLst>
          </p:nvPr>
        </p:nvGraphicFramePr>
        <p:xfrm>
          <a:off x="8508016" y="1705053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30" name="Equation" r:id="rId8" imgW="177800" imgH="228600" progId="Equation.DSMT4">
                  <p:embed/>
                </p:oleObj>
              </mc:Choice>
              <mc:Fallback>
                <p:oleObj name="Equation" r:id="rId8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08016" y="1705053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55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9FF6E83D-CE8F-5B49-B353-5650D3B227B6}"/>
              </a:ext>
            </a:extLst>
          </p:cNvPr>
          <p:cNvSpPr/>
          <p:nvPr/>
        </p:nvSpPr>
        <p:spPr>
          <a:xfrm>
            <a:off x="6963012" y="2235475"/>
            <a:ext cx="1480885" cy="1726840"/>
          </a:xfrm>
          <a:custGeom>
            <a:avLst/>
            <a:gdLst>
              <a:gd name="connsiteX0" fmla="*/ 850952 w 1480885"/>
              <a:gd name="connsiteY0" fmla="*/ 1695257 h 1726840"/>
              <a:gd name="connsiteX1" fmla="*/ 1349715 w 1480885"/>
              <a:gd name="connsiteY1" fmla="*/ 1196494 h 1726840"/>
              <a:gd name="connsiteX2" fmla="*/ 1456593 w 1480885"/>
              <a:gd name="connsiteY2" fmla="*/ 519600 h 1726840"/>
              <a:gd name="connsiteX3" fmla="*/ 969705 w 1480885"/>
              <a:gd name="connsiteY3" fmla="*/ 20837 h 1726840"/>
              <a:gd name="connsiteX4" fmla="*/ 470941 w 1480885"/>
              <a:gd name="connsiteY4" fmla="*/ 139590 h 1726840"/>
              <a:gd name="connsiteX5" fmla="*/ 55305 w 1480885"/>
              <a:gd name="connsiteY5" fmla="*/ 555226 h 1726840"/>
              <a:gd name="connsiteX6" fmla="*/ 19679 w 1480885"/>
              <a:gd name="connsiteY6" fmla="*/ 1018364 h 1726840"/>
              <a:gd name="connsiteX7" fmla="*/ 197809 w 1480885"/>
              <a:gd name="connsiteY7" fmla="*/ 1493377 h 1726840"/>
              <a:gd name="connsiteX8" fmla="*/ 518443 w 1480885"/>
              <a:gd name="connsiteY8" fmla="*/ 1659631 h 1726840"/>
              <a:gd name="connsiteX9" fmla="*/ 850952 w 1480885"/>
              <a:gd name="connsiteY9" fmla="*/ 1695257 h 172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0885" h="1726840">
                <a:moveTo>
                  <a:pt x="850952" y="1695257"/>
                </a:moveTo>
                <a:cubicBezTo>
                  <a:pt x="989497" y="1618068"/>
                  <a:pt x="1248775" y="1392437"/>
                  <a:pt x="1349715" y="1196494"/>
                </a:cubicBezTo>
                <a:cubicBezTo>
                  <a:pt x="1450655" y="1000551"/>
                  <a:pt x="1519928" y="715543"/>
                  <a:pt x="1456593" y="519600"/>
                </a:cubicBezTo>
                <a:cubicBezTo>
                  <a:pt x="1393258" y="323657"/>
                  <a:pt x="1133980" y="84172"/>
                  <a:pt x="969705" y="20837"/>
                </a:cubicBezTo>
                <a:cubicBezTo>
                  <a:pt x="805430" y="-42498"/>
                  <a:pt x="623341" y="50525"/>
                  <a:pt x="470941" y="139590"/>
                </a:cubicBezTo>
                <a:cubicBezTo>
                  <a:pt x="318541" y="228655"/>
                  <a:pt x="130515" y="408764"/>
                  <a:pt x="55305" y="555226"/>
                </a:cubicBezTo>
                <a:cubicBezTo>
                  <a:pt x="-19905" y="701688"/>
                  <a:pt x="-4072" y="862006"/>
                  <a:pt x="19679" y="1018364"/>
                </a:cubicBezTo>
                <a:cubicBezTo>
                  <a:pt x="43430" y="1174722"/>
                  <a:pt x="114682" y="1386499"/>
                  <a:pt x="197809" y="1493377"/>
                </a:cubicBezTo>
                <a:cubicBezTo>
                  <a:pt x="280936" y="1600255"/>
                  <a:pt x="409586" y="1631922"/>
                  <a:pt x="518443" y="1659631"/>
                </a:cubicBezTo>
                <a:cubicBezTo>
                  <a:pt x="627300" y="1687340"/>
                  <a:pt x="712407" y="1772446"/>
                  <a:pt x="850952" y="1695257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405415" y="441453"/>
            <a:ext cx="845918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As a preamble: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circulation</a:t>
            </a:r>
            <a:r>
              <a:rPr lang="en-US" sz="2000" dirty="0">
                <a:latin typeface="Times New Roman"/>
                <a:cs typeface="Times New Roman"/>
              </a:rPr>
              <a:t> of a </a:t>
            </a:r>
            <a:r>
              <a:rPr lang="en-US" sz="2000" dirty="0">
                <a:solidFill>
                  <a:srgbClr val="0F21C0"/>
                </a:solidFill>
                <a:latin typeface="Times New Roman"/>
                <a:cs typeface="Times New Roman"/>
              </a:rPr>
              <a:t>vector field </a:t>
            </a:r>
            <a:r>
              <a:rPr lang="en-US" sz="2000" dirty="0">
                <a:latin typeface="Times New Roman"/>
                <a:cs typeface="Times New Roman"/>
              </a:rPr>
              <a:t>around a closed path is defined as the summing of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dot products </a:t>
            </a:r>
            <a:r>
              <a:rPr lang="en-US" sz="2000" dirty="0">
                <a:latin typeface="Times New Roman"/>
                <a:cs typeface="Times New Roman"/>
              </a:rPr>
              <a:t>of that vector with all the differential lengths of the path around the circuit.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66251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23.)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296255"/>
              </p:ext>
            </p:extLst>
          </p:nvPr>
        </p:nvGraphicFramePr>
        <p:xfrm>
          <a:off x="2050606" y="3087785"/>
          <a:ext cx="22082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515" name="Equation" r:id="rId4" imgW="1320800" imgH="292100" progId="Equation.DSMT4">
                  <p:embed/>
                </p:oleObj>
              </mc:Choice>
              <mc:Fallback>
                <p:oleObj name="Equation" r:id="rId4" imgW="1320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0606" y="3087785"/>
                        <a:ext cx="220821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>
            <a:extLst>
              <a:ext uri="{FF2B5EF4-FFF2-40B4-BE49-F238E27FC236}">
                <a16:creationId xmlns:a16="http://schemas.microsoft.com/office/drawing/2014/main" id="{C70E7197-522D-7C4F-8EA4-D9E32530E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15" y="1797380"/>
            <a:ext cx="5330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So if </a:t>
            </a:r>
            <a:r>
              <a:rPr lang="en-US" sz="2000" dirty="0">
                <a:latin typeface="Times New Roman"/>
                <a:cs typeface="Times New Roman"/>
              </a:rPr>
              <a:t>you had an </a:t>
            </a:r>
            <a:r>
              <a:rPr lang="en-US" sz="2000" dirty="0">
                <a:solidFill>
                  <a:srgbClr val="0F21C0"/>
                </a:solidFill>
                <a:latin typeface="Times New Roman"/>
                <a:cs typeface="Times New Roman"/>
              </a:rPr>
              <a:t>electric field, </a:t>
            </a:r>
            <a:r>
              <a:rPr lang="en-US" sz="2000" dirty="0">
                <a:latin typeface="Times New Roman"/>
                <a:cs typeface="Times New Roman"/>
              </a:rPr>
              <a:t>for instance, and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64C7B1-9648-2940-875B-61274F27FB45}"/>
              </a:ext>
            </a:extLst>
          </p:cNvPr>
          <p:cNvGrpSpPr/>
          <p:nvPr/>
        </p:nvGrpSpPr>
        <p:grpSpPr>
          <a:xfrm>
            <a:off x="6325161" y="1409823"/>
            <a:ext cx="2230497" cy="2859392"/>
            <a:chOff x="6325161" y="1409823"/>
            <a:chExt cx="2230497" cy="2859392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CBB35578-9752-8A4D-984D-CB4858979D18}"/>
                </a:ext>
              </a:extLst>
            </p:cNvPr>
            <p:cNvSpPr/>
            <p:nvPr/>
          </p:nvSpPr>
          <p:spPr>
            <a:xfrm>
              <a:off x="6716110" y="1618593"/>
              <a:ext cx="1061298" cy="2228193"/>
            </a:xfrm>
            <a:custGeom>
              <a:avLst/>
              <a:gdLst>
                <a:gd name="connsiteX0" fmla="*/ 0 w 1061298"/>
                <a:gd name="connsiteY0" fmla="*/ 2228193 h 2228193"/>
                <a:gd name="connsiteX1" fmla="*/ 515007 w 1061298"/>
                <a:gd name="connsiteY1" fmla="*/ 1891862 h 2228193"/>
                <a:gd name="connsiteX2" fmla="*/ 977462 w 1061298"/>
                <a:gd name="connsiteY2" fmla="*/ 1271752 h 2228193"/>
                <a:gd name="connsiteX3" fmla="*/ 1051035 w 1061298"/>
                <a:gd name="connsiteY3" fmla="*/ 672662 h 2228193"/>
                <a:gd name="connsiteX4" fmla="*/ 851338 w 1061298"/>
                <a:gd name="connsiteY4" fmla="*/ 0 h 22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298" h="2228193">
                  <a:moveTo>
                    <a:pt x="0" y="2228193"/>
                  </a:moveTo>
                  <a:cubicBezTo>
                    <a:pt x="176048" y="2139731"/>
                    <a:pt x="352097" y="2051269"/>
                    <a:pt x="515007" y="1891862"/>
                  </a:cubicBezTo>
                  <a:cubicBezTo>
                    <a:pt x="677917" y="1732455"/>
                    <a:pt x="888124" y="1474952"/>
                    <a:pt x="977462" y="1271752"/>
                  </a:cubicBezTo>
                  <a:cubicBezTo>
                    <a:pt x="1066800" y="1068552"/>
                    <a:pt x="1072056" y="884621"/>
                    <a:pt x="1051035" y="672662"/>
                  </a:cubicBezTo>
                  <a:cubicBezTo>
                    <a:pt x="1030014" y="460703"/>
                    <a:pt x="940676" y="230351"/>
                    <a:pt x="851338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F65615D-E898-A141-9E46-CC20A264BB3E}"/>
                </a:ext>
              </a:extLst>
            </p:cNvPr>
            <p:cNvSpPr/>
            <p:nvPr/>
          </p:nvSpPr>
          <p:spPr>
            <a:xfrm>
              <a:off x="6325161" y="1409824"/>
              <a:ext cx="1061298" cy="2228193"/>
            </a:xfrm>
            <a:custGeom>
              <a:avLst/>
              <a:gdLst>
                <a:gd name="connsiteX0" fmla="*/ 0 w 1061298"/>
                <a:gd name="connsiteY0" fmla="*/ 2228193 h 2228193"/>
                <a:gd name="connsiteX1" fmla="*/ 515007 w 1061298"/>
                <a:gd name="connsiteY1" fmla="*/ 1891862 h 2228193"/>
                <a:gd name="connsiteX2" fmla="*/ 977462 w 1061298"/>
                <a:gd name="connsiteY2" fmla="*/ 1271752 h 2228193"/>
                <a:gd name="connsiteX3" fmla="*/ 1051035 w 1061298"/>
                <a:gd name="connsiteY3" fmla="*/ 672662 h 2228193"/>
                <a:gd name="connsiteX4" fmla="*/ 851338 w 1061298"/>
                <a:gd name="connsiteY4" fmla="*/ 0 h 22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298" h="2228193">
                  <a:moveTo>
                    <a:pt x="0" y="2228193"/>
                  </a:moveTo>
                  <a:cubicBezTo>
                    <a:pt x="176048" y="2139731"/>
                    <a:pt x="352097" y="2051269"/>
                    <a:pt x="515007" y="1891862"/>
                  </a:cubicBezTo>
                  <a:cubicBezTo>
                    <a:pt x="677917" y="1732455"/>
                    <a:pt x="888124" y="1474952"/>
                    <a:pt x="977462" y="1271752"/>
                  </a:cubicBezTo>
                  <a:cubicBezTo>
                    <a:pt x="1066800" y="1068552"/>
                    <a:pt x="1072056" y="884621"/>
                    <a:pt x="1051035" y="672662"/>
                  </a:cubicBezTo>
                  <a:cubicBezTo>
                    <a:pt x="1030014" y="460703"/>
                    <a:pt x="940676" y="230351"/>
                    <a:pt x="851338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D89D92D-DE88-3A4A-A54B-05B925BA253D}"/>
                </a:ext>
              </a:extLst>
            </p:cNvPr>
            <p:cNvSpPr/>
            <p:nvPr/>
          </p:nvSpPr>
          <p:spPr>
            <a:xfrm>
              <a:off x="7102803" y="1830772"/>
              <a:ext cx="1061298" cy="2228193"/>
            </a:xfrm>
            <a:custGeom>
              <a:avLst/>
              <a:gdLst>
                <a:gd name="connsiteX0" fmla="*/ 0 w 1061298"/>
                <a:gd name="connsiteY0" fmla="*/ 2228193 h 2228193"/>
                <a:gd name="connsiteX1" fmla="*/ 515007 w 1061298"/>
                <a:gd name="connsiteY1" fmla="*/ 1891862 h 2228193"/>
                <a:gd name="connsiteX2" fmla="*/ 977462 w 1061298"/>
                <a:gd name="connsiteY2" fmla="*/ 1271752 h 2228193"/>
                <a:gd name="connsiteX3" fmla="*/ 1051035 w 1061298"/>
                <a:gd name="connsiteY3" fmla="*/ 672662 h 2228193"/>
                <a:gd name="connsiteX4" fmla="*/ 851338 w 1061298"/>
                <a:gd name="connsiteY4" fmla="*/ 0 h 22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298" h="2228193">
                  <a:moveTo>
                    <a:pt x="0" y="2228193"/>
                  </a:moveTo>
                  <a:cubicBezTo>
                    <a:pt x="176048" y="2139731"/>
                    <a:pt x="352097" y="2051269"/>
                    <a:pt x="515007" y="1891862"/>
                  </a:cubicBezTo>
                  <a:cubicBezTo>
                    <a:pt x="677917" y="1732455"/>
                    <a:pt x="888124" y="1474952"/>
                    <a:pt x="977462" y="1271752"/>
                  </a:cubicBezTo>
                  <a:cubicBezTo>
                    <a:pt x="1066800" y="1068552"/>
                    <a:pt x="1072056" y="884621"/>
                    <a:pt x="1051035" y="672662"/>
                  </a:cubicBezTo>
                  <a:cubicBezTo>
                    <a:pt x="1030014" y="460703"/>
                    <a:pt x="940676" y="230351"/>
                    <a:pt x="851338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1216241-2474-2A4A-93D8-EE4496AB0B9B}"/>
                </a:ext>
              </a:extLst>
            </p:cNvPr>
            <p:cNvCxnSpPr>
              <a:cxnSpLocks/>
            </p:cNvCxnSpPr>
            <p:nvPr/>
          </p:nvCxnSpPr>
          <p:spPr>
            <a:xfrm>
              <a:off x="7168055" y="1409824"/>
              <a:ext cx="0" cy="2632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B14704-18BB-9F48-9FEA-9E334398E8C7}"/>
                </a:ext>
              </a:extLst>
            </p:cNvPr>
            <p:cNvCxnSpPr>
              <a:cxnSpLocks/>
            </p:cNvCxnSpPr>
            <p:nvPr/>
          </p:nvCxnSpPr>
          <p:spPr>
            <a:xfrm>
              <a:off x="7565620" y="1618593"/>
              <a:ext cx="0" cy="2632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0B400D-DF75-E940-82FB-A01CF3B16AA0}"/>
                </a:ext>
              </a:extLst>
            </p:cNvPr>
            <p:cNvCxnSpPr>
              <a:cxnSpLocks/>
            </p:cNvCxnSpPr>
            <p:nvPr/>
          </p:nvCxnSpPr>
          <p:spPr>
            <a:xfrm>
              <a:off x="7956558" y="1830772"/>
              <a:ext cx="0" cy="2632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AC10EE-C189-A84E-BA01-799EB9153FDA}"/>
                </a:ext>
              </a:extLst>
            </p:cNvPr>
            <p:cNvCxnSpPr>
              <a:cxnSpLocks/>
            </p:cNvCxnSpPr>
            <p:nvPr/>
          </p:nvCxnSpPr>
          <p:spPr>
            <a:xfrm>
              <a:off x="7168055" y="1409823"/>
              <a:ext cx="190215" cy="20877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95DD97-0189-6844-B59F-BA12DB173C4E}"/>
                </a:ext>
              </a:extLst>
            </p:cNvPr>
            <p:cNvCxnSpPr>
              <a:cxnSpLocks/>
            </p:cNvCxnSpPr>
            <p:nvPr/>
          </p:nvCxnSpPr>
          <p:spPr>
            <a:xfrm>
              <a:off x="7562897" y="1618593"/>
              <a:ext cx="190215" cy="20877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2EC610-B965-2744-B139-81ED2D0553A5}"/>
                </a:ext>
              </a:extLst>
            </p:cNvPr>
            <p:cNvCxnSpPr>
              <a:cxnSpLocks/>
            </p:cNvCxnSpPr>
            <p:nvPr/>
          </p:nvCxnSpPr>
          <p:spPr>
            <a:xfrm>
              <a:off x="7951113" y="1830676"/>
              <a:ext cx="190215" cy="20877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E9A8608-4ACE-304B-953D-FAE095A9315A}"/>
                </a:ext>
              </a:extLst>
            </p:cNvPr>
            <p:cNvSpPr/>
            <p:nvPr/>
          </p:nvSpPr>
          <p:spPr>
            <a:xfrm>
              <a:off x="7494360" y="2041022"/>
              <a:ext cx="1061298" cy="2228193"/>
            </a:xfrm>
            <a:custGeom>
              <a:avLst/>
              <a:gdLst>
                <a:gd name="connsiteX0" fmla="*/ 0 w 1061298"/>
                <a:gd name="connsiteY0" fmla="*/ 2228193 h 2228193"/>
                <a:gd name="connsiteX1" fmla="*/ 515007 w 1061298"/>
                <a:gd name="connsiteY1" fmla="*/ 1891862 h 2228193"/>
                <a:gd name="connsiteX2" fmla="*/ 977462 w 1061298"/>
                <a:gd name="connsiteY2" fmla="*/ 1271752 h 2228193"/>
                <a:gd name="connsiteX3" fmla="*/ 1051035 w 1061298"/>
                <a:gd name="connsiteY3" fmla="*/ 672662 h 2228193"/>
                <a:gd name="connsiteX4" fmla="*/ 851338 w 1061298"/>
                <a:gd name="connsiteY4" fmla="*/ 0 h 22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298" h="2228193">
                  <a:moveTo>
                    <a:pt x="0" y="2228193"/>
                  </a:moveTo>
                  <a:cubicBezTo>
                    <a:pt x="176048" y="2139731"/>
                    <a:pt x="352097" y="2051269"/>
                    <a:pt x="515007" y="1891862"/>
                  </a:cubicBezTo>
                  <a:cubicBezTo>
                    <a:pt x="677917" y="1732455"/>
                    <a:pt x="888124" y="1474952"/>
                    <a:pt x="977462" y="1271752"/>
                  </a:cubicBezTo>
                  <a:cubicBezTo>
                    <a:pt x="1066800" y="1068552"/>
                    <a:pt x="1072056" y="884621"/>
                    <a:pt x="1051035" y="672662"/>
                  </a:cubicBezTo>
                  <a:cubicBezTo>
                    <a:pt x="1030014" y="460703"/>
                    <a:pt x="940676" y="230351"/>
                    <a:pt x="851338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B17E937-5725-2143-9209-8328B09AFBFF}"/>
                </a:ext>
              </a:extLst>
            </p:cNvPr>
            <p:cNvCxnSpPr>
              <a:cxnSpLocks/>
            </p:cNvCxnSpPr>
            <p:nvPr/>
          </p:nvCxnSpPr>
          <p:spPr>
            <a:xfrm>
              <a:off x="8348115" y="2041022"/>
              <a:ext cx="0" cy="2632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5347AAA-DB8A-0048-88B5-7088448F6D3E}"/>
                </a:ext>
              </a:extLst>
            </p:cNvPr>
            <p:cNvCxnSpPr>
              <a:cxnSpLocks/>
            </p:cNvCxnSpPr>
            <p:nvPr/>
          </p:nvCxnSpPr>
          <p:spPr>
            <a:xfrm>
              <a:off x="8342670" y="2040926"/>
              <a:ext cx="190215" cy="20877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957F47-BD28-6046-A361-116B78127CF4}"/>
              </a:ext>
            </a:extLst>
          </p:cNvPr>
          <p:cNvGrpSpPr/>
          <p:nvPr/>
        </p:nvGrpSpPr>
        <p:grpSpPr>
          <a:xfrm>
            <a:off x="405182" y="1822450"/>
            <a:ext cx="8022856" cy="1847850"/>
            <a:chOff x="405182" y="1822450"/>
            <a:chExt cx="8022856" cy="1847850"/>
          </a:xfrm>
        </p:grpSpPr>
        <p:sp>
          <p:nvSpPr>
            <p:cNvPr id="54" name="Text Box 2">
              <a:extLst>
                <a:ext uri="{FF2B5EF4-FFF2-40B4-BE49-F238E27FC236}">
                  <a16:creationId xmlns:a16="http://schemas.microsoft.com/office/drawing/2014/main" id="{20B246E8-814C-CE47-9F33-D4F2B8E2D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182" y="2203651"/>
              <a:ext cx="53307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/>
                  <a:cs typeface="Times New Roman"/>
                </a:rPr>
                <a:t>                                                 and you did all the dot products around the path,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A9E785-F735-7D45-ADAD-558C10E77635}"/>
                </a:ext>
              </a:extLst>
            </p:cNvPr>
            <p:cNvGrpSpPr/>
            <p:nvPr/>
          </p:nvGrpSpPr>
          <p:grpSpPr>
            <a:xfrm>
              <a:off x="6662738" y="1822450"/>
              <a:ext cx="1765300" cy="1847850"/>
              <a:chOff x="6662738" y="1822450"/>
              <a:chExt cx="1765300" cy="1847850"/>
            </a:xfrm>
          </p:grpSpPr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8264653"/>
                  </p:ext>
                </p:extLst>
              </p:nvPr>
            </p:nvGraphicFramePr>
            <p:xfrm>
              <a:off x="6662738" y="3287713"/>
              <a:ext cx="339725" cy="382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1516" name="Equation" r:id="rId6" imgW="203200" imgH="228600" progId="Equation.DSMT4">
                      <p:embed/>
                    </p:oleObj>
                  </mc:Choice>
                  <mc:Fallback>
                    <p:oleObj name="Equation" r:id="rId6" imgW="2032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662738" y="3287713"/>
                            <a:ext cx="339725" cy="3825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54DD877-D75F-EE4A-9015-06141800A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1042" y="3287134"/>
                <a:ext cx="52738" cy="2667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AEA0986-AAC3-1B45-8D94-C6BF396705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1354" y="3105170"/>
                <a:ext cx="241808" cy="2831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0" name="Object 39">
                <a:extLst>
                  <a:ext uri="{FF2B5EF4-FFF2-40B4-BE49-F238E27FC236}">
                    <a16:creationId xmlns:a16="http://schemas.microsoft.com/office/drawing/2014/main" id="{01A18796-5C41-8C44-9D43-CD508E9A25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5180251"/>
                  </p:ext>
                </p:extLst>
              </p:nvPr>
            </p:nvGraphicFramePr>
            <p:xfrm>
              <a:off x="7213600" y="2957513"/>
              <a:ext cx="296863" cy="382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1517" name="Equation" r:id="rId8" imgW="177800" imgH="228600" progId="Equation.DSMT4">
                      <p:embed/>
                    </p:oleObj>
                  </mc:Choice>
                  <mc:Fallback>
                    <p:oleObj name="Equation" r:id="rId8" imgW="177800" imgH="228600" progId="Equation.DSMT4">
                      <p:embed/>
                      <p:pic>
                        <p:nvPicPr>
                          <p:cNvPr id="12" name="Object 11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7213600" y="2957513"/>
                            <a:ext cx="296863" cy="3825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EA62A06-C856-E24D-8A27-384F5FAC1D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14358" y="2055840"/>
                <a:ext cx="94500" cy="3884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E265F03-3AF1-6844-8746-88F78E3DCE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82910" y="2329672"/>
                <a:ext cx="190874" cy="1832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2" name="Object 31">
                <a:extLst>
                  <a:ext uri="{FF2B5EF4-FFF2-40B4-BE49-F238E27FC236}">
                    <a16:creationId xmlns:a16="http://schemas.microsoft.com/office/drawing/2014/main" id="{178A0BAE-B1D7-7346-B136-7AE07B960A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353492"/>
                  </p:ext>
                </p:extLst>
              </p:nvPr>
            </p:nvGraphicFramePr>
            <p:xfrm>
              <a:off x="8088313" y="1822450"/>
              <a:ext cx="339725" cy="382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1518" name="Equation" r:id="rId10" imgW="203200" imgH="228600" progId="Equation.DSMT4">
                      <p:embed/>
                    </p:oleObj>
                  </mc:Choice>
                  <mc:Fallback>
                    <p:oleObj name="Equation" r:id="rId10" imgW="203200" imgH="228600" progId="Equation.DSMT4">
                      <p:embed/>
                      <p:pic>
                        <p:nvPicPr>
                          <p:cNvPr id="40" name="Object 39">
                            <a:extLst>
                              <a:ext uri="{FF2B5EF4-FFF2-40B4-BE49-F238E27FC236}">
                                <a16:creationId xmlns:a16="http://schemas.microsoft.com/office/drawing/2014/main" id="{01A18796-5C41-8C44-9D43-CD508E9A25E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088313" y="1822450"/>
                            <a:ext cx="339725" cy="3825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2">
                <a:extLst>
                  <a:ext uri="{FF2B5EF4-FFF2-40B4-BE49-F238E27FC236}">
                    <a16:creationId xmlns:a16="http://schemas.microsoft.com/office/drawing/2014/main" id="{C4E78D5C-D766-6744-B876-E8B05BE5D63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2163675"/>
                  </p:ext>
                </p:extLst>
              </p:nvPr>
            </p:nvGraphicFramePr>
            <p:xfrm>
              <a:off x="7885113" y="2362200"/>
              <a:ext cx="360362" cy="382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1519" name="Equation" r:id="rId12" imgW="215900" imgH="228600" progId="Equation.DSMT4">
                      <p:embed/>
                    </p:oleObj>
                  </mc:Choice>
                  <mc:Fallback>
                    <p:oleObj name="Equation" r:id="rId12" imgW="215900" imgH="228600" progId="Equation.DSMT4">
                      <p:embed/>
                      <p:pic>
                        <p:nvPicPr>
                          <p:cNvPr id="12" name="Object 11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7885113" y="2362200"/>
                            <a:ext cx="360362" cy="3825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3C9735-3C0E-5040-8982-86C6DD8353A2}"/>
              </a:ext>
            </a:extLst>
          </p:cNvPr>
          <p:cNvGrpSpPr/>
          <p:nvPr/>
        </p:nvGrpSpPr>
        <p:grpSpPr>
          <a:xfrm>
            <a:off x="405415" y="3758303"/>
            <a:ext cx="8459185" cy="1754327"/>
            <a:chOff x="405415" y="3758303"/>
            <a:chExt cx="8459185" cy="1754327"/>
          </a:xfrm>
        </p:grpSpPr>
        <p:sp>
          <p:nvSpPr>
            <p:cNvPr id="41" name="Text Box 2">
              <a:extLst>
                <a:ext uri="{FF2B5EF4-FFF2-40B4-BE49-F238E27FC236}">
                  <a16:creationId xmlns:a16="http://schemas.microsoft.com/office/drawing/2014/main" id="{15450B04-D83E-184D-A941-7FFC7106F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15" y="3758303"/>
              <a:ext cx="59191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  <a:latin typeface="Apple Chancery"/>
                  <a:cs typeface="Apple Chancery"/>
                </a:rPr>
                <a:t>So in this </a:t>
              </a:r>
              <a:r>
                <a:rPr lang="en-US" sz="2000" dirty="0">
                  <a:latin typeface="Times New Roman"/>
                  <a:cs typeface="Times New Roman"/>
                </a:rPr>
                <a:t>case, the </a:t>
              </a:r>
              <a:r>
                <a:rPr lang="en-US" sz="2000" dirty="0">
                  <a:solidFill>
                    <a:srgbClr val="0F21C0"/>
                  </a:solidFill>
                  <a:latin typeface="Times New Roman"/>
                  <a:cs typeface="Times New Roman"/>
                </a:rPr>
                <a:t>dot product gives </a:t>
              </a:r>
              <a:r>
                <a:rPr lang="en-US" sz="2000" dirty="0">
                  <a:latin typeface="Times New Roman"/>
                  <a:cs typeface="Times New Roman"/>
                </a:rPr>
                <a:t>you the </a:t>
              </a:r>
              <a:r>
                <a:rPr lang="en-US" sz="2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component of E along the line of dl</a:t>
              </a:r>
              <a:r>
                <a:rPr lang="en-US" sz="2000" dirty="0">
                  <a:latin typeface="Times New Roman"/>
                  <a:cs typeface="Times New Roman"/>
                </a:rPr>
                <a:t>, times </a:t>
              </a:r>
              <a:r>
                <a:rPr lang="en-US" sz="2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dl</a:t>
              </a:r>
              <a:r>
                <a:rPr lang="en-US" sz="2000" dirty="0">
                  <a:latin typeface="Times New Roman"/>
                  <a:cs typeface="Times New Roman"/>
                </a:rPr>
                <a:t>, summed</a:t>
              </a:r>
            </a:p>
          </p:txBody>
        </p:sp>
        <p:sp>
          <p:nvSpPr>
            <p:cNvPr id="34" name="Text Box 2">
              <a:extLst>
                <a:ext uri="{FF2B5EF4-FFF2-40B4-BE49-F238E27FC236}">
                  <a16:creationId xmlns:a16="http://schemas.microsoft.com/office/drawing/2014/main" id="{EAEC98BF-E866-5C47-8BB3-310299312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15" y="4496967"/>
              <a:ext cx="845918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/>
                  <a:cs typeface="Times New Roman"/>
                </a:rPr>
                <a:t>over the entire closed path.  And as some of these mini-dot products can be positive (           ) and some negative (           ), </a:t>
              </a:r>
              <a:r>
                <a:rPr lang="en-US" sz="2000" dirty="0">
                  <a:solidFill>
                    <a:srgbClr val="0F21C0"/>
                  </a:solidFill>
                  <a:latin typeface="Times New Roman"/>
                  <a:cs typeface="Times New Roman"/>
                </a:rPr>
                <a:t>circulations can be zero </a:t>
              </a:r>
              <a:r>
                <a:rPr lang="en-US" sz="2000" dirty="0">
                  <a:latin typeface="Times New Roman"/>
                  <a:cs typeface="Times New Roman"/>
                </a:rPr>
                <a:t>or </a:t>
              </a:r>
              <a:r>
                <a:rPr lang="en-US" sz="2000" dirty="0">
                  <a:solidFill>
                    <a:srgbClr val="0F21C0"/>
                  </a:solidFill>
                  <a:latin typeface="Times New Roman"/>
                  <a:cs typeface="Times New Roman"/>
                </a:rPr>
                <a:t>non-zero,</a:t>
              </a:r>
              <a:r>
                <a:rPr lang="en-US" sz="2000" dirty="0">
                  <a:latin typeface="Times New Roman"/>
                  <a:cs typeface="Times New Roman"/>
                </a:rPr>
                <a:t> depending upon the vector field involved.</a:t>
              </a:r>
            </a:p>
          </p:txBody>
        </p: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DF664BEF-A64A-784F-8826-2C553265D7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5657243"/>
                </p:ext>
              </p:extLst>
            </p:nvPr>
          </p:nvGraphicFramePr>
          <p:xfrm>
            <a:off x="1425575" y="4832099"/>
            <a:ext cx="74295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1520" name="Equation" r:id="rId14" imgW="444500" imgH="228600" progId="Equation.DSMT4">
                    <p:embed/>
                  </p:oleObj>
                </mc:Choice>
                <mc:Fallback>
                  <p:oleObj name="Equation" r:id="rId14" imgW="444500" imgH="22860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01A18796-5C41-8C44-9D43-CD508E9A25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425575" y="4832099"/>
                          <a:ext cx="742950" cy="382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E4130A09-E93D-7F4A-B871-649A4779DB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0166437"/>
                </p:ext>
              </p:extLst>
            </p:nvPr>
          </p:nvGraphicFramePr>
          <p:xfrm>
            <a:off x="4351223" y="4822355"/>
            <a:ext cx="700087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1521" name="Equation" r:id="rId16" imgW="419100" imgH="228600" progId="Equation.DSMT4">
                    <p:embed/>
                  </p:oleObj>
                </mc:Choice>
                <mc:Fallback>
                  <p:oleObj name="Equation" r:id="rId16" imgW="419100" imgH="22860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DF664BEF-A64A-784F-8826-2C553265D7E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351223" y="4822355"/>
                          <a:ext cx="700087" cy="382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 Box 2">
            <a:extLst>
              <a:ext uri="{FF2B5EF4-FFF2-40B4-BE49-F238E27FC236}">
                <a16:creationId xmlns:a16="http://schemas.microsoft.com/office/drawing/2014/main" id="{8378CCBD-563C-DC4D-A814-C1C5723B0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12" y="2205038"/>
            <a:ext cx="3290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a closed path (defined in red), 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2CE385C9-5298-A541-A855-50CB978F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82" y="2512894"/>
            <a:ext cx="5330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                                                the “</a:t>
            </a:r>
            <a:r>
              <a:rPr lang="en-US" sz="2000" dirty="0">
                <a:solidFill>
                  <a:srgbClr val="0F21C0"/>
                </a:solidFill>
                <a:latin typeface="Times New Roman"/>
                <a:cs typeface="Times New Roman"/>
              </a:rPr>
              <a:t>circulation of E</a:t>
            </a:r>
            <a:r>
              <a:rPr lang="en-US" sz="2000" dirty="0">
                <a:latin typeface="Times New Roman"/>
                <a:cs typeface="Times New Roman"/>
              </a:rPr>
              <a:t>” would be:</a:t>
            </a:r>
          </a:p>
        </p:txBody>
      </p:sp>
    </p:spTree>
    <p:extLst>
      <p:ext uri="{BB962C8B-B14F-4D97-AF65-F5344CB8AC3E}">
        <p14:creationId xmlns:p14="http://schemas.microsoft.com/office/powerpoint/2010/main" val="18322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38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269967" y="1445300"/>
            <a:ext cx="585143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Think back to </a:t>
            </a:r>
            <a:r>
              <a:rPr lang="en-US" sz="2000" dirty="0">
                <a:latin typeface="Times New Roman"/>
                <a:cs typeface="Times New Roman"/>
              </a:rPr>
              <a:t>what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did for you.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 observed </a:t>
            </a:r>
            <a:r>
              <a:rPr lang="en-US" sz="2000" dirty="0">
                <a:latin typeface="Times New Roman"/>
                <a:cs typeface="Times New Roman"/>
              </a:rPr>
              <a:t>that if you have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net charge in a closed surface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straight-arrow electric field lines </a:t>
            </a:r>
            <a:r>
              <a:rPr lang="en-US" sz="2000" dirty="0">
                <a:latin typeface="Times New Roman"/>
                <a:cs typeface="Times New Roman"/>
              </a:rPr>
              <a:t>generated by the charge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would</a:t>
            </a:r>
            <a:r>
              <a:rPr lang="en-US" sz="2000" dirty="0">
                <a:latin typeface="Times New Roman"/>
                <a:cs typeface="Times New Roman"/>
              </a:rPr>
              <a:t> either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exit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or enter </a:t>
            </a:r>
            <a:r>
              <a:rPr lang="en-US" sz="2000" dirty="0">
                <a:latin typeface="Times New Roman"/>
                <a:cs typeface="Times New Roman"/>
              </a:rPr>
              <a:t>the surface (depending upon whether the charge was positive or negative),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creating an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flux </a:t>
            </a:r>
            <a:r>
              <a:rPr lang="en-US" sz="2000" dirty="0">
                <a:latin typeface="Times New Roman"/>
                <a:cs typeface="Times New Roman"/>
              </a:rPr>
              <a:t>through the surface.  That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flux</a:t>
            </a:r>
            <a:r>
              <a:rPr lang="en-US" sz="2000" dirty="0">
                <a:latin typeface="Times New Roman"/>
                <a:cs typeface="Times New Roman"/>
              </a:rPr>
              <a:t>, he reasoned, was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proportional to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charge enclosed</a:t>
            </a:r>
            <a:r>
              <a:rPr lang="en-US" sz="2000" dirty="0">
                <a:latin typeface="Times New Roman"/>
                <a:cs typeface="Times New Roman"/>
              </a:rPr>
              <a:t>.  By the time the dust settled, he had posited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Gauss’s Law</a:t>
            </a:r>
            <a:r>
              <a:rPr lang="en-US" sz="2000" dirty="0">
                <a:latin typeface="Times New Roman"/>
                <a:cs typeface="Times New Roman"/>
              </a:rPr>
              <a:t>, or: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4833" y="10491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Ampere’s Law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(the magnetic counterpart to Gauss’s Law)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24.)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472291"/>
              </p:ext>
            </p:extLst>
          </p:nvPr>
        </p:nvGraphicFramePr>
        <p:xfrm>
          <a:off x="2286000" y="4430713"/>
          <a:ext cx="193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248" name="Equation" r:id="rId4" imgW="1155700" imgH="431800" progId="Equation.DSMT4">
                  <p:embed/>
                </p:oleObj>
              </mc:Choice>
              <mc:Fallback>
                <p:oleObj name="Equation" r:id="rId4" imgW="1155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4430713"/>
                        <a:ext cx="1930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269967" y="4979521"/>
            <a:ext cx="585143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Choose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reasonably symmetric surface</a:t>
            </a:r>
            <a:r>
              <a:rPr lang="en-US" sz="2000" dirty="0">
                <a:latin typeface="Times New Roman"/>
                <a:cs typeface="Times New Roman"/>
              </a:rPr>
              <a:t>, and voila, you have a useful mathematical tool for deriving electric field functions.</a:t>
            </a:r>
          </a:p>
        </p:txBody>
      </p:sp>
      <p:sp>
        <p:nvSpPr>
          <p:cNvPr id="57" name="Oval 56"/>
          <p:cNvSpPr/>
          <p:nvPr/>
        </p:nvSpPr>
        <p:spPr>
          <a:xfrm>
            <a:off x="6515101" y="4242332"/>
            <a:ext cx="2222500" cy="2222500"/>
          </a:xfrm>
          <a:prstGeom prst="ellipse">
            <a:avLst/>
          </a:prstGeom>
          <a:noFill/>
          <a:ln>
            <a:solidFill>
              <a:srgbClr val="0000FF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05492"/>
              </p:ext>
            </p:extLst>
          </p:nvPr>
        </p:nvGraphicFramePr>
        <p:xfrm>
          <a:off x="7442200" y="5141882"/>
          <a:ext cx="371475" cy="43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249" name="Equation" r:id="rId6" imgW="152400" imgH="177800" progId="Equation.DSMT4">
                  <p:embed/>
                </p:oleObj>
              </mc:Choice>
              <mc:Fallback>
                <p:oleObj name="Equation" r:id="rId6" imgW="1524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5141882"/>
                        <a:ext cx="371475" cy="434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5821136" y="4316887"/>
            <a:ext cx="217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imaginary Gaussian surface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7697918" y="5127845"/>
            <a:ext cx="1344482" cy="19994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35"/>
          <p:cNvGrpSpPr/>
          <p:nvPr/>
        </p:nvGrpSpPr>
        <p:grpSpPr>
          <a:xfrm>
            <a:off x="8215658" y="5024903"/>
            <a:ext cx="285750" cy="393700"/>
            <a:chOff x="7105650" y="1367367"/>
            <a:chExt cx="285750" cy="393700"/>
          </a:xfrm>
        </p:grpSpPr>
        <p:sp>
          <p:nvSpPr>
            <p:cNvPr id="89" name="Freeform 88"/>
            <p:cNvSpPr/>
            <p:nvPr/>
          </p:nvSpPr>
          <p:spPr>
            <a:xfrm rot="2607034">
              <a:off x="7105650" y="1367367"/>
              <a:ext cx="285750" cy="393700"/>
            </a:xfrm>
            <a:custGeom>
              <a:avLst/>
              <a:gdLst>
                <a:gd name="connsiteX0" fmla="*/ 25400 w 285750"/>
                <a:gd name="connsiteY0" fmla="*/ 93133 h 393700"/>
                <a:gd name="connsiteX1" fmla="*/ 203200 w 285750"/>
                <a:gd name="connsiteY1" fmla="*/ 42333 h 393700"/>
                <a:gd name="connsiteX2" fmla="*/ 260350 w 285750"/>
                <a:gd name="connsiteY2" fmla="*/ 347133 h 393700"/>
                <a:gd name="connsiteX3" fmla="*/ 50800 w 285750"/>
                <a:gd name="connsiteY3" fmla="*/ 321733 h 393700"/>
                <a:gd name="connsiteX4" fmla="*/ 25400 w 285750"/>
                <a:gd name="connsiteY4" fmla="*/ 93133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3700">
                  <a:moveTo>
                    <a:pt x="25400" y="93133"/>
                  </a:moveTo>
                  <a:cubicBezTo>
                    <a:pt x="50800" y="46566"/>
                    <a:pt x="164042" y="0"/>
                    <a:pt x="203200" y="42333"/>
                  </a:cubicBezTo>
                  <a:cubicBezTo>
                    <a:pt x="242358" y="84666"/>
                    <a:pt x="285750" y="300566"/>
                    <a:pt x="260350" y="347133"/>
                  </a:cubicBezTo>
                  <a:cubicBezTo>
                    <a:pt x="234950" y="393700"/>
                    <a:pt x="91017" y="363008"/>
                    <a:pt x="50800" y="321733"/>
                  </a:cubicBezTo>
                  <a:cubicBezTo>
                    <a:pt x="10583" y="280458"/>
                    <a:pt x="0" y="139700"/>
                    <a:pt x="25400" y="9313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106708" y="1525058"/>
              <a:ext cx="159279" cy="93663"/>
            </a:xfrm>
            <a:custGeom>
              <a:avLst/>
              <a:gdLst>
                <a:gd name="connsiteX0" fmla="*/ 21167 w 159279"/>
                <a:gd name="connsiteY0" fmla="*/ 24342 h 93663"/>
                <a:gd name="connsiteX1" fmla="*/ 17992 w 159279"/>
                <a:gd name="connsiteY1" fmla="*/ 84667 h 93663"/>
                <a:gd name="connsiteX2" fmla="*/ 129117 w 159279"/>
                <a:gd name="connsiteY2" fmla="*/ 78317 h 93663"/>
                <a:gd name="connsiteX3" fmla="*/ 141817 w 159279"/>
                <a:gd name="connsiteY3" fmla="*/ 8467 h 93663"/>
                <a:gd name="connsiteX4" fmla="*/ 21167 w 159279"/>
                <a:gd name="connsiteY4" fmla="*/ 24342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79" h="93663">
                  <a:moveTo>
                    <a:pt x="21167" y="24342"/>
                  </a:moveTo>
                  <a:cubicBezTo>
                    <a:pt x="530" y="37042"/>
                    <a:pt x="0" y="75671"/>
                    <a:pt x="17992" y="84667"/>
                  </a:cubicBezTo>
                  <a:cubicBezTo>
                    <a:pt x="35984" y="93663"/>
                    <a:pt x="108480" y="91017"/>
                    <a:pt x="129117" y="78317"/>
                  </a:cubicBezTo>
                  <a:cubicBezTo>
                    <a:pt x="149754" y="65617"/>
                    <a:pt x="159279" y="16934"/>
                    <a:pt x="141817" y="8467"/>
                  </a:cubicBezTo>
                  <a:cubicBezTo>
                    <a:pt x="124355" y="0"/>
                    <a:pt x="41804" y="11642"/>
                    <a:pt x="21167" y="24342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1" name="Straight Arrow Connector 90"/>
          <p:cNvCxnSpPr>
            <a:stCxn id="90" idx="2"/>
          </p:cNvCxnSpPr>
          <p:nvPr/>
        </p:nvCxnSpPr>
        <p:spPr>
          <a:xfrm flipV="1">
            <a:off x="8345833" y="5182594"/>
            <a:ext cx="544399" cy="783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129906"/>
              </p:ext>
            </p:extLst>
          </p:nvPr>
        </p:nvGraphicFramePr>
        <p:xfrm>
          <a:off x="8539692" y="5207994"/>
          <a:ext cx="414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250" name="Equation" r:id="rId8" imgW="228600" imgH="190500" progId="Equation.DSMT4">
                  <p:embed/>
                </p:oleObj>
              </mc:Choice>
              <mc:Fallback>
                <p:oleObj name="Equation" r:id="rId8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692" y="5207994"/>
                        <a:ext cx="4143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446139"/>
              </p:ext>
            </p:extLst>
          </p:nvPr>
        </p:nvGraphicFramePr>
        <p:xfrm>
          <a:off x="8715111" y="4783357"/>
          <a:ext cx="2540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251" name="Equation" r:id="rId10" imgW="139700" imgH="190500" progId="Equation.DSMT4">
                  <p:embed/>
                </p:oleObj>
              </mc:Choice>
              <mc:Fallback>
                <p:oleObj name="Equation" r:id="rId10" imgW="139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111" y="4783357"/>
                        <a:ext cx="2540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328837" y="1541992"/>
            <a:ext cx="2605617" cy="2029883"/>
            <a:chOff x="6000751" y="1579033"/>
            <a:chExt cx="2605617" cy="2029883"/>
          </a:xfrm>
        </p:grpSpPr>
        <p:sp>
          <p:nvSpPr>
            <p:cNvPr id="94" name="Cube 93"/>
            <p:cNvSpPr/>
            <p:nvPr/>
          </p:nvSpPr>
          <p:spPr>
            <a:xfrm>
              <a:off x="6667501" y="2760133"/>
              <a:ext cx="203200" cy="177800"/>
            </a:xfrm>
            <a:prstGeom prst="cub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000751" y="1579033"/>
              <a:ext cx="2605617" cy="2029883"/>
            </a:xfrm>
            <a:custGeom>
              <a:avLst/>
              <a:gdLst>
                <a:gd name="connsiteX0" fmla="*/ 514350 w 2605617"/>
                <a:gd name="connsiteY0" fmla="*/ 889000 h 2029883"/>
                <a:gd name="connsiteX1" fmla="*/ 958850 w 2605617"/>
                <a:gd name="connsiteY1" fmla="*/ 673100 h 2029883"/>
                <a:gd name="connsiteX2" fmla="*/ 1200150 w 2605617"/>
                <a:gd name="connsiteY2" fmla="*/ 292100 h 2029883"/>
                <a:gd name="connsiteX3" fmla="*/ 1454150 w 2605617"/>
                <a:gd name="connsiteY3" fmla="*/ 76200 h 2029883"/>
                <a:gd name="connsiteX4" fmla="*/ 1974850 w 2605617"/>
                <a:gd name="connsiteY4" fmla="*/ 63500 h 2029883"/>
                <a:gd name="connsiteX5" fmla="*/ 2381250 w 2605617"/>
                <a:gd name="connsiteY5" fmla="*/ 457200 h 2029883"/>
                <a:gd name="connsiteX6" fmla="*/ 2571750 w 2605617"/>
                <a:gd name="connsiteY6" fmla="*/ 1168400 h 2029883"/>
                <a:gd name="connsiteX7" fmla="*/ 2584450 w 2605617"/>
                <a:gd name="connsiteY7" fmla="*/ 1765300 h 2029883"/>
                <a:gd name="connsiteX8" fmla="*/ 2470150 w 2605617"/>
                <a:gd name="connsiteY8" fmla="*/ 1981200 h 2029883"/>
                <a:gd name="connsiteX9" fmla="*/ 2152650 w 2605617"/>
                <a:gd name="connsiteY9" fmla="*/ 1981200 h 2029883"/>
                <a:gd name="connsiteX10" fmla="*/ 1670050 w 2605617"/>
                <a:gd name="connsiteY10" fmla="*/ 1689100 h 2029883"/>
                <a:gd name="connsiteX11" fmla="*/ 1136650 w 2605617"/>
                <a:gd name="connsiteY11" fmla="*/ 1524000 h 2029883"/>
                <a:gd name="connsiteX12" fmla="*/ 552450 w 2605617"/>
                <a:gd name="connsiteY12" fmla="*/ 1536700 h 2029883"/>
                <a:gd name="connsiteX13" fmla="*/ 69850 w 2605617"/>
                <a:gd name="connsiteY13" fmla="*/ 1409700 h 2029883"/>
                <a:gd name="connsiteX14" fmla="*/ 133350 w 2605617"/>
                <a:gd name="connsiteY14" fmla="*/ 1079500 h 2029883"/>
                <a:gd name="connsiteX15" fmla="*/ 514350 w 2605617"/>
                <a:gd name="connsiteY15" fmla="*/ 889000 h 202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5617" h="2029883">
                  <a:moveTo>
                    <a:pt x="514350" y="889000"/>
                  </a:moveTo>
                  <a:cubicBezTo>
                    <a:pt x="651933" y="821267"/>
                    <a:pt x="844550" y="772583"/>
                    <a:pt x="958850" y="673100"/>
                  </a:cubicBezTo>
                  <a:cubicBezTo>
                    <a:pt x="1073150" y="573617"/>
                    <a:pt x="1117600" y="391583"/>
                    <a:pt x="1200150" y="292100"/>
                  </a:cubicBezTo>
                  <a:cubicBezTo>
                    <a:pt x="1282700" y="192617"/>
                    <a:pt x="1325033" y="114300"/>
                    <a:pt x="1454150" y="76200"/>
                  </a:cubicBezTo>
                  <a:cubicBezTo>
                    <a:pt x="1583267" y="38100"/>
                    <a:pt x="1820333" y="0"/>
                    <a:pt x="1974850" y="63500"/>
                  </a:cubicBezTo>
                  <a:cubicBezTo>
                    <a:pt x="2129367" y="127000"/>
                    <a:pt x="2281767" y="273050"/>
                    <a:pt x="2381250" y="457200"/>
                  </a:cubicBezTo>
                  <a:cubicBezTo>
                    <a:pt x="2480733" y="641350"/>
                    <a:pt x="2537883" y="950383"/>
                    <a:pt x="2571750" y="1168400"/>
                  </a:cubicBezTo>
                  <a:cubicBezTo>
                    <a:pt x="2605617" y="1386417"/>
                    <a:pt x="2601383" y="1629833"/>
                    <a:pt x="2584450" y="1765300"/>
                  </a:cubicBezTo>
                  <a:cubicBezTo>
                    <a:pt x="2567517" y="1900767"/>
                    <a:pt x="2542117" y="1945217"/>
                    <a:pt x="2470150" y="1981200"/>
                  </a:cubicBezTo>
                  <a:cubicBezTo>
                    <a:pt x="2398183" y="2017183"/>
                    <a:pt x="2286000" y="2029883"/>
                    <a:pt x="2152650" y="1981200"/>
                  </a:cubicBezTo>
                  <a:cubicBezTo>
                    <a:pt x="2019300" y="1932517"/>
                    <a:pt x="1839383" y="1765300"/>
                    <a:pt x="1670050" y="1689100"/>
                  </a:cubicBezTo>
                  <a:cubicBezTo>
                    <a:pt x="1500717" y="1612900"/>
                    <a:pt x="1322917" y="1549400"/>
                    <a:pt x="1136650" y="1524000"/>
                  </a:cubicBezTo>
                  <a:cubicBezTo>
                    <a:pt x="950383" y="1498600"/>
                    <a:pt x="730250" y="1555750"/>
                    <a:pt x="552450" y="1536700"/>
                  </a:cubicBezTo>
                  <a:cubicBezTo>
                    <a:pt x="374650" y="1517650"/>
                    <a:pt x="139700" y="1485900"/>
                    <a:pt x="69850" y="1409700"/>
                  </a:cubicBezTo>
                  <a:cubicBezTo>
                    <a:pt x="0" y="1333500"/>
                    <a:pt x="59267" y="1166283"/>
                    <a:pt x="133350" y="1079500"/>
                  </a:cubicBezTo>
                  <a:cubicBezTo>
                    <a:pt x="207433" y="992717"/>
                    <a:pt x="376767" y="956733"/>
                    <a:pt x="514350" y="88900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>
              <a:stCxn id="94" idx="0"/>
            </p:cNvCxnSpPr>
            <p:nvPr/>
          </p:nvCxnSpPr>
          <p:spPr>
            <a:xfrm rot="5400000" flipH="1" flipV="1">
              <a:off x="6617231" y="2176462"/>
              <a:ext cx="757767" cy="40957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4" idx="5"/>
            </p:cNvCxnSpPr>
            <p:nvPr/>
          </p:nvCxnSpPr>
          <p:spPr>
            <a:xfrm flipV="1">
              <a:off x="6870701" y="1579035"/>
              <a:ext cx="876303" cy="1247773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16200000" flipV="1">
              <a:off x="6552937" y="2574133"/>
              <a:ext cx="300567" cy="71434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4" idx="4"/>
            </p:cNvCxnSpPr>
            <p:nvPr/>
          </p:nvCxnSpPr>
          <p:spPr>
            <a:xfrm flipV="1">
              <a:off x="6826251" y="2002366"/>
              <a:ext cx="1255183" cy="868892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10800000">
              <a:off x="6328837" y="2556934"/>
              <a:ext cx="410100" cy="269875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4" idx="4"/>
            </p:cNvCxnSpPr>
            <p:nvPr/>
          </p:nvCxnSpPr>
          <p:spPr>
            <a:xfrm flipV="1">
              <a:off x="6826251" y="2692400"/>
              <a:ext cx="1145117" cy="17885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V="1">
              <a:off x="6328837" y="2871257"/>
              <a:ext cx="410098" cy="66675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775455" y="2871257"/>
              <a:ext cx="1720846" cy="434976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5400000">
              <a:off x="6640253" y="2941374"/>
              <a:ext cx="249766" cy="2063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6754817" y="2277533"/>
              <a:ext cx="1627184" cy="616479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4" idx="4"/>
            </p:cNvCxnSpPr>
            <p:nvPr/>
          </p:nvCxnSpPr>
          <p:spPr>
            <a:xfrm>
              <a:off x="6826251" y="2871258"/>
              <a:ext cx="154517" cy="205319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58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531429" y="441453"/>
            <a:ext cx="833317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Magnetic fields </a:t>
            </a:r>
            <a:r>
              <a:rPr lang="en-US" sz="2000" dirty="0">
                <a:latin typeface="Times New Roman"/>
                <a:cs typeface="Times New Roman"/>
              </a:rPr>
              <a:t>set up by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wires </a:t>
            </a:r>
            <a:r>
              <a:rPr lang="en-US" sz="2000" dirty="0">
                <a:latin typeface="Times New Roman"/>
                <a:cs typeface="Times New Roman"/>
              </a:rPr>
              <a:t>are not “straight arrow vectors,” they are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fields that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circle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around wires</a:t>
            </a:r>
            <a:r>
              <a:rPr lang="en-US" sz="2000" dirty="0">
                <a:latin typeface="Times New Roman"/>
                <a:cs typeface="Times New Roman"/>
              </a:rPr>
              <a:t>.  So Ampere reasoned that if he defined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closed PATH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around a wire </a:t>
            </a:r>
            <a:r>
              <a:rPr lang="en-US" sz="2000" dirty="0">
                <a:latin typeface="Times New Roman"/>
                <a:cs typeface="Times New Roman"/>
              </a:rPr>
              <a:t>and determine the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circulation of the field around that path </a:t>
            </a:r>
            <a:r>
              <a:rPr lang="en-US" sz="2000" dirty="0">
                <a:latin typeface="Times New Roman"/>
                <a:cs typeface="Times New Roman"/>
              </a:rPr>
              <a:t>(this is a mathematical operation consisting of dotting the </a:t>
            </a:r>
            <a:r>
              <a:rPr lang="en-US" sz="2000" i="1" dirty="0"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latin typeface="Times New Roman"/>
                <a:cs typeface="Times New Roman"/>
              </a:rPr>
              <a:t>fld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into a differential path length     , then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summing all those dot products </a:t>
            </a:r>
            <a:r>
              <a:rPr lang="en-US" sz="2000" dirty="0">
                <a:latin typeface="Times New Roman"/>
                <a:cs typeface="Times New Roman"/>
              </a:rPr>
              <a:t>around the closed path to get the “total circulation”),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that sum </a:t>
            </a:r>
            <a:r>
              <a:rPr lang="en-US" sz="2000" dirty="0">
                <a:latin typeface="Times New Roman"/>
                <a:cs typeface="Times New Roman"/>
              </a:rPr>
              <a:t>would have to be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proportional to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passing through the face of the path</a:t>
            </a:r>
            <a:r>
              <a:rPr lang="en-US" sz="2000" dirty="0">
                <a:latin typeface="Times New Roman"/>
                <a:cs typeface="Times New Roman"/>
              </a:rPr>
              <a:t>.  In other words,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25.)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3533775" y="2925763"/>
          <a:ext cx="1974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26" name="Equation" r:id="rId4" imgW="1181100" imgH="292100" progId="Equation.DSMT4">
                  <p:embed/>
                </p:oleObj>
              </mc:Choice>
              <mc:Fallback>
                <p:oleObj name="Equation" r:id="rId4" imgW="1181100" imgH="292100" progId="Equation.DSMT4">
                  <p:embed/>
                  <p:pic>
                    <p:nvPicPr>
                      <p:cNvPr id="79" name="Object 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3775" y="2925763"/>
                        <a:ext cx="19748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31428" y="3503224"/>
            <a:ext cx="84220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The proportionality constant </a:t>
            </a:r>
            <a:r>
              <a:rPr lang="en-US" sz="2000" dirty="0">
                <a:latin typeface="Times New Roman"/>
                <a:cs typeface="Times New Roman"/>
              </a:rPr>
              <a:t>that makes this into an equality is the </a:t>
            </a:r>
            <a:r>
              <a:rPr lang="en-US" sz="2000" i="1" dirty="0">
                <a:latin typeface="Times New Roman"/>
                <a:cs typeface="Times New Roman"/>
              </a:rPr>
              <a:t>permeability of free space</a:t>
            </a:r>
            <a:r>
              <a:rPr lang="en-US" sz="2000" dirty="0">
                <a:latin typeface="Times New Roman"/>
                <a:cs typeface="Times New Roman"/>
              </a:rPr>
              <a:t>, or     , making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Ampere’s Law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631598" y="3879651"/>
          <a:ext cx="311323" cy="33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27" name="Equation" r:id="rId6" imgW="190500" imgH="203200" progId="Equation.DSMT4">
                  <p:embed/>
                </p:oleObj>
              </mc:Choice>
              <mc:Fallback>
                <p:oleObj name="Equation" r:id="rId6" imgW="190500" imgH="2032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1598" y="3879651"/>
                        <a:ext cx="311323" cy="33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432175" y="4413250"/>
          <a:ext cx="16779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28" name="Equation" r:id="rId8" imgW="1003300" imgH="292100" progId="Equation.DSMT4">
                  <p:embed/>
                </p:oleObj>
              </mc:Choice>
              <mc:Fallback>
                <p:oleObj name="Equation" r:id="rId8" imgW="1003300" imgH="2921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32175" y="4413250"/>
                        <a:ext cx="167798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1428" y="5053152"/>
            <a:ext cx="81882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Note: </a:t>
            </a:r>
            <a:r>
              <a:rPr lang="en-US" sz="2000" dirty="0">
                <a:latin typeface="Times New Roman"/>
                <a:cs typeface="Times New Roman"/>
              </a:rPr>
              <a:t>The book uses      as their differential path length, but they also use      for their differential section of current in </a:t>
            </a:r>
            <a:r>
              <a:rPr lang="en-US" sz="2000" dirty="0" err="1">
                <a:latin typeface="Times New Roman"/>
                <a:cs typeface="Times New Roman"/>
              </a:rPr>
              <a:t>Biot-Savart</a:t>
            </a:r>
            <a:r>
              <a:rPr lang="en-US" sz="2000" dirty="0">
                <a:latin typeface="Times New Roman"/>
                <a:cs typeface="Times New Roman"/>
              </a:rPr>
              <a:t>.  Using the same symbol for two different situations seems confusing, so I prefer      when dealing with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paths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97786" y="5688013"/>
          <a:ext cx="3175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29" name="Equation" r:id="rId10" imgW="190500" imgH="190500" progId="Equation.DSMT4">
                  <p:embed/>
                </p:oleObj>
              </mc:Choice>
              <mc:Fallback>
                <p:oleObj name="Equation" r:id="rId10" imgW="190500" imgH="1905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97786" y="5688013"/>
                        <a:ext cx="3175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754313" y="5093905"/>
          <a:ext cx="338137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30" name="Equation" r:id="rId12" imgW="203200" imgH="165100" progId="Equation.DSMT4">
                  <p:embed/>
                </p:oleObj>
              </mc:Choice>
              <mc:Fallback>
                <p:oleObj name="Equation" r:id="rId12" imgW="203200" imgH="1651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54313" y="5093905"/>
                        <a:ext cx="338137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14911" y="1801813"/>
          <a:ext cx="3175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31" name="Equation" r:id="rId14" imgW="190500" imgH="190500" progId="Equation.DSMT4">
                  <p:embed/>
                </p:oleObj>
              </mc:Choice>
              <mc:Fallback>
                <p:oleObj name="Equation" r:id="rId14" imgW="190500" imgH="1905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14911" y="1801813"/>
                        <a:ext cx="31750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103567" y="5084188"/>
          <a:ext cx="338137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32" name="Equation" r:id="rId16" imgW="203200" imgH="165100" progId="Equation.DSMT4">
                  <p:embed/>
                </p:oleObj>
              </mc:Choice>
              <mc:Fallback>
                <p:oleObj name="Equation" r:id="rId16" imgW="203200" imgH="1651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03567" y="5084188"/>
                        <a:ext cx="338137" cy="27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2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7035800" y="533400"/>
            <a:ext cx="2014062" cy="1204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42904"/>
              </p:ext>
            </p:extLst>
          </p:nvPr>
        </p:nvGraphicFramePr>
        <p:xfrm>
          <a:off x="8181975" y="1716088"/>
          <a:ext cx="3397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710" name="Equation" r:id="rId4" imgW="203200" imgH="228600" progId="Equation.DSMT4">
                  <p:embed/>
                </p:oleObj>
              </mc:Choice>
              <mc:Fallback>
                <p:oleObj name="Equation" r:id="rId4" imgW="20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81975" y="1716088"/>
                        <a:ext cx="3397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26.)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494050"/>
            <a:ext cx="543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5: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Assume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wire produces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, and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wire</a:t>
            </a:r>
            <a:r>
              <a:rPr lang="en-US" sz="2000" dirty="0">
                <a:latin typeface="Times New Roman"/>
                <a:cs typeface="Times New Roman"/>
              </a:rPr>
              <a:t>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far</a:t>
            </a:r>
            <a:r>
              <a:rPr lang="en-US" sz="2000" dirty="0">
                <a:latin typeface="Times New Roman"/>
                <a:cs typeface="Times New Roman"/>
              </a:rPr>
              <a:t> enough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away</a:t>
            </a:r>
            <a:r>
              <a:rPr lang="en-US" sz="2000" dirty="0">
                <a:latin typeface="Times New Roman"/>
                <a:cs typeface="Times New Roman"/>
              </a:rPr>
              <a:t> so that the field lines generated by the wire look as shown to the right.  If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small circular path is defined </a:t>
            </a:r>
            <a:r>
              <a:rPr lang="en-US" sz="2000" dirty="0">
                <a:latin typeface="Times New Roman"/>
                <a:cs typeface="Times New Roman"/>
              </a:rPr>
              <a:t>as shown,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what is the circulation of the field around the path?</a:t>
            </a:r>
          </a:p>
        </p:txBody>
      </p:sp>
      <p:sp>
        <p:nvSpPr>
          <p:cNvPr id="16" name="Oval 15"/>
          <p:cNvSpPr/>
          <p:nvPr/>
        </p:nvSpPr>
        <p:spPr>
          <a:xfrm>
            <a:off x="6860920" y="1097756"/>
            <a:ext cx="1312642" cy="131264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95527"/>
              </p:ext>
            </p:extLst>
          </p:nvPr>
        </p:nvGraphicFramePr>
        <p:xfrm>
          <a:off x="7370763" y="405606"/>
          <a:ext cx="233362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711" name="Equation" r:id="rId6" imgW="139700" imgH="152400" progId="Equation.DSMT4">
                  <p:embed/>
                </p:oleObj>
              </mc:Choice>
              <mc:Fallback>
                <p:oleObj name="Equation" r:id="rId6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0763" y="405606"/>
                        <a:ext cx="233362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6794500" y="759500"/>
            <a:ext cx="2014062" cy="1204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53200" y="985600"/>
            <a:ext cx="2014062" cy="1204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1900" y="1211700"/>
            <a:ext cx="2014062" cy="1204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70600" y="1437800"/>
            <a:ext cx="2014062" cy="1204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29300" y="1663900"/>
            <a:ext cx="2014062" cy="1204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73260" y="2566663"/>
            <a:ext cx="5840240" cy="1323439"/>
            <a:chOff x="573260" y="2556153"/>
            <a:chExt cx="5840240" cy="1323439"/>
          </a:xfrm>
        </p:grpSpPr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573260" y="2556153"/>
              <a:ext cx="584024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Apple Chancery"/>
                  <a:cs typeface="Apple Chancery"/>
                </a:rPr>
                <a:t>If we define </a:t>
              </a:r>
              <a:r>
                <a:rPr lang="en-US" sz="2000" dirty="0">
                  <a:latin typeface="Times New Roman"/>
                  <a:cs typeface="Times New Roman"/>
                </a:rPr>
                <a:t>a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differentially small section </a:t>
              </a:r>
              <a:r>
                <a:rPr lang="en-US" sz="20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     </a:t>
              </a:r>
              <a:r>
                <a:rPr lang="en-US" sz="2000" dirty="0">
                  <a:latin typeface="Times New Roman"/>
                  <a:cs typeface="Times New Roman"/>
                </a:rPr>
                <a:t>along the path, we can execute the mathematical operation           and end up with a </a:t>
              </a:r>
              <a:r>
                <a:rPr lang="en-US" sz="2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positive</a:t>
              </a:r>
              <a:r>
                <a:rPr lang="en-US" sz="2000" dirty="0"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dot product </a:t>
              </a:r>
              <a:r>
                <a:rPr lang="en-US" sz="2000" dirty="0">
                  <a:latin typeface="Times New Roman"/>
                  <a:cs typeface="Times New Roman"/>
                </a:rPr>
                <a:t>(the angle between the two vectors is </a:t>
              </a:r>
              <a:r>
                <a:rPr lang="en-US" sz="20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less than       </a:t>
              </a:r>
              <a:r>
                <a:rPr lang="en-US" sz="2000" dirty="0">
                  <a:latin typeface="Times New Roman"/>
                  <a:cs typeface="Times New Roman"/>
                </a:rPr>
                <a:t>).</a:t>
              </a:r>
            </a:p>
          </p:txBody>
        </p: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0947769"/>
                </p:ext>
              </p:extLst>
            </p:nvPr>
          </p:nvGraphicFramePr>
          <p:xfrm>
            <a:off x="5664200" y="2881313"/>
            <a:ext cx="66040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2712" name="Equation" r:id="rId8" imgW="393700" imgH="228600" progId="Equation.DSMT4">
                    <p:embed/>
                  </p:oleObj>
                </mc:Choice>
                <mc:Fallback>
                  <p:oleObj name="Equation" r:id="rId8" imgW="3937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64200" y="2881313"/>
                          <a:ext cx="660400" cy="384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5257574"/>
                </p:ext>
              </p:extLst>
            </p:nvPr>
          </p:nvGraphicFramePr>
          <p:xfrm>
            <a:off x="4329113" y="3501569"/>
            <a:ext cx="41433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2713" name="Equation" r:id="rId10" imgW="254000" imgH="190500" progId="Equation.DSMT4">
                    <p:embed/>
                  </p:oleObj>
                </mc:Choice>
                <mc:Fallback>
                  <p:oleObj name="Equation" r:id="rId10" imgW="254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329113" y="3501569"/>
                          <a:ext cx="414337" cy="311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000797"/>
                </p:ext>
              </p:extLst>
            </p:nvPr>
          </p:nvGraphicFramePr>
          <p:xfrm>
            <a:off x="4876800" y="2563048"/>
            <a:ext cx="33178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2714" name="Equation" r:id="rId12" imgW="203200" imgH="228600" progId="Equation.DSMT4">
                    <p:embed/>
                  </p:oleObj>
                </mc:Choice>
                <mc:Fallback>
                  <p:oleObj name="Equation" r:id="rId12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76800" y="2563048"/>
                          <a:ext cx="331788" cy="371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 rot="3398646">
            <a:off x="8071619" y="1703075"/>
            <a:ext cx="172485" cy="149499"/>
            <a:chOff x="7816850" y="1166623"/>
            <a:chExt cx="172485" cy="149499"/>
          </a:xfrm>
        </p:grpSpPr>
        <p:grpSp>
          <p:nvGrpSpPr>
            <p:cNvPr id="42" name="Group 41"/>
            <p:cNvGrpSpPr/>
            <p:nvPr/>
          </p:nvGrpSpPr>
          <p:grpSpPr>
            <a:xfrm rot="18590714">
              <a:off x="7869237" y="1196025"/>
              <a:ext cx="117475" cy="122720"/>
              <a:chOff x="7442200" y="4774095"/>
              <a:chExt cx="117475" cy="122720"/>
            </a:xfrm>
            <a:effectLst/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>
              <a:off x="7816850" y="1166623"/>
              <a:ext cx="170830" cy="11701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6923364">
            <a:off x="7741419" y="2240686"/>
            <a:ext cx="172485" cy="149499"/>
            <a:chOff x="7816850" y="1166623"/>
            <a:chExt cx="172485" cy="149499"/>
          </a:xfrm>
        </p:grpSpPr>
        <p:grpSp>
          <p:nvGrpSpPr>
            <p:cNvPr id="52" name="Group 51"/>
            <p:cNvGrpSpPr/>
            <p:nvPr/>
          </p:nvGrpSpPr>
          <p:grpSpPr>
            <a:xfrm rot="18590714">
              <a:off x="7869237" y="1196025"/>
              <a:ext cx="117475" cy="122720"/>
              <a:chOff x="7442200" y="4774095"/>
              <a:chExt cx="117475" cy="122720"/>
            </a:xfrm>
            <a:effectLst/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>
              <a:off x="7816850" y="1166623"/>
              <a:ext cx="170830" cy="11701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02428"/>
              </p:ext>
            </p:extLst>
          </p:nvPr>
        </p:nvGraphicFramePr>
        <p:xfrm>
          <a:off x="7843838" y="2249488"/>
          <a:ext cx="3619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715" name="Equation" r:id="rId13" imgW="215900" imgH="228600" progId="Equation.DSMT4">
                  <p:embed/>
                </p:oleObj>
              </mc:Choice>
              <mc:Fallback>
                <p:oleObj name="Equation" r:id="rId13" imgW="215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43838" y="2249488"/>
                        <a:ext cx="3619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73260" y="3896548"/>
            <a:ext cx="8329440" cy="709722"/>
            <a:chOff x="573260" y="3896548"/>
            <a:chExt cx="8329440" cy="709722"/>
          </a:xfrm>
        </p:grpSpPr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573260" y="3898384"/>
              <a:ext cx="832944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Apple Chancery"/>
                  <a:cs typeface="Apple Chancery"/>
                </a:rPr>
                <a:t>Define a second </a:t>
              </a:r>
              <a:r>
                <a:rPr lang="en-US" sz="2000" dirty="0">
                  <a:latin typeface="Times New Roman"/>
                  <a:cs typeface="Times New Roman"/>
                </a:rPr>
                <a:t>differentially small section </a:t>
              </a:r>
              <a:r>
                <a:rPr lang="en-US" sz="2000" i="1" dirty="0">
                  <a:latin typeface="Times New Roman"/>
                  <a:cs typeface="Times New Roman"/>
                </a:rPr>
                <a:t>      </a:t>
              </a:r>
              <a:r>
                <a:rPr lang="en-US" sz="2000" dirty="0">
                  <a:latin typeface="Times New Roman"/>
                  <a:cs typeface="Times New Roman"/>
                </a:rPr>
                <a:t>along the path and we get a </a:t>
              </a:r>
              <a:r>
                <a:rPr lang="en-US" sz="20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negative</a:t>
              </a:r>
              <a:r>
                <a:rPr lang="en-US" sz="2000" i="1" dirty="0"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dot product </a:t>
              </a:r>
              <a:r>
                <a:rPr lang="en-US" sz="2000" dirty="0">
                  <a:latin typeface="Times New Roman"/>
                  <a:cs typeface="Times New Roman"/>
                </a:rPr>
                <a:t>(the angle between the two vectors is </a:t>
              </a:r>
              <a:r>
                <a:rPr lang="en-US" sz="20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greater than       </a:t>
              </a:r>
              <a:r>
                <a:rPr lang="en-US" sz="2000" dirty="0">
                  <a:latin typeface="Times New Roman"/>
                  <a:cs typeface="Times New Roman"/>
                </a:rPr>
                <a:t>).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644338"/>
                </p:ext>
              </p:extLst>
            </p:nvPr>
          </p:nvGraphicFramePr>
          <p:xfrm>
            <a:off x="5124450" y="3896548"/>
            <a:ext cx="35242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2716" name="Equation" r:id="rId15" imgW="215900" imgH="228600" progId="Equation.DSMT4">
                    <p:embed/>
                  </p:oleObj>
                </mc:Choice>
                <mc:Fallback>
                  <p:oleObj name="Equation" r:id="rId15" imgW="2159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124450" y="3896548"/>
                          <a:ext cx="352425" cy="371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6747859"/>
                </p:ext>
              </p:extLst>
            </p:nvPr>
          </p:nvGraphicFramePr>
          <p:xfrm>
            <a:off x="7932170" y="4231620"/>
            <a:ext cx="41433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2717" name="Equation" r:id="rId17" imgW="254000" imgH="190500" progId="Equation.DSMT4">
                    <p:embed/>
                  </p:oleObj>
                </mc:Choice>
                <mc:Fallback>
                  <p:oleObj name="Equation" r:id="rId17" imgW="2540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932170" y="4231620"/>
                          <a:ext cx="414337" cy="311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573260" y="4669770"/>
            <a:ext cx="8329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Bottom line: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net circulation will </a:t>
            </a:r>
            <a:r>
              <a:rPr lang="en-US" sz="2000" dirty="0">
                <a:latin typeface="Times New Roman"/>
                <a:cs typeface="Times New Roman"/>
              </a:rPr>
              <a:t>have positive parts and negative parts, and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ultimately sum to zero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230360" y="5374620"/>
            <a:ext cx="867233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But</a:t>
            </a:r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we should have seen this coming.  There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 CURRENT PASSING THROUGH THE FACE OF THE PATH,</a:t>
            </a:r>
            <a:r>
              <a:rPr lang="en-US" sz="2000" dirty="0">
                <a:latin typeface="Times New Roman"/>
                <a:cs typeface="Times New Roman"/>
              </a:rPr>
              <a:t> so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according to Ampere</a:t>
            </a:r>
            <a:r>
              <a:rPr lang="en-US" sz="2000" dirty="0">
                <a:latin typeface="Times New Roman"/>
                <a:cs typeface="Times New Roman"/>
              </a:rPr>
              <a:t> there should be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NO NET CIRCULATION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5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994515" y="3607409"/>
            <a:ext cx="77251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current through the face </a:t>
            </a:r>
            <a:r>
              <a:rPr lang="en-US" sz="2000" dirty="0">
                <a:latin typeface="Times New Roman"/>
                <a:cs typeface="Times New Roman"/>
              </a:rPr>
              <a:t>is easy—it’s just 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, but the angle between     and the </a:t>
            </a:r>
            <a:r>
              <a:rPr lang="en-US" sz="2000" i="1" dirty="0"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latin typeface="Times New Roman"/>
                <a:cs typeface="Times New Roman"/>
              </a:rPr>
              <a:t>fld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evaluated at      is different than the angle between       and the </a:t>
            </a:r>
            <a:r>
              <a:rPr lang="en-US" sz="2000" i="1" dirty="0"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latin typeface="Times New Roman"/>
                <a:cs typeface="Times New Roman"/>
              </a:rPr>
              <a:t>fld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evaluated at       .  That’s going to make the integral nasty.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24615" y="1443598"/>
            <a:ext cx="56475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YES</a:t>
            </a:r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Ampere’s Law always works </a:t>
            </a:r>
            <a:r>
              <a:rPr lang="en-US" sz="2000" dirty="0">
                <a:latin typeface="Times New Roman"/>
                <a:cs typeface="Times New Roman"/>
              </a:rPr>
              <a:t>(just like Gauss’s Law always works, even when a geometry makes its integral impossible to solve).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27.)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304825"/>
            <a:ext cx="57767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6: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 current carrying wire</a:t>
            </a:r>
            <a:r>
              <a:rPr lang="en-US" sz="2000" dirty="0">
                <a:latin typeface="Times New Roman"/>
                <a:cs typeface="Times New Roman"/>
              </a:rPr>
              <a:t> has current directed out of the page as shown.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For the dotted path shown</a:t>
            </a:r>
            <a:r>
              <a:rPr lang="en-US" sz="2000" dirty="0">
                <a:latin typeface="Times New Roman"/>
                <a:cs typeface="Times New Roman"/>
              </a:rPr>
              <a:t>, is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net circulation </a:t>
            </a:r>
            <a:r>
              <a:rPr lang="en-US" sz="2000" dirty="0">
                <a:latin typeface="Times New Roman"/>
                <a:cs typeface="Times New Roman"/>
              </a:rPr>
              <a:t>equal to       ?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60920" y="919956"/>
            <a:ext cx="1312642" cy="1312642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51526"/>
              </p:ext>
            </p:extLst>
          </p:nvPr>
        </p:nvGraphicFramePr>
        <p:xfrm>
          <a:off x="8255000" y="3633788"/>
          <a:ext cx="3317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18" name="Equation" r:id="rId4" imgW="203200" imgH="228600" progId="Equation.DSMT4">
                  <p:embed/>
                </p:oleObj>
              </mc:Choice>
              <mc:Fallback>
                <p:oleObj name="Equation" r:id="rId4" imgW="20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0" y="3633788"/>
                        <a:ext cx="331788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989169"/>
              </p:ext>
            </p:extLst>
          </p:nvPr>
        </p:nvGraphicFramePr>
        <p:xfrm>
          <a:off x="7185107" y="1530926"/>
          <a:ext cx="159585" cy="20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19" name="Equation" r:id="rId6" imgW="88900" imgH="114300" progId="Equation.DSMT4">
                  <p:embed/>
                </p:oleObj>
              </mc:Choice>
              <mc:Fallback>
                <p:oleObj name="Equation" r:id="rId6" imgW="889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5107" y="1530926"/>
                        <a:ext cx="159585" cy="20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/>
          <p:cNvSpPr/>
          <p:nvPr/>
        </p:nvSpPr>
        <p:spPr>
          <a:xfrm>
            <a:off x="7126492" y="1489582"/>
            <a:ext cx="264390" cy="26439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H="1">
            <a:off x="6783959" y="1150490"/>
            <a:ext cx="954551" cy="954550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 flipH="1">
            <a:off x="6754966" y="1540106"/>
            <a:ext cx="82520" cy="86204"/>
            <a:chOff x="7442200" y="4774095"/>
            <a:chExt cx="117475" cy="12272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/>
          <p:cNvSpPr/>
          <p:nvPr/>
        </p:nvSpPr>
        <p:spPr>
          <a:xfrm flipH="1">
            <a:off x="6988371" y="1346252"/>
            <a:ext cx="541377" cy="541377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 flipH="1">
            <a:off x="6971927" y="1567224"/>
            <a:ext cx="46801" cy="48891"/>
            <a:chOff x="7442200" y="4774095"/>
            <a:chExt cx="117475" cy="12272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Oval 69"/>
          <p:cNvSpPr/>
          <p:nvPr/>
        </p:nvSpPr>
        <p:spPr>
          <a:xfrm flipH="1">
            <a:off x="6368975" y="753531"/>
            <a:ext cx="1763257" cy="1763257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flipH="1">
            <a:off x="6315418" y="1473234"/>
            <a:ext cx="152431" cy="159237"/>
            <a:chOff x="7442200" y="4774095"/>
            <a:chExt cx="117475" cy="12272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7442200" y="4779480"/>
              <a:ext cx="76200" cy="11637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7521575" y="4774095"/>
              <a:ext cx="38100" cy="122720"/>
            </a:xfrm>
            <a:prstGeom prst="line">
              <a:avLst/>
            </a:prstGeom>
            <a:ln w="127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7268633" y="682625"/>
            <a:ext cx="1307042" cy="1131888"/>
            <a:chOff x="7268633" y="682625"/>
            <a:chExt cx="1307042" cy="1131888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34322"/>
                </p:ext>
              </p:extLst>
            </p:nvPr>
          </p:nvGraphicFramePr>
          <p:xfrm>
            <a:off x="8235950" y="1339850"/>
            <a:ext cx="339725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820" name="Equation" r:id="rId8" imgW="203200" imgH="228600" progId="Equation.DSMT4">
                    <p:embed/>
                  </p:oleObj>
                </mc:Choice>
                <mc:Fallback>
                  <p:oleObj name="Equation" r:id="rId8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235950" y="1339850"/>
                          <a:ext cx="339725" cy="384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" name="Group 41"/>
            <p:cNvGrpSpPr/>
            <p:nvPr/>
          </p:nvGrpSpPr>
          <p:grpSpPr>
            <a:xfrm rot="10823605">
              <a:off x="8119843" y="1398834"/>
              <a:ext cx="117475" cy="122720"/>
              <a:chOff x="7442200" y="4774095"/>
              <a:chExt cx="117475" cy="122720"/>
            </a:xfrm>
            <a:effectLst/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13832891">
              <a:off x="8084597" y="1442034"/>
              <a:ext cx="170830" cy="11701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 rot="7217219">
              <a:off x="7707635" y="894032"/>
              <a:ext cx="117475" cy="122720"/>
              <a:chOff x="7442200" y="4774095"/>
              <a:chExt cx="117475" cy="122720"/>
            </a:xfrm>
            <a:effectLst/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 rot="10226505">
              <a:off x="7711665" y="924422"/>
              <a:ext cx="170830" cy="11701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025675"/>
                </p:ext>
              </p:extLst>
            </p:nvPr>
          </p:nvGraphicFramePr>
          <p:xfrm>
            <a:off x="7843838" y="682625"/>
            <a:ext cx="36195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821" name="Equation" r:id="rId9" imgW="215900" imgH="228600" progId="Equation.DSMT4">
                    <p:embed/>
                  </p:oleObj>
                </mc:Choice>
                <mc:Fallback>
                  <p:oleObj name="Equation" r:id="rId9" imgW="2159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843838" y="682625"/>
                          <a:ext cx="361950" cy="384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 flipV="1">
              <a:off x="7268633" y="1037059"/>
              <a:ext cx="469877" cy="578671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6176964"/>
                </p:ext>
              </p:extLst>
            </p:nvPr>
          </p:nvGraphicFramePr>
          <p:xfrm>
            <a:off x="7278688" y="1019175"/>
            <a:ext cx="233362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822" name="Equation" r:id="rId11" imgW="139700" imgH="203200" progId="Equation.DSMT4">
                    <p:embed/>
                  </p:oleObj>
                </mc:Choice>
                <mc:Fallback>
                  <p:oleObj name="Equation" r:id="rId11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278688" y="1019175"/>
                          <a:ext cx="233362" cy="341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Arrow Connector 74"/>
            <p:cNvCxnSpPr/>
            <p:nvPr/>
          </p:nvCxnSpPr>
          <p:spPr>
            <a:xfrm flipV="1">
              <a:off x="7268633" y="1516572"/>
              <a:ext cx="850790" cy="99159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58803"/>
                </p:ext>
              </p:extLst>
            </p:nvPr>
          </p:nvGraphicFramePr>
          <p:xfrm>
            <a:off x="7785100" y="1473200"/>
            <a:ext cx="211138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823" name="Equation" r:id="rId13" imgW="127000" imgH="203200" progId="Equation.DSMT4">
                    <p:embed/>
                  </p:oleObj>
                </mc:Choice>
                <mc:Fallback>
                  <p:oleObj name="Equation" r:id="rId13" imgW="1270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785100" y="1473200"/>
                          <a:ext cx="211138" cy="341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524615" y="2508593"/>
            <a:ext cx="8403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The real question is </a:t>
            </a:r>
            <a:r>
              <a:rPr lang="en-US" sz="2000" dirty="0">
                <a:latin typeface="Times New Roman"/>
                <a:cs typeface="Times New Roman"/>
              </a:rPr>
              <a:t>whether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using Ampere’s Law is a reasonable thing </a:t>
            </a:r>
            <a:r>
              <a:rPr lang="en-US" sz="2000" dirty="0">
                <a:latin typeface="Times New Roman"/>
                <a:cs typeface="Times New Roman"/>
              </a:rPr>
              <a:t>to try to do in this case . . . and the answer to that question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</a:t>
            </a:r>
            <a:r>
              <a:rPr lang="en-US" sz="2000" dirty="0">
                <a:latin typeface="Times New Roman"/>
                <a:cs typeface="Times New Roman"/>
              </a:rPr>
              <a:t>! </a:t>
            </a: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842115" y="3254954"/>
            <a:ext cx="7984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Why? 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Look at the symmetry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734639"/>
              </p:ext>
            </p:extLst>
          </p:nvPr>
        </p:nvGraphicFramePr>
        <p:xfrm>
          <a:off x="7018338" y="1316038"/>
          <a:ext cx="14922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24" name="Equation" r:id="rId15" imgW="88900" imgH="165100" progId="Equation.DSMT4">
                  <p:embed/>
                </p:oleObj>
              </mc:Choice>
              <mc:Fallback>
                <p:oleObj name="Equation" r:id="rId15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18338" y="1316038"/>
                        <a:ext cx="149225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742509"/>
              </p:ext>
            </p:extLst>
          </p:nvPr>
        </p:nvGraphicFramePr>
        <p:xfrm>
          <a:off x="7608888" y="3938588"/>
          <a:ext cx="352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25" name="Equation" r:id="rId17" imgW="215900" imgH="228600" progId="Equation.DSMT4">
                  <p:embed/>
                </p:oleObj>
              </mc:Choice>
              <mc:Fallback>
                <p:oleObj name="Equation" r:id="rId17" imgW="215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8888" y="3938588"/>
                        <a:ext cx="35242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31401"/>
              </p:ext>
            </p:extLst>
          </p:nvPr>
        </p:nvGraphicFramePr>
        <p:xfrm>
          <a:off x="3314700" y="4243388"/>
          <a:ext cx="352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26" name="Equation" r:id="rId18" imgW="215900" imgH="228600" progId="Equation.DSMT4">
                  <p:embed/>
                </p:oleObj>
              </mc:Choice>
              <mc:Fallback>
                <p:oleObj name="Equation" r:id="rId18" imgW="215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14700" y="4243388"/>
                        <a:ext cx="35242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394984"/>
              </p:ext>
            </p:extLst>
          </p:nvPr>
        </p:nvGraphicFramePr>
        <p:xfrm>
          <a:off x="3709988" y="3938588"/>
          <a:ext cx="3317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27" name="Equation" r:id="rId19" imgW="203200" imgH="228600" progId="Equation.DSMT4">
                  <p:embed/>
                </p:oleObj>
              </mc:Choice>
              <mc:Fallback>
                <p:oleObj name="Equation" r:id="rId19" imgW="20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9988" y="3938588"/>
                        <a:ext cx="3317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306561" y="4796398"/>
            <a:ext cx="2830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Consider</a:t>
            </a:r>
            <a:r>
              <a:rPr lang="en-US" sz="2000" dirty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the problem exploiting symmetry:</a:t>
            </a:r>
          </a:p>
        </p:txBody>
      </p:sp>
      <p:sp>
        <p:nvSpPr>
          <p:cNvPr id="86" name="Oval 85"/>
          <p:cNvSpPr/>
          <p:nvPr/>
        </p:nvSpPr>
        <p:spPr>
          <a:xfrm>
            <a:off x="2949320" y="4958556"/>
            <a:ext cx="1312642" cy="1312642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3456192" y="5490082"/>
            <a:ext cx="264390" cy="264390"/>
            <a:chOff x="2436013" y="5792284"/>
            <a:chExt cx="210944" cy="210944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2989169"/>
                </p:ext>
              </p:extLst>
            </p:nvPr>
          </p:nvGraphicFramePr>
          <p:xfrm>
            <a:off x="2482779" y="5825270"/>
            <a:ext cx="127325" cy="164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828" name="Equation" r:id="rId20" imgW="88900" imgH="114300" progId="Equation.DSMT4">
                    <p:embed/>
                  </p:oleObj>
                </mc:Choice>
                <mc:Fallback>
                  <p:oleObj name="Equation" r:id="rId20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82779" y="5825270"/>
                          <a:ext cx="127325" cy="1645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Oval 88"/>
            <p:cNvSpPr/>
            <p:nvPr/>
          </p:nvSpPr>
          <p:spPr>
            <a:xfrm>
              <a:off x="2436013" y="5792284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399520"/>
              </p:ext>
            </p:extLst>
          </p:nvPr>
        </p:nvGraphicFramePr>
        <p:xfrm>
          <a:off x="4335463" y="5237163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29" name="Equation" r:id="rId21" imgW="190500" imgH="190500" progId="Equation.DSMT4">
                  <p:embed/>
                </p:oleObj>
              </mc:Choice>
              <mc:Fallback>
                <p:oleObj name="Equation" r:id="rId21" imgW="190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35463" y="5237163"/>
                        <a:ext cx="317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" name="Group 90"/>
          <p:cNvGrpSpPr/>
          <p:nvPr/>
        </p:nvGrpSpPr>
        <p:grpSpPr>
          <a:xfrm rot="13308458">
            <a:off x="4170360" y="5362859"/>
            <a:ext cx="172485" cy="149499"/>
            <a:chOff x="7816850" y="1166623"/>
            <a:chExt cx="172485" cy="149499"/>
          </a:xfrm>
        </p:grpSpPr>
        <p:grpSp>
          <p:nvGrpSpPr>
            <p:cNvPr id="92" name="Group 91"/>
            <p:cNvGrpSpPr/>
            <p:nvPr/>
          </p:nvGrpSpPr>
          <p:grpSpPr>
            <a:xfrm rot="18590714">
              <a:off x="7869237" y="1196025"/>
              <a:ext cx="117475" cy="122720"/>
              <a:chOff x="7442200" y="4774095"/>
              <a:chExt cx="117475" cy="122720"/>
            </a:xfrm>
            <a:effectLst/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7442200" y="4779480"/>
                <a:ext cx="76200" cy="11637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7521575" y="4774095"/>
                <a:ext cx="38100" cy="122720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>
              <a:off x="7816850" y="1166623"/>
              <a:ext cx="170830" cy="117015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/>
          <p:cNvCxnSpPr/>
          <p:nvPr/>
        </p:nvCxnSpPr>
        <p:spPr>
          <a:xfrm flipV="1">
            <a:off x="3589420" y="5466184"/>
            <a:ext cx="636505" cy="160247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04329"/>
              </p:ext>
            </p:extLst>
          </p:nvPr>
        </p:nvGraphicFramePr>
        <p:xfrm>
          <a:off x="3824288" y="5550818"/>
          <a:ext cx="2540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30" name="Equation" r:id="rId23" imgW="152400" imgH="152400" progId="Equation.DSMT4">
                  <p:embed/>
                </p:oleObj>
              </mc:Choice>
              <mc:Fallback>
                <p:oleObj name="Equation" r:id="rId23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24288" y="5550818"/>
                        <a:ext cx="25400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62531"/>
              </p:ext>
            </p:extLst>
          </p:nvPr>
        </p:nvGraphicFramePr>
        <p:xfrm>
          <a:off x="3306967" y="5275263"/>
          <a:ext cx="1492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31" name="Equation" r:id="rId25" imgW="88900" imgH="165100" progId="Equation.DSMT4">
                  <p:embed/>
                </p:oleObj>
              </mc:Choice>
              <mc:Fallback>
                <p:oleObj name="Equation" r:id="rId25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306967" y="5275263"/>
                        <a:ext cx="1492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677015" y="5522168"/>
            <a:ext cx="19518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    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same at every point </a:t>
            </a:r>
            <a:r>
              <a:rPr lang="en-US" sz="2000" dirty="0">
                <a:latin typeface="Times New Roman"/>
                <a:cs typeface="Times New Roman"/>
              </a:rPr>
              <a:t>on the path, so:</a:t>
            </a:r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616678"/>
              </p:ext>
            </p:extLst>
          </p:nvPr>
        </p:nvGraphicFramePr>
        <p:xfrm>
          <a:off x="5067300" y="4838700"/>
          <a:ext cx="3652838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32" name="Equation" r:id="rId27" imgW="2184400" imgH="850900" progId="Equation.DSMT4">
                  <p:embed/>
                </p:oleObj>
              </mc:Choice>
              <mc:Fallback>
                <p:oleObj name="Equation" r:id="rId27" imgW="2184400" imgH="850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67300" y="4838700"/>
                        <a:ext cx="3652838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75740"/>
              </p:ext>
            </p:extLst>
          </p:nvPr>
        </p:nvGraphicFramePr>
        <p:xfrm>
          <a:off x="755542" y="5516423"/>
          <a:ext cx="3190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33" name="Equation" r:id="rId29" imgW="190500" imgH="279400" progId="Equation.DSMT4">
                  <p:embed/>
                </p:oleObj>
              </mc:Choice>
              <mc:Fallback>
                <p:oleObj name="Equation" r:id="rId29" imgW="190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55542" y="5516423"/>
                        <a:ext cx="319088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3962400" y="6299676"/>
            <a:ext cx="486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BAM!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for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wire.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75063"/>
              </p:ext>
            </p:extLst>
          </p:nvPr>
        </p:nvGraphicFramePr>
        <p:xfrm>
          <a:off x="4093369" y="1100698"/>
          <a:ext cx="3730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34" name="Equation" r:id="rId31" imgW="228600" imgH="203200" progId="Equation.DSMT4">
                  <p:embed/>
                </p:oleObj>
              </mc:Choice>
              <mc:Fallback>
                <p:oleObj name="Equation" r:id="rId31" imgW="22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093369" y="1100698"/>
                        <a:ext cx="373062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530021"/>
              </p:ext>
            </p:extLst>
          </p:nvPr>
        </p:nvGraphicFramePr>
        <p:xfrm>
          <a:off x="6350000" y="793750"/>
          <a:ext cx="2349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35" name="Equation" r:id="rId33" imgW="139700" imgH="152400" progId="Equation.DSMT4">
                  <p:embed/>
                </p:oleObj>
              </mc:Choice>
              <mc:Fallback>
                <p:oleObj name="Equation" r:id="rId33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350000" y="793750"/>
                        <a:ext cx="23495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6368975" y="5237163"/>
            <a:ext cx="468511" cy="389268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7459"/>
              </p:ext>
            </p:extLst>
          </p:nvPr>
        </p:nvGraphicFramePr>
        <p:xfrm>
          <a:off x="6843713" y="5076825"/>
          <a:ext cx="139937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36" name="Equation" r:id="rId35" imgW="101600" imgH="152400" progId="Equation.DSMT4">
                  <p:embed/>
                </p:oleObj>
              </mc:Choice>
              <mc:Fallback>
                <p:oleObj name="Equation" r:id="rId35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843713" y="5076825"/>
                        <a:ext cx="139937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2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32" grpId="0"/>
      <p:bldP spid="77" grpId="0"/>
      <p:bldP spid="78" grpId="0"/>
      <p:bldP spid="85" grpId="0"/>
      <p:bldP spid="86" grpId="0" animBg="1"/>
      <p:bldP spid="99" grpId="0"/>
      <p:bldP spid="1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24615" y="1443598"/>
            <a:ext cx="8403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To get a feel </a:t>
            </a:r>
            <a:r>
              <a:rPr lang="en-US" sz="2000" dirty="0">
                <a:latin typeface="Times New Roman"/>
                <a:cs typeface="Times New Roman"/>
              </a:rPr>
              <a:t>for the power of Ampere’s Law, let’s assume we are looking at an infinite series of wires.  How might we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 an expression </a:t>
            </a:r>
            <a:r>
              <a:rPr lang="en-US" sz="2000" dirty="0">
                <a:latin typeface="Times New Roman"/>
                <a:cs typeface="Times New Roman"/>
              </a:rPr>
              <a:t>for the magnetic field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due to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one current carrying wire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extrapolate for the whole?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28.)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59" y="304825"/>
            <a:ext cx="88788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7: </a:t>
            </a:r>
            <a:r>
              <a:rPr lang="en-US" sz="2000" dirty="0">
                <a:latin typeface="Times New Roman"/>
                <a:cs typeface="Times New Roman"/>
              </a:rPr>
              <a:t>Consider an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infinite sheet of current </a:t>
            </a:r>
            <a:r>
              <a:rPr lang="en-US" sz="2000" dirty="0">
                <a:latin typeface="Times New Roman"/>
                <a:cs typeface="Times New Roman"/>
              </a:rPr>
              <a:t>with the current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coming out of the page</a:t>
            </a:r>
            <a:r>
              <a:rPr lang="en-US" sz="2000" dirty="0">
                <a:latin typeface="Times New Roman"/>
                <a:cs typeface="Times New Roman"/>
              </a:rPr>
              <a:t>.  Assume you know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density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j </a:t>
            </a:r>
            <a:r>
              <a:rPr lang="en-US" sz="2000" dirty="0">
                <a:latin typeface="Times New Roman"/>
                <a:cs typeface="Times New Roman"/>
              </a:rPr>
              <a:t>(the amount of current-per-unit-length) in the sheet.  What 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net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generated by the current R units away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25" name="Oval 124"/>
          <p:cNvSpPr/>
          <p:nvPr/>
        </p:nvSpPr>
        <p:spPr>
          <a:xfrm>
            <a:off x="4196688" y="3301040"/>
            <a:ext cx="3859741" cy="3706137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/>
          <p:cNvCxnSpPr/>
          <p:nvPr/>
        </p:nvCxnSpPr>
        <p:spPr>
          <a:xfrm flipH="1" flipV="1">
            <a:off x="4935860" y="3678391"/>
            <a:ext cx="1235963" cy="1478228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 flipV="1">
            <a:off x="3699898" y="3678391"/>
            <a:ext cx="1235967" cy="107950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9769"/>
              </p:ext>
            </p:extLst>
          </p:nvPr>
        </p:nvGraphicFramePr>
        <p:xfrm>
          <a:off x="2913063" y="3833813"/>
          <a:ext cx="10985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773" name="Equation" r:id="rId4" imgW="787400" imgH="406400" progId="Equation.DSMT4">
                  <p:embed/>
                </p:oleObj>
              </mc:Choice>
              <mc:Fallback>
                <p:oleObj name="Equation" r:id="rId4" imgW="787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3833813"/>
                        <a:ext cx="109855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446535"/>
              </p:ext>
            </p:extLst>
          </p:nvPr>
        </p:nvGraphicFramePr>
        <p:xfrm>
          <a:off x="4679004" y="4293671"/>
          <a:ext cx="2111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774" name="Equation" r:id="rId6" imgW="152400" imgH="152400" progId="Equation.DSMT4">
                  <p:embed/>
                </p:oleObj>
              </mc:Choice>
              <mc:Fallback>
                <p:oleObj name="Equation" r:id="rId6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004" y="4293671"/>
                        <a:ext cx="21113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54577"/>
              </p:ext>
            </p:extLst>
          </p:nvPr>
        </p:nvGraphicFramePr>
        <p:xfrm>
          <a:off x="5420077" y="5367491"/>
          <a:ext cx="176213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775" name="Equation" r:id="rId8" imgW="127000" imgH="127000" progId="Equation.DSMT4">
                  <p:embed/>
                </p:oleObj>
              </mc:Choice>
              <mc:Fallback>
                <p:oleObj name="Equation" r:id="rId8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077" y="5367491"/>
                        <a:ext cx="176213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1" name="Straight Arrow Connector 130"/>
          <p:cNvCxnSpPr/>
          <p:nvPr/>
        </p:nvCxnSpPr>
        <p:spPr>
          <a:xfrm>
            <a:off x="4890141" y="5545291"/>
            <a:ext cx="1104728" cy="158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0800000" flipV="1">
            <a:off x="6312508" y="5545291"/>
            <a:ext cx="486686" cy="158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5725546" y="5580771"/>
            <a:ext cx="538646" cy="1588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6034567" y="5589249"/>
            <a:ext cx="538646" cy="1588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21121"/>
              </p:ext>
            </p:extLst>
          </p:nvPr>
        </p:nvGraphicFramePr>
        <p:xfrm>
          <a:off x="6018566" y="5892954"/>
          <a:ext cx="2825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776" name="Equation" r:id="rId10" imgW="203200" imgH="165100" progId="Equation.DSMT4">
                  <p:embed/>
                </p:oleObj>
              </mc:Choice>
              <mc:Fallback>
                <p:oleObj name="Equation" r:id="rId10" imgW="203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566" y="5892954"/>
                        <a:ext cx="282575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67764"/>
              </p:ext>
            </p:extLst>
          </p:nvPr>
        </p:nvGraphicFramePr>
        <p:xfrm>
          <a:off x="6799194" y="5750873"/>
          <a:ext cx="74295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777" name="Equation" r:id="rId12" imgW="533400" imgH="203200" progId="Equation.DSMT4">
                  <p:embed/>
                </p:oleObj>
              </mc:Choice>
              <mc:Fallback>
                <p:oleObj name="Equation" r:id="rId12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194" y="5750873"/>
                        <a:ext cx="742950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137"/>
          <p:cNvSpPr/>
          <p:nvPr/>
        </p:nvSpPr>
        <p:spPr>
          <a:xfrm>
            <a:off x="1422752" y="4757892"/>
            <a:ext cx="88900" cy="787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287293" y="4763479"/>
            <a:ext cx="88900" cy="787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0701" y="3301043"/>
            <a:ext cx="8083370" cy="2549051"/>
            <a:chOff x="480701" y="3301043"/>
            <a:chExt cx="8083370" cy="2549051"/>
          </a:xfrm>
        </p:grpSpPr>
        <p:grpSp>
          <p:nvGrpSpPr>
            <p:cNvPr id="59" name="Group 5"/>
            <p:cNvGrpSpPr/>
            <p:nvPr/>
          </p:nvGrpSpPr>
          <p:grpSpPr>
            <a:xfrm>
              <a:off x="3831843" y="4980068"/>
              <a:ext cx="308900" cy="308900"/>
              <a:chOff x="3958491" y="2368477"/>
              <a:chExt cx="308900" cy="3089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"/>
            <p:cNvGrpSpPr/>
            <p:nvPr/>
          </p:nvGrpSpPr>
          <p:grpSpPr>
            <a:xfrm>
              <a:off x="4140864" y="4984313"/>
              <a:ext cx="308900" cy="308900"/>
              <a:chOff x="3958491" y="2368477"/>
              <a:chExt cx="308900" cy="3089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9"/>
            <p:cNvGrpSpPr/>
            <p:nvPr/>
          </p:nvGrpSpPr>
          <p:grpSpPr>
            <a:xfrm>
              <a:off x="4449885" y="4988558"/>
              <a:ext cx="308900" cy="308900"/>
              <a:chOff x="3958491" y="2368477"/>
              <a:chExt cx="308900" cy="3089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12"/>
            <p:cNvGrpSpPr/>
            <p:nvPr/>
          </p:nvGrpSpPr>
          <p:grpSpPr>
            <a:xfrm>
              <a:off x="4758906" y="4992803"/>
              <a:ext cx="308900" cy="308900"/>
              <a:chOff x="3958491" y="2368477"/>
              <a:chExt cx="308900" cy="3089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15"/>
            <p:cNvGrpSpPr/>
            <p:nvPr/>
          </p:nvGrpSpPr>
          <p:grpSpPr>
            <a:xfrm>
              <a:off x="5067927" y="4997048"/>
              <a:ext cx="308900" cy="308900"/>
              <a:chOff x="3958491" y="2368477"/>
              <a:chExt cx="308900" cy="3089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18"/>
            <p:cNvGrpSpPr/>
            <p:nvPr/>
          </p:nvGrpSpPr>
          <p:grpSpPr>
            <a:xfrm>
              <a:off x="5376948" y="5001293"/>
              <a:ext cx="308900" cy="308900"/>
              <a:chOff x="3958491" y="2368477"/>
              <a:chExt cx="308900" cy="3089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21"/>
            <p:cNvGrpSpPr/>
            <p:nvPr/>
          </p:nvGrpSpPr>
          <p:grpSpPr>
            <a:xfrm>
              <a:off x="5685969" y="5005538"/>
              <a:ext cx="308900" cy="308900"/>
              <a:chOff x="3958491" y="2368477"/>
              <a:chExt cx="308900" cy="3089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24"/>
            <p:cNvGrpSpPr/>
            <p:nvPr/>
          </p:nvGrpSpPr>
          <p:grpSpPr>
            <a:xfrm>
              <a:off x="5994869" y="4994058"/>
              <a:ext cx="308900" cy="308900"/>
              <a:chOff x="3958491" y="2368477"/>
              <a:chExt cx="308900" cy="308900"/>
            </a:xfrm>
            <a:solidFill>
              <a:srgbClr val="FF0000"/>
            </a:solidFill>
          </p:grpSpPr>
          <p:sp>
            <p:nvSpPr>
              <p:cNvPr id="82" name="Oval 81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27"/>
            <p:cNvGrpSpPr/>
            <p:nvPr/>
          </p:nvGrpSpPr>
          <p:grpSpPr>
            <a:xfrm>
              <a:off x="6303890" y="4998303"/>
              <a:ext cx="308900" cy="308900"/>
              <a:chOff x="3958491" y="2368477"/>
              <a:chExt cx="308900" cy="30890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30"/>
            <p:cNvGrpSpPr/>
            <p:nvPr/>
          </p:nvGrpSpPr>
          <p:grpSpPr>
            <a:xfrm>
              <a:off x="6612911" y="5002548"/>
              <a:ext cx="308900" cy="308900"/>
              <a:chOff x="3958491" y="2368477"/>
              <a:chExt cx="308900" cy="30890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33"/>
            <p:cNvGrpSpPr/>
            <p:nvPr/>
          </p:nvGrpSpPr>
          <p:grpSpPr>
            <a:xfrm>
              <a:off x="6921932" y="5006793"/>
              <a:ext cx="308900" cy="308900"/>
              <a:chOff x="3958491" y="2368477"/>
              <a:chExt cx="308900" cy="3089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36"/>
            <p:cNvGrpSpPr/>
            <p:nvPr/>
          </p:nvGrpSpPr>
          <p:grpSpPr>
            <a:xfrm>
              <a:off x="7230953" y="5011038"/>
              <a:ext cx="308900" cy="308900"/>
              <a:chOff x="3958491" y="2368477"/>
              <a:chExt cx="308900" cy="3089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39"/>
            <p:cNvGrpSpPr/>
            <p:nvPr/>
          </p:nvGrpSpPr>
          <p:grpSpPr>
            <a:xfrm>
              <a:off x="7539974" y="5015283"/>
              <a:ext cx="308900" cy="308900"/>
              <a:chOff x="3958491" y="2368477"/>
              <a:chExt cx="308900" cy="3089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42"/>
            <p:cNvGrpSpPr/>
            <p:nvPr/>
          </p:nvGrpSpPr>
          <p:grpSpPr>
            <a:xfrm>
              <a:off x="7848995" y="5019528"/>
              <a:ext cx="308900" cy="308900"/>
              <a:chOff x="3958491" y="2368477"/>
              <a:chExt cx="308900" cy="308900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45"/>
            <p:cNvGrpSpPr/>
            <p:nvPr/>
          </p:nvGrpSpPr>
          <p:grpSpPr>
            <a:xfrm>
              <a:off x="1668817" y="4946289"/>
              <a:ext cx="308900" cy="308900"/>
              <a:chOff x="3958491" y="2368477"/>
              <a:chExt cx="308900" cy="3089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48"/>
            <p:cNvGrpSpPr/>
            <p:nvPr/>
          </p:nvGrpSpPr>
          <p:grpSpPr>
            <a:xfrm>
              <a:off x="1977838" y="4950534"/>
              <a:ext cx="308900" cy="308900"/>
              <a:chOff x="3958491" y="2368477"/>
              <a:chExt cx="308900" cy="3089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51"/>
            <p:cNvGrpSpPr/>
            <p:nvPr/>
          </p:nvGrpSpPr>
          <p:grpSpPr>
            <a:xfrm>
              <a:off x="2286859" y="4954779"/>
              <a:ext cx="308900" cy="308900"/>
              <a:chOff x="3958491" y="2368477"/>
              <a:chExt cx="308900" cy="3089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54"/>
            <p:cNvGrpSpPr/>
            <p:nvPr/>
          </p:nvGrpSpPr>
          <p:grpSpPr>
            <a:xfrm>
              <a:off x="2595880" y="4959024"/>
              <a:ext cx="308900" cy="308900"/>
              <a:chOff x="3958491" y="2368477"/>
              <a:chExt cx="308900" cy="3089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57"/>
            <p:cNvGrpSpPr/>
            <p:nvPr/>
          </p:nvGrpSpPr>
          <p:grpSpPr>
            <a:xfrm>
              <a:off x="2904901" y="4963269"/>
              <a:ext cx="308900" cy="308900"/>
              <a:chOff x="3958491" y="2368477"/>
              <a:chExt cx="308900" cy="30890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60"/>
            <p:cNvGrpSpPr/>
            <p:nvPr/>
          </p:nvGrpSpPr>
          <p:grpSpPr>
            <a:xfrm>
              <a:off x="3213922" y="4967514"/>
              <a:ext cx="308900" cy="308900"/>
              <a:chOff x="3958491" y="2368477"/>
              <a:chExt cx="308900" cy="3089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63"/>
            <p:cNvGrpSpPr/>
            <p:nvPr/>
          </p:nvGrpSpPr>
          <p:grpSpPr>
            <a:xfrm>
              <a:off x="3522943" y="4971759"/>
              <a:ext cx="308900" cy="308900"/>
              <a:chOff x="3958491" y="2368477"/>
              <a:chExt cx="308900" cy="30890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 rot="5400000">
              <a:off x="3644827" y="4546358"/>
              <a:ext cx="2549051" cy="5842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1486252" y="4946289"/>
              <a:ext cx="6832600" cy="382139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 rot="10800000">
              <a:off x="1080776" y="5094481"/>
              <a:ext cx="481676" cy="14323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8242652" y="5159751"/>
              <a:ext cx="321419" cy="10964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3348638"/>
                </p:ext>
              </p:extLst>
            </p:nvPr>
          </p:nvGraphicFramePr>
          <p:xfrm>
            <a:off x="480701" y="4708009"/>
            <a:ext cx="9175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4778" name="Equation" r:id="rId14" imgW="660400" imgH="203200" progId="Equation.DSMT4">
                    <p:embed/>
                  </p:oleObj>
                </mc:Choice>
                <mc:Fallback>
                  <p:oleObj name="Equation" r:id="rId14" imgW="6604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701" y="4708009"/>
                          <a:ext cx="9175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42967"/>
              </p:ext>
            </p:extLst>
          </p:nvPr>
        </p:nvGraphicFramePr>
        <p:xfrm>
          <a:off x="4979821" y="3982521"/>
          <a:ext cx="17621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779" name="Equation" r:id="rId16" imgW="127000" imgH="177800" progId="Equation.DSMT4">
                  <p:embed/>
                </p:oleObj>
              </mc:Choice>
              <mc:Fallback>
                <p:oleObj name="Equation" r:id="rId16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821" y="3982521"/>
                        <a:ext cx="176212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29222"/>
              </p:ext>
            </p:extLst>
          </p:nvPr>
        </p:nvGraphicFramePr>
        <p:xfrm>
          <a:off x="6152839" y="4649271"/>
          <a:ext cx="2286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780" name="Equation" r:id="rId18" imgW="165100" imgH="165100" progId="Equation.DSMT4">
                  <p:embed/>
                </p:oleObj>
              </mc:Choice>
              <mc:Fallback>
                <p:oleObj name="Equation" r:id="rId18" imgW="165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839" y="4649271"/>
                        <a:ext cx="2286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Freeform 195"/>
          <p:cNvSpPr/>
          <p:nvPr/>
        </p:nvSpPr>
        <p:spPr>
          <a:xfrm>
            <a:off x="4928876" y="3925371"/>
            <a:ext cx="203200" cy="69850"/>
          </a:xfrm>
          <a:custGeom>
            <a:avLst/>
            <a:gdLst>
              <a:gd name="connsiteX0" fmla="*/ 0 w 203200"/>
              <a:gd name="connsiteY0" fmla="*/ 69850 h 69850"/>
              <a:gd name="connsiteX1" fmla="*/ 101600 w 203200"/>
              <a:gd name="connsiteY1" fmla="*/ 57150 h 69850"/>
              <a:gd name="connsiteX2" fmla="*/ 203200 w 203200"/>
              <a:gd name="connsiteY2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69850">
                <a:moveTo>
                  <a:pt x="0" y="69850"/>
                </a:moveTo>
                <a:cubicBezTo>
                  <a:pt x="33866" y="69321"/>
                  <a:pt x="67733" y="68792"/>
                  <a:pt x="101600" y="57150"/>
                </a:cubicBezTo>
                <a:cubicBezTo>
                  <a:pt x="135467" y="45508"/>
                  <a:pt x="203200" y="0"/>
                  <a:pt x="203200" y="0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 Box 2"/>
          <p:cNvSpPr txBox="1">
            <a:spLocks noChangeArrowheads="1"/>
          </p:cNvSpPr>
          <p:nvPr/>
        </p:nvSpPr>
        <p:spPr bwMode="auto">
          <a:xfrm>
            <a:off x="524615" y="2533695"/>
            <a:ext cx="8403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Consider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generated by 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differential bit of current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units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from</a:t>
            </a:r>
            <a:r>
              <a:rPr lang="en-US" sz="2000" dirty="0">
                <a:latin typeface="Times New Roman"/>
                <a:cs typeface="Times New Roman"/>
              </a:rPr>
              <a:t> the system’s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origin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1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49858"/>
              </p:ext>
            </p:extLst>
          </p:nvPr>
        </p:nvGraphicFramePr>
        <p:xfrm>
          <a:off x="5516563" y="4141788"/>
          <a:ext cx="1587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781" name="Equation" r:id="rId20" imgW="114300" imgH="127000" progId="Equation.DSMT4">
                  <p:embed/>
                </p:oleObj>
              </mc:Choice>
              <mc:Fallback>
                <p:oleObj name="Equation" r:id="rId20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141788"/>
                        <a:ext cx="15875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422752" y="4881046"/>
            <a:ext cx="139701" cy="486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8242652" y="4881046"/>
            <a:ext cx="139701" cy="486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5" grpId="0" animBg="1"/>
      <p:bldP spid="138" grpId="0" animBg="1"/>
      <p:bldP spid="139" grpId="0" animBg="1"/>
      <p:bldP spid="196" grpId="0" animBg="1"/>
      <p:bldP spid="197" grpId="0"/>
      <p:bldP spid="3" grpId="0" animBg="1"/>
      <p:bldP spid="3" grpId="1" animBg="1"/>
      <p:bldP spid="142" grpId="0" animBg="1"/>
      <p:bldP spid="14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16177" y="198998"/>
            <a:ext cx="84034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From symmetry, </a:t>
            </a:r>
            <a:r>
              <a:rPr lang="en-US" sz="2000" dirty="0">
                <a:latin typeface="Times New Roman"/>
                <a:cs typeface="Times New Roman"/>
              </a:rPr>
              <a:t>though,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second differential bit of current flow </a:t>
            </a:r>
            <a:r>
              <a:rPr lang="en-US" sz="2000" dirty="0">
                <a:latin typeface="Times New Roman"/>
                <a:cs typeface="Times New Roman"/>
              </a:rPr>
              <a:t>produces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additional field </a:t>
            </a:r>
            <a:r>
              <a:rPr lang="en-US" sz="2000" dirty="0">
                <a:latin typeface="Times New Roman"/>
                <a:cs typeface="Times New Roman"/>
              </a:rPr>
              <a:t>shown below, with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sum of the two fields </a:t>
            </a:r>
            <a:r>
              <a:rPr lang="en-US" sz="2000" dirty="0">
                <a:latin typeface="Times New Roman"/>
                <a:cs typeface="Times New Roman"/>
              </a:rPr>
              <a:t>producing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y-component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that adds to zero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29.)</a:t>
            </a:r>
          </a:p>
        </p:txBody>
      </p:sp>
      <p:sp>
        <p:nvSpPr>
          <p:cNvPr id="197" name="Text Box 2"/>
          <p:cNvSpPr txBox="1">
            <a:spLocks noChangeArrowheads="1"/>
          </p:cNvSpPr>
          <p:nvPr/>
        </p:nvSpPr>
        <p:spPr bwMode="auto">
          <a:xfrm>
            <a:off x="316177" y="1350636"/>
            <a:ext cx="32271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Additional geometry </a:t>
            </a:r>
            <a:r>
              <a:rPr lang="en-US" sz="2000" dirty="0">
                <a:latin typeface="Times New Roman"/>
                <a:cs typeface="Times New Roman"/>
              </a:rPr>
              <a:t>yields: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6016709" y="3485384"/>
            <a:ext cx="308900" cy="308900"/>
            <a:chOff x="3897531" y="3901529"/>
            <a:chExt cx="308900" cy="308900"/>
          </a:xfrm>
        </p:grpSpPr>
        <p:sp>
          <p:nvSpPr>
            <p:cNvPr id="219" name="Oval 218"/>
            <p:cNvSpPr/>
            <p:nvPr/>
          </p:nvSpPr>
          <p:spPr>
            <a:xfrm>
              <a:off x="3897531" y="3901529"/>
              <a:ext cx="308900" cy="3089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4028766" y="4041230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630530" y="3495979"/>
            <a:ext cx="308900" cy="308900"/>
            <a:chOff x="3958491" y="2368477"/>
            <a:chExt cx="308900" cy="308900"/>
          </a:xfrm>
        </p:grpSpPr>
        <p:sp>
          <p:nvSpPr>
            <p:cNvPr id="217" name="Oval 216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18" name="Oval 217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939551" y="3500224"/>
            <a:ext cx="308900" cy="308900"/>
            <a:chOff x="3958491" y="2368477"/>
            <a:chExt cx="308900" cy="308900"/>
          </a:xfrm>
        </p:grpSpPr>
        <p:sp>
          <p:nvSpPr>
            <p:cNvPr id="215" name="Oval 214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248572" y="3504469"/>
            <a:ext cx="308900" cy="308900"/>
            <a:chOff x="3958491" y="2368477"/>
            <a:chExt cx="308900" cy="308900"/>
          </a:xfrm>
        </p:grpSpPr>
        <p:sp>
          <p:nvSpPr>
            <p:cNvPr id="213" name="Oval 212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14" name="Oval 213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557593" y="3508714"/>
            <a:ext cx="308900" cy="308900"/>
            <a:chOff x="3958491" y="2368477"/>
            <a:chExt cx="308900" cy="308900"/>
          </a:xfrm>
        </p:grpSpPr>
        <p:sp>
          <p:nvSpPr>
            <p:cNvPr id="211" name="Oval 210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12" name="Oval 211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866614" y="3512959"/>
            <a:ext cx="308900" cy="308900"/>
            <a:chOff x="3958491" y="2368477"/>
            <a:chExt cx="308900" cy="308900"/>
          </a:xfrm>
        </p:grpSpPr>
        <p:sp>
          <p:nvSpPr>
            <p:cNvPr id="209" name="Oval 208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8175635" y="3517204"/>
            <a:ext cx="308900" cy="308900"/>
            <a:chOff x="3958491" y="2368477"/>
            <a:chExt cx="308900" cy="308900"/>
          </a:xfrm>
        </p:grpSpPr>
        <p:sp>
          <p:nvSpPr>
            <p:cNvPr id="207" name="Oval 206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sp>
        <p:nvSpPr>
          <p:cNvPr id="149" name="Oval 148"/>
          <p:cNvSpPr/>
          <p:nvPr/>
        </p:nvSpPr>
        <p:spPr>
          <a:xfrm>
            <a:off x="8484535" y="3505724"/>
            <a:ext cx="308900" cy="3089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50" name="Oval 149"/>
          <p:cNvSpPr/>
          <p:nvPr/>
        </p:nvSpPr>
        <p:spPr>
          <a:xfrm>
            <a:off x="8615770" y="3645425"/>
            <a:ext cx="45719" cy="4571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grpSp>
        <p:nvGrpSpPr>
          <p:cNvPr id="151" name="Group 150"/>
          <p:cNvGrpSpPr/>
          <p:nvPr/>
        </p:nvGrpSpPr>
        <p:grpSpPr>
          <a:xfrm>
            <a:off x="8793556" y="3509969"/>
            <a:ext cx="308900" cy="308900"/>
            <a:chOff x="3958491" y="2368477"/>
            <a:chExt cx="308900" cy="308900"/>
          </a:xfrm>
        </p:grpSpPr>
        <p:sp>
          <p:nvSpPr>
            <p:cNvPr id="205" name="Oval 204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9102577" y="3514214"/>
            <a:ext cx="308900" cy="308900"/>
            <a:chOff x="3958491" y="2368477"/>
            <a:chExt cx="308900" cy="308900"/>
          </a:xfrm>
        </p:grpSpPr>
        <p:sp>
          <p:nvSpPr>
            <p:cNvPr id="203" name="Oval 202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04" name="Oval 203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411598" y="3518459"/>
            <a:ext cx="308900" cy="308900"/>
            <a:chOff x="3958491" y="2368477"/>
            <a:chExt cx="308900" cy="308900"/>
          </a:xfrm>
        </p:grpSpPr>
        <p:sp>
          <p:nvSpPr>
            <p:cNvPr id="201" name="Oval 200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02" name="Oval 201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9720619" y="3522704"/>
            <a:ext cx="308900" cy="308900"/>
            <a:chOff x="3958491" y="2368477"/>
            <a:chExt cx="308900" cy="308900"/>
          </a:xfrm>
        </p:grpSpPr>
        <p:sp>
          <p:nvSpPr>
            <p:cNvPr id="199" name="Oval 198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00" name="Oval 199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0029640" y="3526949"/>
            <a:ext cx="308900" cy="308900"/>
            <a:chOff x="3958491" y="2368477"/>
            <a:chExt cx="308900" cy="308900"/>
          </a:xfrm>
        </p:grpSpPr>
        <p:sp>
          <p:nvSpPr>
            <p:cNvPr id="193" name="Oval 192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98" name="Oval 197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0338661" y="3531194"/>
            <a:ext cx="308900" cy="308900"/>
            <a:chOff x="3958491" y="2368477"/>
            <a:chExt cx="308900" cy="308900"/>
          </a:xfrm>
        </p:grpSpPr>
        <p:sp>
          <p:nvSpPr>
            <p:cNvPr id="191" name="Oval 190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158483" y="3457955"/>
            <a:ext cx="308900" cy="308900"/>
            <a:chOff x="3958491" y="2368477"/>
            <a:chExt cx="308900" cy="308900"/>
          </a:xfrm>
        </p:grpSpPr>
        <p:sp>
          <p:nvSpPr>
            <p:cNvPr id="189" name="Oval 188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467504" y="3462200"/>
            <a:ext cx="308900" cy="308900"/>
            <a:chOff x="3958491" y="2368477"/>
            <a:chExt cx="308900" cy="308900"/>
          </a:xfrm>
        </p:grpSpPr>
        <p:sp>
          <p:nvSpPr>
            <p:cNvPr id="187" name="Oval 186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88" name="Oval 187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776525" y="3466445"/>
            <a:ext cx="308900" cy="308900"/>
            <a:chOff x="3958491" y="2368477"/>
            <a:chExt cx="308900" cy="308900"/>
          </a:xfrm>
        </p:grpSpPr>
        <p:sp>
          <p:nvSpPr>
            <p:cNvPr id="184" name="Oval 183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86" name="Oval 185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085546" y="3470690"/>
            <a:ext cx="308900" cy="308900"/>
            <a:chOff x="3958491" y="2368477"/>
            <a:chExt cx="308900" cy="308900"/>
          </a:xfrm>
        </p:grpSpPr>
        <p:sp>
          <p:nvSpPr>
            <p:cNvPr id="182" name="Oval 181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394567" y="3474935"/>
            <a:ext cx="308900" cy="308900"/>
            <a:chOff x="3958491" y="2368477"/>
            <a:chExt cx="308900" cy="308900"/>
          </a:xfrm>
        </p:grpSpPr>
        <p:sp>
          <p:nvSpPr>
            <p:cNvPr id="180" name="Oval 179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81" name="Oval 180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703588" y="3479180"/>
            <a:ext cx="308900" cy="308900"/>
            <a:chOff x="3958491" y="2368477"/>
            <a:chExt cx="308900" cy="308900"/>
          </a:xfrm>
        </p:grpSpPr>
        <p:sp>
          <p:nvSpPr>
            <p:cNvPr id="178" name="Oval 177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79" name="Oval 178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6323759" y="3489775"/>
            <a:ext cx="308900" cy="308900"/>
            <a:chOff x="3958491" y="2368477"/>
            <a:chExt cx="308900" cy="308900"/>
          </a:xfrm>
        </p:grpSpPr>
        <p:sp>
          <p:nvSpPr>
            <p:cNvPr id="176" name="Oval 175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177" name="Oval 176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sp>
        <p:nvSpPr>
          <p:cNvPr id="164" name="Oval 163"/>
          <p:cNvSpPr/>
          <p:nvPr/>
        </p:nvSpPr>
        <p:spPr>
          <a:xfrm>
            <a:off x="6686354" y="1812706"/>
            <a:ext cx="3859741" cy="3706137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cxnSp>
        <p:nvCxnSpPr>
          <p:cNvPr id="168" name="Straight Arrow Connector 167"/>
          <p:cNvCxnSpPr/>
          <p:nvPr/>
        </p:nvCxnSpPr>
        <p:spPr>
          <a:xfrm rot="16200000" flipH="1">
            <a:off x="5782553" y="2729013"/>
            <a:ext cx="1079500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 flipV="1">
            <a:off x="6325609" y="2228156"/>
            <a:ext cx="922965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7389791" y="1445993"/>
            <a:ext cx="64951" cy="283390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Freeform 174"/>
          <p:cNvSpPr/>
          <p:nvPr/>
        </p:nvSpPr>
        <p:spPr>
          <a:xfrm>
            <a:off x="5319578" y="2308005"/>
            <a:ext cx="1308100" cy="395817"/>
          </a:xfrm>
          <a:custGeom>
            <a:avLst/>
            <a:gdLst>
              <a:gd name="connsiteX0" fmla="*/ 0 w 1308100"/>
              <a:gd name="connsiteY0" fmla="*/ 88900 h 395817"/>
              <a:gd name="connsiteX1" fmla="*/ 685800 w 1308100"/>
              <a:gd name="connsiteY1" fmla="*/ 381000 h 395817"/>
              <a:gd name="connsiteX2" fmla="*/ 1308100 w 1308100"/>
              <a:gd name="connsiteY2" fmla="*/ 0 h 39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395817">
                <a:moveTo>
                  <a:pt x="0" y="88900"/>
                </a:moveTo>
                <a:cubicBezTo>
                  <a:pt x="233891" y="242358"/>
                  <a:pt x="467783" y="395817"/>
                  <a:pt x="685800" y="381000"/>
                </a:cubicBezTo>
                <a:cubicBezTo>
                  <a:pt x="903817" y="366183"/>
                  <a:pt x="1308100" y="0"/>
                  <a:pt x="1308100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2" name="Rectangle 1"/>
          <p:cNvSpPr/>
          <p:nvPr/>
        </p:nvSpPr>
        <p:spPr>
          <a:xfrm>
            <a:off x="6627678" y="4406900"/>
            <a:ext cx="2783920" cy="1308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/>
          <p:cNvCxnSpPr/>
          <p:nvPr/>
        </p:nvCxnSpPr>
        <p:spPr>
          <a:xfrm flipH="1" flipV="1">
            <a:off x="7454741" y="2229744"/>
            <a:ext cx="1127558" cy="129296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20669" y="1016000"/>
            <a:ext cx="1043273" cy="1150244"/>
            <a:chOff x="6320669" y="1016000"/>
            <a:chExt cx="1043273" cy="1150244"/>
          </a:xfrm>
        </p:grpSpPr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5781713" y="1625700"/>
              <a:ext cx="1079500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flipH="1" flipV="1">
              <a:off x="6323759" y="2164656"/>
              <a:ext cx="924815" cy="1588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Freeform 171"/>
            <p:cNvSpPr/>
            <p:nvPr/>
          </p:nvSpPr>
          <p:spPr>
            <a:xfrm>
              <a:off x="6913428" y="1838105"/>
              <a:ext cx="133350" cy="304800"/>
            </a:xfrm>
            <a:custGeom>
              <a:avLst/>
              <a:gdLst>
                <a:gd name="connsiteX0" fmla="*/ 133350 w 133350"/>
                <a:gd name="connsiteY0" fmla="*/ 0 h 304800"/>
                <a:gd name="connsiteX1" fmla="*/ 19050 w 133350"/>
                <a:gd name="connsiteY1" fmla="*/ 177800 h 304800"/>
                <a:gd name="connsiteX2" fmla="*/ 19050 w 13335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04800">
                  <a:moveTo>
                    <a:pt x="133350" y="0"/>
                  </a:moveTo>
                  <a:cubicBezTo>
                    <a:pt x="85725" y="63500"/>
                    <a:pt x="38100" y="127000"/>
                    <a:pt x="19050" y="177800"/>
                  </a:cubicBezTo>
                  <a:cubicBezTo>
                    <a:pt x="0" y="228600"/>
                    <a:pt x="19050" y="304800"/>
                    <a:pt x="19050" y="304800"/>
                  </a:cubicBez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pic>
          <p:nvPicPr>
            <p:cNvPr id="173" name="Picture 1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859" y="1812706"/>
              <a:ext cx="1762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2" name="Straight Arrow Connector 221"/>
            <p:cNvCxnSpPr/>
            <p:nvPr/>
          </p:nvCxnSpPr>
          <p:spPr>
            <a:xfrm flipH="1" flipV="1">
              <a:off x="6325609" y="1016000"/>
              <a:ext cx="1038333" cy="1150244"/>
            </a:xfrm>
            <a:prstGeom prst="straightConnector1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3" name="Straight Arrow Connector 222"/>
          <p:cNvCxnSpPr/>
          <p:nvPr/>
        </p:nvCxnSpPr>
        <p:spPr>
          <a:xfrm flipH="1">
            <a:off x="6336393" y="2177356"/>
            <a:ext cx="1038333" cy="1150244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172833"/>
              </p:ext>
            </p:extLst>
          </p:nvPr>
        </p:nvGraphicFramePr>
        <p:xfrm>
          <a:off x="8102600" y="2665413"/>
          <a:ext cx="141288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748" name="Equation" r:id="rId5" imgW="101600" imgH="127000" progId="Equation.DSMT4">
                  <p:embed/>
                </p:oleObj>
              </mc:Choice>
              <mc:Fallback>
                <p:oleObj name="Equation" r:id="rId5" imgW="101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600" y="2665413"/>
                        <a:ext cx="141288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02739"/>
              </p:ext>
            </p:extLst>
          </p:nvPr>
        </p:nvGraphicFramePr>
        <p:xfrm>
          <a:off x="7926256" y="3892033"/>
          <a:ext cx="176213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749" name="Equation" r:id="rId7" imgW="127000" imgH="127000" progId="Equation.DSMT4">
                  <p:embed/>
                </p:oleObj>
              </mc:Choice>
              <mc:Fallback>
                <p:oleObj name="Equation" r:id="rId7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256" y="3892033"/>
                        <a:ext cx="176213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7" name="Straight Arrow Connector 226"/>
          <p:cNvCxnSpPr/>
          <p:nvPr/>
        </p:nvCxnSpPr>
        <p:spPr>
          <a:xfrm>
            <a:off x="7396320" y="4069833"/>
            <a:ext cx="121945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03300"/>
              </p:ext>
            </p:extLst>
          </p:nvPr>
        </p:nvGraphicFramePr>
        <p:xfrm>
          <a:off x="7486000" y="2507063"/>
          <a:ext cx="17621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750" name="Equation" r:id="rId9" imgW="127000" imgH="177800" progId="Equation.DSMT4">
                  <p:embed/>
                </p:oleObj>
              </mc:Choice>
              <mc:Fallback>
                <p:oleObj name="Equation" r:id="rId9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000" y="2507063"/>
                        <a:ext cx="176212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" name="Freeform 228"/>
          <p:cNvSpPr/>
          <p:nvPr/>
        </p:nvSpPr>
        <p:spPr>
          <a:xfrm>
            <a:off x="7435055" y="2449913"/>
            <a:ext cx="203200" cy="69850"/>
          </a:xfrm>
          <a:custGeom>
            <a:avLst/>
            <a:gdLst>
              <a:gd name="connsiteX0" fmla="*/ 0 w 203200"/>
              <a:gd name="connsiteY0" fmla="*/ 69850 h 69850"/>
              <a:gd name="connsiteX1" fmla="*/ 101600 w 203200"/>
              <a:gd name="connsiteY1" fmla="*/ 57150 h 69850"/>
              <a:gd name="connsiteX2" fmla="*/ 203200 w 203200"/>
              <a:gd name="connsiteY2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69850">
                <a:moveTo>
                  <a:pt x="0" y="69850"/>
                </a:moveTo>
                <a:cubicBezTo>
                  <a:pt x="33866" y="69321"/>
                  <a:pt x="67733" y="68792"/>
                  <a:pt x="101600" y="57150"/>
                </a:cubicBezTo>
                <a:cubicBezTo>
                  <a:pt x="135467" y="45508"/>
                  <a:pt x="203200" y="0"/>
                  <a:pt x="203200" y="0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92608"/>
              </p:ext>
            </p:extLst>
          </p:nvPr>
        </p:nvGraphicFramePr>
        <p:xfrm>
          <a:off x="769938" y="1884363"/>
          <a:ext cx="23780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751" name="Equation" r:id="rId11" imgW="1600200" imgH="749300" progId="Equation.DSMT4">
                  <p:embed/>
                </p:oleObj>
              </mc:Choice>
              <mc:Fallback>
                <p:oleObj name="Equation" r:id="rId11" imgW="16002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884363"/>
                        <a:ext cx="237807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929294"/>
              </p:ext>
            </p:extLst>
          </p:nvPr>
        </p:nvGraphicFramePr>
        <p:xfrm>
          <a:off x="763588" y="3048000"/>
          <a:ext cx="2359025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752" name="Equation" r:id="rId13" imgW="1587500" imgH="1130300" progId="Equation.DSMT4">
                  <p:embed/>
                </p:oleObj>
              </mc:Choice>
              <mc:Fallback>
                <p:oleObj name="Equation" r:id="rId13" imgW="1587500" imgH="1130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048000"/>
                        <a:ext cx="2359025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647333"/>
              </p:ext>
            </p:extLst>
          </p:nvPr>
        </p:nvGraphicFramePr>
        <p:xfrm>
          <a:off x="7167563" y="2889250"/>
          <a:ext cx="211137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753" name="Equation" r:id="rId15" imgW="152400" imgH="152400" progId="Equation.DSMT4">
                  <p:embed/>
                </p:oleObj>
              </mc:Choice>
              <mc:Fallback>
                <p:oleObj name="Equation" r:id="rId15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2889250"/>
                        <a:ext cx="211137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81172"/>
              </p:ext>
            </p:extLst>
          </p:nvPr>
        </p:nvGraphicFramePr>
        <p:xfrm>
          <a:off x="3922823" y="4528260"/>
          <a:ext cx="3953437" cy="198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754" name="Equation" r:id="rId17" imgW="2527300" imgH="1270000" progId="Equation.DSMT4">
                  <p:embed/>
                </p:oleObj>
              </mc:Choice>
              <mc:Fallback>
                <p:oleObj name="Equation" r:id="rId17" imgW="2527300" imgH="127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823" y="4528260"/>
                        <a:ext cx="3953437" cy="1981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68783" y="4619626"/>
            <a:ext cx="549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So:</a:t>
            </a:r>
          </a:p>
        </p:txBody>
      </p:sp>
      <p:graphicFrame>
        <p:nvGraphicFramePr>
          <p:cNvPr id="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50392"/>
              </p:ext>
            </p:extLst>
          </p:nvPr>
        </p:nvGraphicFramePr>
        <p:xfrm>
          <a:off x="3922822" y="1947087"/>
          <a:ext cx="1957719" cy="57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755" name="Equation" r:id="rId19" imgW="1384300" imgH="406400" progId="Equation.DSMT4">
                  <p:embed/>
                </p:oleObj>
              </mc:Choice>
              <mc:Fallback>
                <p:oleObj name="Equation" r:id="rId19" imgW="13843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822" y="1947087"/>
                        <a:ext cx="1957719" cy="57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7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7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/>
                <a:cs typeface="Times New Roman"/>
              </a:rPr>
              <a:t>Oersted</a:t>
            </a:r>
            <a:r>
              <a:rPr lang="en-US" sz="3600" dirty="0">
                <a:solidFill>
                  <a:schemeClr val="tx2"/>
                </a:solidFill>
                <a:latin typeface="Times New Roman"/>
                <a:cs typeface="Times New Roman"/>
              </a:rPr>
              <a:t> (1820) 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(courtesy of Mr.  White)</a:t>
            </a:r>
            <a:endParaRPr lang="en-US" sz="36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53" y="330200"/>
            <a:ext cx="1844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47" y="2268432"/>
            <a:ext cx="1844788" cy="22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190500" y="1066799"/>
            <a:ext cx="6121400" cy="120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latin typeface="Times New Roman"/>
                <a:cs typeface="Times New Roman"/>
              </a:rPr>
              <a:t>If the wire is grasped with the right hand, with the thumb in the direction of current flow, the fingers curl around the wire in the direction of the magnetic field. </a:t>
            </a:r>
            <a:endParaRPr lang="en-US" sz="2800" b="0" dirty="0">
              <a:latin typeface="Gill Sans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3.)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0500" y="3953096"/>
            <a:ext cx="4432300" cy="25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Obscure ob</a:t>
            </a:r>
            <a:r>
              <a:rPr lang="en-US" sz="2000" b="0" dirty="0">
                <a:solidFill>
                  <a:srgbClr val="FF0000"/>
                </a:solidFill>
                <a:latin typeface="Apple Chancery"/>
                <a:cs typeface="Apple Chancery"/>
              </a:rPr>
              <a:t>servation from Fletch:  </a:t>
            </a:r>
            <a:r>
              <a:rPr lang="en-US" sz="2000" b="0" dirty="0">
                <a:latin typeface="Times New Roman"/>
                <a:cs typeface="Times New Roman"/>
              </a:rPr>
              <a:t>Notice that if the </a:t>
            </a:r>
            <a:r>
              <a:rPr lang="en-US" sz="2000" b="0" i="1" dirty="0">
                <a:latin typeface="Times New Roman"/>
                <a:cs typeface="Times New Roman"/>
              </a:rPr>
              <a:t>current-carrying wire </a:t>
            </a:r>
            <a:r>
              <a:rPr lang="en-US" sz="2000" b="0" dirty="0">
                <a:latin typeface="Times New Roman"/>
                <a:cs typeface="Times New Roman"/>
              </a:rPr>
              <a:t>is straight and you </a:t>
            </a:r>
            <a:r>
              <a:rPr lang="en-US" sz="2000" b="0" dirty="0">
                <a:solidFill>
                  <a:srgbClr val="0000FF"/>
                </a:solidFill>
                <a:latin typeface="Times New Roman"/>
                <a:cs typeface="Times New Roman"/>
              </a:rPr>
              <a:t>draw a vector from any point on the wire </a:t>
            </a:r>
            <a:r>
              <a:rPr lang="en-US" sz="2000" b="0" dirty="0">
                <a:latin typeface="Times New Roman"/>
                <a:cs typeface="Times New Roman"/>
              </a:rPr>
              <a:t>to a point of interest, the </a:t>
            </a:r>
            <a:r>
              <a:rPr lang="en-US" sz="2000" b="0" dirty="0">
                <a:solidFill>
                  <a:srgbClr val="FF0000"/>
                </a:solidFill>
                <a:latin typeface="Times New Roman"/>
                <a:cs typeface="Times New Roman"/>
              </a:rPr>
              <a:t>direction of the magnetic field at that point </a:t>
            </a:r>
            <a:r>
              <a:rPr lang="en-US" sz="2000" dirty="0">
                <a:latin typeface="Times New Roman"/>
                <a:cs typeface="Times New Roman"/>
              </a:rPr>
              <a:t>will be</a:t>
            </a:r>
            <a:r>
              <a:rPr lang="en-US" sz="2000" b="0" dirty="0">
                <a:latin typeface="Times New Roman"/>
                <a:cs typeface="Times New Roman"/>
              </a:rPr>
              <a:t> </a:t>
            </a:r>
            <a:r>
              <a:rPr lang="en-US" sz="2000" b="0" dirty="0">
                <a:solidFill>
                  <a:srgbClr val="FF0000"/>
                </a:solidFill>
                <a:latin typeface="Times New Roman"/>
                <a:cs typeface="Times New Roman"/>
              </a:rPr>
              <a:t>perpendicular to the plane </a:t>
            </a:r>
            <a:r>
              <a:rPr lang="en-US" sz="2000" b="0" dirty="0">
                <a:solidFill>
                  <a:srgbClr val="0000FF"/>
                </a:solidFill>
                <a:latin typeface="Times New Roman"/>
                <a:cs typeface="Times New Roman"/>
              </a:rPr>
              <a:t>defined by </a:t>
            </a:r>
            <a:r>
              <a:rPr lang="en-US" sz="2000" b="0" dirty="0">
                <a:solidFill>
                  <a:srgbClr val="008000"/>
                </a:solidFill>
                <a:latin typeface="Times New Roman"/>
                <a:cs typeface="Times New Roman"/>
              </a:rPr>
              <a:t>that vector </a:t>
            </a:r>
            <a:r>
              <a:rPr lang="en-US" sz="2000" b="0" dirty="0">
                <a:latin typeface="Times New Roman"/>
                <a:cs typeface="Times New Roman"/>
              </a:rPr>
              <a:t>and the </a:t>
            </a:r>
            <a:r>
              <a:rPr lang="en-US" sz="2000" b="0" dirty="0">
                <a:solidFill>
                  <a:srgbClr val="008000"/>
                </a:solidFill>
                <a:latin typeface="Times New Roman"/>
                <a:cs typeface="Times New Roman"/>
              </a:rPr>
              <a:t>direction of the current </a:t>
            </a:r>
            <a:r>
              <a:rPr lang="en-US" sz="2000" b="0" dirty="0">
                <a:latin typeface="Times New Roman"/>
                <a:cs typeface="Times New Roman"/>
              </a:rPr>
              <a:t>(treated like a vector).</a:t>
            </a:r>
            <a:endParaRPr lang="en-US" sz="2800" b="0" dirty="0">
              <a:latin typeface="Gill Sans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760931" y="101024"/>
            <a:ext cx="138660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define 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 with compass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90500" y="2277137"/>
            <a:ext cx="6121400" cy="140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latin typeface="Times New Roman"/>
                <a:cs typeface="Times New Roman"/>
              </a:rPr>
              <a:t>The magnitude of B is the same everywhere on a circular path perpendicular to the wire and centered on it. Experiments reveal that </a:t>
            </a:r>
            <a:r>
              <a:rPr lang="en-US" sz="2000" b="0" i="1" dirty="0">
                <a:latin typeface="Times New Roman"/>
                <a:cs typeface="Times New Roman"/>
              </a:rPr>
              <a:t>B</a:t>
            </a:r>
            <a:r>
              <a:rPr lang="en-US" sz="2000" b="0" dirty="0">
                <a:latin typeface="Times New Roman"/>
                <a:cs typeface="Times New Roman"/>
              </a:rPr>
              <a:t> is proportional to </a:t>
            </a:r>
            <a:r>
              <a:rPr lang="en-US" sz="2000" b="0" i="1" dirty="0">
                <a:latin typeface="Times New Roman"/>
                <a:cs typeface="Times New Roman"/>
              </a:rPr>
              <a:t>I</a:t>
            </a:r>
            <a:r>
              <a:rPr lang="en-US" sz="2000" b="0" dirty="0">
                <a:latin typeface="Times New Roman"/>
                <a:cs typeface="Times New Roman"/>
              </a:rPr>
              <a:t>, and inversely proportional to the distance from the wire.</a:t>
            </a:r>
          </a:p>
          <a:p>
            <a:pPr eaLnBrk="1" hangingPunct="1">
              <a:spcBef>
                <a:spcPct val="20000"/>
              </a:spcBef>
            </a:pPr>
            <a:endParaRPr lang="en-US" sz="2800" b="0" dirty="0">
              <a:latin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8443" y="5130315"/>
            <a:ext cx="2463800" cy="92711"/>
          </a:xfrm>
          <a:prstGeom prst="rect">
            <a:avLst/>
          </a:prstGeom>
          <a:gradFill>
            <a:gsLst>
              <a:gs pos="88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938443" y="5040779"/>
            <a:ext cx="2463800" cy="92711"/>
          </a:xfrm>
          <a:prstGeom prst="rect">
            <a:avLst/>
          </a:prstGeom>
          <a:gradFill>
            <a:gsLst>
              <a:gs pos="12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44868" y="5130315"/>
            <a:ext cx="9398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82191" y="5517015"/>
            <a:ext cx="153656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vector defining current “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”</a:t>
            </a:r>
            <a:endParaRPr lang="en-US" sz="1600" dirty="0">
              <a:latin typeface="Times New Roman"/>
              <a:cs typeface="Times New Rom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94956" y="4429710"/>
            <a:ext cx="210944" cy="210944"/>
            <a:chOff x="2436013" y="5093770"/>
            <a:chExt cx="210944" cy="210944"/>
          </a:xfrm>
        </p:grpSpPr>
        <p:sp>
          <p:nvSpPr>
            <p:cNvPr id="16" name="Oval 15"/>
            <p:cNvSpPr/>
            <p:nvPr/>
          </p:nvSpPr>
          <p:spPr>
            <a:xfrm>
              <a:off x="2436013" y="5093770"/>
              <a:ext cx="210944" cy="21094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1"/>
              <a:endCxn id="16" idx="5"/>
            </p:cNvCxnSpPr>
            <p:nvPr/>
          </p:nvCxnSpPr>
          <p:spPr>
            <a:xfrm>
              <a:off x="2466905" y="512466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466905" y="5127902"/>
              <a:ext cx="149160" cy="14916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4938443" y="5032313"/>
            <a:ext cx="2463800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38443" y="5229799"/>
            <a:ext cx="2463800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484668" y="4569269"/>
            <a:ext cx="616740" cy="46304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814078" y="4314981"/>
            <a:ext cx="13449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any vector from wire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801713" y="4014211"/>
            <a:ext cx="704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814078" y="5427948"/>
            <a:ext cx="20751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Plane of “any vector” and “</a:t>
            </a:r>
            <a:r>
              <a:rPr lang="en-US" sz="1600" dirty="0" err="1">
                <a:solidFill>
                  <a:srgbClr val="0000FF"/>
                </a:solidFill>
                <a:latin typeface="Apple Chancery"/>
                <a:cs typeface="Apple Chancery"/>
              </a:rPr>
              <a:t>i</a:t>
            </a: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” is plane of page—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B-</a:t>
            </a:r>
            <a:r>
              <a:rPr lang="en-US" sz="16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1600" dirty="0">
                <a:solidFill>
                  <a:srgbClr val="FF0000"/>
                </a:solidFill>
                <a:latin typeface="Apple Chancery"/>
                <a:cs typeface="Apple Chancery"/>
              </a:rPr>
              <a:t> is perpendicular</a:t>
            </a:r>
            <a:r>
              <a:rPr lang="en-US" sz="1600" dirty="0">
                <a:solidFill>
                  <a:srgbClr val="0000FF"/>
                </a:solidFill>
                <a:latin typeface="Apple Chancery"/>
                <a:cs typeface="Apple Chancery"/>
              </a:rPr>
              <a:t> to that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032500" y="5194300"/>
            <a:ext cx="536186" cy="546100"/>
          </a:xfrm>
          <a:custGeom>
            <a:avLst/>
            <a:gdLst>
              <a:gd name="connsiteX0" fmla="*/ 0 w 536186"/>
              <a:gd name="connsiteY0" fmla="*/ 546100 h 546100"/>
              <a:gd name="connsiteX1" fmla="*/ 533400 w 536186"/>
              <a:gd name="connsiteY1" fmla="*/ 419100 h 546100"/>
              <a:gd name="connsiteX2" fmla="*/ 215900 w 536186"/>
              <a:gd name="connsiteY2" fmla="*/ 228600 h 546100"/>
              <a:gd name="connsiteX3" fmla="*/ 355600 w 536186"/>
              <a:gd name="connsiteY3" fmla="*/ 127000 h 546100"/>
              <a:gd name="connsiteX4" fmla="*/ 190500 w 536186"/>
              <a:gd name="connsiteY4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186" h="546100">
                <a:moveTo>
                  <a:pt x="0" y="546100"/>
                </a:moveTo>
                <a:cubicBezTo>
                  <a:pt x="248708" y="509058"/>
                  <a:pt x="497417" y="472017"/>
                  <a:pt x="533400" y="419100"/>
                </a:cubicBezTo>
                <a:cubicBezTo>
                  <a:pt x="569383" y="366183"/>
                  <a:pt x="245533" y="277283"/>
                  <a:pt x="215900" y="228600"/>
                </a:cubicBezTo>
                <a:cubicBezTo>
                  <a:pt x="186267" y="179917"/>
                  <a:pt x="359833" y="165100"/>
                  <a:pt x="355600" y="127000"/>
                </a:cubicBezTo>
                <a:cubicBezTo>
                  <a:pt x="351367" y="88900"/>
                  <a:pt x="190500" y="0"/>
                  <a:pt x="190500" y="0"/>
                </a:cubicBezTo>
              </a:path>
            </a:pathLst>
          </a:custGeom>
          <a:ln w="9525" cmpd="sng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30.)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08018" y="370424"/>
            <a:ext cx="8581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Simplifying, then </a:t>
            </a:r>
            <a:r>
              <a:rPr lang="en-US" sz="2000" kern="1200" dirty="0">
                <a:latin typeface="Times New Roman"/>
                <a:cs typeface="Times New Roman"/>
              </a:rPr>
              <a:t>summing (integrating) from                                          , (we’ve already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taken care of </a:t>
            </a:r>
            <a:r>
              <a:rPr lang="en-US" sz="2000" kern="1200" dirty="0">
                <a:latin typeface="Times New Roman"/>
                <a:cs typeface="Times New Roman"/>
              </a:rPr>
              <a:t>the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other half </a:t>
            </a:r>
            <a:r>
              <a:rPr lang="en-US" sz="2000" kern="1200" dirty="0">
                <a:latin typeface="Times New Roman"/>
                <a:cs typeface="Times New Roman"/>
              </a:rPr>
              <a:t>in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eliminating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y-component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), </a:t>
            </a:r>
            <a:r>
              <a:rPr lang="en-US" sz="2000" kern="1200" dirty="0">
                <a:latin typeface="Times New Roman"/>
                <a:cs typeface="Times New Roman"/>
              </a:rPr>
              <a:t>we get:</a:t>
            </a:r>
          </a:p>
        </p:txBody>
      </p:sp>
      <p:pic>
        <p:nvPicPr>
          <p:cNvPr id="235" name="Picture 2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9" y="1658939"/>
            <a:ext cx="4480818" cy="444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2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24" y="2482180"/>
            <a:ext cx="176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236"/>
          <p:cNvGrpSpPr/>
          <p:nvPr/>
        </p:nvGrpSpPr>
        <p:grpSpPr>
          <a:xfrm>
            <a:off x="5746040" y="3121708"/>
            <a:ext cx="202123" cy="202123"/>
            <a:chOff x="3897531" y="3901529"/>
            <a:chExt cx="308900" cy="308900"/>
          </a:xfrm>
        </p:grpSpPr>
        <p:sp>
          <p:nvSpPr>
            <p:cNvPr id="316" name="Oval 315"/>
            <p:cNvSpPr/>
            <p:nvPr/>
          </p:nvSpPr>
          <p:spPr>
            <a:xfrm>
              <a:off x="3897531" y="3901529"/>
              <a:ext cx="308900" cy="3089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17" name="Oval 316"/>
            <p:cNvSpPr/>
            <p:nvPr/>
          </p:nvSpPr>
          <p:spPr>
            <a:xfrm>
              <a:off x="4028766" y="4041230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6147683" y="3128640"/>
            <a:ext cx="202123" cy="202123"/>
            <a:chOff x="3958491" y="2368477"/>
            <a:chExt cx="308900" cy="308900"/>
          </a:xfrm>
        </p:grpSpPr>
        <p:sp>
          <p:nvSpPr>
            <p:cNvPr id="314" name="Oval 313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15" name="Oval 314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6349886" y="3131418"/>
            <a:ext cx="202123" cy="202123"/>
            <a:chOff x="3958491" y="2368477"/>
            <a:chExt cx="308900" cy="308900"/>
          </a:xfrm>
        </p:grpSpPr>
        <p:sp>
          <p:nvSpPr>
            <p:cNvPr id="312" name="Oval 311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13" name="Oval 312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6552088" y="3134196"/>
            <a:ext cx="202123" cy="202123"/>
            <a:chOff x="3958491" y="2368477"/>
            <a:chExt cx="308900" cy="308900"/>
          </a:xfrm>
        </p:grpSpPr>
        <p:sp>
          <p:nvSpPr>
            <p:cNvPr id="310" name="Oval 309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11" name="Oval 310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6754291" y="3136973"/>
            <a:ext cx="202123" cy="202123"/>
            <a:chOff x="3958491" y="2368477"/>
            <a:chExt cx="308900" cy="308900"/>
          </a:xfrm>
        </p:grpSpPr>
        <p:sp>
          <p:nvSpPr>
            <p:cNvPr id="308" name="Oval 307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09" name="Oval 308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6956494" y="3139751"/>
            <a:ext cx="202123" cy="202123"/>
            <a:chOff x="3958491" y="2368477"/>
            <a:chExt cx="308900" cy="308900"/>
          </a:xfrm>
        </p:grpSpPr>
        <p:sp>
          <p:nvSpPr>
            <p:cNvPr id="306" name="Oval 305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07" name="Oval 306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7158696" y="3142529"/>
            <a:ext cx="202123" cy="202123"/>
            <a:chOff x="3958491" y="2368477"/>
            <a:chExt cx="308900" cy="308900"/>
          </a:xfrm>
        </p:grpSpPr>
        <p:sp>
          <p:nvSpPr>
            <p:cNvPr id="304" name="Oval 303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05" name="Oval 304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sp>
        <p:nvSpPr>
          <p:cNvPr id="244" name="Oval 243"/>
          <p:cNvSpPr/>
          <p:nvPr/>
        </p:nvSpPr>
        <p:spPr>
          <a:xfrm>
            <a:off x="7360820" y="3135017"/>
            <a:ext cx="202123" cy="20212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245" name="Oval 244"/>
          <p:cNvSpPr/>
          <p:nvPr/>
        </p:nvSpPr>
        <p:spPr>
          <a:xfrm>
            <a:off x="7446691" y="3226428"/>
            <a:ext cx="29915" cy="2991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grpSp>
        <p:nvGrpSpPr>
          <p:cNvPr id="246" name="Group 245"/>
          <p:cNvGrpSpPr/>
          <p:nvPr/>
        </p:nvGrpSpPr>
        <p:grpSpPr>
          <a:xfrm>
            <a:off x="7563022" y="3137794"/>
            <a:ext cx="202123" cy="202123"/>
            <a:chOff x="3958491" y="2368477"/>
            <a:chExt cx="308900" cy="308900"/>
          </a:xfrm>
        </p:grpSpPr>
        <p:sp>
          <p:nvSpPr>
            <p:cNvPr id="302" name="Oval 301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03" name="Oval 302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765225" y="3140572"/>
            <a:ext cx="202123" cy="202123"/>
            <a:chOff x="3958491" y="2368477"/>
            <a:chExt cx="308900" cy="308900"/>
          </a:xfrm>
        </p:grpSpPr>
        <p:sp>
          <p:nvSpPr>
            <p:cNvPr id="300" name="Oval 299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01" name="Oval 300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7967428" y="3143350"/>
            <a:ext cx="202123" cy="202123"/>
            <a:chOff x="3958491" y="2368477"/>
            <a:chExt cx="308900" cy="308900"/>
          </a:xfrm>
        </p:grpSpPr>
        <p:sp>
          <p:nvSpPr>
            <p:cNvPr id="298" name="Oval 297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99" name="Oval 298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8169630" y="3146127"/>
            <a:ext cx="202123" cy="202123"/>
            <a:chOff x="3958491" y="2368477"/>
            <a:chExt cx="308900" cy="308900"/>
          </a:xfrm>
        </p:grpSpPr>
        <p:sp>
          <p:nvSpPr>
            <p:cNvPr id="296" name="Oval 295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97" name="Oval 296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8371833" y="3148905"/>
            <a:ext cx="202123" cy="202123"/>
            <a:chOff x="3958491" y="2368477"/>
            <a:chExt cx="308900" cy="308900"/>
          </a:xfrm>
        </p:grpSpPr>
        <p:sp>
          <p:nvSpPr>
            <p:cNvPr id="294" name="Oval 293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95" name="Oval 294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8574036" y="3151683"/>
            <a:ext cx="202123" cy="202123"/>
            <a:chOff x="3958491" y="2368477"/>
            <a:chExt cx="308900" cy="308900"/>
          </a:xfrm>
        </p:grpSpPr>
        <p:sp>
          <p:nvSpPr>
            <p:cNvPr id="292" name="Oval 291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93" name="Oval 292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338952" y="3114871"/>
            <a:ext cx="202123" cy="202123"/>
            <a:chOff x="3958491" y="2368477"/>
            <a:chExt cx="308900" cy="308900"/>
          </a:xfrm>
        </p:grpSpPr>
        <p:sp>
          <p:nvSpPr>
            <p:cNvPr id="282" name="Oval 281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83" name="Oval 282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541154" y="3117648"/>
            <a:ext cx="202123" cy="202123"/>
            <a:chOff x="3958491" y="2368477"/>
            <a:chExt cx="308900" cy="308900"/>
          </a:xfrm>
        </p:grpSpPr>
        <p:sp>
          <p:nvSpPr>
            <p:cNvPr id="280" name="Oval 279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81" name="Oval 280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5946953" y="3124581"/>
            <a:ext cx="202123" cy="202123"/>
            <a:chOff x="3958491" y="2368477"/>
            <a:chExt cx="308900" cy="308900"/>
          </a:xfrm>
        </p:grpSpPr>
        <p:sp>
          <p:nvSpPr>
            <p:cNvPr id="278" name="Oval 277"/>
            <p:cNvSpPr/>
            <p:nvPr/>
          </p:nvSpPr>
          <p:spPr>
            <a:xfrm>
              <a:off x="3958491" y="2368477"/>
              <a:ext cx="308900" cy="3089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79" name="Oval 278"/>
            <p:cNvSpPr/>
            <p:nvPr/>
          </p:nvSpPr>
          <p:spPr>
            <a:xfrm>
              <a:off x="4089726" y="2508178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sp>
        <p:nvSpPr>
          <p:cNvPr id="259" name="Oval 258"/>
          <p:cNvSpPr/>
          <p:nvPr/>
        </p:nvSpPr>
        <p:spPr>
          <a:xfrm>
            <a:off x="6184210" y="2027219"/>
            <a:ext cx="2525556" cy="2425048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cxnSp>
        <p:nvCxnSpPr>
          <p:cNvPr id="260" name="Straight Arrow Connector 259"/>
          <p:cNvCxnSpPr/>
          <p:nvPr/>
        </p:nvCxnSpPr>
        <p:spPr>
          <a:xfrm rot="10800000">
            <a:off x="5931310" y="2260962"/>
            <a:ext cx="696979" cy="1039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>
            <a:off x="5833914" y="2602118"/>
            <a:ext cx="1667928" cy="3822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2" name="Picture 2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24" y="1911947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3" name="Straight Connector 262"/>
          <p:cNvCxnSpPr>
            <a:endCxn id="245" idx="0"/>
          </p:cNvCxnSpPr>
          <p:nvPr/>
        </p:nvCxnSpPr>
        <p:spPr>
          <a:xfrm rot="16200000" flipH="1">
            <a:off x="6582548" y="2347326"/>
            <a:ext cx="964427" cy="79377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Freeform 263"/>
          <p:cNvSpPr/>
          <p:nvPr/>
        </p:nvSpPr>
        <p:spPr>
          <a:xfrm>
            <a:off x="6672111" y="2421534"/>
            <a:ext cx="120650" cy="44450"/>
          </a:xfrm>
          <a:custGeom>
            <a:avLst/>
            <a:gdLst>
              <a:gd name="connsiteX0" fmla="*/ 0 w 120650"/>
              <a:gd name="connsiteY0" fmla="*/ 38100 h 44450"/>
              <a:gd name="connsiteX1" fmla="*/ 69850 w 120650"/>
              <a:gd name="connsiteY1" fmla="*/ 38100 h 44450"/>
              <a:gd name="connsiteX2" fmla="*/ 120650 w 1206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44450">
                <a:moveTo>
                  <a:pt x="0" y="38100"/>
                </a:moveTo>
                <a:cubicBezTo>
                  <a:pt x="24871" y="41275"/>
                  <a:pt x="49742" y="44450"/>
                  <a:pt x="69850" y="38100"/>
                </a:cubicBezTo>
                <a:cubicBezTo>
                  <a:pt x="89958" y="31750"/>
                  <a:pt x="120650" y="0"/>
                  <a:pt x="120650" y="0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pic>
        <p:nvPicPr>
          <p:cNvPr id="265" name="Picture 2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86" y="3393084"/>
            <a:ext cx="1762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2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61" y="2642197"/>
            <a:ext cx="141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2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86" y="2689822"/>
            <a:ext cx="2127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9" name="Straight Connector 268"/>
          <p:cNvCxnSpPr/>
          <p:nvPr/>
        </p:nvCxnSpPr>
        <p:spPr>
          <a:xfrm rot="5400000" flipH="1" flipV="1">
            <a:off x="1696563" y="1698368"/>
            <a:ext cx="294865" cy="2455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5400000" flipH="1" flipV="1">
            <a:off x="1336728" y="2053232"/>
            <a:ext cx="294865" cy="2455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5400000" flipH="1" flipV="1">
            <a:off x="1734663" y="2058199"/>
            <a:ext cx="294865" cy="2455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5400000" flipH="1" flipV="1">
            <a:off x="2132598" y="2101266"/>
            <a:ext cx="294865" cy="2455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5400000" flipH="1" flipV="1">
            <a:off x="2809933" y="1883047"/>
            <a:ext cx="294865" cy="2455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flipV="1">
            <a:off x="3177498" y="1858382"/>
            <a:ext cx="403902" cy="294866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 flipH="1" flipV="1">
            <a:off x="4490567" y="2101267"/>
            <a:ext cx="294865" cy="2455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5400000" flipH="1" flipV="1">
            <a:off x="2251134" y="4397967"/>
            <a:ext cx="294865" cy="2455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 flipH="1" flipV="1">
            <a:off x="1815098" y="4761299"/>
            <a:ext cx="294865" cy="24553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00103"/>
              </p:ext>
            </p:extLst>
          </p:nvPr>
        </p:nvGraphicFramePr>
        <p:xfrm>
          <a:off x="5139296" y="319706"/>
          <a:ext cx="2652751" cy="52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50" name="Equation" r:id="rId10" imgW="1473200" imgH="292100" progId="Equation.DSMT4">
                  <p:embed/>
                </p:oleObj>
              </mc:Choice>
              <mc:Fallback>
                <p:oleObj name="Equation" r:id="rId10" imgW="1473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296" y="319706"/>
                        <a:ext cx="2652751" cy="52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99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1625" y="3797300"/>
            <a:ext cx="8175625" cy="2732088"/>
            <a:chOff x="301625" y="3797300"/>
            <a:chExt cx="8175625" cy="2732088"/>
          </a:xfrm>
        </p:grpSpPr>
        <p:graphicFrame>
          <p:nvGraphicFramePr>
            <p:cNvPr id="20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3590075"/>
                </p:ext>
              </p:extLst>
            </p:nvPr>
          </p:nvGraphicFramePr>
          <p:xfrm>
            <a:off x="301625" y="3797300"/>
            <a:ext cx="8175625" cy="273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21" name="Equation" r:id="rId4" imgW="4775200" imgH="1600200" progId="Equation.DSMT4">
                    <p:embed/>
                  </p:oleObj>
                </mc:Choice>
                <mc:Fallback>
                  <p:oleObj name="Equation" r:id="rId4" imgW="4775200" imgH="160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25" y="3797300"/>
                          <a:ext cx="8175625" cy="2732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2" name="Straight Arrow Connector 135"/>
            <p:cNvCxnSpPr>
              <a:cxnSpLocks noChangeShapeType="1"/>
            </p:cNvCxnSpPr>
            <p:nvPr/>
          </p:nvCxnSpPr>
          <p:spPr bwMode="auto">
            <a:xfrm rot="5400000" flipH="1" flipV="1">
              <a:off x="1031915" y="4841289"/>
              <a:ext cx="533400" cy="5334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Straight Arrow Connector 142"/>
            <p:cNvCxnSpPr>
              <a:cxnSpLocks noChangeShapeType="1"/>
            </p:cNvCxnSpPr>
            <p:nvPr/>
          </p:nvCxnSpPr>
          <p:spPr bwMode="auto">
            <a:xfrm rot="5400000" flipH="1" flipV="1">
              <a:off x="3016638" y="4841289"/>
              <a:ext cx="533400" cy="5334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Straight Arrow Connector 143"/>
            <p:cNvCxnSpPr>
              <a:cxnSpLocks noChangeShapeType="1"/>
            </p:cNvCxnSpPr>
            <p:nvPr/>
          </p:nvCxnSpPr>
          <p:spPr bwMode="auto">
            <a:xfrm rot="5400000" flipH="1" flipV="1">
              <a:off x="4727615" y="4841289"/>
              <a:ext cx="533400" cy="5334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" name="Straight Arrow Connector 144"/>
            <p:cNvCxnSpPr>
              <a:cxnSpLocks noChangeShapeType="1"/>
            </p:cNvCxnSpPr>
            <p:nvPr/>
          </p:nvCxnSpPr>
          <p:spPr bwMode="auto">
            <a:xfrm rot="5400000" flipH="1" flipV="1">
              <a:off x="6580360" y="4841289"/>
              <a:ext cx="533400" cy="5334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19" name="Object 2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0582670"/>
                </p:ext>
              </p:extLst>
            </p:nvPr>
          </p:nvGraphicFramePr>
          <p:xfrm>
            <a:off x="3550038" y="4633326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22" name="Equation" r:id="rId6" imgW="127000" imgH="152400" progId="Equation.DSMT4">
                    <p:embed/>
                  </p:oleObj>
                </mc:Choice>
                <mc:Fallback>
                  <p:oleObj name="Equation" r:id="rId6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50038" y="4633326"/>
                          <a:ext cx="171450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2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164084"/>
                </p:ext>
              </p:extLst>
            </p:nvPr>
          </p:nvGraphicFramePr>
          <p:xfrm>
            <a:off x="7111744" y="4680157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23" name="Equation" r:id="rId8" imgW="127000" imgH="152400" progId="Equation.DSMT4">
                    <p:embed/>
                  </p:oleObj>
                </mc:Choice>
                <mc:Fallback>
                  <p:oleObj name="Equation" r:id="rId8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11744" y="4680157"/>
                          <a:ext cx="171450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" name="Object 2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6566139"/>
                </p:ext>
              </p:extLst>
            </p:nvPr>
          </p:nvGraphicFramePr>
          <p:xfrm>
            <a:off x="5261015" y="4680157"/>
            <a:ext cx="136525" cy="207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24" name="Equation" r:id="rId9" imgW="101600" imgH="152400" progId="Equation.DSMT4">
                    <p:embed/>
                  </p:oleObj>
                </mc:Choice>
                <mc:Fallback>
                  <p:oleObj name="Equation" r:id="rId9" imgW="1016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261015" y="4680157"/>
                          <a:ext cx="136525" cy="207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2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7208478"/>
                </p:ext>
              </p:extLst>
            </p:nvPr>
          </p:nvGraphicFramePr>
          <p:xfrm>
            <a:off x="1552615" y="4673808"/>
            <a:ext cx="136525" cy="207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25" name="Equation" r:id="rId11" imgW="101600" imgH="152400" progId="Equation.DSMT4">
                    <p:embed/>
                  </p:oleObj>
                </mc:Choice>
                <mc:Fallback>
                  <p:oleObj name="Equation" r:id="rId11" imgW="1016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52615" y="4673808"/>
                          <a:ext cx="136525" cy="207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3" name="Text Box 2"/>
          <p:cNvSpPr txBox="1">
            <a:spLocks noChangeArrowheads="1"/>
          </p:cNvSpPr>
          <p:nvPr/>
        </p:nvSpPr>
        <p:spPr bwMode="auto">
          <a:xfrm>
            <a:off x="475403" y="2843511"/>
            <a:ext cx="52141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--The current </a:t>
            </a:r>
            <a:r>
              <a:rPr lang="en-US" sz="2000" dirty="0">
                <a:latin typeface="Times New Roman"/>
                <a:cs typeface="Times New Roman"/>
              </a:rPr>
              <a:t>thru the </a:t>
            </a:r>
            <a:r>
              <a:rPr lang="en-US" sz="2000" dirty="0" err="1">
                <a:latin typeface="Times New Roman"/>
                <a:cs typeface="Times New Roman"/>
              </a:rPr>
              <a:t>Amperian</a:t>
            </a:r>
            <a:r>
              <a:rPr lang="en-US" sz="2000" dirty="0">
                <a:latin typeface="Times New Roman"/>
                <a:cs typeface="Times New Roman"/>
              </a:rPr>
              <a:t> face is           , where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lang="en-US" sz="2000" dirty="0">
                <a:latin typeface="Times New Roman"/>
                <a:cs typeface="Times New Roman"/>
              </a:rPr>
              <a:t> is the number of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wire per unit length</a:t>
            </a:r>
            <a:r>
              <a:rPr lang="en-US" sz="2000" dirty="0">
                <a:latin typeface="Times New Roman"/>
                <a:cs typeface="Times New Roman"/>
              </a:rPr>
              <a:t>, so: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07115" y="340311"/>
            <a:ext cx="5647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Constrast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this with </a:t>
            </a:r>
            <a:r>
              <a:rPr lang="en-US" sz="2000" dirty="0">
                <a:latin typeface="Times New Roman"/>
                <a:cs typeface="Times New Roman"/>
              </a:rPr>
              <a:t>Ampere’s Law.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31.)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5403" y="1532124"/>
            <a:ext cx="5098705" cy="1323439"/>
            <a:chOff x="475403" y="1595624"/>
            <a:chExt cx="5098705" cy="1323439"/>
          </a:xfrm>
        </p:grpSpPr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475403" y="1595624"/>
              <a:ext cx="509870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Apple Chancery"/>
                  <a:cs typeface="Apple Chancery"/>
                </a:rPr>
                <a:t>--For Ampere’s Law, </a:t>
              </a:r>
              <a:r>
                <a:rPr lang="en-US" sz="2000" dirty="0">
                  <a:latin typeface="Times New Roman"/>
                  <a:cs typeface="Times New Roman"/>
                </a:rPr>
                <a:t>we need a path along which the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magnitude of </a:t>
              </a:r>
              <a:r>
                <a:rPr lang="en-US" sz="20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    </a:t>
              </a:r>
              <a:r>
                <a:rPr lang="en-US" sz="2000" dirty="0">
                  <a:latin typeface="Times New Roman"/>
                  <a:cs typeface="Times New Roman"/>
                </a:rPr>
                <a:t>is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either constant </a:t>
              </a:r>
              <a:r>
                <a:rPr lang="en-US" sz="2000" dirty="0">
                  <a:latin typeface="Times New Roman"/>
                  <a:cs typeface="Times New Roman"/>
                </a:rPr>
                <a:t>or such that the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dot product </a:t>
              </a:r>
              <a:r>
                <a:rPr lang="en-US" sz="2000" dirty="0">
                  <a:latin typeface="Times New Roman"/>
                  <a:cs typeface="Times New Roman"/>
                </a:rPr>
                <a:t>of     and </a:t>
              </a:r>
              <a:r>
                <a:rPr lang="en-US" sz="2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  </a:t>
              </a:r>
              <a:r>
                <a:rPr lang="en-US" sz="2000" dirty="0">
                  <a:latin typeface="Times New Roman"/>
                  <a:cs typeface="Times New Roman"/>
                </a:rPr>
                <a:t>  is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zero</a:t>
              </a:r>
              <a:r>
                <a:rPr lang="en-US" sz="2000" dirty="0">
                  <a:latin typeface="Times New Roman"/>
                  <a:cs typeface="Times New Roman"/>
                </a:rPr>
                <a:t> (a rectangle will do the job).</a:t>
              </a: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0621053"/>
                </p:ext>
              </p:extLst>
            </p:nvPr>
          </p:nvGraphicFramePr>
          <p:xfrm>
            <a:off x="3010957" y="1906662"/>
            <a:ext cx="319088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26" name="Equation" r:id="rId12" imgW="190500" imgH="279400" progId="Equation.DSMT4">
                    <p:embed/>
                  </p:oleObj>
                </mc:Choice>
                <mc:Fallback>
                  <p:oleObj name="Equation" r:id="rId12" imgW="1905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10957" y="1906662"/>
                          <a:ext cx="319088" cy="471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" name="Object 1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3480606"/>
                </p:ext>
              </p:extLst>
            </p:nvPr>
          </p:nvGraphicFramePr>
          <p:xfrm>
            <a:off x="3392382" y="2200840"/>
            <a:ext cx="258445" cy="35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27" name="Equation" r:id="rId14" imgW="139700" imgH="190500" progId="Equation.DSMT4">
                    <p:embed/>
                  </p:oleObj>
                </mc:Choice>
                <mc:Fallback>
                  <p:oleObj name="Equation" r:id="rId14" imgW="1397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392382" y="2200840"/>
                          <a:ext cx="258445" cy="35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" name="Object 1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6669760"/>
                </p:ext>
              </p:extLst>
            </p:nvPr>
          </p:nvGraphicFramePr>
          <p:xfrm>
            <a:off x="4076700" y="2224088"/>
            <a:ext cx="3206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28" name="Equation" r:id="rId16" imgW="190500" imgH="190500" progId="Equation.DSMT4">
                    <p:embed/>
                  </p:oleObj>
                </mc:Choice>
                <mc:Fallback>
                  <p:oleObj name="Equation" r:id="rId16" imgW="1905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76700" y="2224088"/>
                          <a:ext cx="320675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475403" y="821227"/>
            <a:ext cx="52141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--Note that B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along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horizontal, </a:t>
            </a:r>
            <a:r>
              <a:rPr lang="en-US" sz="2000" dirty="0">
                <a:latin typeface="Times New Roman"/>
                <a:cs typeface="Times New Roman"/>
              </a:rPr>
              <a:t>in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opposite directions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on either side of the sheet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83152" y="2155106"/>
            <a:ext cx="2652799" cy="230602"/>
            <a:chOff x="5983152" y="2155106"/>
            <a:chExt cx="2652799" cy="230602"/>
          </a:xfrm>
        </p:grpSpPr>
        <p:grpSp>
          <p:nvGrpSpPr>
            <p:cNvPr id="61" name="Group 60"/>
            <p:cNvGrpSpPr/>
            <p:nvPr/>
          </p:nvGrpSpPr>
          <p:grpSpPr>
            <a:xfrm>
              <a:off x="6390240" y="2161943"/>
              <a:ext cx="202123" cy="202123"/>
              <a:chOff x="3897531" y="3901529"/>
              <a:chExt cx="308900" cy="308900"/>
            </a:xfrm>
            <a:noFill/>
          </p:grpSpPr>
          <p:sp>
            <p:nvSpPr>
              <p:cNvPr id="197" name="Oval 196"/>
              <p:cNvSpPr/>
              <p:nvPr/>
            </p:nvSpPr>
            <p:spPr>
              <a:xfrm>
                <a:off x="3897531" y="3901529"/>
                <a:ext cx="308900" cy="3089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028766" y="404123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791883" y="2168875"/>
              <a:ext cx="202123" cy="202123"/>
              <a:chOff x="3958491" y="2368477"/>
              <a:chExt cx="308900" cy="308900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994086" y="2171653"/>
              <a:ext cx="202123" cy="202123"/>
              <a:chOff x="3958491" y="2368477"/>
              <a:chExt cx="308900" cy="30890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196288" y="2174431"/>
              <a:ext cx="202123" cy="202123"/>
              <a:chOff x="3958491" y="2368477"/>
              <a:chExt cx="308900" cy="308900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398491" y="2177208"/>
              <a:ext cx="202123" cy="202123"/>
              <a:chOff x="3958491" y="2368477"/>
              <a:chExt cx="308900" cy="3089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600694" y="2179986"/>
              <a:ext cx="202123" cy="202123"/>
              <a:chOff x="3958491" y="2368477"/>
              <a:chExt cx="308900" cy="308900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802896" y="2182764"/>
              <a:ext cx="202123" cy="202123"/>
              <a:chOff x="3958491" y="2368477"/>
              <a:chExt cx="308900" cy="30890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8005020" y="2175252"/>
              <a:ext cx="202123" cy="2021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69" name="Oval 68"/>
            <p:cNvSpPr/>
            <p:nvPr/>
          </p:nvSpPr>
          <p:spPr>
            <a:xfrm>
              <a:off x="8090891" y="2266663"/>
              <a:ext cx="29915" cy="29915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207222" y="2178029"/>
              <a:ext cx="202123" cy="202123"/>
              <a:chOff x="3958491" y="2368477"/>
              <a:chExt cx="308900" cy="3089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8433828" y="2183585"/>
              <a:ext cx="202123" cy="202123"/>
              <a:chOff x="3958491" y="2368477"/>
              <a:chExt cx="308900" cy="30890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983152" y="2155106"/>
              <a:ext cx="202123" cy="202123"/>
              <a:chOff x="3958491" y="2368477"/>
              <a:chExt cx="308900" cy="3089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185354" y="2157883"/>
              <a:ext cx="202123" cy="202123"/>
              <a:chOff x="3958491" y="2368477"/>
              <a:chExt cx="308900" cy="3089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6591153" y="2164816"/>
              <a:ext cx="202123" cy="202123"/>
              <a:chOff x="3958491" y="2368477"/>
              <a:chExt cx="308900" cy="30890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3958491" y="2368477"/>
                <a:ext cx="308900" cy="3089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089726" y="250817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7359394" y="848403"/>
            <a:ext cx="1428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200" dirty="0" err="1">
                <a:latin typeface="Times New Roman"/>
                <a:cs typeface="Times New Roman"/>
              </a:rPr>
              <a:t>Amperian</a:t>
            </a:r>
            <a:r>
              <a:rPr lang="en-US" sz="1600" kern="1200" dirty="0">
                <a:latin typeface="Times New Roman"/>
                <a:cs typeface="Times New Roman"/>
              </a:rPr>
              <a:t> path</a:t>
            </a:r>
          </a:p>
        </p:txBody>
      </p:sp>
      <p:sp>
        <p:nvSpPr>
          <p:cNvPr id="100" name="Freeform 99"/>
          <p:cNvSpPr/>
          <p:nvPr/>
        </p:nvSpPr>
        <p:spPr>
          <a:xfrm>
            <a:off x="8287861" y="1106169"/>
            <a:ext cx="567267" cy="584200"/>
          </a:xfrm>
          <a:custGeom>
            <a:avLst/>
            <a:gdLst>
              <a:gd name="connsiteX0" fmla="*/ 431800 w 567267"/>
              <a:gd name="connsiteY0" fmla="*/ 0 h 584200"/>
              <a:gd name="connsiteX1" fmla="*/ 495300 w 567267"/>
              <a:gd name="connsiteY1" fmla="*/ 304800 h 584200"/>
              <a:gd name="connsiteX2" fmla="*/ 0 w 567267"/>
              <a:gd name="connsiteY2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267" h="584200">
                <a:moveTo>
                  <a:pt x="431800" y="0"/>
                </a:moveTo>
                <a:cubicBezTo>
                  <a:pt x="499533" y="103716"/>
                  <a:pt x="567267" y="207433"/>
                  <a:pt x="495300" y="304800"/>
                </a:cubicBezTo>
                <a:cubicBezTo>
                  <a:pt x="423333" y="402167"/>
                  <a:pt x="0" y="584200"/>
                  <a:pt x="0" y="5842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graphicFrame>
        <p:nvGraphicFramePr>
          <p:cNvPr id="199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001997"/>
              </p:ext>
            </p:extLst>
          </p:nvPr>
        </p:nvGraphicFramePr>
        <p:xfrm>
          <a:off x="4648201" y="2900721"/>
          <a:ext cx="685840" cy="35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829" name="Equation" r:id="rId18" imgW="393700" imgH="203200" progId="Equation.DSMT4">
                  <p:embed/>
                </p:oleObj>
              </mc:Choice>
              <mc:Fallback>
                <p:oleObj name="Equation" r:id="rId18" imgW="393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48201" y="2900721"/>
                        <a:ext cx="685840" cy="355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" name="Text Box 2"/>
          <p:cNvSpPr txBox="1">
            <a:spLocks noChangeArrowheads="1"/>
          </p:cNvSpPr>
          <p:nvPr/>
        </p:nvSpPr>
        <p:spPr bwMode="auto">
          <a:xfrm>
            <a:off x="5574108" y="6174481"/>
            <a:ext cx="2479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. . . a lot easier!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42955" y="1627663"/>
            <a:ext cx="2696975" cy="1150027"/>
            <a:chOff x="6042955" y="1627663"/>
            <a:chExt cx="2696975" cy="1150027"/>
          </a:xfrm>
        </p:grpSpPr>
        <p:cxnSp>
          <p:nvCxnSpPr>
            <p:cNvPr id="86" name="Straight Arrow Connector 85"/>
            <p:cNvCxnSpPr/>
            <p:nvPr/>
          </p:nvCxnSpPr>
          <p:spPr>
            <a:xfrm rot="10800000">
              <a:off x="7313547" y="1774910"/>
              <a:ext cx="605135" cy="1588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>
              <a:off x="6167239" y="1882457"/>
              <a:ext cx="440475" cy="1588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 flipH="1">
              <a:off x="6697611" y="2776102"/>
              <a:ext cx="605135" cy="1588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0800000" flipH="1">
              <a:off x="8241371" y="2533215"/>
              <a:ext cx="440475" cy="1588"/>
            </a:xfrm>
            <a:prstGeom prst="straightConnector1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2" name="Object 2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033239"/>
                </p:ext>
              </p:extLst>
            </p:nvPr>
          </p:nvGraphicFramePr>
          <p:xfrm>
            <a:off x="7686565" y="1803082"/>
            <a:ext cx="188913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0" name="Equation" r:id="rId20" imgW="139700" imgH="152400" progId="Equation.DSMT4">
                    <p:embed/>
                  </p:oleObj>
                </mc:Choice>
                <mc:Fallback>
                  <p:oleObj name="Equation" r:id="rId20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686565" y="1803082"/>
                          <a:ext cx="188913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3" name="Object 2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2610919"/>
                </p:ext>
              </p:extLst>
            </p:nvPr>
          </p:nvGraphicFramePr>
          <p:xfrm>
            <a:off x="6042955" y="1627663"/>
            <a:ext cx="188913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1" name="Equation" r:id="rId22" imgW="139700" imgH="152400" progId="Equation.DSMT4">
                    <p:embed/>
                  </p:oleObj>
                </mc:Choice>
                <mc:Fallback>
                  <p:oleObj name="Equation" r:id="rId22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042955" y="1627663"/>
                          <a:ext cx="188913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4" name="Object 2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983463"/>
                </p:ext>
              </p:extLst>
            </p:nvPr>
          </p:nvGraphicFramePr>
          <p:xfrm>
            <a:off x="6814844" y="2533215"/>
            <a:ext cx="188913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2" name="Equation" r:id="rId23" imgW="139700" imgH="152400" progId="Equation.DSMT4">
                    <p:embed/>
                  </p:oleObj>
                </mc:Choice>
                <mc:Fallback>
                  <p:oleObj name="Equation" r:id="rId23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814844" y="2533215"/>
                          <a:ext cx="188913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" name="Object 2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6111146"/>
                </p:ext>
              </p:extLst>
            </p:nvPr>
          </p:nvGraphicFramePr>
          <p:xfrm>
            <a:off x="8551017" y="2561402"/>
            <a:ext cx="188913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3" name="Equation" r:id="rId24" imgW="139700" imgH="152400" progId="Equation.DSMT4">
                    <p:embed/>
                  </p:oleObj>
                </mc:Choice>
                <mc:Fallback>
                  <p:oleObj name="Equation" r:id="rId24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551017" y="2561402"/>
                          <a:ext cx="188913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6387477" y="1397000"/>
            <a:ext cx="2643811" cy="2132504"/>
            <a:chOff x="6387477" y="1397000"/>
            <a:chExt cx="2643811" cy="2132504"/>
          </a:xfrm>
        </p:grpSpPr>
        <p:sp>
          <p:nvSpPr>
            <p:cNvPr id="85" name="Rectangle 84"/>
            <p:cNvSpPr/>
            <p:nvPr/>
          </p:nvSpPr>
          <p:spPr>
            <a:xfrm>
              <a:off x="6387477" y="1730057"/>
              <a:ext cx="2021948" cy="109061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10800000">
              <a:off x="7514278" y="1730057"/>
              <a:ext cx="288619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6387477" y="3324454"/>
              <a:ext cx="2021948" cy="846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196288" y="3231317"/>
              <a:ext cx="490277" cy="206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8409345" y="2922269"/>
              <a:ext cx="80" cy="60723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387477" y="2922268"/>
              <a:ext cx="2763" cy="60723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0800000" flipH="1">
              <a:off x="6834899" y="2820669"/>
              <a:ext cx="288619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5400000" flipH="1">
              <a:off x="8264321" y="2507581"/>
              <a:ext cx="288619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rot="16200000" flipH="1" flipV="1">
              <a:off x="6246804" y="1913969"/>
              <a:ext cx="288619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1" name="Object 2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8358674"/>
                </p:ext>
              </p:extLst>
            </p:nvPr>
          </p:nvGraphicFramePr>
          <p:xfrm>
            <a:off x="7599363" y="1397000"/>
            <a:ext cx="276225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4" name="Equation" r:id="rId25" imgW="203200" imgH="203200" progId="Equation.DSMT4">
                    <p:embed/>
                  </p:oleObj>
                </mc:Choice>
                <mc:Fallback>
                  <p:oleObj name="Equation" r:id="rId25" imgW="2032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7599363" y="1397000"/>
                          <a:ext cx="276225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6" name="Object 2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990680"/>
                </p:ext>
              </p:extLst>
            </p:nvPr>
          </p:nvGraphicFramePr>
          <p:xfrm>
            <a:off x="8123238" y="2533650"/>
            <a:ext cx="293687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5" name="Equation" r:id="rId27" imgW="215900" imgH="203200" progId="Equation.DSMT4">
                    <p:embed/>
                  </p:oleObj>
                </mc:Choice>
                <mc:Fallback>
                  <p:oleObj name="Equation" r:id="rId27" imgW="215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8123238" y="2533650"/>
                          <a:ext cx="293687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" name="Object 2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0397946"/>
                </p:ext>
              </p:extLst>
            </p:nvPr>
          </p:nvGraphicFramePr>
          <p:xfrm>
            <a:off x="6854825" y="2881313"/>
            <a:ext cx="295275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6" name="Equation" r:id="rId29" imgW="215900" imgH="203200" progId="Equation.DSMT4">
                    <p:embed/>
                  </p:oleObj>
                </mc:Choice>
                <mc:Fallback>
                  <p:oleObj name="Equation" r:id="rId29" imgW="215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854825" y="2881313"/>
                          <a:ext cx="295275" cy="277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8" name="Object 2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1334522"/>
                </p:ext>
              </p:extLst>
            </p:nvPr>
          </p:nvGraphicFramePr>
          <p:xfrm>
            <a:off x="6434138" y="1866900"/>
            <a:ext cx="295275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7" name="Equation" r:id="rId31" imgW="215900" imgH="203200" progId="Equation.DSMT4">
                    <p:embed/>
                  </p:oleObj>
                </mc:Choice>
                <mc:Fallback>
                  <p:oleObj name="Equation" r:id="rId31" imgW="215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434138" y="1866900"/>
                          <a:ext cx="295275" cy="277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3" name="Straight Arrow Connector 222"/>
            <p:cNvCxnSpPr/>
            <p:nvPr/>
          </p:nvCxnSpPr>
          <p:spPr>
            <a:xfrm flipV="1">
              <a:off x="8905928" y="1690370"/>
              <a:ext cx="0" cy="1121093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5" name="Object 2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577681"/>
                </p:ext>
              </p:extLst>
            </p:nvPr>
          </p:nvGraphicFramePr>
          <p:xfrm>
            <a:off x="7325364" y="3220472"/>
            <a:ext cx="188913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8" name="Equation" r:id="rId33" imgW="139700" imgH="152400" progId="Equation.DSMT4">
                    <p:embed/>
                  </p:oleObj>
                </mc:Choice>
                <mc:Fallback>
                  <p:oleObj name="Equation" r:id="rId33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7325364" y="3220472"/>
                          <a:ext cx="188913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" name="Rectangle 226"/>
            <p:cNvSpPr/>
            <p:nvPr/>
          </p:nvSpPr>
          <p:spPr>
            <a:xfrm>
              <a:off x="8779753" y="2113422"/>
              <a:ext cx="165590" cy="299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graphicFrame>
          <p:nvGraphicFramePr>
            <p:cNvPr id="226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4984116"/>
                </p:ext>
              </p:extLst>
            </p:nvPr>
          </p:nvGraphicFramePr>
          <p:xfrm>
            <a:off x="8807450" y="2193925"/>
            <a:ext cx="223838" cy="173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9839" name="Equation" r:id="rId35" imgW="165100" imgH="127000" progId="Equation.DSMT4">
                    <p:embed/>
                  </p:oleObj>
                </mc:Choice>
                <mc:Fallback>
                  <p:oleObj name="Equation" r:id="rId35" imgW="1651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8807450" y="2193925"/>
                          <a:ext cx="223838" cy="173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601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184" grpId="0"/>
      <p:bldP spid="99" grpId="0"/>
      <p:bldP spid="100" grpId="0" animBg="1"/>
      <p:bldP spid="2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164127"/>
              </p:ext>
            </p:extLst>
          </p:nvPr>
        </p:nvGraphicFramePr>
        <p:xfrm>
          <a:off x="1504950" y="3749675"/>
          <a:ext cx="29781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841" name="Equation" r:id="rId4" imgW="1739900" imgH="1257300" progId="Equation.DSMT4">
                  <p:embed/>
                </p:oleObj>
              </mc:Choice>
              <mc:Fallback>
                <p:oleObj name="Equation" r:id="rId4" imgW="1739900" imgH="1257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3749675"/>
                        <a:ext cx="297815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0" name="Straight Arrow Connector 143"/>
          <p:cNvCxnSpPr>
            <a:cxnSpLocks noChangeShapeType="1"/>
          </p:cNvCxnSpPr>
          <p:nvPr/>
        </p:nvCxnSpPr>
        <p:spPr bwMode="auto">
          <a:xfrm flipV="1">
            <a:off x="2857500" y="4333596"/>
            <a:ext cx="400091" cy="379692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04" name="Object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88150"/>
              </p:ext>
            </p:extLst>
          </p:nvPr>
        </p:nvGraphicFramePr>
        <p:xfrm>
          <a:off x="3257591" y="4172464"/>
          <a:ext cx="136525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842" name="Equation" r:id="rId6" imgW="101600" imgH="152400" progId="Equation.DSMT4">
                  <p:embed/>
                </p:oleObj>
              </mc:Choice>
              <mc:Fallback>
                <p:oleObj name="Equation" r:id="rId6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7591" y="4172464"/>
                        <a:ext cx="136525" cy="20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3" name="Straight Connector 362"/>
          <p:cNvCxnSpPr/>
          <p:nvPr/>
        </p:nvCxnSpPr>
        <p:spPr>
          <a:xfrm flipH="1">
            <a:off x="6293282" y="2281229"/>
            <a:ext cx="563904" cy="698641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 flipH="1">
            <a:off x="6221184" y="2577631"/>
            <a:ext cx="784620" cy="85308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V="1">
            <a:off x="8031181" y="1020895"/>
            <a:ext cx="285900" cy="826183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flipH="1" flipV="1">
            <a:off x="7766823" y="799153"/>
            <a:ext cx="54601" cy="856958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flipH="1" flipV="1">
            <a:off x="7083920" y="819794"/>
            <a:ext cx="473147" cy="751264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H="1" flipV="1">
            <a:off x="6490914" y="1190528"/>
            <a:ext cx="775391" cy="417241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H="1" flipV="1">
            <a:off x="6129259" y="1765665"/>
            <a:ext cx="909206" cy="1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flipH="1">
            <a:off x="6075024" y="2003732"/>
            <a:ext cx="817926" cy="313007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H="1" flipV="1">
            <a:off x="7159913" y="2718519"/>
            <a:ext cx="73232" cy="895994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flipH="1" flipV="1">
            <a:off x="7399623" y="2827085"/>
            <a:ext cx="422651" cy="7472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flipH="1" flipV="1">
            <a:off x="7701485" y="2796179"/>
            <a:ext cx="706168" cy="485733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flipH="1" flipV="1">
            <a:off x="7956088" y="2647682"/>
            <a:ext cx="848960" cy="8956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flipH="1">
            <a:off x="8099739" y="2194576"/>
            <a:ext cx="815160" cy="204604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flipH="1">
            <a:off x="8127077" y="1490795"/>
            <a:ext cx="604946" cy="60336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23016" y="1479700"/>
            <a:ext cx="4949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--Because the B-</a:t>
            </a:r>
            <a:r>
              <a:rPr lang="en-US" sz="2000" dirty="0" err="1">
                <a:solidFill>
                  <a:srgbClr val="FF0000"/>
                </a:solidFill>
                <a:latin typeface="Apple Chancery"/>
                <a:cs typeface="Apple Chancery"/>
              </a:rPr>
              <a:t>fld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for a toroid circles along the toroid’s axis,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695805" y="6516250"/>
            <a:ext cx="42428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232)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0" y="304825"/>
            <a:ext cx="55100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8: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Derive an expression </a:t>
            </a:r>
            <a:r>
              <a:rPr lang="en-US" sz="2000" dirty="0">
                <a:latin typeface="Times New Roman"/>
                <a:cs typeface="Times New Roman"/>
              </a:rPr>
              <a:t>for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inside</a:t>
            </a:r>
            <a:r>
              <a:rPr lang="en-US" sz="2000" dirty="0">
                <a:latin typeface="Times New Roman"/>
                <a:cs typeface="Times New Roman"/>
              </a:rPr>
              <a:t> an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N-turn toroid </a:t>
            </a:r>
            <a:r>
              <a:rPr lang="en-US" sz="2000" dirty="0">
                <a:latin typeface="Times New Roman"/>
                <a:cs typeface="Times New Roman"/>
              </a:rPr>
              <a:t>(a coil with N winds that curves back on itself)</a:t>
            </a:r>
          </a:p>
        </p:txBody>
      </p:sp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423016" y="2575883"/>
            <a:ext cx="51268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--Noting that N wires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pass through the </a:t>
            </a:r>
            <a:r>
              <a:rPr lang="en-US" sz="2000" dirty="0" err="1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path</a:t>
            </a:r>
            <a:r>
              <a:rPr lang="en-US" sz="2000" dirty="0">
                <a:latin typeface="Times New Roman"/>
                <a:cs typeface="Times New Roman"/>
              </a:rPr>
              <a:t>, 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current through the face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Ni </a:t>
            </a:r>
            <a:r>
              <a:rPr lang="en-US" sz="2000" dirty="0">
                <a:latin typeface="Times New Roman"/>
                <a:cs typeface="Times New Roman"/>
              </a:rPr>
              <a:t>and we can write:</a:t>
            </a:r>
          </a:p>
        </p:txBody>
      </p:sp>
      <p:sp>
        <p:nvSpPr>
          <p:cNvPr id="290" name="Text Box 2"/>
          <p:cNvSpPr txBox="1">
            <a:spLocks noChangeArrowheads="1"/>
          </p:cNvSpPr>
          <p:nvPr/>
        </p:nvSpPr>
        <p:spPr bwMode="auto">
          <a:xfrm>
            <a:off x="423016" y="1795181"/>
            <a:ext cx="4949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                           the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path </a:t>
            </a:r>
            <a:r>
              <a:rPr lang="en-US" sz="2000" dirty="0">
                <a:latin typeface="Times New Roman"/>
                <a:cs typeface="Times New Roman"/>
              </a:rPr>
              <a:t>that is applicable here is a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circle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of radius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Donut 2"/>
          <p:cNvSpPr/>
          <p:nvPr/>
        </p:nvSpPr>
        <p:spPr>
          <a:xfrm>
            <a:off x="6118701" y="819794"/>
            <a:ext cx="2754541" cy="2754541"/>
          </a:xfrm>
          <a:prstGeom prst="donut">
            <a:avLst/>
          </a:prstGeom>
          <a:solidFill>
            <a:srgbClr val="FFFF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6519997" y="2709048"/>
            <a:ext cx="640457" cy="103441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6490914" y="1190528"/>
            <a:ext cx="547550" cy="575137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7233145" y="2827085"/>
            <a:ext cx="171187" cy="743967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6869109" y="213131"/>
            <a:ext cx="1286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Apple Chancery"/>
                <a:cs typeface="Apple Chancery"/>
              </a:rPr>
              <a:t>from above:</a:t>
            </a:r>
            <a:endParaRPr lang="en-US" sz="1800" dirty="0">
              <a:latin typeface="Times New Roman"/>
              <a:cs typeface="Times New Roman"/>
            </a:endParaRPr>
          </a:p>
        </p:txBody>
      </p:sp>
      <p:grpSp>
        <p:nvGrpSpPr>
          <p:cNvPr id="262" name="Group 261"/>
          <p:cNvGrpSpPr/>
          <p:nvPr/>
        </p:nvGrpSpPr>
        <p:grpSpPr>
          <a:xfrm rot="17417206">
            <a:off x="6542361" y="3454552"/>
            <a:ext cx="184978" cy="130175"/>
            <a:chOff x="6423025" y="3248025"/>
            <a:chExt cx="184978" cy="130175"/>
          </a:xfrm>
        </p:grpSpPr>
        <p:cxnSp>
          <p:nvCxnSpPr>
            <p:cNvPr id="263" name="Straight Connector 262"/>
            <p:cNvCxnSpPr/>
            <p:nvPr/>
          </p:nvCxnSpPr>
          <p:spPr>
            <a:xfrm>
              <a:off x="6451600" y="3248025"/>
              <a:ext cx="156403" cy="103026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V="1">
              <a:off x="6423025" y="3351051"/>
              <a:ext cx="184978" cy="27149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1" name="Object 2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31694"/>
              </p:ext>
            </p:extLst>
          </p:nvPr>
        </p:nvGraphicFramePr>
        <p:xfrm>
          <a:off x="6702504" y="3453044"/>
          <a:ext cx="1492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843" name="Equation" r:id="rId8" imgW="88900" imgH="165100" progId="Equation.DSMT4">
                  <p:embed/>
                </p:oleObj>
              </mc:Choice>
              <mc:Fallback>
                <p:oleObj name="Equation" r:id="rId8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2504" y="3453044"/>
                        <a:ext cx="149225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" name="Object 2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670703"/>
              </p:ext>
            </p:extLst>
          </p:nvPr>
        </p:nvGraphicFramePr>
        <p:xfrm>
          <a:off x="7325597" y="1697854"/>
          <a:ext cx="171450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844" name="Equation" r:id="rId10" imgW="101600" imgH="127000" progId="Equation.DSMT4">
                  <p:embed/>
                </p:oleObj>
              </mc:Choice>
              <mc:Fallback>
                <p:oleObj name="Equation" r:id="rId10" imgW="1016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25597" y="1697854"/>
                        <a:ext cx="171450" cy="21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5" name="Group 404"/>
          <p:cNvGrpSpPr/>
          <p:nvPr/>
        </p:nvGrpSpPr>
        <p:grpSpPr>
          <a:xfrm>
            <a:off x="6286635" y="986893"/>
            <a:ext cx="2421560" cy="2421560"/>
            <a:chOff x="6330312" y="3715673"/>
            <a:chExt cx="2421560" cy="2421560"/>
          </a:xfrm>
        </p:grpSpPr>
        <p:sp>
          <p:nvSpPr>
            <p:cNvPr id="275" name="Oval 274"/>
            <p:cNvSpPr/>
            <p:nvPr/>
          </p:nvSpPr>
          <p:spPr>
            <a:xfrm>
              <a:off x="6708216" y="4103697"/>
              <a:ext cx="1652542" cy="1652542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6559863" y="3971799"/>
              <a:ext cx="1953661" cy="195366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6330312" y="3715673"/>
              <a:ext cx="2421560" cy="2421560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6438938" y="5340212"/>
              <a:ext cx="498387" cy="343295"/>
              <a:chOff x="6496374" y="5425947"/>
              <a:chExt cx="498387" cy="343295"/>
            </a:xfrm>
          </p:grpSpPr>
          <p:grpSp>
            <p:nvGrpSpPr>
              <p:cNvPr id="278" name="Group 277"/>
              <p:cNvGrpSpPr/>
              <p:nvPr/>
            </p:nvGrpSpPr>
            <p:grpSpPr>
              <a:xfrm rot="13170004">
                <a:off x="6496374" y="5639067"/>
                <a:ext cx="184978" cy="130175"/>
                <a:chOff x="6423025" y="3248025"/>
                <a:chExt cx="184978" cy="130175"/>
              </a:xfrm>
            </p:grpSpPr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6451600" y="3248025"/>
                  <a:ext cx="156403" cy="1030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flipV="1">
                  <a:off x="6423025" y="3351051"/>
                  <a:ext cx="184978" cy="2714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oup 280"/>
              <p:cNvGrpSpPr/>
              <p:nvPr/>
            </p:nvGrpSpPr>
            <p:grpSpPr>
              <a:xfrm rot="13170004">
                <a:off x="6692508" y="5530011"/>
                <a:ext cx="184978" cy="130175"/>
                <a:chOff x="6423025" y="3248025"/>
                <a:chExt cx="184978" cy="130175"/>
              </a:xfrm>
            </p:grpSpPr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6451600" y="3248025"/>
                  <a:ext cx="156403" cy="1030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V="1">
                  <a:off x="6423025" y="3351051"/>
                  <a:ext cx="184978" cy="2714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/>
            </p:nvGrpSpPr>
            <p:grpSpPr>
              <a:xfrm rot="13170004">
                <a:off x="6809783" y="5425947"/>
                <a:ext cx="184978" cy="130175"/>
                <a:chOff x="6423025" y="3248025"/>
                <a:chExt cx="184978" cy="130175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6451600" y="3248025"/>
                  <a:ext cx="156403" cy="1030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V="1">
                  <a:off x="6423025" y="3351051"/>
                  <a:ext cx="184978" cy="2714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288" name="Object 2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842037"/>
                </p:ext>
              </p:extLst>
            </p:nvPr>
          </p:nvGraphicFramePr>
          <p:xfrm>
            <a:off x="6563644" y="5627651"/>
            <a:ext cx="233362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8845" name="Equation" r:id="rId12" imgW="139700" imgH="152400" progId="Equation.DSMT4">
                    <p:embed/>
                  </p:oleObj>
                </mc:Choice>
                <mc:Fallback>
                  <p:oleObj name="Equation" r:id="rId12" imgW="1397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63644" y="5627651"/>
                          <a:ext cx="233362" cy="257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9" name="Straight Arrow Connector 288"/>
          <p:cNvCxnSpPr/>
          <p:nvPr/>
        </p:nvCxnSpPr>
        <p:spPr>
          <a:xfrm flipH="1" flipV="1">
            <a:off x="6958009" y="1309820"/>
            <a:ext cx="534226" cy="88925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6" name="Text Box 2"/>
          <p:cNvSpPr txBox="1">
            <a:spLocks noChangeArrowheads="1"/>
          </p:cNvSpPr>
          <p:nvPr/>
        </p:nvSpPr>
        <p:spPr bwMode="auto">
          <a:xfrm>
            <a:off x="423016" y="5950522"/>
            <a:ext cx="3463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--Notice that B </a:t>
            </a:r>
            <a:r>
              <a:rPr lang="en-US" sz="2000" dirty="0">
                <a:latin typeface="Times New Roman"/>
                <a:cs typeface="Times New Roman"/>
              </a:rPr>
              <a:t>varies with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cxnSp>
        <p:nvCxnSpPr>
          <p:cNvPr id="307" name="Straight Connector 306"/>
          <p:cNvCxnSpPr/>
          <p:nvPr/>
        </p:nvCxnSpPr>
        <p:spPr>
          <a:xfrm flipH="1" flipV="1">
            <a:off x="6129259" y="1765665"/>
            <a:ext cx="774852" cy="23257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7701484" y="2796179"/>
            <a:ext cx="120790" cy="774873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7956087" y="2644542"/>
            <a:ext cx="451566" cy="63737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8109673" y="2405432"/>
            <a:ext cx="695375" cy="33181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8127076" y="2094155"/>
            <a:ext cx="787823" cy="100421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V="1">
            <a:off x="8031181" y="1490795"/>
            <a:ext cx="700842" cy="356283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flipV="1">
            <a:off x="7822274" y="1020895"/>
            <a:ext cx="494807" cy="62990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7083920" y="819794"/>
            <a:ext cx="189275" cy="78797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>
            <a:off x="7551319" y="799153"/>
            <a:ext cx="215504" cy="77190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H="1">
            <a:off x="6293282" y="2577631"/>
            <a:ext cx="712521" cy="40223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>
            <a:off x="6075024" y="2281787"/>
            <a:ext cx="797100" cy="34952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705169" y="3912077"/>
            <a:ext cx="3318860" cy="2345648"/>
            <a:chOff x="5831181" y="590802"/>
            <a:chExt cx="3318860" cy="2345648"/>
          </a:xfrm>
        </p:grpSpPr>
        <p:sp>
          <p:nvSpPr>
            <p:cNvPr id="138" name="Text Box 2"/>
            <p:cNvSpPr txBox="1">
              <a:spLocks noChangeArrowheads="1"/>
            </p:cNvSpPr>
            <p:nvPr/>
          </p:nvSpPr>
          <p:spPr bwMode="auto">
            <a:xfrm>
              <a:off x="7374831" y="590802"/>
              <a:ext cx="16363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Apple Chancery"/>
                  <a:cs typeface="Apple Chancery"/>
                </a:rPr>
                <a:t>from the side: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831181" y="1163231"/>
              <a:ext cx="3318860" cy="1773219"/>
              <a:chOff x="5831181" y="4736008"/>
              <a:chExt cx="3318860" cy="1773219"/>
            </a:xfrm>
          </p:grpSpPr>
          <p:sp>
            <p:nvSpPr>
              <p:cNvPr id="259" name="Freeform 258"/>
              <p:cNvSpPr/>
              <p:nvPr/>
            </p:nvSpPr>
            <p:spPr>
              <a:xfrm rot="11573212" flipH="1">
                <a:off x="8852245" y="5998270"/>
                <a:ext cx="297796" cy="399144"/>
              </a:xfrm>
              <a:custGeom>
                <a:avLst/>
                <a:gdLst>
                  <a:gd name="connsiteX0" fmla="*/ 0 w 171920"/>
                  <a:gd name="connsiteY0" fmla="*/ 419100 h 419100"/>
                  <a:gd name="connsiteX1" fmla="*/ 22225 w 171920"/>
                  <a:gd name="connsiteY1" fmla="*/ 333375 h 419100"/>
                  <a:gd name="connsiteX2" fmla="*/ 69850 w 171920"/>
                  <a:gd name="connsiteY2" fmla="*/ 231775 h 419100"/>
                  <a:gd name="connsiteX3" fmla="*/ 158750 w 171920"/>
                  <a:gd name="connsiteY3" fmla="*/ 85725 h 419100"/>
                  <a:gd name="connsiteX4" fmla="*/ 171450 w 171920"/>
                  <a:gd name="connsiteY4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0" h="419100">
                    <a:moveTo>
                      <a:pt x="0" y="419100"/>
                    </a:moveTo>
                    <a:cubicBezTo>
                      <a:pt x="5291" y="391848"/>
                      <a:pt x="10583" y="364596"/>
                      <a:pt x="22225" y="333375"/>
                    </a:cubicBezTo>
                    <a:cubicBezTo>
                      <a:pt x="33867" y="302154"/>
                      <a:pt x="47096" y="273050"/>
                      <a:pt x="69850" y="231775"/>
                    </a:cubicBezTo>
                    <a:cubicBezTo>
                      <a:pt x="92604" y="190500"/>
                      <a:pt x="141817" y="124354"/>
                      <a:pt x="158750" y="85725"/>
                    </a:cubicBezTo>
                    <a:cubicBezTo>
                      <a:pt x="175683" y="47096"/>
                      <a:pt x="171450" y="0"/>
                      <a:pt x="171450" y="0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72936" y="4753656"/>
                <a:ext cx="2760873" cy="1603171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 flipH="1">
                <a:off x="6440769" y="47487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5979661" y="4750128"/>
                <a:ext cx="267928" cy="653144"/>
              </a:xfrm>
              <a:custGeom>
                <a:avLst/>
                <a:gdLst>
                  <a:gd name="connsiteX0" fmla="*/ 0 w 171920"/>
                  <a:gd name="connsiteY0" fmla="*/ 419100 h 419100"/>
                  <a:gd name="connsiteX1" fmla="*/ 22225 w 171920"/>
                  <a:gd name="connsiteY1" fmla="*/ 333375 h 419100"/>
                  <a:gd name="connsiteX2" fmla="*/ 69850 w 171920"/>
                  <a:gd name="connsiteY2" fmla="*/ 231775 h 419100"/>
                  <a:gd name="connsiteX3" fmla="*/ 158750 w 171920"/>
                  <a:gd name="connsiteY3" fmla="*/ 85725 h 419100"/>
                  <a:gd name="connsiteX4" fmla="*/ 171450 w 171920"/>
                  <a:gd name="connsiteY4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20" h="419100">
                    <a:moveTo>
                      <a:pt x="0" y="419100"/>
                    </a:moveTo>
                    <a:cubicBezTo>
                      <a:pt x="5291" y="391848"/>
                      <a:pt x="10583" y="364596"/>
                      <a:pt x="22225" y="333375"/>
                    </a:cubicBezTo>
                    <a:cubicBezTo>
                      <a:pt x="33867" y="302154"/>
                      <a:pt x="47096" y="273050"/>
                      <a:pt x="69850" y="231775"/>
                    </a:cubicBezTo>
                    <a:cubicBezTo>
                      <a:pt x="92604" y="190500"/>
                      <a:pt x="141817" y="124354"/>
                      <a:pt x="158750" y="85725"/>
                    </a:cubicBezTo>
                    <a:cubicBezTo>
                      <a:pt x="175683" y="47096"/>
                      <a:pt x="171450" y="0"/>
                      <a:pt x="171450" y="0"/>
                    </a:cubicBezTo>
                  </a:path>
                </a:pathLst>
              </a:cu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73" name="Object 2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3240678"/>
                  </p:ext>
                </p:extLst>
              </p:nvPr>
            </p:nvGraphicFramePr>
            <p:xfrm>
              <a:off x="5831181" y="4942515"/>
              <a:ext cx="149225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8846" name="Equation" r:id="rId14" imgW="88900" imgH="165100" progId="Equation.DSMT4">
                      <p:embed/>
                    </p:oleObj>
                  </mc:Choice>
                  <mc:Fallback>
                    <p:oleObj name="Equation" r:id="rId14" imgW="88900" imgH="1651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5831181" y="4942515"/>
                            <a:ext cx="149225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4" name="Object 27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7917212"/>
                  </p:ext>
                </p:extLst>
              </p:nvPr>
            </p:nvGraphicFramePr>
            <p:xfrm>
              <a:off x="8936868" y="6229827"/>
              <a:ext cx="149225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18847" name="Equation" r:id="rId16" imgW="88900" imgH="165100" progId="Equation.DSMT4">
                      <p:embed/>
                    </p:oleObj>
                  </mc:Choice>
                  <mc:Fallback>
                    <p:oleObj name="Equation" r:id="rId16" imgW="88900" imgH="1651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8936868" y="6229827"/>
                            <a:ext cx="149225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88" name="Straight Connector 387"/>
              <p:cNvCxnSpPr/>
              <p:nvPr/>
            </p:nvCxnSpPr>
            <p:spPr>
              <a:xfrm flipH="1">
                <a:off x="6872569" y="47487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flipH="1">
                <a:off x="7304369" y="47614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 flipH="1">
                <a:off x="7736169" y="47487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H="1">
                <a:off x="8167969" y="47360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flipH="1">
                <a:off x="8599769" y="4736008"/>
                <a:ext cx="170422" cy="160811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394"/>
            <p:cNvGrpSpPr/>
            <p:nvPr/>
          </p:nvGrpSpPr>
          <p:grpSpPr>
            <a:xfrm rot="17096442">
              <a:off x="5939192" y="1546157"/>
              <a:ext cx="184978" cy="130175"/>
              <a:chOff x="6423025" y="3248025"/>
              <a:chExt cx="184978" cy="130175"/>
            </a:xfrm>
          </p:grpSpPr>
          <p:cxnSp>
            <p:nvCxnSpPr>
              <p:cNvPr id="396" name="Straight Connector 395"/>
              <p:cNvCxnSpPr/>
              <p:nvPr/>
            </p:nvCxnSpPr>
            <p:spPr>
              <a:xfrm>
                <a:off x="6451600" y="3248025"/>
                <a:ext cx="156403" cy="1030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flipV="1">
                <a:off x="6423025" y="3351051"/>
                <a:ext cx="184978" cy="271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8" name="Group 397"/>
            <p:cNvGrpSpPr/>
            <p:nvPr/>
          </p:nvGrpSpPr>
          <p:grpSpPr>
            <a:xfrm rot="2536112">
              <a:off x="8950679" y="2590128"/>
              <a:ext cx="184978" cy="130175"/>
              <a:chOff x="6423025" y="3248025"/>
              <a:chExt cx="184978" cy="130175"/>
            </a:xfrm>
          </p:grpSpPr>
          <p:cxnSp>
            <p:nvCxnSpPr>
              <p:cNvPr id="399" name="Straight Connector 398"/>
              <p:cNvCxnSpPr/>
              <p:nvPr/>
            </p:nvCxnSpPr>
            <p:spPr>
              <a:xfrm>
                <a:off x="6451600" y="3248025"/>
                <a:ext cx="156403" cy="1030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flipV="1">
                <a:off x="6423025" y="3351051"/>
                <a:ext cx="184978" cy="271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4" name="Group 403"/>
          <p:cNvGrpSpPr/>
          <p:nvPr/>
        </p:nvGrpSpPr>
        <p:grpSpPr>
          <a:xfrm>
            <a:off x="4979499" y="645963"/>
            <a:ext cx="3682551" cy="2635949"/>
            <a:chOff x="5023176" y="3374743"/>
            <a:chExt cx="3682551" cy="2635949"/>
          </a:xfrm>
        </p:grpSpPr>
        <p:sp>
          <p:nvSpPr>
            <p:cNvPr id="39" name="Oval 38"/>
            <p:cNvSpPr/>
            <p:nvPr/>
          </p:nvSpPr>
          <p:spPr>
            <a:xfrm>
              <a:off x="6470963" y="3879231"/>
              <a:ext cx="2131461" cy="2131461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2" name="Group 381"/>
            <p:cNvGrpSpPr/>
            <p:nvPr/>
          </p:nvGrpSpPr>
          <p:grpSpPr>
            <a:xfrm>
              <a:off x="7790994" y="3883793"/>
              <a:ext cx="265976" cy="130175"/>
              <a:chOff x="5967134" y="3403600"/>
              <a:chExt cx="265976" cy="130175"/>
            </a:xfrm>
          </p:grpSpPr>
          <p:grpSp>
            <p:nvGrpSpPr>
              <p:cNvPr id="292" name="Group 291"/>
              <p:cNvGrpSpPr/>
              <p:nvPr/>
            </p:nvGrpSpPr>
            <p:grpSpPr>
              <a:xfrm rot="574318">
                <a:off x="6048132" y="3403600"/>
                <a:ext cx="184978" cy="130175"/>
                <a:chOff x="6423025" y="3248025"/>
                <a:chExt cx="184978" cy="130175"/>
              </a:xfrm>
              <a:effectLst/>
            </p:grpSpPr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451600" y="3248025"/>
                  <a:ext cx="156403" cy="103026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flipV="1">
                  <a:off x="6423025" y="3351051"/>
                  <a:ext cx="184978" cy="27149"/>
                </a:xfrm>
                <a:prstGeom prst="line">
                  <a:avLst/>
                </a:prstGeom>
                <a:ln w="38100" cmpd="sng"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5967134" y="3430745"/>
                <a:ext cx="264730" cy="91723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95" name="Object 2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1486962"/>
                </p:ext>
              </p:extLst>
            </p:nvPr>
          </p:nvGraphicFramePr>
          <p:xfrm>
            <a:off x="8386640" y="3374743"/>
            <a:ext cx="319087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8848" name="Equation" r:id="rId17" imgW="190500" imgH="190500" progId="Equation.DSMT4">
                    <p:embed/>
                  </p:oleObj>
                </mc:Choice>
                <mc:Fallback>
                  <p:oleObj name="Equation" r:id="rId17" imgW="1905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386640" y="3374743"/>
                          <a:ext cx="319087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4" name="Freeform 383"/>
            <p:cNvSpPr/>
            <p:nvPr/>
          </p:nvSpPr>
          <p:spPr>
            <a:xfrm>
              <a:off x="7886700" y="3581400"/>
              <a:ext cx="482600" cy="266700"/>
            </a:xfrm>
            <a:custGeom>
              <a:avLst/>
              <a:gdLst>
                <a:gd name="connsiteX0" fmla="*/ 0 w 482600"/>
                <a:gd name="connsiteY0" fmla="*/ 266700 h 266700"/>
                <a:gd name="connsiteX1" fmla="*/ 431800 w 482600"/>
                <a:gd name="connsiteY1" fmla="*/ 101600 h 266700"/>
                <a:gd name="connsiteX2" fmla="*/ 266700 w 482600"/>
                <a:gd name="connsiteY2" fmla="*/ 63500 h 266700"/>
                <a:gd name="connsiteX3" fmla="*/ 482600 w 482600"/>
                <a:gd name="connsiteY3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00" h="266700">
                  <a:moveTo>
                    <a:pt x="0" y="266700"/>
                  </a:moveTo>
                  <a:cubicBezTo>
                    <a:pt x="193675" y="201083"/>
                    <a:pt x="387350" y="135467"/>
                    <a:pt x="431800" y="101600"/>
                  </a:cubicBezTo>
                  <a:cubicBezTo>
                    <a:pt x="476250" y="67733"/>
                    <a:pt x="258233" y="80433"/>
                    <a:pt x="266700" y="63500"/>
                  </a:cubicBezTo>
                  <a:cubicBezTo>
                    <a:pt x="275167" y="46567"/>
                    <a:pt x="482600" y="0"/>
                    <a:pt x="482600" y="0"/>
                  </a:cubicBezTo>
                </a:path>
              </a:pathLst>
            </a:custGeom>
            <a:ln w="952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Text Box 2"/>
            <p:cNvSpPr txBox="1">
              <a:spLocks noChangeArrowheads="1"/>
            </p:cNvSpPr>
            <p:nvPr/>
          </p:nvSpPr>
          <p:spPr bwMode="auto">
            <a:xfrm>
              <a:off x="5023176" y="4841824"/>
              <a:ext cx="101207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763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Amperian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</a:p>
            <a:p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   path</a:t>
              </a:r>
            </a:p>
          </p:txBody>
        </p:sp>
        <p:sp>
          <p:nvSpPr>
            <p:cNvPr id="402" name="Freeform 401"/>
            <p:cNvSpPr/>
            <p:nvPr/>
          </p:nvSpPr>
          <p:spPr>
            <a:xfrm rot="20712674">
              <a:off x="5915345" y="4781678"/>
              <a:ext cx="586247" cy="152400"/>
            </a:xfrm>
            <a:custGeom>
              <a:avLst/>
              <a:gdLst>
                <a:gd name="connsiteX0" fmla="*/ 635000 w 635000"/>
                <a:gd name="connsiteY0" fmla="*/ 0 h 152400"/>
                <a:gd name="connsiteX1" fmla="*/ 101600 w 635000"/>
                <a:gd name="connsiteY1" fmla="*/ 38100 h 152400"/>
                <a:gd name="connsiteX2" fmla="*/ 279400 w 635000"/>
                <a:gd name="connsiteY2" fmla="*/ 114300 h 152400"/>
                <a:gd name="connsiteX3" fmla="*/ 0 w 6350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0" h="152400">
                  <a:moveTo>
                    <a:pt x="635000" y="0"/>
                  </a:moveTo>
                  <a:cubicBezTo>
                    <a:pt x="397933" y="9525"/>
                    <a:pt x="160867" y="19050"/>
                    <a:pt x="101600" y="38100"/>
                  </a:cubicBezTo>
                  <a:cubicBezTo>
                    <a:pt x="42333" y="57150"/>
                    <a:pt x="296333" y="95250"/>
                    <a:pt x="279400" y="114300"/>
                  </a:cubicBezTo>
                  <a:cubicBezTo>
                    <a:pt x="262467" y="133350"/>
                    <a:pt x="0" y="152400"/>
                    <a:pt x="0" y="152400"/>
                  </a:cubicBezTo>
                </a:path>
              </a:pathLst>
            </a:cu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81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4" grpId="0"/>
      <p:bldP spid="290" grpId="0"/>
      <p:bldP spid="30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33.)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889025"/>
            <a:ext cx="4760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 solenoid, </a:t>
            </a:r>
            <a:r>
              <a:rPr lang="en-US" sz="2000" dirty="0">
                <a:latin typeface="Times New Roman"/>
                <a:cs typeface="Times New Roman"/>
              </a:rPr>
              <a:t>also referred to as a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coil</a:t>
            </a:r>
            <a:r>
              <a:rPr lang="en-US" sz="2000" dirty="0">
                <a:latin typeface="Times New Roman"/>
                <a:cs typeface="Times New Roman"/>
              </a:rPr>
              <a:t>, is exactly that. 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long wire tightly coiled helically</a:t>
            </a:r>
            <a:r>
              <a:rPr lang="en-US" sz="2000" dirty="0">
                <a:latin typeface="Times New Roman"/>
                <a:cs typeface="Times New Roman"/>
              </a:rPr>
              <a:t>.  They are typically characterized by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number of winds per unit length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230361" y="2439358"/>
            <a:ext cx="8530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--Solenoids are typically </a:t>
            </a:r>
            <a:r>
              <a:rPr lang="en-US" sz="2000" dirty="0">
                <a:latin typeface="Times New Roman"/>
                <a:cs typeface="Times New Roman"/>
              </a:rPr>
              <a:t>tightly wound, but an spread out version (courtesy of Mr. White) allows us to see their microstructure.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Solenoids</a:t>
            </a:r>
          </a:p>
        </p:txBody>
      </p:sp>
      <p:pic>
        <p:nvPicPr>
          <p:cNvPr id="95" name="Picture 94" descr="Solen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7" y="708025"/>
            <a:ext cx="28844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F30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43" y="3261545"/>
            <a:ext cx="5018053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69812" y="3147244"/>
            <a:ext cx="3512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--Between the winds </a:t>
            </a:r>
            <a:r>
              <a:rPr lang="en-US" sz="2000" dirty="0">
                <a:latin typeface="Times New Roman"/>
                <a:cs typeface="Times New Roman"/>
              </a:rPr>
              <a:t>the fields add to zero;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16608" y="3855130"/>
            <a:ext cx="35124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--Outside the winds </a:t>
            </a:r>
            <a:r>
              <a:rPr lang="en-US" sz="2000" dirty="0">
                <a:latin typeface="Times New Roman"/>
                <a:cs typeface="Times New Roman"/>
              </a:rPr>
              <a:t>the field is weak and drops to zero fairly quickly;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16608" y="4877486"/>
            <a:ext cx="3512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--Down the axis, </a:t>
            </a:r>
            <a:r>
              <a:rPr lang="en-US" sz="2000" dirty="0">
                <a:latin typeface="Times New Roman"/>
                <a:cs typeface="Times New Roman"/>
              </a:rPr>
              <a:t>the field is intense;</a:t>
            </a:r>
          </a:p>
        </p:txBody>
      </p:sp>
    </p:spTree>
    <p:extLst>
      <p:ext uri="{BB962C8B-B14F-4D97-AF65-F5344CB8AC3E}">
        <p14:creationId xmlns:p14="http://schemas.microsoft.com/office/powerpoint/2010/main" val="42483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31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34.)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1209760"/>
            <a:ext cx="32621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There is still another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right-hand rule </a:t>
            </a:r>
            <a:r>
              <a:rPr lang="en-US" sz="2000" dirty="0">
                <a:latin typeface="Times New Roman"/>
                <a:cs typeface="Times New Roman"/>
              </a:rPr>
              <a:t>that can be used to determine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magnetic field </a:t>
            </a:r>
            <a:r>
              <a:rPr lang="en-US" sz="2000" dirty="0">
                <a:latin typeface="Times New Roman"/>
                <a:cs typeface="Times New Roman"/>
              </a:rPr>
              <a:t>due to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through a coil</a:t>
            </a:r>
            <a:r>
              <a:rPr lang="en-US" sz="2000" dirty="0">
                <a:latin typeface="Times New Roman"/>
                <a:cs typeface="Times New Roman"/>
              </a:rPr>
              <a:t>.  It’s easy (and fun!).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Trickery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9788" y="1631950"/>
            <a:ext cx="4040187" cy="1762125"/>
          </a:xfrm>
          <a:prstGeom prst="rect">
            <a:avLst/>
          </a:prstGeom>
          <a:gradFill rotWithShape="0">
            <a:gsLst>
              <a:gs pos="0">
                <a:srgbClr val="690A1B"/>
              </a:gs>
              <a:gs pos="50000">
                <a:srgbClr val="E3153B"/>
              </a:gs>
              <a:gs pos="100000">
                <a:srgbClr val="690A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120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>
            <a:off x="4330700" y="18669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53975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57023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>
            <a:off x="60071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63119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66167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69215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>
            <a:off x="72263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75311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4" name="Freeform 23"/>
          <p:cNvSpPr>
            <a:spLocks noChangeArrowheads="1"/>
          </p:cNvSpPr>
          <p:nvPr/>
        </p:nvSpPr>
        <p:spPr bwMode="auto">
          <a:xfrm>
            <a:off x="78359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8140700" y="1562100"/>
            <a:ext cx="101600" cy="1868488"/>
          </a:xfrm>
          <a:custGeom>
            <a:avLst/>
            <a:gdLst>
              <a:gd name="T0" fmla="*/ 100550 w 102129"/>
              <a:gd name="T1" fmla="*/ 76663 h 1869016"/>
              <a:gd name="T2" fmla="*/ 75544 w 102129"/>
              <a:gd name="T3" fmla="*/ 32252 h 1869016"/>
              <a:gd name="T4" fmla="*/ 41158 w 102129"/>
              <a:gd name="T5" fmla="*/ 270176 h 1869016"/>
              <a:gd name="T6" fmla="*/ 19277 w 102129"/>
              <a:gd name="T7" fmla="*/ 717470 h 1869016"/>
              <a:gd name="T8" fmla="*/ 520 w 102129"/>
              <a:gd name="T9" fmla="*/ 1250419 h 1869016"/>
              <a:gd name="T10" fmla="*/ 16150 w 102129"/>
              <a:gd name="T11" fmla="*/ 1675508 h 1869016"/>
              <a:gd name="T12" fmla="*/ 47410 w 102129"/>
              <a:gd name="T13" fmla="*/ 1830951 h 1869016"/>
              <a:gd name="T14" fmla="*/ 72417 w 102129"/>
              <a:gd name="T15" fmla="*/ 1865847 h 1869016"/>
              <a:gd name="T16" fmla="*/ 97424 w 102129"/>
              <a:gd name="T17" fmla="*/ 1840469 h 18690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29"/>
              <a:gd name="T28" fmla="*/ 0 h 1869016"/>
              <a:gd name="T29" fmla="*/ 102129 w 102129"/>
              <a:gd name="T30" fmla="*/ 1869016 h 18690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29" h="1869016">
                <a:moveTo>
                  <a:pt x="102129" y="76729"/>
                </a:moveTo>
                <a:cubicBezTo>
                  <a:pt x="94456" y="38364"/>
                  <a:pt x="86783" y="0"/>
                  <a:pt x="76729" y="32279"/>
                </a:cubicBezTo>
                <a:cubicBezTo>
                  <a:pt x="66675" y="64558"/>
                  <a:pt x="51329" y="156104"/>
                  <a:pt x="41804" y="270404"/>
                </a:cubicBezTo>
                <a:cubicBezTo>
                  <a:pt x="32279" y="384704"/>
                  <a:pt x="26458" y="554567"/>
                  <a:pt x="19579" y="718079"/>
                </a:cubicBezTo>
                <a:cubicBezTo>
                  <a:pt x="12700" y="881591"/>
                  <a:pt x="1058" y="1091671"/>
                  <a:pt x="529" y="1251479"/>
                </a:cubicBezTo>
                <a:cubicBezTo>
                  <a:pt x="0" y="1411287"/>
                  <a:pt x="8467" y="1580092"/>
                  <a:pt x="16404" y="1676929"/>
                </a:cubicBezTo>
                <a:cubicBezTo>
                  <a:pt x="24342" y="1773767"/>
                  <a:pt x="38629" y="1800754"/>
                  <a:pt x="48154" y="1832504"/>
                </a:cubicBezTo>
                <a:cubicBezTo>
                  <a:pt x="57679" y="1864254"/>
                  <a:pt x="65087" y="1865842"/>
                  <a:pt x="73554" y="1867429"/>
                </a:cubicBezTo>
                <a:cubicBezTo>
                  <a:pt x="82021" y="1869016"/>
                  <a:pt x="98954" y="1842029"/>
                  <a:pt x="98954" y="184202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8216901" y="3632200"/>
            <a:ext cx="45561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Freeform 26"/>
          <p:cNvSpPr>
            <a:spLocks noChangeArrowheads="1"/>
          </p:cNvSpPr>
          <p:nvPr/>
        </p:nvSpPr>
        <p:spPr bwMode="auto">
          <a:xfrm>
            <a:off x="5092700" y="1562100"/>
            <a:ext cx="122238" cy="2590800"/>
          </a:xfrm>
          <a:custGeom>
            <a:avLst/>
            <a:gdLst>
              <a:gd name="T0" fmla="*/ 121189 w 122766"/>
              <a:gd name="T1" fmla="*/ 150749 h 2179462"/>
              <a:gd name="T2" fmla="*/ 83578 w 122766"/>
              <a:gd name="T3" fmla="*/ 57764 h 2179462"/>
              <a:gd name="T4" fmla="*/ 45968 w 122766"/>
              <a:gd name="T5" fmla="*/ 497331 h 2179462"/>
              <a:gd name="T6" fmla="*/ 20894 w 122766"/>
              <a:gd name="T7" fmla="*/ 1334198 h 2179462"/>
              <a:gd name="T8" fmla="*/ 4179 w 122766"/>
              <a:gd name="T9" fmla="*/ 2052717 h 2179462"/>
              <a:gd name="T10" fmla="*/ 4179 w 122766"/>
              <a:gd name="T11" fmla="*/ 2898039 h 2179462"/>
              <a:gd name="T12" fmla="*/ 4179 w 122766"/>
              <a:gd name="T13" fmla="*/ 3574293 h 2179462"/>
              <a:gd name="T14" fmla="*/ 0 w 122766"/>
              <a:gd name="T15" fmla="*/ 4351987 h 21794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2766"/>
              <a:gd name="T25" fmla="*/ 0 h 2179462"/>
              <a:gd name="T26" fmla="*/ 122766 w 122766"/>
              <a:gd name="T27" fmla="*/ 2179462 h 21794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2766" h="2179462">
                <a:moveTo>
                  <a:pt x="122766" y="75495"/>
                </a:moveTo>
                <a:cubicBezTo>
                  <a:pt x="110066" y="37747"/>
                  <a:pt x="97366" y="0"/>
                  <a:pt x="84666" y="28928"/>
                </a:cubicBezTo>
                <a:cubicBezTo>
                  <a:pt x="71966" y="57856"/>
                  <a:pt x="57149" y="142523"/>
                  <a:pt x="46566" y="249062"/>
                </a:cubicBezTo>
                <a:cubicBezTo>
                  <a:pt x="35983" y="355601"/>
                  <a:pt x="28222" y="538340"/>
                  <a:pt x="21166" y="668162"/>
                </a:cubicBezTo>
                <a:cubicBezTo>
                  <a:pt x="14111" y="797984"/>
                  <a:pt x="7055" y="897467"/>
                  <a:pt x="4233" y="1027995"/>
                </a:cubicBezTo>
                <a:cubicBezTo>
                  <a:pt x="1411" y="1158523"/>
                  <a:pt x="4233" y="1451328"/>
                  <a:pt x="4233" y="1451328"/>
                </a:cubicBezTo>
                <a:cubicBezTo>
                  <a:pt x="4233" y="1578328"/>
                  <a:pt x="4939" y="1668639"/>
                  <a:pt x="4233" y="1789995"/>
                </a:cubicBezTo>
                <a:cubicBezTo>
                  <a:pt x="3528" y="1911351"/>
                  <a:pt x="0" y="2179462"/>
                  <a:pt x="0" y="2179462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kern="1200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10800000">
            <a:off x="4330700" y="20955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10800000">
            <a:off x="4330700" y="23241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10800000">
            <a:off x="4330700" y="25527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10800000">
            <a:off x="4330700" y="27813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10800000">
            <a:off x="4330700" y="30099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10800000">
            <a:off x="4330700" y="3238500"/>
            <a:ext cx="45720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H="1">
            <a:off x="4935538" y="3695700"/>
            <a:ext cx="157162" cy="298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092700" y="3695700"/>
            <a:ext cx="147638" cy="298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92752"/>
              </p:ext>
            </p:extLst>
          </p:nvPr>
        </p:nvGraphicFramePr>
        <p:xfrm>
          <a:off x="4743451" y="3599543"/>
          <a:ext cx="192088" cy="35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88900" imgH="165100" progId="Equation.DSMT4">
                  <p:embed/>
                </p:oleObj>
              </mc:Choice>
              <mc:Fallback>
                <p:oleObj name="Equation" r:id="rId4" imgW="88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1" y="3599543"/>
                        <a:ext cx="192088" cy="35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30361" y="3446463"/>
            <a:ext cx="35161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Lay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right-hand </a:t>
            </a:r>
            <a:r>
              <a:rPr lang="en-US" sz="2000" dirty="0">
                <a:latin typeface="Times New Roman"/>
                <a:cs typeface="Times New Roman"/>
              </a:rPr>
              <a:t>on the coil with your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fingers pointing in the direction of the current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0361" y="4470237"/>
            <a:ext cx="867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direction your thumb points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direction of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down the axis </a:t>
            </a:r>
            <a:r>
              <a:rPr lang="en-US" sz="2000" dirty="0">
                <a:latin typeface="Times New Roman"/>
                <a:cs typeface="Times New Roman"/>
              </a:rPr>
              <a:t>of the coil.</a:t>
            </a:r>
          </a:p>
        </p:txBody>
      </p:sp>
      <p:sp>
        <p:nvSpPr>
          <p:cNvPr id="46" name="Freeform 2"/>
          <p:cNvSpPr>
            <a:spLocks/>
          </p:cNvSpPr>
          <p:nvPr/>
        </p:nvSpPr>
        <p:spPr bwMode="auto">
          <a:xfrm>
            <a:off x="6363508" y="1718088"/>
            <a:ext cx="1220088" cy="1523560"/>
          </a:xfrm>
          <a:custGeom>
            <a:avLst/>
            <a:gdLst>
              <a:gd name="T0" fmla="*/ 54754 w 1933226"/>
              <a:gd name="T1" fmla="*/ 81787 h 2414746"/>
              <a:gd name="T2" fmla="*/ 60349 w 1933226"/>
              <a:gd name="T3" fmla="*/ 68882 h 2414746"/>
              <a:gd name="T4" fmla="*/ 62932 w 1933226"/>
              <a:gd name="T5" fmla="*/ 61570 h 2414746"/>
              <a:gd name="T6" fmla="*/ 62501 w 1933226"/>
              <a:gd name="T7" fmla="*/ 47375 h 2414746"/>
              <a:gd name="T8" fmla="*/ 65514 w 1933226"/>
              <a:gd name="T9" fmla="*/ 27588 h 2414746"/>
              <a:gd name="T10" fmla="*/ 65514 w 1933226"/>
              <a:gd name="T11" fmla="*/ 18986 h 2414746"/>
              <a:gd name="T12" fmla="*/ 62501 w 1933226"/>
              <a:gd name="T13" fmla="*/ 15114 h 2414746"/>
              <a:gd name="T14" fmla="*/ 59058 w 1933226"/>
              <a:gd name="T15" fmla="*/ 19846 h 2414746"/>
              <a:gd name="T16" fmla="*/ 56045 w 1933226"/>
              <a:gd name="T17" fmla="*/ 30169 h 2414746"/>
              <a:gd name="T18" fmla="*/ 53033 w 1933226"/>
              <a:gd name="T19" fmla="*/ 40063 h 2414746"/>
              <a:gd name="T20" fmla="*/ 53894 w 1933226"/>
              <a:gd name="T21" fmla="*/ 26298 h 2414746"/>
              <a:gd name="T22" fmla="*/ 55185 w 1933226"/>
              <a:gd name="T23" fmla="*/ 16835 h 2414746"/>
              <a:gd name="T24" fmla="*/ 56476 w 1933226"/>
              <a:gd name="T25" fmla="*/ 7372 h 2414746"/>
              <a:gd name="T26" fmla="*/ 50881 w 1933226"/>
              <a:gd name="T27" fmla="*/ 3070 h 2414746"/>
              <a:gd name="T28" fmla="*/ 46147 w 1933226"/>
              <a:gd name="T29" fmla="*/ 8662 h 2414746"/>
              <a:gd name="T30" fmla="*/ 46147 w 1933226"/>
              <a:gd name="T31" fmla="*/ 16835 h 2414746"/>
              <a:gd name="T32" fmla="*/ 43134 w 1933226"/>
              <a:gd name="T33" fmla="*/ 33180 h 2414746"/>
              <a:gd name="T34" fmla="*/ 41412 w 1933226"/>
              <a:gd name="T35" fmla="*/ 37482 h 2414746"/>
              <a:gd name="T36" fmla="*/ 41412 w 1933226"/>
              <a:gd name="T37" fmla="*/ 27588 h 2414746"/>
              <a:gd name="T38" fmla="*/ 41412 w 1933226"/>
              <a:gd name="T39" fmla="*/ 12533 h 2414746"/>
              <a:gd name="T40" fmla="*/ 41412 w 1933226"/>
              <a:gd name="T41" fmla="*/ 2640 h 2414746"/>
              <a:gd name="T42" fmla="*/ 37969 w 1933226"/>
              <a:gd name="T43" fmla="*/ 59 h 2414746"/>
              <a:gd name="T44" fmla="*/ 33235 w 1933226"/>
              <a:gd name="T45" fmla="*/ 1350 h 2414746"/>
              <a:gd name="T46" fmla="*/ 33235 w 1933226"/>
              <a:gd name="T47" fmla="*/ 6942 h 2414746"/>
              <a:gd name="T48" fmla="*/ 33235 w 1933226"/>
              <a:gd name="T49" fmla="*/ 17695 h 2414746"/>
              <a:gd name="T50" fmla="*/ 33235 w 1933226"/>
              <a:gd name="T51" fmla="*/ 31030 h 2414746"/>
              <a:gd name="T52" fmla="*/ 31944 w 1933226"/>
              <a:gd name="T53" fmla="*/ 37482 h 2414746"/>
              <a:gd name="T54" fmla="*/ 29362 w 1933226"/>
              <a:gd name="T55" fmla="*/ 29309 h 2414746"/>
              <a:gd name="T56" fmla="*/ 28071 w 1933226"/>
              <a:gd name="T57" fmla="*/ 15975 h 2414746"/>
              <a:gd name="T58" fmla="*/ 27210 w 1933226"/>
              <a:gd name="T59" fmla="*/ 9092 h 2414746"/>
              <a:gd name="T60" fmla="*/ 23767 w 1933226"/>
              <a:gd name="T61" fmla="*/ 4360 h 2414746"/>
              <a:gd name="T62" fmla="*/ 20324 w 1933226"/>
              <a:gd name="T63" fmla="*/ 4360 h 2414746"/>
              <a:gd name="T64" fmla="*/ 17311 w 1933226"/>
              <a:gd name="T65" fmla="*/ 6511 h 2414746"/>
              <a:gd name="T66" fmla="*/ 17311 w 1933226"/>
              <a:gd name="T67" fmla="*/ 10813 h 2414746"/>
              <a:gd name="T68" fmla="*/ 19033 w 1933226"/>
              <a:gd name="T69" fmla="*/ 19416 h 2414746"/>
              <a:gd name="T70" fmla="*/ 19033 w 1933226"/>
              <a:gd name="T71" fmla="*/ 28879 h 2414746"/>
              <a:gd name="T72" fmla="*/ 22045 w 1933226"/>
              <a:gd name="T73" fmla="*/ 46945 h 2414746"/>
              <a:gd name="T74" fmla="*/ 10425 w 1933226"/>
              <a:gd name="T75" fmla="*/ 42643 h 2414746"/>
              <a:gd name="T76" fmla="*/ 957 w 1933226"/>
              <a:gd name="T77" fmla="*/ 45654 h 2414746"/>
              <a:gd name="T78" fmla="*/ 957 w 1933226"/>
              <a:gd name="T79" fmla="*/ 50816 h 2414746"/>
              <a:gd name="T80" fmla="*/ 6551 w 1933226"/>
              <a:gd name="T81" fmla="*/ 53397 h 2414746"/>
              <a:gd name="T82" fmla="*/ 14729 w 1933226"/>
              <a:gd name="T83" fmla="*/ 54257 h 2414746"/>
              <a:gd name="T84" fmla="*/ 20324 w 1933226"/>
              <a:gd name="T85" fmla="*/ 62000 h 2414746"/>
              <a:gd name="T86" fmla="*/ 23767 w 1933226"/>
              <a:gd name="T87" fmla="*/ 69743 h 2414746"/>
              <a:gd name="T88" fmla="*/ 27210 w 1933226"/>
              <a:gd name="T89" fmla="*/ 81356 h 24147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33226" h="2414746">
                <a:moveTo>
                  <a:pt x="1615726" y="2414746"/>
                </a:moveTo>
                <a:cubicBezTo>
                  <a:pt x="1678167" y="2273987"/>
                  <a:pt x="1740609" y="2133229"/>
                  <a:pt x="1780826" y="2033746"/>
                </a:cubicBezTo>
                <a:cubicBezTo>
                  <a:pt x="1821043" y="1934263"/>
                  <a:pt x="1846443" y="1923679"/>
                  <a:pt x="1857026" y="1817846"/>
                </a:cubicBezTo>
                <a:cubicBezTo>
                  <a:pt x="1867609" y="1712013"/>
                  <a:pt x="1831626" y="1565963"/>
                  <a:pt x="1844326" y="1398746"/>
                </a:cubicBezTo>
                <a:cubicBezTo>
                  <a:pt x="1857026" y="1231529"/>
                  <a:pt x="1918409" y="954246"/>
                  <a:pt x="1933226" y="814546"/>
                </a:cubicBezTo>
                <a:cubicBezTo>
                  <a:pt x="1948043" y="674846"/>
                  <a:pt x="1948043" y="621929"/>
                  <a:pt x="1933226" y="560546"/>
                </a:cubicBezTo>
                <a:cubicBezTo>
                  <a:pt x="1918409" y="499163"/>
                  <a:pt x="1876076" y="442013"/>
                  <a:pt x="1844326" y="446246"/>
                </a:cubicBezTo>
                <a:cubicBezTo>
                  <a:pt x="1812576" y="450479"/>
                  <a:pt x="1774476" y="511863"/>
                  <a:pt x="1742726" y="585946"/>
                </a:cubicBezTo>
                <a:cubicBezTo>
                  <a:pt x="1710976" y="660029"/>
                  <a:pt x="1683459" y="791263"/>
                  <a:pt x="1653826" y="890746"/>
                </a:cubicBezTo>
                <a:cubicBezTo>
                  <a:pt x="1624193" y="990229"/>
                  <a:pt x="1575509" y="1201896"/>
                  <a:pt x="1564926" y="1182846"/>
                </a:cubicBezTo>
                <a:cubicBezTo>
                  <a:pt x="1554343" y="1163796"/>
                  <a:pt x="1579743" y="890746"/>
                  <a:pt x="1590326" y="776446"/>
                </a:cubicBezTo>
                <a:cubicBezTo>
                  <a:pt x="1600909" y="662146"/>
                  <a:pt x="1628426" y="497046"/>
                  <a:pt x="1628426" y="497046"/>
                </a:cubicBezTo>
                <a:cubicBezTo>
                  <a:pt x="1641126" y="403913"/>
                  <a:pt x="1687693" y="285379"/>
                  <a:pt x="1666526" y="217646"/>
                </a:cubicBezTo>
                <a:cubicBezTo>
                  <a:pt x="1645359" y="149913"/>
                  <a:pt x="1552226" y="84296"/>
                  <a:pt x="1501426" y="90646"/>
                </a:cubicBezTo>
                <a:cubicBezTo>
                  <a:pt x="1450626" y="96996"/>
                  <a:pt x="1385009" y="188013"/>
                  <a:pt x="1361726" y="255746"/>
                </a:cubicBezTo>
                <a:cubicBezTo>
                  <a:pt x="1338443" y="323479"/>
                  <a:pt x="1376543" y="376396"/>
                  <a:pt x="1361726" y="497046"/>
                </a:cubicBezTo>
                <a:cubicBezTo>
                  <a:pt x="1346909" y="617696"/>
                  <a:pt x="1296109" y="878046"/>
                  <a:pt x="1272826" y="979646"/>
                </a:cubicBezTo>
                <a:cubicBezTo>
                  <a:pt x="1249543" y="1081246"/>
                  <a:pt x="1230493" y="1134163"/>
                  <a:pt x="1222026" y="1106646"/>
                </a:cubicBezTo>
                <a:cubicBezTo>
                  <a:pt x="1213559" y="1079129"/>
                  <a:pt x="1222026" y="814546"/>
                  <a:pt x="1222026" y="814546"/>
                </a:cubicBezTo>
                <a:lnTo>
                  <a:pt x="1222026" y="370046"/>
                </a:lnTo>
                <a:cubicBezTo>
                  <a:pt x="1222026" y="247279"/>
                  <a:pt x="1238959" y="139329"/>
                  <a:pt x="1222026" y="77946"/>
                </a:cubicBezTo>
                <a:cubicBezTo>
                  <a:pt x="1205093" y="16563"/>
                  <a:pt x="1160643" y="8096"/>
                  <a:pt x="1120426" y="1746"/>
                </a:cubicBezTo>
                <a:cubicBezTo>
                  <a:pt x="1080209" y="-4604"/>
                  <a:pt x="1004009" y="5979"/>
                  <a:pt x="980726" y="39846"/>
                </a:cubicBezTo>
                <a:cubicBezTo>
                  <a:pt x="957443" y="73713"/>
                  <a:pt x="980726" y="204946"/>
                  <a:pt x="980726" y="204946"/>
                </a:cubicBezTo>
                <a:lnTo>
                  <a:pt x="980726" y="522446"/>
                </a:lnTo>
                <a:cubicBezTo>
                  <a:pt x="980726" y="640979"/>
                  <a:pt x="987076" y="818779"/>
                  <a:pt x="980726" y="916146"/>
                </a:cubicBezTo>
                <a:cubicBezTo>
                  <a:pt x="974376" y="1013513"/>
                  <a:pt x="961676" y="1115113"/>
                  <a:pt x="942626" y="1106646"/>
                </a:cubicBezTo>
                <a:cubicBezTo>
                  <a:pt x="923576" y="1098179"/>
                  <a:pt x="885476" y="971179"/>
                  <a:pt x="866426" y="865346"/>
                </a:cubicBezTo>
                <a:cubicBezTo>
                  <a:pt x="847376" y="759513"/>
                  <a:pt x="838909" y="571129"/>
                  <a:pt x="828326" y="471646"/>
                </a:cubicBezTo>
                <a:cubicBezTo>
                  <a:pt x="817743" y="372163"/>
                  <a:pt x="824093" y="325596"/>
                  <a:pt x="802926" y="268446"/>
                </a:cubicBezTo>
                <a:cubicBezTo>
                  <a:pt x="781759" y="211296"/>
                  <a:pt x="735193" y="152029"/>
                  <a:pt x="701326" y="128746"/>
                </a:cubicBezTo>
                <a:cubicBezTo>
                  <a:pt x="667459" y="105463"/>
                  <a:pt x="631476" y="118163"/>
                  <a:pt x="599726" y="128746"/>
                </a:cubicBezTo>
                <a:cubicBezTo>
                  <a:pt x="567976" y="139329"/>
                  <a:pt x="525643" y="160496"/>
                  <a:pt x="510826" y="192246"/>
                </a:cubicBezTo>
                <a:cubicBezTo>
                  <a:pt x="496009" y="223996"/>
                  <a:pt x="502359" y="255746"/>
                  <a:pt x="510826" y="319246"/>
                </a:cubicBezTo>
                <a:cubicBezTo>
                  <a:pt x="519293" y="382746"/>
                  <a:pt x="553159" y="484346"/>
                  <a:pt x="561626" y="573246"/>
                </a:cubicBezTo>
                <a:cubicBezTo>
                  <a:pt x="570093" y="662146"/>
                  <a:pt x="546809" y="717179"/>
                  <a:pt x="561626" y="852646"/>
                </a:cubicBezTo>
                <a:cubicBezTo>
                  <a:pt x="576443" y="988113"/>
                  <a:pt x="692859" y="1318313"/>
                  <a:pt x="650526" y="1386046"/>
                </a:cubicBezTo>
                <a:cubicBezTo>
                  <a:pt x="608193" y="1453779"/>
                  <a:pt x="411343" y="1265396"/>
                  <a:pt x="307626" y="1259046"/>
                </a:cubicBezTo>
                <a:cubicBezTo>
                  <a:pt x="203909" y="1252696"/>
                  <a:pt x="74793" y="1307729"/>
                  <a:pt x="28226" y="1347946"/>
                </a:cubicBezTo>
                <a:cubicBezTo>
                  <a:pt x="-18341" y="1388163"/>
                  <a:pt x="709" y="1462246"/>
                  <a:pt x="28226" y="1500346"/>
                </a:cubicBezTo>
                <a:cubicBezTo>
                  <a:pt x="55743" y="1538446"/>
                  <a:pt x="125593" y="1559613"/>
                  <a:pt x="193326" y="1576546"/>
                </a:cubicBezTo>
                <a:cubicBezTo>
                  <a:pt x="261059" y="1593479"/>
                  <a:pt x="366893" y="1559613"/>
                  <a:pt x="434626" y="1601946"/>
                </a:cubicBezTo>
                <a:cubicBezTo>
                  <a:pt x="502359" y="1644279"/>
                  <a:pt x="555276" y="1754346"/>
                  <a:pt x="599726" y="1830546"/>
                </a:cubicBezTo>
                <a:cubicBezTo>
                  <a:pt x="644176" y="1906746"/>
                  <a:pt x="667459" y="1963896"/>
                  <a:pt x="701326" y="2059146"/>
                </a:cubicBezTo>
                <a:cubicBezTo>
                  <a:pt x="735193" y="2154396"/>
                  <a:pt x="802926" y="2402046"/>
                  <a:pt x="802926" y="2402046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35.)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59" y="94225"/>
            <a:ext cx="6081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9: </a:t>
            </a:r>
            <a:r>
              <a:rPr lang="en-US" sz="2000" dirty="0">
                <a:latin typeface="Times New Roman"/>
                <a:cs typeface="Times New Roman"/>
              </a:rPr>
              <a:t>Determine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down the axis </a:t>
            </a:r>
            <a:r>
              <a:rPr lang="en-US" sz="2000" dirty="0">
                <a:latin typeface="Times New Roman"/>
                <a:cs typeface="Times New Roman"/>
              </a:rPr>
              <a:t>of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coil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(a solenoid), where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is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number of turns per unit length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in the coil (see cross-section</a:t>
            </a:r>
            <a:r>
              <a:rPr lang="en-US" sz="2000" dirty="0"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660312" y="1669263"/>
            <a:ext cx="4767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--The paths perpendicular </a:t>
            </a:r>
            <a:r>
              <a:rPr lang="en-US" sz="2000" dirty="0">
                <a:latin typeface="Times New Roman"/>
                <a:cs typeface="Times New Roman"/>
              </a:rPr>
              <a:t>to the coil will experience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zero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343393" y="1968343"/>
            <a:ext cx="2510260" cy="1601173"/>
            <a:chOff x="5626100" y="370424"/>
            <a:chExt cx="2510260" cy="1601173"/>
          </a:xfrm>
        </p:grpSpPr>
        <p:sp>
          <p:nvSpPr>
            <p:cNvPr id="5" name="Freeform 4"/>
            <p:cNvSpPr/>
            <p:nvPr/>
          </p:nvSpPr>
          <p:spPr>
            <a:xfrm>
              <a:off x="56261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 rot="560008">
              <a:off x="58027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60008">
              <a:off x="56262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8229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60008">
              <a:off x="59995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60008">
              <a:off x="58230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0198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560008">
              <a:off x="61964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60008">
              <a:off x="60199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166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560008">
              <a:off x="63932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560008">
              <a:off x="62167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4135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560008">
              <a:off x="65901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560008">
              <a:off x="64136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6103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560008">
              <a:off x="67869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rot="560008">
              <a:off x="66104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8072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560008">
              <a:off x="69838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560008">
              <a:off x="68073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0040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560008">
              <a:off x="71806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rot="560008">
              <a:off x="70041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2009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rot="560008">
              <a:off x="73775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560008">
              <a:off x="72010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3977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560008">
              <a:off x="75743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560008">
              <a:off x="73978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59460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560008">
              <a:off x="777123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560008">
              <a:off x="759473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791450" y="447675"/>
              <a:ext cx="342900" cy="1428750"/>
            </a:xfrm>
            <a:custGeom>
              <a:avLst/>
              <a:gdLst>
                <a:gd name="connsiteX0" fmla="*/ 342900 w 342900"/>
                <a:gd name="connsiteY0" fmla="*/ 12700 h 1428750"/>
                <a:gd name="connsiteX1" fmla="*/ 165100 w 342900"/>
                <a:gd name="connsiteY1" fmla="*/ 1428750 h 1428750"/>
                <a:gd name="connsiteX2" fmla="*/ 0 w 342900"/>
                <a:gd name="connsiteY2" fmla="*/ 1419225 h 1428750"/>
                <a:gd name="connsiteX3" fmla="*/ 177800 w 342900"/>
                <a:gd name="connsiteY3" fmla="*/ 0 h 1428750"/>
                <a:gd name="connsiteX4" fmla="*/ 342900 w 342900"/>
                <a:gd name="connsiteY4" fmla="*/ 1270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428750">
                  <a:moveTo>
                    <a:pt x="342900" y="12700"/>
                  </a:moveTo>
                  <a:lnTo>
                    <a:pt x="165100" y="1428750"/>
                  </a:lnTo>
                  <a:lnTo>
                    <a:pt x="0" y="1419225"/>
                  </a:lnTo>
                  <a:lnTo>
                    <a:pt x="177800" y="0"/>
                  </a:lnTo>
                  <a:lnTo>
                    <a:pt x="342900" y="1270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560008">
              <a:off x="7968085" y="370424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560008">
              <a:off x="7791583" y="1782555"/>
              <a:ext cx="168275" cy="162339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822950" y="385309"/>
              <a:ext cx="132569" cy="132569"/>
              <a:chOff x="5822950" y="385309"/>
              <a:chExt cx="132569" cy="132569"/>
            </a:xfrm>
          </p:grpSpPr>
          <p:cxnSp>
            <p:nvCxnSpPr>
              <p:cNvPr id="23" name="Straight Connector 22"/>
              <p:cNvCxnSpPr>
                <a:stCxn id="3" idx="1"/>
                <a:endCxn id="3" idx="5"/>
              </p:cNvCxnSpPr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6021913" y="385321"/>
              <a:ext cx="132569" cy="132569"/>
              <a:chOff x="5822950" y="385309"/>
              <a:chExt cx="132569" cy="132569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6212410" y="385333"/>
              <a:ext cx="132569" cy="132569"/>
              <a:chOff x="5822950" y="385309"/>
              <a:chExt cx="132569" cy="132569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6411373" y="385345"/>
              <a:ext cx="132569" cy="132569"/>
              <a:chOff x="5822950" y="385309"/>
              <a:chExt cx="132569" cy="132569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6610336" y="385357"/>
              <a:ext cx="132569" cy="132569"/>
              <a:chOff x="5822950" y="385309"/>
              <a:chExt cx="132569" cy="132569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6809299" y="385369"/>
              <a:ext cx="132569" cy="132569"/>
              <a:chOff x="5822950" y="385309"/>
              <a:chExt cx="132569" cy="132569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7008262" y="385381"/>
              <a:ext cx="132569" cy="132569"/>
              <a:chOff x="5822950" y="385309"/>
              <a:chExt cx="132569" cy="132569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7202992" y="385393"/>
              <a:ext cx="132569" cy="132569"/>
              <a:chOff x="5822950" y="385309"/>
              <a:chExt cx="132569" cy="132569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7397722" y="385405"/>
              <a:ext cx="132569" cy="132569"/>
              <a:chOff x="5822950" y="385309"/>
              <a:chExt cx="132569" cy="132569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7592452" y="385417"/>
              <a:ext cx="132569" cy="132569"/>
              <a:chOff x="5822950" y="385309"/>
              <a:chExt cx="132569" cy="132569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7791415" y="385429"/>
              <a:ext cx="132569" cy="132569"/>
              <a:chOff x="5822950" y="385309"/>
              <a:chExt cx="132569" cy="132569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7990378" y="385441"/>
              <a:ext cx="132569" cy="132569"/>
              <a:chOff x="5822950" y="385309"/>
              <a:chExt cx="132569" cy="132569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5837474" y="385309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>
                <a:off x="5839836" y="381390"/>
                <a:ext cx="98797" cy="132569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57" name="Object 1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2930994"/>
                </p:ext>
              </p:extLst>
            </p:nvPr>
          </p:nvGraphicFramePr>
          <p:xfrm>
            <a:off x="56414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62" name="Equation" r:id="rId4" imgW="88900" imgH="114300" progId="Equation.DSMT4">
                    <p:embed/>
                  </p:oleObj>
                </mc:Choice>
                <mc:Fallback>
                  <p:oleObj name="Equation" r:id="rId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414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7772261"/>
                </p:ext>
              </p:extLst>
            </p:nvPr>
          </p:nvGraphicFramePr>
          <p:xfrm>
            <a:off x="5841484" y="1785859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63" name="Equation" r:id="rId6" imgW="88900" imgH="114300" progId="Equation.DSMT4">
                    <p:embed/>
                  </p:oleObj>
                </mc:Choice>
                <mc:Fallback>
                  <p:oleObj name="Equation" r:id="rId6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841484" y="1785859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" name="Object 1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935902"/>
                </p:ext>
              </p:extLst>
            </p:nvPr>
          </p:nvGraphicFramePr>
          <p:xfrm>
            <a:off x="60351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64" name="Equation" r:id="rId7" imgW="88900" imgH="114300" progId="Equation.DSMT4">
                    <p:embed/>
                  </p:oleObj>
                </mc:Choice>
                <mc:Fallback>
                  <p:oleObj name="Equation" r:id="rId7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351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1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4728485"/>
                </p:ext>
              </p:extLst>
            </p:nvPr>
          </p:nvGraphicFramePr>
          <p:xfrm>
            <a:off x="623200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65" name="Equation" r:id="rId8" imgW="88900" imgH="114300" progId="Equation.DSMT4">
                    <p:embed/>
                  </p:oleObj>
                </mc:Choice>
                <mc:Fallback>
                  <p:oleObj name="Equation" r:id="rId8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23200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ct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4267190"/>
                </p:ext>
              </p:extLst>
            </p:nvPr>
          </p:nvGraphicFramePr>
          <p:xfrm>
            <a:off x="64288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66" name="Equation" r:id="rId9" imgW="88900" imgH="114300" progId="Equation.DSMT4">
                    <p:embed/>
                  </p:oleObj>
                </mc:Choice>
                <mc:Fallback>
                  <p:oleObj name="Equation" r:id="rId9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288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" name="Object 1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51360"/>
                </p:ext>
              </p:extLst>
            </p:nvPr>
          </p:nvGraphicFramePr>
          <p:xfrm>
            <a:off x="662570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67" name="Equation" r:id="rId10" imgW="88900" imgH="114300" progId="Equation.DSMT4">
                    <p:embed/>
                  </p:oleObj>
                </mc:Choice>
                <mc:Fallback>
                  <p:oleObj name="Equation" r:id="rId10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2570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" name="Object 1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9560037"/>
                </p:ext>
              </p:extLst>
            </p:nvPr>
          </p:nvGraphicFramePr>
          <p:xfrm>
            <a:off x="68225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68" name="Equation" r:id="rId11" imgW="88900" imgH="114300" progId="Equation.DSMT4">
                    <p:embed/>
                  </p:oleObj>
                </mc:Choice>
                <mc:Fallback>
                  <p:oleObj name="Equation" r:id="rId11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225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1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476816"/>
                </p:ext>
              </p:extLst>
            </p:nvPr>
          </p:nvGraphicFramePr>
          <p:xfrm>
            <a:off x="7022584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69" name="Equation" r:id="rId12" imgW="88900" imgH="114300" progId="Equation.DSMT4">
                    <p:embed/>
                  </p:oleObj>
                </mc:Choice>
                <mc:Fallback>
                  <p:oleObj name="Equation" r:id="rId12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022584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1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671643"/>
                </p:ext>
              </p:extLst>
            </p:nvPr>
          </p:nvGraphicFramePr>
          <p:xfrm>
            <a:off x="7219434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70" name="Equation" r:id="rId13" imgW="88900" imgH="114300" progId="Equation.DSMT4">
                    <p:embed/>
                  </p:oleObj>
                </mc:Choice>
                <mc:Fallback>
                  <p:oleObj name="Equation" r:id="rId13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19434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1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631064"/>
                </p:ext>
              </p:extLst>
            </p:nvPr>
          </p:nvGraphicFramePr>
          <p:xfrm>
            <a:off x="7416284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71" name="Equation" r:id="rId14" imgW="88900" imgH="114300" progId="Equation.DSMT4">
                    <p:embed/>
                  </p:oleObj>
                </mc:Choice>
                <mc:Fallback>
                  <p:oleObj name="Equation" r:id="rId14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416284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" name="Object 1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5547165"/>
                </p:ext>
              </p:extLst>
            </p:nvPr>
          </p:nvGraphicFramePr>
          <p:xfrm>
            <a:off x="760995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72" name="Equation" r:id="rId15" imgW="88900" imgH="114300" progId="Equation.DSMT4">
                    <p:embed/>
                  </p:oleObj>
                </mc:Choice>
                <mc:Fallback>
                  <p:oleObj name="Equation" r:id="rId15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0995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" name="Object 1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9927351"/>
                </p:ext>
              </p:extLst>
            </p:nvPr>
          </p:nvGraphicFramePr>
          <p:xfrm>
            <a:off x="7806809" y="1782684"/>
            <a:ext cx="146050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73" name="Equation" r:id="rId16" imgW="88900" imgH="114300" progId="Equation.DSMT4">
                    <p:embed/>
                  </p:oleObj>
                </mc:Choice>
                <mc:Fallback>
                  <p:oleObj name="Equation" r:id="rId16" imgW="88900" imgH="114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806809" y="1782684"/>
                          <a:ext cx="146050" cy="185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7139802" y="546100"/>
            <a:ext cx="936625" cy="2209800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 Box 2"/>
          <p:cNvSpPr txBox="1">
            <a:spLocks noChangeArrowheads="1"/>
          </p:cNvSpPr>
          <p:nvPr/>
        </p:nvSpPr>
        <p:spPr bwMode="auto">
          <a:xfrm>
            <a:off x="660313" y="2366260"/>
            <a:ext cx="4597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--The path outside </a:t>
            </a:r>
            <a:r>
              <a:rPr lang="en-US" sz="2000" dirty="0">
                <a:latin typeface="Times New Roman"/>
                <a:cs typeface="Times New Roman"/>
              </a:rPr>
              <a:t>the coil is far enough out so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is essentially zero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170" name="Text Box 2"/>
          <p:cNvSpPr txBox="1">
            <a:spLocks noChangeArrowheads="1"/>
          </p:cNvSpPr>
          <p:nvPr/>
        </p:nvSpPr>
        <p:spPr bwMode="auto">
          <a:xfrm>
            <a:off x="660312" y="3028022"/>
            <a:ext cx="4767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--The path inside </a:t>
            </a:r>
            <a:r>
              <a:rPr lang="en-US" sz="2000" dirty="0">
                <a:latin typeface="Times New Roman"/>
                <a:cs typeface="Times New Roman"/>
              </a:rPr>
              <a:t>the coil experiences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non-zero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B-fld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graphicFrame>
        <p:nvGraphicFramePr>
          <p:cNvPr id="171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940955"/>
              </p:ext>
            </p:extLst>
          </p:nvPr>
        </p:nvGraphicFramePr>
        <p:xfrm>
          <a:off x="8121740" y="3569516"/>
          <a:ext cx="347524" cy="34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74" name="Equation" r:id="rId17" imgW="203200" imgH="203200" progId="Equation.DSMT4">
                  <p:embed/>
                </p:oleObj>
              </mc:Choice>
              <mc:Fallback>
                <p:oleObj name="Equation" r:id="rId17" imgW="203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21740" y="3569516"/>
                        <a:ext cx="347524" cy="34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2" name="Group 181"/>
          <p:cNvGrpSpPr/>
          <p:nvPr/>
        </p:nvGrpSpPr>
        <p:grpSpPr>
          <a:xfrm>
            <a:off x="7440950" y="457225"/>
            <a:ext cx="434401" cy="177750"/>
            <a:chOff x="7212350" y="457225"/>
            <a:chExt cx="434401" cy="177750"/>
          </a:xfrm>
        </p:grpSpPr>
        <p:grpSp>
          <p:nvGrpSpPr>
            <p:cNvPr id="176" name="Group 175"/>
            <p:cNvGrpSpPr/>
            <p:nvPr/>
          </p:nvGrpSpPr>
          <p:grpSpPr>
            <a:xfrm>
              <a:off x="7378463" y="457225"/>
              <a:ext cx="268288" cy="177750"/>
              <a:chOff x="7114402" y="457225"/>
              <a:chExt cx="268288" cy="177750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7117577" y="457225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7114402" y="546100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Straight Connector 179"/>
            <p:cNvCxnSpPr/>
            <p:nvPr/>
          </p:nvCxnSpPr>
          <p:spPr>
            <a:xfrm>
              <a:off x="7212350" y="546100"/>
              <a:ext cx="431685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 rot="5400000">
            <a:off x="7860584" y="1368451"/>
            <a:ext cx="431685" cy="177750"/>
            <a:chOff x="7212350" y="457225"/>
            <a:chExt cx="431685" cy="177750"/>
          </a:xfrm>
        </p:grpSpPr>
        <p:grpSp>
          <p:nvGrpSpPr>
            <p:cNvPr id="186" name="Group 185"/>
            <p:cNvGrpSpPr/>
            <p:nvPr/>
          </p:nvGrpSpPr>
          <p:grpSpPr>
            <a:xfrm>
              <a:off x="7378463" y="457225"/>
              <a:ext cx="265113" cy="177750"/>
              <a:chOff x="7114402" y="457225"/>
              <a:chExt cx="265113" cy="177750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7114402" y="457225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7114402" y="546100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Straight Connector 186"/>
            <p:cNvCxnSpPr/>
            <p:nvPr/>
          </p:nvCxnSpPr>
          <p:spPr>
            <a:xfrm>
              <a:off x="7212350" y="546100"/>
              <a:ext cx="431685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/>
          <p:cNvGrpSpPr/>
          <p:nvPr/>
        </p:nvGrpSpPr>
        <p:grpSpPr>
          <a:xfrm rot="16200000">
            <a:off x="6923960" y="1367992"/>
            <a:ext cx="431685" cy="177750"/>
            <a:chOff x="7212350" y="457225"/>
            <a:chExt cx="431685" cy="177750"/>
          </a:xfrm>
        </p:grpSpPr>
        <p:grpSp>
          <p:nvGrpSpPr>
            <p:cNvPr id="191" name="Group 190"/>
            <p:cNvGrpSpPr/>
            <p:nvPr/>
          </p:nvGrpSpPr>
          <p:grpSpPr>
            <a:xfrm>
              <a:off x="7378463" y="457225"/>
              <a:ext cx="265113" cy="177750"/>
              <a:chOff x="7114402" y="457225"/>
              <a:chExt cx="265113" cy="177750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>
                <a:off x="7114402" y="457225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V="1">
                <a:off x="7114402" y="546100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>
              <a:off x="7212350" y="546100"/>
              <a:ext cx="431685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/>
          <p:cNvGrpSpPr/>
          <p:nvPr/>
        </p:nvGrpSpPr>
        <p:grpSpPr>
          <a:xfrm rot="10800000">
            <a:off x="7315725" y="2667025"/>
            <a:ext cx="431685" cy="177750"/>
            <a:chOff x="7212350" y="457225"/>
            <a:chExt cx="431685" cy="177750"/>
          </a:xfrm>
        </p:grpSpPr>
        <p:grpSp>
          <p:nvGrpSpPr>
            <p:cNvPr id="196" name="Group 195"/>
            <p:cNvGrpSpPr/>
            <p:nvPr/>
          </p:nvGrpSpPr>
          <p:grpSpPr>
            <a:xfrm>
              <a:off x="7378463" y="457225"/>
              <a:ext cx="265113" cy="177750"/>
              <a:chOff x="7114402" y="457225"/>
              <a:chExt cx="265113" cy="177750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7114402" y="457225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V="1">
                <a:off x="7114402" y="546100"/>
                <a:ext cx="265113" cy="88875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7" name="Straight Connector 196"/>
            <p:cNvCxnSpPr/>
            <p:nvPr/>
          </p:nvCxnSpPr>
          <p:spPr>
            <a:xfrm>
              <a:off x="7212350" y="546100"/>
              <a:ext cx="431685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2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285755"/>
              </p:ext>
            </p:extLst>
          </p:nvPr>
        </p:nvGraphicFramePr>
        <p:xfrm>
          <a:off x="6637379" y="1201738"/>
          <a:ext cx="3698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75" name="Equation" r:id="rId19" imgW="215900" imgH="203200" progId="Equation.DSMT4">
                  <p:embed/>
                </p:oleObj>
              </mc:Choice>
              <mc:Fallback>
                <p:oleObj name="Equation" r:id="rId19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37379" y="1201738"/>
                        <a:ext cx="369887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76174"/>
              </p:ext>
            </p:extLst>
          </p:nvPr>
        </p:nvGraphicFramePr>
        <p:xfrm>
          <a:off x="7417952" y="106388"/>
          <a:ext cx="3698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76" name="Equation" r:id="rId21" imgW="215900" imgH="203200" progId="Equation.DSMT4">
                  <p:embed/>
                </p:oleObj>
              </mc:Choice>
              <mc:Fallback>
                <p:oleObj name="Equation" r:id="rId21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17952" y="106388"/>
                        <a:ext cx="369887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" name="Object 2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38581"/>
              </p:ext>
            </p:extLst>
          </p:nvPr>
        </p:nvGraphicFramePr>
        <p:xfrm>
          <a:off x="8202936" y="1321873"/>
          <a:ext cx="3698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77" name="Equation" r:id="rId23" imgW="215900" imgH="203200" progId="Equation.DSMT4">
                  <p:embed/>
                </p:oleObj>
              </mc:Choice>
              <mc:Fallback>
                <p:oleObj name="Equation" r:id="rId23" imgW="215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02936" y="1321873"/>
                        <a:ext cx="369887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3" name="Group 232"/>
          <p:cNvGrpSpPr/>
          <p:nvPr/>
        </p:nvGrpSpPr>
        <p:grpSpPr>
          <a:xfrm>
            <a:off x="2091919" y="4040602"/>
            <a:ext cx="6827838" cy="2471738"/>
            <a:chOff x="974725" y="3837402"/>
            <a:chExt cx="6827838" cy="2471738"/>
          </a:xfrm>
        </p:grpSpPr>
        <p:graphicFrame>
          <p:nvGraphicFramePr>
            <p:cNvPr id="21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098120"/>
                </p:ext>
              </p:extLst>
            </p:nvPr>
          </p:nvGraphicFramePr>
          <p:xfrm>
            <a:off x="974725" y="3837402"/>
            <a:ext cx="6827838" cy="2471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78" name="Equation" r:id="rId25" imgW="3987800" imgH="1447800" progId="Equation.DSMT4">
                    <p:embed/>
                  </p:oleObj>
                </mc:Choice>
                <mc:Fallback>
                  <p:oleObj name="Equation" r:id="rId25" imgW="3987800" imgH="144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4725" y="3837402"/>
                          <a:ext cx="6827838" cy="2471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6" name="Straight Arrow Connector 135"/>
            <p:cNvCxnSpPr>
              <a:cxnSpLocks noChangeShapeType="1"/>
            </p:cNvCxnSpPr>
            <p:nvPr/>
          </p:nvCxnSpPr>
          <p:spPr bwMode="auto">
            <a:xfrm rot="5400000" flipH="1" flipV="1">
              <a:off x="1959015" y="4941301"/>
              <a:ext cx="533400" cy="5334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Straight Arrow Connector 142"/>
            <p:cNvCxnSpPr>
              <a:cxnSpLocks noChangeShapeType="1"/>
            </p:cNvCxnSpPr>
            <p:nvPr/>
          </p:nvCxnSpPr>
          <p:spPr bwMode="auto">
            <a:xfrm flipV="1">
              <a:off x="2895600" y="4969082"/>
              <a:ext cx="349638" cy="40301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20" name="Object 2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4336729"/>
                </p:ext>
              </p:extLst>
            </p:nvPr>
          </p:nvGraphicFramePr>
          <p:xfrm>
            <a:off x="3245238" y="4814508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79" name="Equation" r:id="rId27" imgW="127000" imgH="152400" progId="Equation.DSMT4">
                    <p:embed/>
                  </p:oleObj>
                </mc:Choice>
                <mc:Fallback>
                  <p:oleObj name="Equation" r:id="rId27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245238" y="4814508"/>
                          <a:ext cx="171450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" name="Object 2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4683548"/>
                </p:ext>
              </p:extLst>
            </p:nvPr>
          </p:nvGraphicFramePr>
          <p:xfrm>
            <a:off x="2479715" y="4773820"/>
            <a:ext cx="136525" cy="207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80" name="Equation" r:id="rId29" imgW="101600" imgH="152400" progId="Equation.DSMT4">
                    <p:embed/>
                  </p:oleObj>
                </mc:Choice>
                <mc:Fallback>
                  <p:oleObj name="Equation" r:id="rId29" imgW="1016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479715" y="4773820"/>
                          <a:ext cx="136525" cy="207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6" name="Straight Arrow Connector 142"/>
            <p:cNvCxnSpPr>
              <a:cxnSpLocks noChangeShapeType="1"/>
            </p:cNvCxnSpPr>
            <p:nvPr/>
          </p:nvCxnSpPr>
          <p:spPr bwMode="auto">
            <a:xfrm flipV="1">
              <a:off x="3987800" y="4971671"/>
              <a:ext cx="349638" cy="40301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27" name="Object 2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884194"/>
                </p:ext>
              </p:extLst>
            </p:nvPr>
          </p:nvGraphicFramePr>
          <p:xfrm>
            <a:off x="4337438" y="4817097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81" name="Equation" r:id="rId31" imgW="127000" imgH="152400" progId="Equation.DSMT4">
                    <p:embed/>
                  </p:oleObj>
                </mc:Choice>
                <mc:Fallback>
                  <p:oleObj name="Equation" r:id="rId31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337438" y="4817097"/>
                          <a:ext cx="171450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8" name="Straight Arrow Connector 142"/>
            <p:cNvCxnSpPr>
              <a:cxnSpLocks noChangeShapeType="1"/>
            </p:cNvCxnSpPr>
            <p:nvPr/>
          </p:nvCxnSpPr>
          <p:spPr bwMode="auto">
            <a:xfrm flipV="1">
              <a:off x="5499100" y="4986960"/>
              <a:ext cx="349638" cy="40301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29" name="Object 2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076771"/>
                </p:ext>
              </p:extLst>
            </p:nvPr>
          </p:nvGraphicFramePr>
          <p:xfrm>
            <a:off x="5848738" y="4832386"/>
            <a:ext cx="171450" cy="20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82" name="Equation" r:id="rId32" imgW="127000" imgH="152400" progId="Equation.DSMT4">
                    <p:embed/>
                  </p:oleObj>
                </mc:Choice>
                <mc:Fallback>
                  <p:oleObj name="Equation" r:id="rId32" imgW="1270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848738" y="4832386"/>
                          <a:ext cx="171450" cy="207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1" name="Straight Connector 230"/>
            <p:cNvCxnSpPr/>
            <p:nvPr/>
          </p:nvCxnSpPr>
          <p:spPr>
            <a:xfrm flipV="1">
              <a:off x="3848100" y="5487401"/>
              <a:ext cx="279400" cy="443499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V="1">
              <a:off x="4927600" y="5487401"/>
              <a:ext cx="279400" cy="443499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Arrow Connector 234"/>
          <p:cNvCxnSpPr/>
          <p:nvPr/>
        </p:nvCxnSpPr>
        <p:spPr>
          <a:xfrm flipH="1" flipV="1">
            <a:off x="6473825" y="2614484"/>
            <a:ext cx="2199503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 flipH="1" flipV="1">
            <a:off x="6432550" y="2893756"/>
            <a:ext cx="2208728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H="1">
            <a:off x="6403975" y="3173136"/>
            <a:ext cx="218096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H="1" flipV="1">
            <a:off x="6523852" y="2335278"/>
            <a:ext cx="2198345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Freeform 204"/>
          <p:cNvSpPr/>
          <p:nvPr/>
        </p:nvSpPr>
        <p:spPr>
          <a:xfrm>
            <a:off x="7439410" y="2768600"/>
            <a:ext cx="688590" cy="876300"/>
          </a:xfrm>
          <a:custGeom>
            <a:avLst/>
            <a:gdLst>
              <a:gd name="connsiteX0" fmla="*/ 129790 w 688590"/>
              <a:gd name="connsiteY0" fmla="*/ 0 h 876300"/>
              <a:gd name="connsiteX1" fmla="*/ 434590 w 688590"/>
              <a:gd name="connsiteY1" fmla="*/ 342900 h 876300"/>
              <a:gd name="connsiteX2" fmla="*/ 2790 w 688590"/>
              <a:gd name="connsiteY2" fmla="*/ 317500 h 876300"/>
              <a:gd name="connsiteX3" fmla="*/ 688590 w 688590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590" h="876300">
                <a:moveTo>
                  <a:pt x="129790" y="0"/>
                </a:moveTo>
                <a:cubicBezTo>
                  <a:pt x="292773" y="144991"/>
                  <a:pt x="455757" y="289983"/>
                  <a:pt x="434590" y="342900"/>
                </a:cubicBezTo>
                <a:cubicBezTo>
                  <a:pt x="413423" y="395817"/>
                  <a:pt x="-39543" y="228600"/>
                  <a:pt x="2790" y="317500"/>
                </a:cubicBezTo>
                <a:cubicBezTo>
                  <a:pt x="45123" y="406400"/>
                  <a:pt x="688590" y="876300"/>
                  <a:pt x="688590" y="876300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5" name="Object 2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58073"/>
              </p:ext>
            </p:extLst>
          </p:nvPr>
        </p:nvGraphicFramePr>
        <p:xfrm>
          <a:off x="5903912" y="2644775"/>
          <a:ext cx="5000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83" name="Equation" r:id="rId33" imgW="292100" imgH="203200" progId="Equation.DSMT4">
                  <p:embed/>
                </p:oleObj>
              </mc:Choice>
              <mc:Fallback>
                <p:oleObj name="Equation" r:id="rId33" imgW="292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903912" y="2644775"/>
                        <a:ext cx="50006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" name="Freeform 255"/>
          <p:cNvSpPr/>
          <p:nvPr/>
        </p:nvSpPr>
        <p:spPr>
          <a:xfrm>
            <a:off x="6146800" y="2613025"/>
            <a:ext cx="584200" cy="104775"/>
          </a:xfrm>
          <a:custGeom>
            <a:avLst/>
            <a:gdLst>
              <a:gd name="connsiteX0" fmla="*/ 584200 w 584200"/>
              <a:gd name="connsiteY0" fmla="*/ 0 h 140615"/>
              <a:gd name="connsiteX1" fmla="*/ 368300 w 584200"/>
              <a:gd name="connsiteY1" fmla="*/ 139700 h 140615"/>
              <a:gd name="connsiteX2" fmla="*/ 152400 w 584200"/>
              <a:gd name="connsiteY2" fmla="*/ 63500 h 140615"/>
              <a:gd name="connsiteX3" fmla="*/ 0 w 584200"/>
              <a:gd name="connsiteY3" fmla="*/ 127000 h 14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" h="140615">
                <a:moveTo>
                  <a:pt x="584200" y="0"/>
                </a:moveTo>
                <a:cubicBezTo>
                  <a:pt x="512233" y="64558"/>
                  <a:pt x="440267" y="129117"/>
                  <a:pt x="368300" y="139700"/>
                </a:cubicBezTo>
                <a:cubicBezTo>
                  <a:pt x="296333" y="150283"/>
                  <a:pt x="213783" y="65617"/>
                  <a:pt x="152400" y="63500"/>
                </a:cubicBezTo>
                <a:cubicBezTo>
                  <a:pt x="91017" y="61383"/>
                  <a:pt x="0" y="127000"/>
                  <a:pt x="0" y="127000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6"/>
          <p:cNvSpPr/>
          <p:nvPr/>
        </p:nvSpPr>
        <p:spPr>
          <a:xfrm flipV="1">
            <a:off x="6140450" y="2779457"/>
            <a:ext cx="584200" cy="104775"/>
          </a:xfrm>
          <a:custGeom>
            <a:avLst/>
            <a:gdLst>
              <a:gd name="connsiteX0" fmla="*/ 584200 w 584200"/>
              <a:gd name="connsiteY0" fmla="*/ 0 h 140615"/>
              <a:gd name="connsiteX1" fmla="*/ 368300 w 584200"/>
              <a:gd name="connsiteY1" fmla="*/ 139700 h 140615"/>
              <a:gd name="connsiteX2" fmla="*/ 152400 w 584200"/>
              <a:gd name="connsiteY2" fmla="*/ 63500 h 140615"/>
              <a:gd name="connsiteX3" fmla="*/ 0 w 584200"/>
              <a:gd name="connsiteY3" fmla="*/ 127000 h 14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" h="140615">
                <a:moveTo>
                  <a:pt x="584200" y="0"/>
                </a:moveTo>
                <a:cubicBezTo>
                  <a:pt x="512233" y="64558"/>
                  <a:pt x="440267" y="129117"/>
                  <a:pt x="368300" y="139700"/>
                </a:cubicBezTo>
                <a:cubicBezTo>
                  <a:pt x="296333" y="150283"/>
                  <a:pt x="213783" y="65617"/>
                  <a:pt x="152400" y="63500"/>
                </a:cubicBezTo>
                <a:cubicBezTo>
                  <a:pt x="91017" y="61383"/>
                  <a:pt x="0" y="127000"/>
                  <a:pt x="0" y="127000"/>
                </a:cubicBezTo>
              </a:path>
            </a:pathLst>
          </a:cu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/>
          <p:cNvSpPr txBox="1"/>
          <p:nvPr/>
        </p:nvSpPr>
        <p:spPr>
          <a:xfrm>
            <a:off x="5484328" y="2882389"/>
            <a:ext cx="94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/>
                <a:cs typeface="Times New Roman"/>
              </a:rPr>
              <a:t>(ignoring end effects)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429611" y="1251371"/>
            <a:ext cx="591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We need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rectangular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path</a:t>
            </a:r>
            <a:r>
              <a:rPr lang="en-US" sz="2000" dirty="0">
                <a:latin typeface="Times New Roman"/>
                <a:cs typeface="Times New Roman"/>
              </a:rPr>
              <a:t>.  Why? </a:t>
            </a:r>
          </a:p>
        </p:txBody>
      </p:sp>
      <p:grpSp>
        <p:nvGrpSpPr>
          <p:cNvPr id="264" name="Group 263"/>
          <p:cNvGrpSpPr/>
          <p:nvPr/>
        </p:nvGrpSpPr>
        <p:grpSpPr>
          <a:xfrm>
            <a:off x="202166" y="3901431"/>
            <a:ext cx="2028253" cy="2610909"/>
            <a:chOff x="204871" y="3917979"/>
            <a:chExt cx="1649329" cy="2610909"/>
          </a:xfrm>
        </p:grpSpPr>
        <p:sp>
          <p:nvSpPr>
            <p:cNvPr id="259" name="TextBox 258"/>
            <p:cNvSpPr txBox="1"/>
            <p:nvPr/>
          </p:nvSpPr>
          <p:spPr>
            <a:xfrm>
              <a:off x="230361" y="3917979"/>
              <a:ext cx="14587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pple Chancery"/>
                  <a:cs typeface="Apple Chancery"/>
                </a:rPr>
                <a:t>The current</a:t>
              </a:r>
              <a:r>
                <a:rPr lang="en-US" sz="2000" dirty="0"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through the face </a:t>
              </a:r>
              <a:r>
                <a:rPr lang="en-US" sz="2000" dirty="0">
                  <a:latin typeface="Times New Roman"/>
                  <a:cs typeface="Times New Roman"/>
                </a:rPr>
                <a:t>is:</a:t>
              </a:r>
            </a:p>
          </p:txBody>
        </p:sp>
        <p:graphicFrame>
          <p:nvGraphicFramePr>
            <p:cNvPr id="261" name="Object 2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8621880"/>
                </p:ext>
              </p:extLst>
            </p:nvPr>
          </p:nvGraphicFramePr>
          <p:xfrm>
            <a:off x="204871" y="4888327"/>
            <a:ext cx="1262063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984" name="Equation" r:id="rId35" imgW="736600" imgH="228600" progId="Equation.DSMT4">
                    <p:embed/>
                  </p:oleObj>
                </mc:Choice>
                <mc:Fallback>
                  <p:oleObj name="Equation" r:id="rId35" imgW="736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204871" y="4888327"/>
                          <a:ext cx="1262063" cy="395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2" name="TextBox 261"/>
            <p:cNvSpPr txBox="1"/>
            <p:nvPr/>
          </p:nvSpPr>
          <p:spPr>
            <a:xfrm>
              <a:off x="230361" y="5205449"/>
              <a:ext cx="16238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where </a:t>
              </a:r>
              <a:r>
                <a:rPr lang="en-US" sz="2000" i="1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nL</a:t>
              </a:r>
              <a:r>
                <a:rPr lang="en-US" sz="2000" dirty="0">
                  <a:latin typeface="Times New Roman"/>
                  <a:cs typeface="Times New Roman"/>
                </a:rPr>
                <a:t> is the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number of wires thru the face</a:t>
              </a:r>
              <a:r>
                <a:rPr lang="en-US" sz="2000" dirty="0">
                  <a:latin typeface="Times New Roman"/>
                  <a:cs typeface="Times New Roman"/>
                </a:rPr>
                <a:t>.  So:</a:t>
              </a:r>
            </a:p>
          </p:txBody>
        </p:sp>
      </p:grpSp>
      <p:graphicFrame>
        <p:nvGraphicFramePr>
          <p:cNvPr id="263" name="Object 2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28900"/>
              </p:ext>
            </p:extLst>
          </p:nvPr>
        </p:nvGraphicFramePr>
        <p:xfrm>
          <a:off x="6367463" y="1781175"/>
          <a:ext cx="152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85" name="Equation" r:id="rId37" imgW="88900" imgH="165100" progId="Equation.DSMT4">
                  <p:embed/>
                </p:oleObj>
              </mc:Choice>
              <mc:Fallback>
                <p:oleObj name="Equation" r:id="rId37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367463" y="1781175"/>
                        <a:ext cx="1524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6" name="Straight Arrow Connector 265"/>
          <p:cNvCxnSpPr/>
          <p:nvPr/>
        </p:nvCxnSpPr>
        <p:spPr>
          <a:xfrm>
            <a:off x="7139802" y="977900"/>
            <a:ext cx="936625" cy="0"/>
          </a:xfrm>
          <a:prstGeom prst="straightConnector1">
            <a:avLst/>
          </a:prstGeom>
          <a:ln>
            <a:solidFill>
              <a:srgbClr val="21FFFE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7" name="Object 2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3258"/>
              </p:ext>
            </p:extLst>
          </p:nvPr>
        </p:nvGraphicFramePr>
        <p:xfrm>
          <a:off x="7508875" y="969963"/>
          <a:ext cx="2381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86" name="Equation" r:id="rId39" imgW="139700" imgH="152400" progId="Equation.DSMT4">
                  <p:embed/>
                </p:oleObj>
              </mc:Choice>
              <mc:Fallback>
                <p:oleObj name="Equation" r:id="rId39" imgW="139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508875" y="969963"/>
                        <a:ext cx="238125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3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26" grpId="0" animBg="1"/>
      <p:bldP spid="169" grpId="0"/>
      <p:bldP spid="170" grpId="0"/>
      <p:bldP spid="205" grpId="0" animBg="1"/>
      <p:bldP spid="2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36.)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1491853"/>
            <a:ext cx="368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Use Ampere’s Law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when: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Deciding When to Use Ampere’s Law versus </a:t>
            </a:r>
            <a:r>
              <a:rPr lang="en-US" sz="4000" dirty="0" err="1">
                <a:solidFill>
                  <a:srgbClr val="FF0000"/>
                </a:solidFill>
                <a:latin typeface="Apple Chancery"/>
                <a:cs typeface="Apple Chancery"/>
              </a:rPr>
              <a:t>Biot</a:t>
            </a:r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pple Chancery"/>
                <a:cs typeface="Apple Chancery"/>
              </a:rPr>
              <a:t>Savart</a:t>
            </a:r>
            <a:endParaRPr lang="en-US" sz="40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5961" y="2045236"/>
            <a:ext cx="831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--You can define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path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upon which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of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constant</a:t>
            </a:r>
            <a:r>
              <a:rPr lang="en-US" sz="2000" dirty="0">
                <a:latin typeface="Times New Roman"/>
                <a:cs typeface="Times New Roman"/>
              </a:rPr>
              <a:t> over the entire path (this will normally be a circular path); or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961" y="2775744"/>
            <a:ext cx="8431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--You can define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combination of paths </a:t>
            </a:r>
            <a:r>
              <a:rPr lang="en-US" sz="2000" dirty="0">
                <a:latin typeface="Times New Roman"/>
                <a:cs typeface="Times New Roman"/>
              </a:rPr>
              <a:t>some of which will have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magnitude of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that is constant </a:t>
            </a:r>
            <a:r>
              <a:rPr lang="en-US" sz="2000" dirty="0">
                <a:latin typeface="Times New Roman"/>
                <a:cs typeface="Times New Roman"/>
              </a:rPr>
              <a:t>over the section(s), some will have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equal to zero </a:t>
            </a:r>
            <a:r>
              <a:rPr lang="en-US" sz="2000" dirty="0">
                <a:latin typeface="Times New Roman"/>
                <a:cs typeface="Times New Roman"/>
              </a:rPr>
              <a:t>over the section(s) and/or some will have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evaluation of           equal to zero </a:t>
            </a:r>
            <a:r>
              <a:rPr lang="en-US" sz="2000" dirty="0">
                <a:latin typeface="Times New Roman"/>
                <a:cs typeface="Times New Roman"/>
              </a:rPr>
              <a:t>over the section(s) . . . (these multiple paths are usually rectangular).</a:t>
            </a:r>
          </a:p>
        </p:txBody>
      </p:sp>
      <p:graphicFrame>
        <p:nvGraphicFramePr>
          <p:cNvPr id="5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79941"/>
              </p:ext>
            </p:extLst>
          </p:nvPr>
        </p:nvGraphicFramePr>
        <p:xfrm>
          <a:off x="5806598" y="3404057"/>
          <a:ext cx="6524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18" name="Equation" r:id="rId4" imgW="381000" imgH="190500" progId="Equation.DSMT4">
                  <p:embed/>
                </p:oleObj>
              </mc:Choice>
              <mc:Fallback>
                <p:oleObj name="Equation" r:id="rId4" imgW="381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598" y="3404057"/>
                        <a:ext cx="6524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0361" y="4336653"/>
            <a:ext cx="368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Use </a:t>
            </a:r>
            <a:r>
              <a:rPr lang="en-US" sz="2800" dirty="0" err="1">
                <a:solidFill>
                  <a:srgbClr val="FF0000"/>
                </a:solidFill>
                <a:latin typeface="Apple Chancery"/>
                <a:cs typeface="Apple Chancery"/>
              </a:rPr>
              <a:t>Biot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pple Chancery"/>
                <a:cs typeface="Apple Chancery"/>
              </a:rPr>
              <a:t>Savart</a:t>
            </a:r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when: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961" y="4922044"/>
            <a:ext cx="843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--You can’t </a:t>
            </a:r>
            <a:r>
              <a:rPr lang="en-US" sz="2000" dirty="0">
                <a:latin typeface="Times New Roman"/>
                <a:cs typeface="Times New Roman"/>
              </a:rPr>
              <a:t>use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Ampere’s Law</a:t>
            </a:r>
            <a:r>
              <a:rPr lang="en-US" sz="2000" dirty="0">
                <a:latin typeface="Times New Roman"/>
                <a:cs typeface="Times New Roman"/>
              </a:rPr>
              <a:t>.  (In other words, Ampere’s Law should be your first choice.)</a:t>
            </a:r>
          </a:p>
        </p:txBody>
      </p:sp>
    </p:spTree>
    <p:extLst>
      <p:ext uri="{BB962C8B-B14F-4D97-AF65-F5344CB8AC3E}">
        <p14:creationId xmlns:p14="http://schemas.microsoft.com/office/powerpoint/2010/main" val="22527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2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37.)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952525"/>
            <a:ext cx="47607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Because a coil </a:t>
            </a:r>
            <a:r>
              <a:rPr lang="en-US" sz="2000" dirty="0">
                <a:latin typeface="Times New Roman"/>
                <a:cs typeface="Times New Roman"/>
              </a:rPr>
              <a:t>sets up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magnetic field down its axis, </a:t>
            </a:r>
            <a:r>
              <a:rPr lang="en-US" sz="2000" dirty="0">
                <a:latin typeface="Times New Roman"/>
                <a:cs typeface="Times New Roman"/>
              </a:rPr>
              <a:t>as shown in the sketch, a tightly wound coil will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act like a bar magnet </a:t>
            </a:r>
            <a:r>
              <a:rPr lang="en-US" sz="2000" dirty="0">
                <a:latin typeface="Times New Roman"/>
                <a:cs typeface="Times New Roman"/>
              </a:rPr>
              <a:t>in the sense that it will have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one end </a:t>
            </a:r>
            <a:r>
              <a:rPr lang="en-US" sz="2000" dirty="0">
                <a:latin typeface="Times New Roman"/>
                <a:cs typeface="Times New Roman"/>
              </a:rPr>
              <a:t>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acts like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north pole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one end </a:t>
            </a:r>
            <a:r>
              <a:rPr lang="en-US" sz="2000" dirty="0">
                <a:latin typeface="Times New Roman"/>
                <a:cs typeface="Times New Roman"/>
              </a:rPr>
              <a:t>that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acts like a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south pole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Electromagnetics</a:t>
            </a:r>
          </a:p>
        </p:txBody>
      </p:sp>
      <p:pic>
        <p:nvPicPr>
          <p:cNvPr id="119" name="Picture 118" descr="F30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79208"/>
            <a:ext cx="3704396" cy="22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381606"/>
              </p:ext>
            </p:extLst>
          </p:nvPr>
        </p:nvGraphicFramePr>
        <p:xfrm>
          <a:off x="8156575" y="1898650"/>
          <a:ext cx="28416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476" name="Equation" r:id="rId5" imgW="165100" imgH="152400" progId="Equation.DSMT4">
                  <p:embed/>
                </p:oleObj>
              </mc:Choice>
              <mc:Fallback>
                <p:oleObj name="Equation" r:id="rId5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6575" y="1898650"/>
                        <a:ext cx="284163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144538"/>
              </p:ext>
            </p:extLst>
          </p:nvPr>
        </p:nvGraphicFramePr>
        <p:xfrm>
          <a:off x="5426075" y="1898650"/>
          <a:ext cx="2174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477" name="Equation" r:id="rId7" imgW="127000" imgH="152400" progId="Equation.DSMT4">
                  <p:embed/>
                </p:oleObj>
              </mc:Choice>
              <mc:Fallback>
                <p:oleObj name="Equation" r:id="rId7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6075" y="1898650"/>
                        <a:ext cx="217488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230362" y="3261545"/>
            <a:ext cx="47607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And because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ferromagnetic material </a:t>
            </a:r>
            <a:r>
              <a:rPr lang="en-US" sz="2000" dirty="0">
                <a:latin typeface="Times New Roman"/>
                <a:cs typeface="Times New Roman"/>
              </a:rPr>
              <a:t>(iron, steel, etc.)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has</a:t>
            </a:r>
            <a:r>
              <a:rPr lang="en-US" sz="2000" dirty="0">
                <a:latin typeface="Times New Roman"/>
                <a:cs typeface="Times New Roman"/>
              </a:rPr>
              <a:t> within it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magnetic domains </a:t>
            </a:r>
            <a:r>
              <a:rPr lang="en-US" sz="2000" dirty="0">
                <a:latin typeface="Times New Roman"/>
                <a:cs typeface="Times New Roman"/>
              </a:rPr>
              <a:t>that can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align themselves to an external magnetic field</a:t>
            </a:r>
            <a:r>
              <a:rPr lang="en-US" sz="2000" dirty="0">
                <a:latin typeface="Times New Roman"/>
                <a:cs typeface="Times New Roman"/>
              </a:rPr>
              <a:t>, it 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possible to make </a:t>
            </a:r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very strong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electromagnet </a:t>
            </a:r>
            <a:r>
              <a:rPr lang="en-US" sz="2000" dirty="0">
                <a:latin typeface="Times New Roman"/>
                <a:cs typeface="Times New Roman"/>
              </a:rPr>
              <a:t>by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slipping a piece of iron (for instance) down the axis of a coil</a:t>
            </a:r>
            <a:r>
              <a:rPr lang="en-US" sz="2000" dirty="0">
                <a:latin typeface="Times New Roman"/>
                <a:cs typeface="Times New Roman"/>
              </a:rPr>
              <a:t>, then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sending a current through the coil</a:t>
            </a:r>
            <a:r>
              <a:rPr lang="en-US" sz="2000" dirty="0">
                <a:latin typeface="Times New Roman"/>
                <a:cs typeface="Times New Roman"/>
              </a:rPr>
              <a:t>.  That, in fact, is how electromagnets are made.</a:t>
            </a:r>
          </a:p>
        </p:txBody>
      </p:sp>
      <p:pic>
        <p:nvPicPr>
          <p:cNvPr id="123" name="Picture 122" descr="F30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4308"/>
            <a:ext cx="3704396" cy="22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94350" y="4584700"/>
            <a:ext cx="2965449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190929"/>
              </p:ext>
            </p:extLst>
          </p:nvPr>
        </p:nvGraphicFramePr>
        <p:xfrm>
          <a:off x="8294687" y="4591870"/>
          <a:ext cx="28416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478" name="Equation" r:id="rId9" imgW="165100" imgH="152400" progId="Equation.DSMT4">
                  <p:embed/>
                </p:oleObj>
              </mc:Choice>
              <mc:Fallback>
                <p:oleObj name="Equation" r:id="rId9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94687" y="4591870"/>
                        <a:ext cx="284163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942053"/>
              </p:ext>
            </p:extLst>
          </p:nvPr>
        </p:nvGraphicFramePr>
        <p:xfrm>
          <a:off x="5599113" y="4591050"/>
          <a:ext cx="2174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479" name="Equation" r:id="rId10" imgW="127000" imgH="152400" progId="Equation.DSMT4">
                  <p:embed/>
                </p:oleObj>
              </mc:Choice>
              <mc:Fallback>
                <p:oleObj name="Equation" r:id="rId10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99113" y="4591050"/>
                        <a:ext cx="217488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38900" y="4554121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piece of iron</a:t>
            </a:r>
          </a:p>
        </p:txBody>
      </p:sp>
    </p:spTree>
    <p:extLst>
      <p:ext uri="{BB962C8B-B14F-4D97-AF65-F5344CB8AC3E}">
        <p14:creationId xmlns:p14="http://schemas.microsoft.com/office/powerpoint/2010/main" val="39583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2" grpId="0"/>
      <p:bldP spid="11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38.)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952525"/>
            <a:ext cx="57132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In the section </a:t>
            </a:r>
            <a:r>
              <a:rPr lang="en-US" sz="2000" dirty="0">
                <a:latin typeface="Times New Roman"/>
                <a:cs typeface="Times New Roman"/>
              </a:rPr>
              <a:t>on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Gauss’s Law</a:t>
            </a:r>
            <a:r>
              <a:rPr lang="en-US" sz="2000" dirty="0">
                <a:latin typeface="Times New Roman"/>
                <a:cs typeface="Times New Roman"/>
              </a:rPr>
              <a:t>, we started the discussion by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defined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flux </a:t>
            </a:r>
            <a:r>
              <a:rPr lang="en-US" sz="2000" dirty="0">
                <a:latin typeface="Times New Roman"/>
                <a:cs typeface="Times New Roman"/>
              </a:rPr>
              <a:t>in general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through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any simple surface </a:t>
            </a:r>
            <a:r>
              <a:rPr lang="en-US" sz="2000" dirty="0">
                <a:latin typeface="Times New Roman"/>
                <a:cs typeface="Times New Roman"/>
              </a:rPr>
              <a:t>as: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Subtleties—Magnetic Flux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30362" y="3299645"/>
            <a:ext cx="5281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From this, </a:t>
            </a:r>
            <a:r>
              <a:rPr lang="en-US" sz="2000" dirty="0">
                <a:latin typeface="Times New Roman"/>
                <a:cs typeface="Times New Roman"/>
              </a:rPr>
              <a:t>Gauss extended the idea to how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charge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inside a closed surface </a:t>
            </a:r>
            <a:r>
              <a:rPr lang="en-US" sz="2000" dirty="0">
                <a:latin typeface="Times New Roman"/>
                <a:cs typeface="Times New Roman"/>
              </a:rPr>
              <a:t>was/is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proportional to</a:t>
            </a:r>
            <a:r>
              <a:rPr lang="en-US" sz="2000" dirty="0">
                <a:latin typeface="Times New Roman"/>
                <a:cs typeface="Times New Roman"/>
              </a:rPr>
              <a:t> the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electric flux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through the surface</a:t>
            </a:r>
            <a:r>
              <a:rPr lang="en-US" sz="2000" dirty="0">
                <a:latin typeface="Times New Roman"/>
                <a:cs typeface="Times New Roman"/>
              </a:rPr>
              <a:t>, and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Gauss’s Law </a:t>
            </a:r>
            <a:r>
              <a:rPr lang="en-US" sz="2000" dirty="0">
                <a:latin typeface="Times New Roman"/>
                <a:cs typeface="Times New Roman"/>
              </a:rPr>
              <a:t>was born as: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736600"/>
            <a:ext cx="24352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89370"/>
              </p:ext>
            </p:extLst>
          </p:nvPr>
        </p:nvGraphicFramePr>
        <p:xfrm>
          <a:off x="2271713" y="2218298"/>
          <a:ext cx="15668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395" name="Equation" r:id="rId5" imgW="914400" imgH="393700" progId="Equation.DSMT4">
                  <p:embed/>
                </p:oleObj>
              </mc:Choice>
              <mc:Fallback>
                <p:oleObj name="Equation" r:id="rId5" imgW="914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1713" y="2218298"/>
                        <a:ext cx="156686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263466" y="3772354"/>
            <a:ext cx="2976165" cy="2505771"/>
            <a:chOff x="6263466" y="3772354"/>
            <a:chExt cx="2976165" cy="2505771"/>
          </a:xfrm>
        </p:grpSpPr>
        <p:sp>
          <p:nvSpPr>
            <p:cNvPr id="18" name="Oval 17"/>
            <p:cNvSpPr/>
            <p:nvPr/>
          </p:nvSpPr>
          <p:spPr>
            <a:xfrm>
              <a:off x="6580968" y="4469670"/>
              <a:ext cx="1497262" cy="149726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05539" y="5075682"/>
              <a:ext cx="250257" cy="2924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7456103" y="3772354"/>
              <a:ext cx="1783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12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imaginary Gaussian sphere</a:t>
              </a:r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696" y="5181343"/>
              <a:ext cx="223671" cy="3033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6263466" y="4180040"/>
              <a:ext cx="2098085" cy="2098085"/>
              <a:chOff x="6263466" y="3862540"/>
              <a:chExt cx="2098085" cy="209808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263466" y="4889291"/>
                <a:ext cx="2098085" cy="0"/>
                <a:chOff x="6274383" y="4902472"/>
                <a:chExt cx="2098085" cy="0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7466712" y="4902472"/>
                  <a:ext cx="905756" cy="0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H="1">
                  <a:off x="6274383" y="4902472"/>
                  <a:ext cx="905756" cy="0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16200000">
                <a:off x="6280735" y="4911583"/>
                <a:ext cx="2098085" cy="0"/>
                <a:chOff x="6274383" y="4902472"/>
                <a:chExt cx="2098085" cy="0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7466712" y="4902472"/>
                  <a:ext cx="905756" cy="0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6274383" y="4902472"/>
                  <a:ext cx="905756" cy="0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34"/>
            <p:cNvGrpSpPr/>
            <p:nvPr/>
          </p:nvGrpSpPr>
          <p:grpSpPr>
            <a:xfrm rot="2700000">
              <a:off x="6274382" y="4170448"/>
              <a:ext cx="2098085" cy="2098085"/>
              <a:chOff x="6263466" y="3862540"/>
              <a:chExt cx="2098085" cy="209808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263466" y="4889291"/>
                <a:ext cx="2098085" cy="0"/>
                <a:chOff x="6274383" y="4902472"/>
                <a:chExt cx="2098085" cy="0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7466712" y="4902472"/>
                  <a:ext cx="905756" cy="0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flipH="1">
                  <a:off x="6274383" y="4902472"/>
                  <a:ext cx="905756" cy="0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 rot="16200000">
                <a:off x="6280735" y="4911583"/>
                <a:ext cx="2098085" cy="0"/>
                <a:chOff x="6274383" y="4902472"/>
                <a:chExt cx="2098085" cy="0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7466712" y="4902472"/>
                  <a:ext cx="905756" cy="0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H="1">
                  <a:off x="6274383" y="4902472"/>
                  <a:ext cx="905756" cy="0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Freeform 4"/>
            <p:cNvSpPr/>
            <p:nvPr/>
          </p:nvSpPr>
          <p:spPr>
            <a:xfrm rot="2873992" flipV="1">
              <a:off x="8008861" y="4337060"/>
              <a:ext cx="448816" cy="625026"/>
            </a:xfrm>
            <a:custGeom>
              <a:avLst/>
              <a:gdLst>
                <a:gd name="connsiteX0" fmla="*/ 374650 w 509993"/>
                <a:gd name="connsiteY0" fmla="*/ 0 h 673100"/>
                <a:gd name="connsiteX1" fmla="*/ 501650 w 509993"/>
                <a:gd name="connsiteY1" fmla="*/ 406400 h 673100"/>
                <a:gd name="connsiteX2" fmla="*/ 165100 w 509993"/>
                <a:gd name="connsiteY2" fmla="*/ 342900 h 673100"/>
                <a:gd name="connsiteX3" fmla="*/ 0 w 509993"/>
                <a:gd name="connsiteY3" fmla="*/ 6731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993" h="673100">
                  <a:moveTo>
                    <a:pt x="374650" y="0"/>
                  </a:moveTo>
                  <a:cubicBezTo>
                    <a:pt x="455612" y="174625"/>
                    <a:pt x="536575" y="349250"/>
                    <a:pt x="501650" y="406400"/>
                  </a:cubicBezTo>
                  <a:cubicBezTo>
                    <a:pt x="466725" y="463550"/>
                    <a:pt x="248708" y="298450"/>
                    <a:pt x="165100" y="342900"/>
                  </a:cubicBezTo>
                  <a:cubicBezTo>
                    <a:pt x="81492" y="387350"/>
                    <a:pt x="0" y="673100"/>
                    <a:pt x="0" y="673100"/>
                  </a:cubicBezTo>
                </a:path>
              </a:pathLst>
            </a:cu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35022"/>
              </p:ext>
            </p:extLst>
          </p:nvPr>
        </p:nvGraphicFramePr>
        <p:xfrm>
          <a:off x="1838325" y="4909863"/>
          <a:ext cx="23066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396" name="Equation" r:id="rId9" imgW="1346200" imgH="431800" progId="Equation.DSMT4">
                  <p:embed/>
                </p:oleObj>
              </mc:Choice>
              <mc:Fallback>
                <p:oleObj name="Equation" r:id="rId9" imgW="1346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8325" y="4909863"/>
                        <a:ext cx="2306638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491304" y="2814760"/>
            <a:ext cx="178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US" sz="1400" kern="1200" dirty="0">
                <a:solidFill>
                  <a:srgbClr val="0000FF"/>
                </a:solidFill>
                <a:latin typeface="Times New Roman"/>
                <a:cs typeface="Times New Roman"/>
              </a:rPr>
              <a:t>raphic courtesy of Mr. White</a:t>
            </a:r>
          </a:p>
        </p:txBody>
      </p:sp>
    </p:spTree>
    <p:extLst>
      <p:ext uri="{BB962C8B-B14F-4D97-AF65-F5344CB8AC3E}">
        <p14:creationId xmlns:p14="http://schemas.microsoft.com/office/powerpoint/2010/main" val="3625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2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39.)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607367"/>
            <a:ext cx="60942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At the time </a:t>
            </a:r>
            <a:r>
              <a:rPr lang="en-US" sz="2000" dirty="0">
                <a:latin typeface="Times New Roman"/>
                <a:cs typeface="Times New Roman"/>
              </a:rPr>
              <a:t>all of this was introduced, it was pointed out that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idea of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flux </a:t>
            </a:r>
            <a:r>
              <a:rPr lang="en-US" sz="2000" dirty="0">
                <a:latin typeface="Times New Roman"/>
                <a:cs typeface="Times New Roman"/>
              </a:rPr>
              <a:t>can be applied to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any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vector field</a:t>
            </a:r>
            <a:r>
              <a:rPr lang="en-US" sz="2000" dirty="0">
                <a:latin typeface="Times New Roman"/>
                <a:cs typeface="Times New Roman"/>
              </a:rPr>
              <a:t>, which means we can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define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magnetic flux </a:t>
            </a:r>
            <a:r>
              <a:rPr lang="en-US" sz="2000" dirty="0">
                <a:latin typeface="Times New Roman"/>
                <a:cs typeface="Times New Roman"/>
              </a:rPr>
              <a:t>as: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99296"/>
              </p:ext>
            </p:extLst>
          </p:nvPr>
        </p:nvGraphicFramePr>
        <p:xfrm>
          <a:off x="2309813" y="2065898"/>
          <a:ext cx="15668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74" name="Equation" r:id="rId4" imgW="914400" imgH="393700" progId="Equation.DSMT4">
                  <p:embed/>
                </p:oleObj>
              </mc:Choice>
              <mc:Fallback>
                <p:oleObj name="Equation" r:id="rId4" imgW="914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9813" y="2065898"/>
                        <a:ext cx="156686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465888" y="508000"/>
            <a:ext cx="2471382" cy="2524125"/>
            <a:chOff x="6465888" y="508000"/>
            <a:chExt cx="2471382" cy="2524125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888" y="508000"/>
              <a:ext cx="2435225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621946" y="1060450"/>
              <a:ext cx="191854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15748" y="952500"/>
              <a:ext cx="32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/>
                  <a:cs typeface="Times New Roman"/>
                </a:rPr>
                <a:t>B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0361" y="5037285"/>
            <a:ext cx="870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Although we will </a:t>
            </a:r>
            <a:r>
              <a:rPr lang="en-US" sz="2000" dirty="0">
                <a:latin typeface="Times New Roman"/>
                <a:cs typeface="Times New Roman"/>
              </a:rPr>
              <a:t>do a quick flux problem next, the full significance of magnetic flux won’t become evident until we get into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induction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Faraday’s Law.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361" y="2917825"/>
            <a:ext cx="8706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Because </a:t>
            </a:r>
            <a:r>
              <a:rPr lang="en-US" sz="2000" dirty="0">
                <a:latin typeface="Times New Roman"/>
                <a:cs typeface="Times New Roman"/>
              </a:rPr>
              <a:t>magnetic field lines either circle current carrying wires or are generated in pairs (a north and south pole together), the magnetic flux through a closed surface will always equal zero.  In other words: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68649"/>
              </p:ext>
            </p:extLst>
          </p:nvPr>
        </p:nvGraphicFramePr>
        <p:xfrm>
          <a:off x="3190875" y="4191000"/>
          <a:ext cx="1371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75" name="Equation" r:id="rId7" imgW="800100" imgH="304800" progId="Equation.DSMT4">
                  <p:embed/>
                </p:oleObj>
              </mc:Choice>
              <mc:Fallback>
                <p:oleObj name="Equation" r:id="rId7" imgW="8001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0875" y="4191000"/>
                        <a:ext cx="137160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3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Example 1 </a:t>
            </a:r>
            <a:r>
              <a:rPr lang="en-US" sz="2000" dirty="0">
                <a:latin typeface="Times New Roman"/>
                <a:ea typeface="ＭＳ Ｐゴシック" charset="0"/>
                <a:cs typeface="Times New Roman"/>
              </a:rPr>
              <a:t>(courtesy of Mr. White)</a:t>
            </a:r>
            <a:endParaRPr lang="en-US" sz="28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28600" y="7493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latin typeface="Times New Roman"/>
                <a:cs typeface="Times New Roman"/>
              </a:rPr>
              <a:t>Predict the orientation of the compass needles.</a:t>
            </a:r>
          </a:p>
        </p:txBody>
      </p:sp>
      <p:pic>
        <p:nvPicPr>
          <p:cNvPr id="39940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21510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1897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4.)</a:t>
            </a:r>
          </a:p>
        </p:txBody>
      </p:sp>
    </p:spTree>
    <p:extLst>
      <p:ext uri="{BB962C8B-B14F-4D97-AF65-F5344CB8AC3E}">
        <p14:creationId xmlns:p14="http://schemas.microsoft.com/office/powerpoint/2010/main" val="2642091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0" y="977900"/>
            <a:ext cx="1320800" cy="188333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7896546" y="1737514"/>
            <a:ext cx="1857935" cy="389505"/>
            <a:chOff x="7239000" y="566885"/>
            <a:chExt cx="1320800" cy="292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239000" y="566885"/>
              <a:ext cx="0" cy="2921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559800" y="566885"/>
              <a:ext cx="0" cy="2921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239000" y="698500"/>
              <a:ext cx="13208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8719662" y="1799123"/>
            <a:ext cx="300605" cy="3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40.)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2259" y="427185"/>
            <a:ext cx="591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Example 10: </a:t>
            </a:r>
            <a:r>
              <a:rPr lang="en-US" sz="2000" dirty="0">
                <a:latin typeface="Times New Roman"/>
                <a:cs typeface="Times New Roman"/>
              </a:rPr>
              <a:t>Derive an expression for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magnetic flux </a:t>
            </a:r>
            <a:r>
              <a:rPr lang="en-US" sz="2000" dirty="0">
                <a:latin typeface="Times New Roman"/>
                <a:cs typeface="Times New Roman"/>
              </a:rPr>
              <a:t>through the face </a:t>
            </a:r>
            <a:r>
              <a:rPr lang="en-US" sz="2000">
                <a:latin typeface="Times New Roman"/>
                <a:cs typeface="Times New Roman"/>
              </a:rPr>
              <a:t>of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rectangular path </a:t>
            </a:r>
            <a:r>
              <a:rPr lang="en-US" sz="2000" dirty="0">
                <a:latin typeface="Times New Roman"/>
                <a:cs typeface="Times New Roman"/>
              </a:rPr>
              <a:t>shown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due to the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set up by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current-carrying wire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(a very cool, classic problem).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5100" y="317500"/>
            <a:ext cx="139700" cy="3162300"/>
          </a:xfrm>
          <a:prstGeom prst="rect">
            <a:avLst/>
          </a:prstGeom>
          <a:solidFill>
            <a:srgbClr val="FFFF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591300" y="1498600"/>
            <a:ext cx="0" cy="8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025349"/>
              </p:ext>
            </p:extLst>
          </p:nvPr>
        </p:nvGraphicFramePr>
        <p:xfrm>
          <a:off x="192259" y="4562269"/>
          <a:ext cx="28067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66" name="Equation" r:id="rId4" imgW="1638300" imgH="1041400" progId="Equation.DSMT4">
                  <p:embed/>
                </p:oleObj>
              </mc:Choice>
              <mc:Fallback>
                <p:oleObj name="Equation" r:id="rId4" imgW="16383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259" y="4562269"/>
                        <a:ext cx="28067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22131"/>
              </p:ext>
            </p:extLst>
          </p:nvPr>
        </p:nvGraphicFramePr>
        <p:xfrm>
          <a:off x="6267450" y="1799123"/>
          <a:ext cx="152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67" name="Equation" r:id="rId6" imgW="88900" imgH="165100" progId="Equation.DSMT4">
                  <p:embed/>
                </p:oleObj>
              </mc:Choice>
              <mc:Fallback>
                <p:oleObj name="Equation" r:id="rId6" imgW="88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7450" y="1799123"/>
                        <a:ext cx="1524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6654800" y="698500"/>
            <a:ext cx="584200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566885"/>
            <a:ext cx="0" cy="2921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59800" y="566885"/>
            <a:ext cx="0" cy="2921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239000" y="698500"/>
            <a:ext cx="13208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48476"/>
              </p:ext>
            </p:extLst>
          </p:nvPr>
        </p:nvGraphicFramePr>
        <p:xfrm>
          <a:off x="7770813" y="456554"/>
          <a:ext cx="195262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68" name="Equation" r:id="rId8" imgW="114300" imgH="127000" progId="Equation.DSMT4">
                  <p:embed/>
                </p:oleObj>
              </mc:Choice>
              <mc:Fallback>
                <p:oleObj name="Equation" r:id="rId8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70813" y="456554"/>
                        <a:ext cx="195262" cy="22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71156"/>
              </p:ext>
            </p:extLst>
          </p:nvPr>
        </p:nvGraphicFramePr>
        <p:xfrm>
          <a:off x="6832600" y="456554"/>
          <a:ext cx="195262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69" name="Equation" r:id="rId10" imgW="114300" imgH="127000" progId="Equation.DSMT4">
                  <p:embed/>
                </p:oleObj>
              </mc:Choice>
              <mc:Fallback>
                <p:oleObj name="Equation" r:id="rId10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2600" y="456554"/>
                        <a:ext cx="195262" cy="22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46898"/>
              </p:ext>
            </p:extLst>
          </p:nvPr>
        </p:nvGraphicFramePr>
        <p:xfrm>
          <a:off x="8719662" y="1799123"/>
          <a:ext cx="2174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70" name="Equation" r:id="rId12" imgW="127000" imgH="165100" progId="Equation.DSMT4">
                  <p:embed/>
                </p:oleObj>
              </mc:Choice>
              <mc:Fallback>
                <p:oleObj name="Equation" r:id="rId12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19662" y="1799123"/>
                        <a:ext cx="217488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flipH="1">
            <a:off x="7794625" y="3103181"/>
            <a:ext cx="342900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654800" y="979973"/>
            <a:ext cx="1608137" cy="2587140"/>
            <a:chOff x="6654800" y="979973"/>
            <a:chExt cx="1608137" cy="258714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654800" y="3103181"/>
              <a:ext cx="10541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708900" y="2957131"/>
              <a:ext cx="0" cy="2921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883043"/>
                </p:ext>
              </p:extLst>
            </p:nvPr>
          </p:nvGraphicFramePr>
          <p:xfrm>
            <a:off x="7062259" y="3113088"/>
            <a:ext cx="217488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71" name="Equation" r:id="rId14" imgW="127000" imgH="127000" progId="Equation.DSMT4">
                    <p:embed/>
                  </p:oleObj>
                </mc:Choice>
                <mc:Fallback>
                  <p:oleObj name="Equation" r:id="rId14" imgW="1270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062259" y="3113088"/>
                          <a:ext cx="217488" cy="220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>
              <a:off x="7785100" y="2955162"/>
              <a:ext cx="0" cy="2921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311124"/>
                </p:ext>
              </p:extLst>
            </p:nvPr>
          </p:nvGraphicFramePr>
          <p:xfrm>
            <a:off x="7915275" y="3279775"/>
            <a:ext cx="347662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72" name="Equation" r:id="rId16" imgW="203200" imgH="165100" progId="Equation.DSMT4">
                    <p:embed/>
                  </p:oleObj>
                </mc:Choice>
                <mc:Fallback>
                  <p:oleObj name="Equation" r:id="rId16" imgW="2032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915275" y="3279775"/>
                          <a:ext cx="347662" cy="287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Freeform 46"/>
            <p:cNvSpPr/>
            <p:nvPr/>
          </p:nvSpPr>
          <p:spPr>
            <a:xfrm>
              <a:off x="7740802" y="3145367"/>
              <a:ext cx="167064" cy="300566"/>
            </a:xfrm>
            <a:custGeom>
              <a:avLst/>
              <a:gdLst>
                <a:gd name="connsiteX0" fmla="*/ 14664 w 167064"/>
                <a:gd name="connsiteY0" fmla="*/ 0 h 300566"/>
                <a:gd name="connsiteX1" fmla="*/ 14664 w 167064"/>
                <a:gd name="connsiteY1" fmla="*/ 220133 h 300566"/>
                <a:gd name="connsiteX2" fmla="*/ 167064 w 167064"/>
                <a:gd name="connsiteY2" fmla="*/ 300566 h 300566"/>
                <a:gd name="connsiteX3" fmla="*/ 167064 w 167064"/>
                <a:gd name="connsiteY3" fmla="*/ 300566 h 30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064" h="300566">
                  <a:moveTo>
                    <a:pt x="14664" y="0"/>
                  </a:moveTo>
                  <a:cubicBezTo>
                    <a:pt x="1964" y="85019"/>
                    <a:pt x="-10736" y="170039"/>
                    <a:pt x="14664" y="220133"/>
                  </a:cubicBezTo>
                  <a:cubicBezTo>
                    <a:pt x="40064" y="270227"/>
                    <a:pt x="167064" y="300566"/>
                    <a:pt x="167064" y="300566"/>
                  </a:cubicBezTo>
                  <a:lnTo>
                    <a:pt x="167064" y="300566"/>
                  </a:lnTo>
                </a:path>
              </a:pathLst>
            </a:cu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02550" y="979973"/>
              <a:ext cx="82550" cy="1881261"/>
            </a:xfrm>
            <a:prstGeom prst="rect">
              <a:avLst/>
            </a:prstGeom>
            <a:solidFill>
              <a:srgbClr val="FF6600"/>
            </a:solidFill>
            <a:ln w="12700" cmpd="sng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8023" y="1948583"/>
            <a:ext cx="5689428" cy="1339130"/>
            <a:chOff x="578023" y="1948583"/>
            <a:chExt cx="5689428" cy="1339130"/>
          </a:xfrm>
        </p:grpSpPr>
        <p:sp>
          <p:nvSpPr>
            <p:cNvPr id="49" name="TextBox 48"/>
            <p:cNvSpPr txBox="1"/>
            <p:nvPr/>
          </p:nvSpPr>
          <p:spPr>
            <a:xfrm>
              <a:off x="578023" y="1948583"/>
              <a:ext cx="56894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pple Chancery"/>
                  <a:cs typeface="Apple Chancery"/>
                </a:rPr>
                <a:t>The difficulty </a:t>
              </a:r>
              <a:r>
                <a:rPr lang="en-US" sz="2000" dirty="0">
                  <a:latin typeface="Times New Roman"/>
                  <a:cs typeface="Times New Roman"/>
                </a:rPr>
                <a:t>here is in the fact that the </a:t>
              </a:r>
              <a:r>
                <a:rPr lang="en-US" sz="20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B-</a:t>
              </a:r>
              <a:r>
                <a:rPr lang="en-US" sz="2000" i="1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fld</a:t>
              </a:r>
              <a:r>
                <a:rPr lang="en-US" sz="20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latin typeface="Times New Roman"/>
                  <a:cs typeface="Times New Roman"/>
                </a:rPr>
                <a:t>from the current carrying wire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isn’t constant </a:t>
              </a:r>
              <a:r>
                <a:rPr lang="en-US" sz="2000" dirty="0">
                  <a:latin typeface="Times New Roman"/>
                  <a:cs typeface="Times New Roman"/>
                </a:rPr>
                <a:t>over the face of the area, as                           shows.</a:t>
              </a: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257967"/>
                </p:ext>
              </p:extLst>
            </p:nvPr>
          </p:nvGraphicFramePr>
          <p:xfrm>
            <a:off x="2162175" y="2563813"/>
            <a:ext cx="1571625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73" name="Equation" r:id="rId18" imgW="939800" imgH="431800" progId="Equation.DSMT4">
                    <p:embed/>
                  </p:oleObj>
                </mc:Choice>
                <mc:Fallback>
                  <p:oleObj name="Equation" r:id="rId18" imgW="939800" imgH="431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162175" y="2563813"/>
                          <a:ext cx="1571625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59"/>
          <p:cNvGrpSpPr/>
          <p:nvPr/>
        </p:nvGrpSpPr>
        <p:grpSpPr>
          <a:xfrm>
            <a:off x="578022" y="3339041"/>
            <a:ext cx="8266740" cy="1015663"/>
            <a:chOff x="578022" y="3339041"/>
            <a:chExt cx="8266740" cy="1015663"/>
          </a:xfrm>
        </p:grpSpPr>
        <p:sp>
          <p:nvSpPr>
            <p:cNvPr id="56" name="TextBox 55"/>
            <p:cNvSpPr txBox="1"/>
            <p:nvPr/>
          </p:nvSpPr>
          <p:spPr>
            <a:xfrm>
              <a:off x="580581" y="3954594"/>
              <a:ext cx="82641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is evaluated constant, then sum all those           over the entire face.  </a:t>
              </a:r>
              <a:r>
                <a:rPr lang="en-US" sz="200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Starting: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8022" y="3339041"/>
              <a:ext cx="67017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pple Chancery"/>
                  <a:cs typeface="Apple Chancery"/>
                </a:rPr>
                <a:t>We have to </a:t>
              </a:r>
              <a:r>
                <a:rPr lang="en-US" sz="2000" dirty="0">
                  <a:latin typeface="Times New Roman"/>
                  <a:cs typeface="Times New Roman"/>
                </a:rPr>
                <a:t>determine the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differential magnetic flux         </a:t>
              </a:r>
              <a:r>
                <a:rPr lang="en-US" sz="2000" dirty="0">
                  <a:latin typeface="Times New Roman"/>
                  <a:cs typeface="Times New Roman"/>
                </a:rPr>
                <a:t>through a 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differentially small surface area           </a:t>
              </a:r>
              <a:r>
                <a:rPr lang="en-US" sz="2000" dirty="0">
                  <a:latin typeface="Times New Roman"/>
                  <a:cs typeface="Times New Roman"/>
                </a:rPr>
                <a:t>where the </a:t>
              </a:r>
              <a:r>
                <a:rPr lang="en-US" sz="2000" i="1" dirty="0">
                  <a:latin typeface="Times New Roman"/>
                  <a:cs typeface="Times New Roman"/>
                </a:rPr>
                <a:t>B-</a:t>
              </a:r>
              <a:r>
                <a:rPr lang="en-US" sz="2000" i="1" dirty="0" err="1">
                  <a:latin typeface="Times New Roman"/>
                  <a:cs typeface="Times New Roman"/>
                </a:rPr>
                <a:t>fld</a:t>
              </a:r>
              <a:endParaRPr lang="en-US" sz="2000" dirty="0">
                <a:solidFill>
                  <a:srgbClr val="008000"/>
                </a:solidFill>
                <a:latin typeface="Times New Roman"/>
                <a:cs typeface="Times New Roman"/>
              </a:endParaRPr>
            </a:p>
          </p:txBody>
        </p: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160674"/>
                </p:ext>
              </p:extLst>
            </p:nvPr>
          </p:nvGraphicFramePr>
          <p:xfrm>
            <a:off x="5922962" y="3391694"/>
            <a:ext cx="522288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74" name="Equation" r:id="rId20" imgW="304800" imgH="203200" progId="Equation.DSMT4">
                    <p:embed/>
                  </p:oleObj>
                </mc:Choice>
                <mc:Fallback>
                  <p:oleObj name="Equation" r:id="rId20" imgW="304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922962" y="3391694"/>
                          <a:ext cx="522288" cy="350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4492270"/>
                </p:ext>
              </p:extLst>
            </p:nvPr>
          </p:nvGraphicFramePr>
          <p:xfrm>
            <a:off x="4792665" y="4003867"/>
            <a:ext cx="674687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75" name="Equation" r:id="rId22" imgW="393700" imgH="203200" progId="Equation.DSMT4">
                    <p:embed/>
                  </p:oleObj>
                </mc:Choice>
                <mc:Fallback>
                  <p:oleObj name="Equation" r:id="rId22" imgW="393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792665" y="4003867"/>
                          <a:ext cx="674687" cy="350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801449"/>
                </p:ext>
              </p:extLst>
            </p:nvPr>
          </p:nvGraphicFramePr>
          <p:xfrm>
            <a:off x="4927599" y="3679031"/>
            <a:ext cx="69691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76" name="Equation" r:id="rId24" imgW="406400" imgH="228600" progId="Equation.DSMT4">
                    <p:embed/>
                  </p:oleObj>
                </mc:Choice>
                <mc:Fallback>
                  <p:oleObj name="Equation" r:id="rId24" imgW="406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927599" y="3679031"/>
                          <a:ext cx="696913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3065463" y="4562269"/>
            <a:ext cx="6000749" cy="1954212"/>
            <a:chOff x="3065463" y="4562269"/>
            <a:chExt cx="6000749" cy="1954212"/>
          </a:xfrm>
        </p:grpSpPr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572288"/>
                </p:ext>
              </p:extLst>
            </p:nvPr>
          </p:nvGraphicFramePr>
          <p:xfrm>
            <a:off x="3452812" y="4562269"/>
            <a:ext cx="5613400" cy="195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77" name="Equation" r:id="rId26" imgW="3276600" imgH="1130300" progId="Equation.DSMT4">
                    <p:embed/>
                  </p:oleObj>
                </mc:Choice>
                <mc:Fallback>
                  <p:oleObj name="Equation" r:id="rId26" imgW="3276600" imgH="1130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452812" y="4562269"/>
                          <a:ext cx="5613400" cy="1954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6885685"/>
                </p:ext>
              </p:extLst>
            </p:nvPr>
          </p:nvGraphicFramePr>
          <p:xfrm>
            <a:off x="3065463" y="5429250"/>
            <a:ext cx="325438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178" name="Equation" r:id="rId28" imgW="190500" imgH="139700" progId="Equation.DSMT4">
                    <p:embed/>
                  </p:oleObj>
                </mc:Choice>
                <mc:Fallback>
                  <p:oleObj name="Equation" r:id="rId28" imgW="1905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065463" y="5429250"/>
                          <a:ext cx="325438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17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41.)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361" y="876325"/>
            <a:ext cx="87231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/>
                <a:cs typeface="Apple Chancery"/>
              </a:rPr>
              <a:t>As stated,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Ampere’s Law </a:t>
            </a:r>
            <a:r>
              <a:rPr lang="en-US" sz="2000" dirty="0">
                <a:latin typeface="Times New Roman"/>
                <a:cs typeface="Times New Roman"/>
              </a:rPr>
              <a:t>maintains that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circulation of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B-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fld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around a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closed path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proportional to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that passes through the face </a:t>
            </a:r>
            <a:r>
              <a:rPr lang="en-US" sz="2000" dirty="0">
                <a:latin typeface="Times New Roman"/>
                <a:cs typeface="Times New Roman"/>
              </a:rPr>
              <a:t>of the path.  Faraday noticed a bit of a twist to the situation that adds an unexpected wrinkle.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34833" y="2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pple Chancery"/>
                <a:cs typeface="Apple Chancery"/>
              </a:rPr>
              <a:t>A Little Problem with Ampere’s Law</a:t>
            </a:r>
          </a:p>
        </p:txBody>
      </p:sp>
      <p:sp>
        <p:nvSpPr>
          <p:cNvPr id="51" name="Text Box 19"/>
          <p:cNvSpPr txBox="1">
            <a:spLocks/>
          </p:cNvSpPr>
          <p:nvPr/>
        </p:nvSpPr>
        <p:spPr bwMode="auto">
          <a:xfrm>
            <a:off x="477838" y="2084388"/>
            <a:ext cx="441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Consider the </a:t>
            </a:r>
            <a:r>
              <a:rPr lang="en-US" sz="2000" kern="1200" dirty="0">
                <a:solidFill>
                  <a:srgbClr val="0000FF"/>
                </a:solidFill>
                <a:latin typeface="Apple Chancery"/>
                <a:cs typeface="Apple Chancery"/>
              </a:rPr>
              <a:t>current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kern="1200" dirty="0">
                <a:solidFill>
                  <a:srgbClr val="0000FF"/>
                </a:solidFill>
                <a:latin typeface="Apple Chancery"/>
                <a:cs typeface="Apple Chancery"/>
              </a:rPr>
              <a:t>carrying wire </a:t>
            </a:r>
            <a:r>
              <a:rPr lang="en-US" sz="2000" kern="1200" dirty="0">
                <a:latin typeface="Times New Roman"/>
                <a:cs typeface="Times New Roman"/>
              </a:rPr>
              <a:t>that leads to a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capacitor</a:t>
            </a:r>
            <a:r>
              <a:rPr lang="en-US" sz="2000" kern="1200" dirty="0">
                <a:latin typeface="Times New Roman"/>
                <a:cs typeface="Times New Roman"/>
              </a:rPr>
              <a:t> as shown to the right.  Notice also the path defined for use with Ampere</a:t>
            </a:r>
            <a:r>
              <a:rPr lang="ja-JP" altLang="en-US" sz="2000" kern="1200" dirty="0">
                <a:latin typeface="Times New Roman"/>
                <a:cs typeface="Times New Roman"/>
              </a:rPr>
              <a:t>’</a:t>
            </a:r>
            <a:r>
              <a:rPr lang="en-US" sz="2000" kern="1200" dirty="0">
                <a:latin typeface="Times New Roman"/>
                <a:cs typeface="Times New Roman"/>
              </a:rPr>
              <a:t>s Law.</a:t>
            </a:r>
          </a:p>
        </p:txBody>
      </p:sp>
      <p:sp>
        <p:nvSpPr>
          <p:cNvPr id="52" name="Text Box 19"/>
          <p:cNvSpPr txBox="1">
            <a:spLocks/>
          </p:cNvSpPr>
          <p:nvPr/>
        </p:nvSpPr>
        <p:spPr bwMode="auto">
          <a:xfrm>
            <a:off x="477838" y="3442780"/>
            <a:ext cx="396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With </a:t>
            </a:r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the </a:t>
            </a:r>
            <a:r>
              <a:rPr lang="ja-JP" alt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“</a:t>
            </a:r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face</a:t>
            </a:r>
            <a:r>
              <a:rPr lang="ja-JP" alt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”</a:t>
            </a:r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2000" kern="1200" dirty="0">
                <a:latin typeface="Times New Roman"/>
                <a:cs typeface="Times New Roman"/>
              </a:rPr>
              <a:t>of the path </a:t>
            </a:r>
            <a:r>
              <a:rPr lang="en-US" sz="2000" kern="1200" dirty="0">
                <a:solidFill>
                  <a:srgbClr val="008000"/>
                </a:solidFill>
                <a:latin typeface="Times New Roman"/>
                <a:cs typeface="Times New Roman"/>
              </a:rPr>
              <a:t>shown as green</a:t>
            </a:r>
            <a:r>
              <a:rPr lang="en-US" sz="2000" kern="1200" dirty="0">
                <a:latin typeface="Times New Roman"/>
                <a:cs typeface="Times New Roman"/>
              </a:rPr>
              <a:t>, the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current through the “face</a:t>
            </a:r>
            <a:r>
              <a:rPr lang="ja-JP" alt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 is</a:t>
            </a:r>
            <a:r>
              <a:rPr lang="en-US" sz="2000" kern="1200" dirty="0">
                <a:latin typeface="Times New Roman"/>
                <a:cs typeface="Times New Roman"/>
              </a:rPr>
              <a:t> the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conventional current     </a:t>
            </a:r>
            <a:r>
              <a:rPr lang="en-US" sz="2000" kern="1200" dirty="0">
                <a:latin typeface="Times New Roman"/>
                <a:cs typeface="Times New Roman"/>
              </a:rPr>
              <a:t>in the wire and we can write: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25735"/>
              </p:ext>
            </p:extLst>
          </p:nvPr>
        </p:nvGraphicFramePr>
        <p:xfrm>
          <a:off x="1443038" y="4837145"/>
          <a:ext cx="2284412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555" name="Equation" r:id="rId4" imgW="1333500" imgH="876300" progId="Equation.DSMT4">
                  <p:embed/>
                </p:oleObj>
              </mc:Choice>
              <mc:Fallback>
                <p:oleObj name="Equation" r:id="rId4" imgW="13335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3038" y="4837145"/>
                        <a:ext cx="2284412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43887"/>
              </p:ext>
            </p:extLst>
          </p:nvPr>
        </p:nvGraphicFramePr>
        <p:xfrm>
          <a:off x="4042575" y="4097141"/>
          <a:ext cx="239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556" name="Equation" r:id="rId6" imgW="139700" imgH="203200" progId="Equation.DSMT4">
                  <p:embed/>
                </p:oleObj>
              </mc:Choice>
              <mc:Fallback>
                <p:oleObj name="Equation" r:id="rId6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2575" y="4097141"/>
                        <a:ext cx="239713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478338" y="2217051"/>
            <a:ext cx="4630829" cy="3845529"/>
            <a:chOff x="4478338" y="2217051"/>
            <a:chExt cx="4630829" cy="3845529"/>
          </a:xfrm>
        </p:grpSpPr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 flipV="1">
              <a:off x="8147144" y="2845858"/>
              <a:ext cx="487456" cy="32497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Can 43"/>
            <p:cNvSpPr>
              <a:spLocks noChangeArrowheads="1"/>
            </p:cNvSpPr>
            <p:nvPr/>
          </p:nvSpPr>
          <p:spPr bwMode="auto">
            <a:xfrm rot="14473549">
              <a:off x="7184645" y="2980135"/>
              <a:ext cx="1679015" cy="649941"/>
            </a:xfrm>
            <a:prstGeom prst="can">
              <a:avLst>
                <a:gd name="adj" fmla="val 50000"/>
              </a:avLst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5" name="Can 44"/>
            <p:cNvSpPr>
              <a:spLocks noChangeArrowheads="1"/>
            </p:cNvSpPr>
            <p:nvPr/>
          </p:nvSpPr>
          <p:spPr bwMode="auto">
            <a:xfrm rot="14473549">
              <a:off x="6480542" y="3415686"/>
              <a:ext cx="1679015" cy="649941"/>
            </a:xfrm>
            <a:prstGeom prst="can">
              <a:avLst>
                <a:gd name="adj" fmla="val 50000"/>
              </a:avLst>
            </a:prstGeom>
            <a:blipFill dpi="0" rotWithShape="0">
              <a:blip r:embed="rId8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kern="1200"/>
            </a:p>
          </p:txBody>
        </p: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 flipV="1">
              <a:off x="4951600" y="3820770"/>
              <a:ext cx="2166471" cy="140820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 rot="20088058">
              <a:off x="5534968" y="3586069"/>
              <a:ext cx="433294" cy="2328956"/>
            </a:xfrm>
            <a:prstGeom prst="ellipse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kern="1200"/>
            </a:p>
          </p:txBody>
        </p: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 flipV="1">
              <a:off x="5005762" y="4849844"/>
              <a:ext cx="357694" cy="22454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49"/>
            <p:cNvCxnSpPr>
              <a:cxnSpLocks noChangeShapeType="1"/>
            </p:cNvCxnSpPr>
            <p:nvPr/>
          </p:nvCxnSpPr>
          <p:spPr bwMode="auto">
            <a:xfrm rot="10800000" flipV="1">
              <a:off x="5547379" y="4741520"/>
              <a:ext cx="162485" cy="10832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TextBox 1"/>
            <p:cNvSpPr txBox="1"/>
            <p:nvPr/>
          </p:nvSpPr>
          <p:spPr>
            <a:xfrm>
              <a:off x="4478338" y="5693248"/>
              <a:ext cx="170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Apple Chancery"/>
                  <a:cs typeface="Apple Chancery"/>
                </a:rPr>
                <a:t>Amperian</a:t>
              </a:r>
              <a:r>
                <a:rPr lang="en-US" dirty="0">
                  <a:solidFill>
                    <a:srgbClr val="FF0000"/>
                  </a:solidFill>
                  <a:latin typeface="Apple Chancery"/>
                  <a:cs typeface="Apple Chancery"/>
                </a:rPr>
                <a:t> path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98989" y="2217051"/>
              <a:ext cx="1110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pple Chancery"/>
                  <a:cs typeface="Apple Chancery"/>
                </a:rPr>
                <a:t>capacitor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519475"/>
                </p:ext>
              </p:extLst>
            </p:nvPr>
          </p:nvGraphicFramePr>
          <p:xfrm>
            <a:off x="4875400" y="4632933"/>
            <a:ext cx="239713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557" name="Equation" r:id="rId9" imgW="139700" imgH="203200" progId="Equation.DSMT4">
                    <p:embed/>
                  </p:oleObj>
                </mc:Choice>
                <mc:Fallback>
                  <p:oleObj name="Equation" r:id="rId9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75400" y="4632933"/>
                          <a:ext cx="239713" cy="350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TextBox 59"/>
          <p:cNvSpPr txBox="1"/>
          <p:nvPr/>
        </p:nvSpPr>
        <p:spPr>
          <a:xfrm>
            <a:off x="5369884" y="4254564"/>
            <a:ext cx="67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face</a:t>
            </a:r>
          </a:p>
        </p:txBody>
      </p:sp>
    </p:spTree>
    <p:extLst>
      <p:ext uri="{BB962C8B-B14F-4D97-AF65-F5344CB8AC3E}">
        <p14:creationId xmlns:p14="http://schemas.microsoft.com/office/powerpoint/2010/main" val="21493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43862" y="261938"/>
            <a:ext cx="3799617" cy="4169776"/>
            <a:chOff x="4843862" y="261938"/>
            <a:chExt cx="3799617" cy="4169776"/>
          </a:xfrm>
        </p:grpSpPr>
        <p:sp>
          <p:nvSpPr>
            <p:cNvPr id="54" name="TextBox 53"/>
            <p:cNvSpPr txBox="1"/>
            <p:nvPr/>
          </p:nvSpPr>
          <p:spPr>
            <a:xfrm>
              <a:off x="6747849" y="261938"/>
              <a:ext cx="1110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pple Chancery"/>
                  <a:cs typeface="Apple Chancery"/>
                </a:rPr>
                <a:t>capacitor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0355449"/>
                </p:ext>
              </p:extLst>
            </p:nvPr>
          </p:nvGraphicFramePr>
          <p:xfrm>
            <a:off x="4851599" y="2954338"/>
            <a:ext cx="239713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449" name="Equation" r:id="rId4" imgW="139700" imgH="203200" progId="Equation.DSMT4">
                    <p:embed/>
                  </p:oleObj>
                </mc:Choice>
                <mc:Fallback>
                  <p:oleObj name="Equation" r:id="rId4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51599" y="2954338"/>
                          <a:ext cx="239713" cy="350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V="1">
              <a:off x="8140589" y="1099867"/>
              <a:ext cx="502890" cy="3352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Can 22"/>
            <p:cNvSpPr>
              <a:spLocks noChangeArrowheads="1"/>
            </p:cNvSpPr>
            <p:nvPr/>
          </p:nvSpPr>
          <p:spPr bwMode="auto">
            <a:xfrm rot="14473549">
              <a:off x="7147613" y="1238395"/>
              <a:ext cx="1732178" cy="670521"/>
            </a:xfrm>
            <a:prstGeom prst="can">
              <a:avLst>
                <a:gd name="adj" fmla="val 50000"/>
              </a:avLst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24" name="Can 23"/>
            <p:cNvSpPr>
              <a:spLocks noChangeArrowheads="1"/>
            </p:cNvSpPr>
            <p:nvPr/>
          </p:nvSpPr>
          <p:spPr bwMode="auto">
            <a:xfrm rot="14473549">
              <a:off x="6421216" y="1687737"/>
              <a:ext cx="1732178" cy="670521"/>
            </a:xfrm>
            <a:prstGeom prst="can">
              <a:avLst>
                <a:gd name="adj" fmla="val 50000"/>
              </a:avLst>
            </a:prstGeom>
            <a:blipFill dpi="0" rotWithShape="0">
              <a:blip r:embed="rId6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kern="1200"/>
            </a:p>
          </p:txBody>
        </p: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V="1">
              <a:off x="5849643" y="2105648"/>
              <a:ext cx="1229288" cy="78227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4899739" y="3167305"/>
              <a:ext cx="369020" cy="23165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 rot="20088058">
              <a:off x="5445701" y="1863515"/>
              <a:ext cx="447014" cy="24026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kern="1200"/>
            </a:p>
          </p:txBody>
        </p: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flipV="1">
              <a:off x="4843862" y="2887922"/>
              <a:ext cx="1005781" cy="67052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TextBox 1"/>
            <p:cNvSpPr txBox="1"/>
            <p:nvPr/>
          </p:nvSpPr>
          <p:spPr>
            <a:xfrm>
              <a:off x="4995137" y="4062382"/>
              <a:ext cx="170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Apple Chancery"/>
                  <a:cs typeface="Apple Chancery"/>
                </a:rPr>
                <a:t>Amperian</a:t>
              </a:r>
              <a:r>
                <a:rPr lang="en-US" dirty="0">
                  <a:solidFill>
                    <a:srgbClr val="FF0000"/>
                  </a:solidFill>
                  <a:latin typeface="Apple Chancery"/>
                  <a:cs typeface="Apple Chancery"/>
                </a:rPr>
                <a:t> path</a:t>
              </a: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42.)</a:t>
            </a:r>
          </a:p>
        </p:txBody>
      </p:sp>
      <p:sp>
        <p:nvSpPr>
          <p:cNvPr id="31" name="Text Box 19"/>
          <p:cNvSpPr txBox="1">
            <a:spLocks/>
          </p:cNvSpPr>
          <p:nvPr/>
        </p:nvSpPr>
        <p:spPr bwMode="auto">
          <a:xfrm>
            <a:off x="243959" y="211138"/>
            <a:ext cx="50247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What Faraday noticed </a:t>
            </a:r>
            <a:r>
              <a:rPr lang="en-US" sz="2000" kern="1200" dirty="0">
                <a:latin typeface="Times New Roman"/>
                <a:cs typeface="Times New Roman"/>
              </a:rPr>
              <a:t>was that we don</a:t>
            </a:r>
            <a:r>
              <a:rPr lang="en-US" sz="2000" dirty="0">
                <a:latin typeface="Times New Roman"/>
                <a:cs typeface="Times New Roman"/>
              </a:rPr>
              <a:t>’</a:t>
            </a:r>
            <a:r>
              <a:rPr lang="en-US" sz="2000" kern="1200" dirty="0">
                <a:latin typeface="Times New Roman"/>
                <a:cs typeface="Times New Roman"/>
              </a:rPr>
              <a:t>t need to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define the </a:t>
            </a:r>
            <a:r>
              <a:rPr lang="ja-JP" alt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face</a:t>
            </a:r>
            <a:r>
              <a:rPr lang="ja-JP" alt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 of the path as </a:t>
            </a:r>
            <a:r>
              <a:rPr lang="en-US" sz="2000" kern="1200" dirty="0">
                <a:latin typeface="Times New Roman"/>
                <a:cs typeface="Times New Roman"/>
              </a:rPr>
              <a:t>previously shown but, rather, could identify it alternately as a </a:t>
            </a:r>
            <a:r>
              <a:rPr lang="en-US" sz="2000" kern="1200" dirty="0">
                <a:solidFill>
                  <a:srgbClr val="FF0000"/>
                </a:solidFill>
                <a:latin typeface="Times New Roman"/>
                <a:cs typeface="Times New Roman"/>
              </a:rPr>
              <a:t>billowing surface </a:t>
            </a:r>
            <a:r>
              <a:rPr lang="en-US" sz="2000" dirty="0">
                <a:solidFill>
                  <a:srgbClr val="008000"/>
                </a:solidFill>
                <a:latin typeface="Times New Roman"/>
                <a:cs typeface="Times New Roman"/>
              </a:rPr>
              <a:t>(the green) </a:t>
            </a:r>
            <a:r>
              <a:rPr lang="en-US" sz="2000" kern="1200" dirty="0">
                <a:latin typeface="Times New Roman"/>
                <a:cs typeface="Times New Roman"/>
              </a:rPr>
              <a:t>whose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boundary is edged by the </a:t>
            </a:r>
            <a:r>
              <a:rPr lang="en-US" sz="2000" kern="1200" dirty="0" err="1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 path</a:t>
            </a:r>
            <a:r>
              <a:rPr lang="en-US" sz="2000" kern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2" name="Text Box 19"/>
          <p:cNvSpPr txBox="1">
            <a:spLocks/>
          </p:cNvSpPr>
          <p:nvPr/>
        </p:nvSpPr>
        <p:spPr bwMode="auto">
          <a:xfrm>
            <a:off x="243960" y="1887538"/>
            <a:ext cx="396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In that scenario, </a:t>
            </a:r>
            <a:r>
              <a:rPr lang="en-US" sz="2000" kern="1200" dirty="0">
                <a:latin typeface="Times New Roman"/>
                <a:cs typeface="Times New Roman"/>
              </a:rPr>
              <a:t>the path would still look like that shown in the sketch to the right.</a:t>
            </a:r>
          </a:p>
        </p:txBody>
      </p:sp>
      <p:sp>
        <p:nvSpPr>
          <p:cNvPr id="33" name="Text Box 19"/>
          <p:cNvSpPr txBox="1">
            <a:spLocks/>
          </p:cNvSpPr>
          <p:nvPr/>
        </p:nvSpPr>
        <p:spPr bwMode="auto">
          <a:xfrm>
            <a:off x="256660" y="3010160"/>
            <a:ext cx="44169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The complication </a:t>
            </a:r>
            <a:r>
              <a:rPr lang="en-US" sz="2000" kern="1200" dirty="0">
                <a:latin typeface="Times New Roman"/>
                <a:cs typeface="Times New Roman"/>
              </a:rPr>
              <a:t>this generates is that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we have an </a:t>
            </a:r>
            <a:r>
              <a:rPr lang="en-US" sz="2000" kern="1200" dirty="0" err="1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 path</a:t>
            </a:r>
            <a:r>
              <a:rPr lang="en-US" sz="2000" kern="1200" dirty="0">
                <a:latin typeface="Times New Roman"/>
                <a:cs typeface="Times New Roman"/>
              </a:rPr>
              <a:t>—the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same</a:t>
            </a:r>
            <a:r>
              <a:rPr lang="en-US" sz="2000" kern="1200" dirty="0">
                <a:latin typeface="Times New Roman"/>
                <a:cs typeface="Times New Roman"/>
              </a:rPr>
              <a:t>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as before</a:t>
            </a:r>
            <a:r>
              <a:rPr lang="en-US" sz="2000" kern="1200" dirty="0">
                <a:latin typeface="Times New Roman"/>
                <a:cs typeface="Times New Roman"/>
              </a:rPr>
              <a:t>—and we have a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surface</a:t>
            </a:r>
            <a:r>
              <a:rPr lang="en-US" sz="2000" kern="1200" dirty="0">
                <a:latin typeface="Times New Roman"/>
                <a:cs typeface="Times New Roman"/>
              </a:rPr>
              <a:t> we are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associating with </a:t>
            </a:r>
            <a:r>
              <a:rPr lang="en-US" sz="2000" kern="1200" dirty="0">
                <a:latin typeface="Times New Roman"/>
                <a:cs typeface="Times New Roman"/>
              </a:rPr>
              <a:t>its </a:t>
            </a:r>
            <a:r>
              <a:rPr lang="ja-JP" altLang="en-US" sz="2000" kern="1200" dirty="0">
                <a:latin typeface="Times New Roman"/>
                <a:cs typeface="Times New Roman"/>
              </a:rPr>
              <a:t>“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face</a:t>
            </a:r>
            <a:r>
              <a:rPr lang="en-US" sz="2000" kern="1200" dirty="0">
                <a:latin typeface="Times New Roman"/>
                <a:cs typeface="Times New Roman"/>
              </a:rPr>
              <a:t>,</a:t>
            </a:r>
            <a:r>
              <a:rPr lang="ja-JP" altLang="en-US" sz="2000" kern="1200" dirty="0">
                <a:latin typeface="Times New Roman"/>
                <a:cs typeface="Times New Roman"/>
              </a:rPr>
              <a:t>”</a:t>
            </a:r>
            <a:r>
              <a:rPr lang="en-US" sz="2000" kern="1200" dirty="0">
                <a:latin typeface="Times New Roman"/>
                <a:cs typeface="Times New Roman"/>
              </a:rPr>
              <a:t> but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because the face passes between the plates </a:t>
            </a:r>
            <a:r>
              <a:rPr lang="en-US" sz="2000" kern="1200" dirty="0">
                <a:latin typeface="Times New Roman"/>
                <a:cs typeface="Times New Roman"/>
              </a:rPr>
              <a:t>of a capacitor, and because current does not</a:t>
            </a:r>
          </a:p>
        </p:txBody>
      </p:sp>
      <p:sp>
        <p:nvSpPr>
          <p:cNvPr id="34" name="Text Box 19"/>
          <p:cNvSpPr txBox="1">
            <a:spLocks/>
          </p:cNvSpPr>
          <p:nvPr/>
        </p:nvSpPr>
        <p:spPr bwMode="auto">
          <a:xfrm>
            <a:off x="242533" y="4834852"/>
            <a:ext cx="85839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/>
                <a:cs typeface="Times New Roman"/>
              </a:rPr>
              <a:t>pass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kern="1200" dirty="0">
                <a:latin typeface="Times New Roman"/>
                <a:cs typeface="Times New Roman"/>
              </a:rPr>
              <a:t>through a capacitor, there is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no actual </a:t>
            </a:r>
            <a:r>
              <a:rPr lang="en-US" sz="2000" i="1" kern="1200" dirty="0">
                <a:solidFill>
                  <a:srgbClr val="0000FF"/>
                </a:solidFill>
                <a:latin typeface="Times New Roman"/>
                <a:cs typeface="Times New Roman"/>
              </a:rPr>
              <a:t>current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 through the face of our </a:t>
            </a:r>
            <a:r>
              <a:rPr lang="en-US" sz="2000" kern="1200" dirty="0" err="1">
                <a:solidFill>
                  <a:srgbClr val="0000FF"/>
                </a:solidFill>
                <a:latin typeface="Times New Roman"/>
                <a:cs typeface="Times New Roman"/>
              </a:rPr>
              <a:t>Amperian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 path</a:t>
            </a:r>
            <a:r>
              <a:rPr lang="en-US" sz="2000" kern="1200" dirty="0">
                <a:latin typeface="Times New Roman"/>
                <a:cs typeface="Times New Roman"/>
              </a:rPr>
              <a:t>.  Yet common sense suggests that the magnetic field we determine using Ampere</a:t>
            </a:r>
            <a:r>
              <a:rPr lang="en-US" sz="2000" dirty="0">
                <a:latin typeface="Times New Roman"/>
                <a:cs typeface="Times New Roman"/>
              </a:rPr>
              <a:t>’</a:t>
            </a:r>
            <a:r>
              <a:rPr lang="en-US" sz="2000" kern="1200" dirty="0">
                <a:latin typeface="Times New Roman"/>
                <a:cs typeface="Times New Roman"/>
              </a:rPr>
              <a:t>s Law in the first setting shouldn</a:t>
            </a:r>
            <a:r>
              <a:rPr lang="en-US" sz="2000" dirty="0">
                <a:latin typeface="Times New Roman"/>
                <a:cs typeface="Times New Roman"/>
              </a:rPr>
              <a:t>’</a:t>
            </a:r>
            <a:r>
              <a:rPr lang="en-US" sz="2000" kern="1200" dirty="0">
                <a:latin typeface="Times New Roman"/>
                <a:cs typeface="Times New Roman"/>
              </a:rPr>
              <a:t>t disappear simply because we are using a different face, so </a:t>
            </a:r>
            <a:r>
              <a:rPr lang="en-US" sz="2000" kern="1200" dirty="0">
                <a:solidFill>
                  <a:srgbClr val="008000"/>
                </a:solidFill>
                <a:latin typeface="Times New Roman"/>
                <a:cs typeface="Times New Roman"/>
              </a:rPr>
              <a:t>how do we reconcile the problem?</a:t>
            </a:r>
            <a:r>
              <a:rPr lang="en-US" sz="2000" kern="1200" dirty="0">
                <a:latin typeface="Times New Roman"/>
                <a:cs typeface="Times New Roman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44687" y="733462"/>
            <a:ext cx="3295650" cy="3672852"/>
            <a:chOff x="5144687" y="733462"/>
            <a:chExt cx="3295650" cy="3672852"/>
          </a:xfrm>
        </p:grpSpPr>
        <p:sp>
          <p:nvSpPr>
            <p:cNvPr id="35" name="TextBox 34"/>
            <p:cNvSpPr txBox="1"/>
            <p:nvPr/>
          </p:nvSpPr>
          <p:spPr>
            <a:xfrm>
              <a:off x="7129344" y="4036982"/>
              <a:ext cx="679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pple Chancery"/>
                  <a:cs typeface="Apple Chancery"/>
                </a:rPr>
                <a:t>face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144687" y="733462"/>
              <a:ext cx="3295650" cy="3409950"/>
            </a:xfrm>
            <a:custGeom>
              <a:avLst/>
              <a:gdLst>
                <a:gd name="connsiteX0" fmla="*/ 0 w 3295650"/>
                <a:gd name="connsiteY0" fmla="*/ 1231900 h 3409950"/>
                <a:gd name="connsiteX1" fmla="*/ 19050 w 3295650"/>
                <a:gd name="connsiteY1" fmla="*/ 1143000 h 3409950"/>
                <a:gd name="connsiteX2" fmla="*/ 38100 w 3295650"/>
                <a:gd name="connsiteY2" fmla="*/ 1092200 h 3409950"/>
                <a:gd name="connsiteX3" fmla="*/ 76200 w 3295650"/>
                <a:gd name="connsiteY3" fmla="*/ 1016000 h 3409950"/>
                <a:gd name="connsiteX4" fmla="*/ 133350 w 3295650"/>
                <a:gd name="connsiteY4" fmla="*/ 939800 h 3409950"/>
                <a:gd name="connsiteX5" fmla="*/ 215900 w 3295650"/>
                <a:gd name="connsiteY5" fmla="*/ 838200 h 3409950"/>
                <a:gd name="connsiteX6" fmla="*/ 323850 w 3295650"/>
                <a:gd name="connsiteY6" fmla="*/ 730250 h 3409950"/>
                <a:gd name="connsiteX7" fmla="*/ 469900 w 3295650"/>
                <a:gd name="connsiteY7" fmla="*/ 609600 h 3409950"/>
                <a:gd name="connsiteX8" fmla="*/ 717550 w 3295650"/>
                <a:gd name="connsiteY8" fmla="*/ 438150 h 3409950"/>
                <a:gd name="connsiteX9" fmla="*/ 933450 w 3295650"/>
                <a:gd name="connsiteY9" fmla="*/ 311150 h 3409950"/>
                <a:gd name="connsiteX10" fmla="*/ 1168400 w 3295650"/>
                <a:gd name="connsiteY10" fmla="*/ 184150 h 3409950"/>
                <a:gd name="connsiteX11" fmla="*/ 1409700 w 3295650"/>
                <a:gd name="connsiteY11" fmla="*/ 69850 h 3409950"/>
                <a:gd name="connsiteX12" fmla="*/ 1574800 w 3295650"/>
                <a:gd name="connsiteY12" fmla="*/ 19050 h 3409950"/>
                <a:gd name="connsiteX13" fmla="*/ 1651000 w 3295650"/>
                <a:gd name="connsiteY13" fmla="*/ 0 h 3409950"/>
                <a:gd name="connsiteX14" fmla="*/ 1733550 w 3295650"/>
                <a:gd name="connsiteY14" fmla="*/ 12700 h 3409950"/>
                <a:gd name="connsiteX15" fmla="*/ 1835150 w 3295650"/>
                <a:gd name="connsiteY15" fmla="*/ 63500 h 3409950"/>
                <a:gd name="connsiteX16" fmla="*/ 1917700 w 3295650"/>
                <a:gd name="connsiteY16" fmla="*/ 133350 h 3409950"/>
                <a:gd name="connsiteX17" fmla="*/ 2044700 w 3295650"/>
                <a:gd name="connsiteY17" fmla="*/ 254000 h 3409950"/>
                <a:gd name="connsiteX18" fmla="*/ 2222500 w 3295650"/>
                <a:gd name="connsiteY18" fmla="*/ 501650 h 3409950"/>
                <a:gd name="connsiteX19" fmla="*/ 2508250 w 3295650"/>
                <a:gd name="connsiteY19" fmla="*/ 977900 h 3409950"/>
                <a:gd name="connsiteX20" fmla="*/ 2825750 w 3295650"/>
                <a:gd name="connsiteY20" fmla="*/ 1562100 h 3409950"/>
                <a:gd name="connsiteX21" fmla="*/ 3067050 w 3295650"/>
                <a:gd name="connsiteY21" fmla="*/ 2019300 h 3409950"/>
                <a:gd name="connsiteX22" fmla="*/ 3263900 w 3295650"/>
                <a:gd name="connsiteY22" fmla="*/ 2381250 h 3409950"/>
                <a:gd name="connsiteX23" fmla="*/ 3295650 w 3295650"/>
                <a:gd name="connsiteY23" fmla="*/ 2482850 h 3409950"/>
                <a:gd name="connsiteX24" fmla="*/ 3295650 w 3295650"/>
                <a:gd name="connsiteY24" fmla="*/ 2559050 h 3409950"/>
                <a:gd name="connsiteX25" fmla="*/ 3257550 w 3295650"/>
                <a:gd name="connsiteY25" fmla="*/ 2635250 h 3409950"/>
                <a:gd name="connsiteX26" fmla="*/ 3136900 w 3295650"/>
                <a:gd name="connsiteY26" fmla="*/ 2717800 h 3409950"/>
                <a:gd name="connsiteX27" fmla="*/ 2825750 w 3295650"/>
                <a:gd name="connsiteY27" fmla="*/ 2857500 h 3409950"/>
                <a:gd name="connsiteX28" fmla="*/ 2247900 w 3295650"/>
                <a:gd name="connsiteY28" fmla="*/ 3086100 h 3409950"/>
                <a:gd name="connsiteX29" fmla="*/ 1638300 w 3295650"/>
                <a:gd name="connsiteY29" fmla="*/ 3302000 h 3409950"/>
                <a:gd name="connsiteX30" fmla="*/ 1238250 w 3295650"/>
                <a:gd name="connsiteY30" fmla="*/ 3397250 h 3409950"/>
                <a:gd name="connsiteX31" fmla="*/ 1123950 w 3295650"/>
                <a:gd name="connsiteY31" fmla="*/ 3409950 h 3409950"/>
                <a:gd name="connsiteX32" fmla="*/ 1073150 w 3295650"/>
                <a:gd name="connsiteY32" fmla="*/ 3384550 h 3409950"/>
                <a:gd name="connsiteX33" fmla="*/ 1085850 w 3295650"/>
                <a:gd name="connsiteY33" fmla="*/ 3282950 h 3409950"/>
                <a:gd name="connsiteX34" fmla="*/ 1054100 w 3295650"/>
                <a:gd name="connsiteY34" fmla="*/ 3060700 h 3409950"/>
                <a:gd name="connsiteX35" fmla="*/ 977900 w 3295650"/>
                <a:gd name="connsiteY35" fmla="*/ 2825750 h 3409950"/>
                <a:gd name="connsiteX36" fmla="*/ 914400 w 3295650"/>
                <a:gd name="connsiteY36" fmla="*/ 2635250 h 3409950"/>
                <a:gd name="connsiteX37" fmla="*/ 844550 w 3295650"/>
                <a:gd name="connsiteY37" fmla="*/ 2470150 h 3409950"/>
                <a:gd name="connsiteX38" fmla="*/ 762000 w 3295650"/>
                <a:gd name="connsiteY38" fmla="*/ 2279650 h 3409950"/>
                <a:gd name="connsiteX39" fmla="*/ 647700 w 3295650"/>
                <a:gd name="connsiteY39" fmla="*/ 2038350 h 3409950"/>
                <a:gd name="connsiteX40" fmla="*/ 539750 w 3295650"/>
                <a:gd name="connsiteY40" fmla="*/ 1835150 h 3409950"/>
                <a:gd name="connsiteX41" fmla="*/ 425450 w 3295650"/>
                <a:gd name="connsiteY41" fmla="*/ 1644650 h 3409950"/>
                <a:gd name="connsiteX42" fmla="*/ 304800 w 3295650"/>
                <a:gd name="connsiteY42" fmla="*/ 1460500 h 3409950"/>
                <a:gd name="connsiteX43" fmla="*/ 190500 w 3295650"/>
                <a:gd name="connsiteY43" fmla="*/ 1327150 h 3409950"/>
                <a:gd name="connsiteX44" fmla="*/ 107950 w 3295650"/>
                <a:gd name="connsiteY44" fmla="*/ 1257300 h 3409950"/>
                <a:gd name="connsiteX45" fmla="*/ 50800 w 3295650"/>
                <a:gd name="connsiteY45" fmla="*/ 1231900 h 3409950"/>
                <a:gd name="connsiteX46" fmla="*/ 0 w 3295650"/>
                <a:gd name="connsiteY46" fmla="*/ 1231900 h 340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95650" h="3409950">
                  <a:moveTo>
                    <a:pt x="0" y="1231900"/>
                  </a:moveTo>
                  <a:lnTo>
                    <a:pt x="19050" y="1143000"/>
                  </a:lnTo>
                  <a:lnTo>
                    <a:pt x="38100" y="1092200"/>
                  </a:lnTo>
                  <a:lnTo>
                    <a:pt x="76200" y="1016000"/>
                  </a:lnTo>
                  <a:lnTo>
                    <a:pt x="133350" y="939800"/>
                  </a:lnTo>
                  <a:lnTo>
                    <a:pt x="215900" y="838200"/>
                  </a:lnTo>
                  <a:lnTo>
                    <a:pt x="323850" y="730250"/>
                  </a:lnTo>
                  <a:lnTo>
                    <a:pt x="469900" y="609600"/>
                  </a:lnTo>
                  <a:lnTo>
                    <a:pt x="717550" y="438150"/>
                  </a:lnTo>
                  <a:lnTo>
                    <a:pt x="933450" y="311150"/>
                  </a:lnTo>
                  <a:lnTo>
                    <a:pt x="1168400" y="184150"/>
                  </a:lnTo>
                  <a:lnTo>
                    <a:pt x="1409700" y="69850"/>
                  </a:lnTo>
                  <a:lnTo>
                    <a:pt x="1574800" y="19050"/>
                  </a:lnTo>
                  <a:lnTo>
                    <a:pt x="1651000" y="0"/>
                  </a:lnTo>
                  <a:lnTo>
                    <a:pt x="1733550" y="12700"/>
                  </a:lnTo>
                  <a:lnTo>
                    <a:pt x="1835150" y="63500"/>
                  </a:lnTo>
                  <a:lnTo>
                    <a:pt x="1917700" y="133350"/>
                  </a:lnTo>
                  <a:lnTo>
                    <a:pt x="2044700" y="254000"/>
                  </a:lnTo>
                  <a:lnTo>
                    <a:pt x="2222500" y="501650"/>
                  </a:lnTo>
                  <a:lnTo>
                    <a:pt x="2508250" y="977900"/>
                  </a:lnTo>
                  <a:lnTo>
                    <a:pt x="2825750" y="1562100"/>
                  </a:lnTo>
                  <a:lnTo>
                    <a:pt x="3067050" y="2019300"/>
                  </a:lnTo>
                  <a:lnTo>
                    <a:pt x="3263900" y="2381250"/>
                  </a:lnTo>
                  <a:lnTo>
                    <a:pt x="3295650" y="2482850"/>
                  </a:lnTo>
                  <a:lnTo>
                    <a:pt x="3295650" y="2559050"/>
                  </a:lnTo>
                  <a:lnTo>
                    <a:pt x="3257550" y="2635250"/>
                  </a:lnTo>
                  <a:lnTo>
                    <a:pt x="3136900" y="2717800"/>
                  </a:lnTo>
                  <a:lnTo>
                    <a:pt x="2825750" y="2857500"/>
                  </a:lnTo>
                  <a:lnTo>
                    <a:pt x="2247900" y="3086100"/>
                  </a:lnTo>
                  <a:lnTo>
                    <a:pt x="1638300" y="3302000"/>
                  </a:lnTo>
                  <a:lnTo>
                    <a:pt x="1238250" y="3397250"/>
                  </a:lnTo>
                  <a:lnTo>
                    <a:pt x="1123950" y="3409950"/>
                  </a:lnTo>
                  <a:lnTo>
                    <a:pt x="1073150" y="3384550"/>
                  </a:lnTo>
                  <a:lnTo>
                    <a:pt x="1085850" y="3282950"/>
                  </a:lnTo>
                  <a:lnTo>
                    <a:pt x="1054100" y="3060700"/>
                  </a:lnTo>
                  <a:lnTo>
                    <a:pt x="977900" y="2825750"/>
                  </a:lnTo>
                  <a:lnTo>
                    <a:pt x="914400" y="2635250"/>
                  </a:lnTo>
                  <a:lnTo>
                    <a:pt x="844550" y="2470150"/>
                  </a:lnTo>
                  <a:lnTo>
                    <a:pt x="762000" y="2279650"/>
                  </a:lnTo>
                  <a:lnTo>
                    <a:pt x="647700" y="2038350"/>
                  </a:lnTo>
                  <a:lnTo>
                    <a:pt x="539750" y="1835150"/>
                  </a:lnTo>
                  <a:lnTo>
                    <a:pt x="425450" y="1644650"/>
                  </a:lnTo>
                  <a:lnTo>
                    <a:pt x="304800" y="1460500"/>
                  </a:lnTo>
                  <a:lnTo>
                    <a:pt x="190500" y="1327150"/>
                  </a:lnTo>
                  <a:lnTo>
                    <a:pt x="107950" y="1257300"/>
                  </a:lnTo>
                  <a:lnTo>
                    <a:pt x="50800" y="1231900"/>
                  </a:lnTo>
                  <a:lnTo>
                    <a:pt x="0" y="1231900"/>
                  </a:lnTo>
                  <a:close/>
                </a:path>
              </a:pathLst>
            </a:custGeom>
            <a:solidFill>
              <a:srgbClr val="CCFFCC">
                <a:alpha val="67000"/>
              </a:srgbClr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Apple Chancery"/>
                <a:cs typeface="Apple Chancery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20155879">
              <a:off x="7137400" y="3130550"/>
              <a:ext cx="791796" cy="1104900"/>
            </a:xfrm>
            <a:custGeom>
              <a:avLst/>
              <a:gdLst>
                <a:gd name="connsiteX0" fmla="*/ 260350 w 791796"/>
                <a:gd name="connsiteY0" fmla="*/ 1104900 h 1104900"/>
                <a:gd name="connsiteX1" fmla="*/ 787400 w 791796"/>
                <a:gd name="connsiteY1" fmla="*/ 755650 h 1104900"/>
                <a:gd name="connsiteX2" fmla="*/ 0 w 791796"/>
                <a:gd name="connsiteY2" fmla="*/ 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796" h="1104900">
                  <a:moveTo>
                    <a:pt x="260350" y="1104900"/>
                  </a:moveTo>
                  <a:cubicBezTo>
                    <a:pt x="545571" y="1022350"/>
                    <a:pt x="830792" y="939800"/>
                    <a:pt x="787400" y="755650"/>
                  </a:cubicBezTo>
                  <a:cubicBezTo>
                    <a:pt x="744008" y="571500"/>
                    <a:pt x="0" y="0"/>
                    <a:pt x="0" y="0"/>
                  </a:cubicBezTo>
                </a:path>
              </a:pathLst>
            </a:cu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896100" y="1156909"/>
            <a:ext cx="726465" cy="1732178"/>
            <a:chOff x="6896100" y="1156909"/>
            <a:chExt cx="726465" cy="1732178"/>
          </a:xfrm>
        </p:grpSpPr>
        <p:sp>
          <p:nvSpPr>
            <p:cNvPr id="24" name="Can 23"/>
            <p:cNvSpPr>
              <a:spLocks noChangeArrowheads="1"/>
            </p:cNvSpPr>
            <p:nvPr/>
          </p:nvSpPr>
          <p:spPr bwMode="auto">
            <a:xfrm rot="14473549">
              <a:off x="6421216" y="1687737"/>
              <a:ext cx="1732178" cy="670521"/>
            </a:xfrm>
            <a:prstGeom prst="can">
              <a:avLst>
                <a:gd name="adj" fmla="val 5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kern="120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6896100" y="2096123"/>
              <a:ext cx="209551" cy="123202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5619750" y="2105648"/>
            <a:ext cx="1459181" cy="93600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Freeform 26"/>
          <p:cNvSpPr>
            <a:spLocks noChangeArrowheads="1"/>
          </p:cNvSpPr>
          <p:nvPr/>
        </p:nvSpPr>
        <p:spPr bwMode="auto">
          <a:xfrm>
            <a:off x="5068533" y="661002"/>
            <a:ext cx="3398003" cy="3517905"/>
          </a:xfrm>
          <a:custGeom>
            <a:avLst/>
            <a:gdLst>
              <a:gd name="T0" fmla="*/ 86793 w 4633383"/>
              <a:gd name="T1" fmla="*/ 1792421 h 4798484"/>
              <a:gd name="T2" fmla="*/ 1852294 w 4633383"/>
              <a:gd name="T3" fmla="*/ 281455 h 4798484"/>
              <a:gd name="T4" fmla="*/ 2868410 w 4633383"/>
              <a:gd name="T5" fmla="*/ 459216 h 4798484"/>
              <a:gd name="T6" fmla="*/ 4354480 w 4633383"/>
              <a:gd name="T7" fmla="*/ 3036747 h 4798484"/>
              <a:gd name="T8" fmla="*/ 4545002 w 4633383"/>
              <a:gd name="T9" fmla="*/ 3544635 h 4798484"/>
              <a:gd name="T10" fmla="*/ 4163958 w 4633383"/>
              <a:gd name="T11" fmla="*/ 3900156 h 4798484"/>
              <a:gd name="T12" fmla="*/ 1763384 w 4633383"/>
              <a:gd name="T13" fmla="*/ 4750868 h 4798484"/>
              <a:gd name="T14" fmla="*/ 1331535 w 4633383"/>
              <a:gd name="T15" fmla="*/ 4179494 h 4798484"/>
              <a:gd name="T16" fmla="*/ 86793 w 4633383"/>
              <a:gd name="T17" fmla="*/ 1792421 h 47984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33383"/>
              <a:gd name="T28" fmla="*/ 0 h 4798484"/>
              <a:gd name="T29" fmla="*/ 4633383 w 4633383"/>
              <a:gd name="T30" fmla="*/ 4798484 h 47984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33383" h="4798484">
                <a:moveTo>
                  <a:pt x="86783" y="1792817"/>
                </a:moveTo>
                <a:cubicBezTo>
                  <a:pt x="173566" y="1143000"/>
                  <a:pt x="1388533" y="503767"/>
                  <a:pt x="1852083" y="281517"/>
                </a:cubicBezTo>
                <a:cubicBezTo>
                  <a:pt x="2315633" y="59267"/>
                  <a:pt x="2451100" y="0"/>
                  <a:pt x="2868083" y="459317"/>
                </a:cubicBezTo>
                <a:cubicBezTo>
                  <a:pt x="3285066" y="918634"/>
                  <a:pt x="4074583" y="2523067"/>
                  <a:pt x="4353983" y="3037417"/>
                </a:cubicBezTo>
                <a:cubicBezTo>
                  <a:pt x="4633383" y="3551767"/>
                  <a:pt x="4576233" y="3401484"/>
                  <a:pt x="4544483" y="3545417"/>
                </a:cubicBezTo>
                <a:cubicBezTo>
                  <a:pt x="4512733" y="3689350"/>
                  <a:pt x="4627033" y="3699934"/>
                  <a:pt x="4163483" y="3901017"/>
                </a:cubicBezTo>
                <a:cubicBezTo>
                  <a:pt x="3699933" y="4102100"/>
                  <a:pt x="2235200" y="4705350"/>
                  <a:pt x="1763183" y="4751917"/>
                </a:cubicBezTo>
                <a:cubicBezTo>
                  <a:pt x="1291166" y="4798484"/>
                  <a:pt x="1610783" y="4675717"/>
                  <a:pt x="1331383" y="4180417"/>
                </a:cubicBezTo>
                <a:cubicBezTo>
                  <a:pt x="1051983" y="3685117"/>
                  <a:pt x="0" y="2442634"/>
                  <a:pt x="86783" y="1792817"/>
                </a:cubicBezTo>
                <a:close/>
              </a:path>
            </a:pathLst>
          </a:custGeom>
          <a:solidFill>
            <a:srgbClr val="CCFFCC">
              <a:alpha val="6400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 rot="20088058">
            <a:off x="5445701" y="1863515"/>
            <a:ext cx="447014" cy="240269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sp>
        <p:nvSpPr>
          <p:cNvPr id="40" name="Text Box 19"/>
          <p:cNvSpPr txBox="1">
            <a:spLocks/>
          </p:cNvSpPr>
          <p:nvPr/>
        </p:nvSpPr>
        <p:spPr bwMode="auto">
          <a:xfrm>
            <a:off x="262876" y="4953981"/>
            <a:ext cx="85712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kern="1200" dirty="0">
                <a:latin typeface="Times New Roman"/>
                <a:cs typeface="Times New Roman"/>
              </a:rPr>
              <a:t>                                                                                                 Having executed that operation, Gauss</a:t>
            </a:r>
            <a:r>
              <a:rPr lang="en-US" sz="2000" dirty="0">
                <a:latin typeface="Times New Roman"/>
                <a:cs typeface="Times New Roman"/>
              </a:rPr>
              <a:t>’</a:t>
            </a:r>
            <a:r>
              <a:rPr lang="en-US" sz="2000" kern="1200" dirty="0">
                <a:latin typeface="Times New Roman"/>
                <a:cs typeface="Times New Roman"/>
              </a:rPr>
              <a:t>s Law maintains that the </a:t>
            </a:r>
            <a:r>
              <a:rPr lang="en-US" sz="2000" i="1" kern="1200" dirty="0">
                <a:latin typeface="Times New Roman"/>
                <a:cs typeface="Times New Roman"/>
              </a:rPr>
              <a:t>net flux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through that closed surface </a:t>
            </a:r>
            <a:r>
              <a:rPr lang="en-US" sz="2000" kern="1200" dirty="0">
                <a:latin typeface="Times New Roman"/>
                <a:cs typeface="Times New Roman"/>
              </a:rPr>
              <a:t>will be: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43.)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47849" y="261938"/>
            <a:ext cx="111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capacitor</a:t>
            </a: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852119"/>
              </p:ext>
            </p:extLst>
          </p:nvPr>
        </p:nvGraphicFramePr>
        <p:xfrm>
          <a:off x="4851599" y="2954338"/>
          <a:ext cx="239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579" name="Equation" r:id="rId5" imgW="139700" imgH="203200" progId="Equation.DSMT4">
                  <p:embed/>
                </p:oleObj>
              </mc:Choice>
              <mc:Fallback>
                <p:oleObj name="Equation" r:id="rId5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1599" y="2954338"/>
                        <a:ext cx="239713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8140589" y="1099867"/>
            <a:ext cx="502890" cy="33526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Can 22"/>
          <p:cNvSpPr>
            <a:spLocks noChangeArrowheads="1"/>
          </p:cNvSpPr>
          <p:nvPr/>
        </p:nvSpPr>
        <p:spPr bwMode="auto">
          <a:xfrm rot="14473549">
            <a:off x="7147613" y="1238395"/>
            <a:ext cx="1732178" cy="670521"/>
          </a:xfrm>
          <a:prstGeom prst="can">
            <a:avLst>
              <a:gd name="adj" fmla="val 50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4899739" y="3167305"/>
            <a:ext cx="369020" cy="2316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" name="Oval 27"/>
          <p:cNvSpPr>
            <a:spLocks noChangeArrowheads="1"/>
          </p:cNvSpPr>
          <p:nvPr/>
        </p:nvSpPr>
        <p:spPr bwMode="auto">
          <a:xfrm rot="20088058">
            <a:off x="5445701" y="1863515"/>
            <a:ext cx="447014" cy="2402699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sp>
        <p:nvSpPr>
          <p:cNvPr id="2" name="TextBox 1"/>
          <p:cNvSpPr txBox="1"/>
          <p:nvPr/>
        </p:nvSpPr>
        <p:spPr>
          <a:xfrm>
            <a:off x="4351106" y="3913430"/>
            <a:ext cx="170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pple Chancery"/>
                <a:cs typeface="Apple Chancery"/>
              </a:rPr>
              <a:t>Amperian</a:t>
            </a:r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 path</a:t>
            </a:r>
          </a:p>
        </p:txBody>
      </p:sp>
      <p:sp>
        <p:nvSpPr>
          <p:cNvPr id="19" name="Text Box 19"/>
          <p:cNvSpPr txBox="1">
            <a:spLocks/>
          </p:cNvSpPr>
          <p:nvPr/>
        </p:nvSpPr>
        <p:spPr bwMode="auto">
          <a:xfrm>
            <a:off x="267933" y="145221"/>
            <a:ext cx="426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Faraday</a:t>
            </a:r>
            <a:r>
              <a:rPr lang="en-US" sz="2000" dirty="0">
                <a:solidFill>
                  <a:srgbClr val="FF0000"/>
                </a:solidFill>
                <a:latin typeface="Apple Chancery"/>
                <a:cs typeface="Apple Chancery"/>
              </a:rPr>
              <a:t>’</a:t>
            </a:r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s solution </a:t>
            </a:r>
            <a:r>
              <a:rPr lang="en-US" sz="2000" kern="1200" dirty="0">
                <a:latin typeface="Times New Roman"/>
                <a:cs typeface="Times New Roman"/>
              </a:rPr>
              <a:t>was to claim that Ampere’s Law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only works in the form you’ve seen</a:t>
            </a:r>
            <a:r>
              <a:rPr lang="en-US" sz="2000" kern="1200" dirty="0">
                <a:latin typeface="Times New Roman"/>
                <a:cs typeface="Times New Roman"/>
              </a:rPr>
              <a:t> </a:t>
            </a:r>
            <a:r>
              <a:rPr lang="en-US" sz="2000" kern="1200" dirty="0">
                <a:solidFill>
                  <a:srgbClr val="FF0000"/>
                </a:solidFill>
                <a:latin typeface="Times New Roman"/>
                <a:cs typeface="Times New Roman"/>
              </a:rPr>
              <a:t>if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kern="1200" dirty="0">
                <a:latin typeface="Times New Roman"/>
                <a:cs typeface="Times New Roman"/>
              </a:rPr>
              <a:t>the </a:t>
            </a:r>
            <a:r>
              <a:rPr lang="en-US" sz="2000" i="1" kern="1200" dirty="0">
                <a:solidFill>
                  <a:srgbClr val="FF0000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producing the current </a:t>
            </a:r>
            <a:r>
              <a:rPr lang="en-US" sz="2000" kern="1200" dirty="0">
                <a:solidFill>
                  <a:srgbClr val="FF0000"/>
                </a:solidFill>
                <a:latin typeface="Times New Roman"/>
                <a:cs typeface="Times New Roman"/>
              </a:rPr>
              <a:t>is constant</a:t>
            </a:r>
            <a:r>
              <a:rPr lang="en-US" sz="2000" kern="1200" dirty="0">
                <a:latin typeface="Times New Roman"/>
                <a:cs typeface="Times New Roman"/>
              </a:rPr>
              <a:t>. 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If</a:t>
            </a:r>
            <a:r>
              <a:rPr lang="en-US" sz="2000" kern="1200" dirty="0">
                <a:latin typeface="Times New Roman"/>
                <a:cs typeface="Times New Roman"/>
              </a:rPr>
              <a:t> the </a:t>
            </a:r>
            <a:r>
              <a:rPr lang="en-US" sz="2000" i="1" kern="1200" dirty="0">
                <a:solidFill>
                  <a:srgbClr val="0000FF"/>
                </a:solidFill>
                <a:latin typeface="Times New Roman"/>
                <a:cs typeface="Times New Roman"/>
              </a:rPr>
              <a:t>electric field </a:t>
            </a:r>
            <a:r>
              <a:rPr lang="en-US" sz="2000" kern="1200" dirty="0">
                <a:latin typeface="Times New Roman"/>
                <a:cs typeface="Times New Roman"/>
              </a:rPr>
              <a:t>is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changing with time</a:t>
            </a:r>
            <a:r>
              <a:rPr lang="en-US" sz="2000" kern="1200" dirty="0">
                <a:latin typeface="Times New Roman"/>
                <a:cs typeface="Times New Roman"/>
              </a:rPr>
              <a:t>, an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alternate version </a:t>
            </a:r>
            <a:r>
              <a:rPr lang="en-US" sz="2000" kern="1200" dirty="0">
                <a:latin typeface="Times New Roman"/>
                <a:cs typeface="Times New Roman"/>
              </a:rPr>
              <a:t>of Ampere</a:t>
            </a:r>
            <a:r>
              <a:rPr lang="en-US" sz="2000" dirty="0">
                <a:latin typeface="Times New Roman"/>
                <a:cs typeface="Times New Roman"/>
              </a:rPr>
              <a:t>’</a:t>
            </a:r>
            <a:r>
              <a:rPr lang="en-US" sz="2000" kern="1200" dirty="0">
                <a:latin typeface="Times New Roman"/>
                <a:cs typeface="Times New Roman"/>
              </a:rPr>
              <a:t>s Law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must be used</a:t>
            </a:r>
            <a:r>
              <a:rPr lang="en-US" sz="2000" kern="1200" dirty="0">
                <a:latin typeface="Times New Roman"/>
                <a:cs typeface="Times New Roman"/>
              </a:rPr>
              <a:t>.  That is where </a:t>
            </a:r>
            <a:r>
              <a:rPr lang="en-US" sz="2000" i="1" kern="1200" dirty="0">
                <a:solidFill>
                  <a:srgbClr val="FF0000"/>
                </a:solidFill>
                <a:latin typeface="Times New Roman"/>
                <a:cs typeface="Times New Roman"/>
              </a:rPr>
              <a:t>the displacement current</a:t>
            </a:r>
            <a:r>
              <a:rPr lang="en-US" sz="2000" kern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kern="1200" dirty="0">
                <a:latin typeface="Times New Roman"/>
                <a:cs typeface="Times New Roman"/>
              </a:rPr>
              <a:t>comes in.  </a:t>
            </a:r>
          </a:p>
        </p:txBody>
      </p:sp>
      <p:sp>
        <p:nvSpPr>
          <p:cNvPr id="20" name="Text Box 19"/>
          <p:cNvSpPr txBox="1">
            <a:spLocks/>
          </p:cNvSpPr>
          <p:nvPr/>
        </p:nvSpPr>
        <p:spPr bwMode="auto">
          <a:xfrm>
            <a:off x="267933" y="2812221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The displacement current </a:t>
            </a:r>
            <a:r>
              <a:rPr lang="en-US" sz="2000" kern="1200" dirty="0">
                <a:latin typeface="Times New Roman"/>
                <a:cs typeface="Times New Roman"/>
              </a:rPr>
              <a:t>is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defined as</a:t>
            </a:r>
            <a:r>
              <a:rPr lang="en-US" sz="2000" kern="12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0" name="Text Box 19"/>
          <p:cNvSpPr txBox="1">
            <a:spLocks/>
          </p:cNvSpPr>
          <p:nvPr/>
        </p:nvSpPr>
        <p:spPr bwMode="auto">
          <a:xfrm>
            <a:off x="267933" y="4098096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000" kern="1200" dirty="0">
                <a:latin typeface="Times New Roman"/>
                <a:cs typeface="Times New Roman"/>
              </a:rPr>
              <a:t>Does this make sense?</a:t>
            </a:r>
          </a:p>
        </p:txBody>
      </p:sp>
      <p:sp>
        <p:nvSpPr>
          <p:cNvPr id="35" name="Text Box 19"/>
          <p:cNvSpPr txBox="1">
            <a:spLocks/>
          </p:cNvSpPr>
          <p:nvPr/>
        </p:nvSpPr>
        <p:spPr bwMode="auto">
          <a:xfrm>
            <a:off x="267933" y="4641021"/>
            <a:ext cx="85712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kern="1200" dirty="0">
                <a:latin typeface="Times New Roman"/>
                <a:cs typeface="Times New Roman"/>
              </a:rPr>
              <a:t>To see we need to look at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Gauss’s Law</a:t>
            </a:r>
            <a:r>
              <a:rPr lang="en-US" sz="2000" kern="1200" dirty="0">
                <a:latin typeface="Times New Roman"/>
                <a:cs typeface="Times New Roman"/>
              </a:rPr>
              <a:t>, and to do that we need to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close </a:t>
            </a:r>
            <a:r>
              <a:rPr lang="en-US" sz="2000" kern="1200" dirty="0">
                <a:latin typeface="Times New Roman"/>
                <a:cs typeface="Times New Roman"/>
              </a:rPr>
              <a:t>the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kern="1200" dirty="0">
                <a:latin typeface="Times New Roman"/>
                <a:cs typeface="Times New Roman"/>
              </a:rPr>
              <a:t>original circular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face of the path </a:t>
            </a:r>
            <a:r>
              <a:rPr lang="en-US" sz="2000" kern="1200" dirty="0">
                <a:latin typeface="Times New Roman"/>
                <a:cs typeface="Times New Roman"/>
              </a:rPr>
              <a:t>to </a:t>
            </a:r>
            <a:r>
              <a:rPr lang="en-US" sz="2000" kern="1200" dirty="0">
                <a:solidFill>
                  <a:srgbClr val="FF0000"/>
                </a:solidFill>
                <a:latin typeface="Times New Roman"/>
                <a:cs typeface="Times New Roman"/>
              </a:rPr>
              <a:t>create a </a:t>
            </a:r>
            <a:r>
              <a:rPr lang="en-US" sz="2000" i="1" kern="1200" dirty="0">
                <a:solidFill>
                  <a:srgbClr val="FF0000"/>
                </a:solidFill>
                <a:latin typeface="Times New Roman"/>
                <a:cs typeface="Times New Roman"/>
              </a:rPr>
              <a:t>closed surface</a:t>
            </a:r>
            <a:r>
              <a:rPr lang="en-US" sz="2000" kern="1200" dirty="0">
                <a:latin typeface="Times New Roman"/>
                <a:cs typeface="Times New Roman"/>
              </a:rPr>
              <a:t>. 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521758"/>
              </p:ext>
            </p:extLst>
          </p:nvPr>
        </p:nvGraphicFramePr>
        <p:xfrm>
          <a:off x="1854200" y="3305175"/>
          <a:ext cx="130492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580" name="Equation" r:id="rId7" imgW="762000" imgH="393700" progId="Equation.DSMT4">
                  <p:embed/>
                </p:oleObj>
              </mc:Choice>
              <mc:Fallback>
                <p:oleObj name="Equation" r:id="rId7" imgW="762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4200" y="3305175"/>
                        <a:ext cx="1304925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300851"/>
              </p:ext>
            </p:extLst>
          </p:nvPr>
        </p:nvGraphicFramePr>
        <p:xfrm>
          <a:off x="2592388" y="5829300"/>
          <a:ext cx="3130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581" name="Equation" r:id="rId9" imgW="1828800" imgH="431800" progId="Equation.DSMT4">
                  <p:embed/>
                </p:oleObj>
              </mc:Choice>
              <mc:Fallback>
                <p:oleObj name="Equation" r:id="rId9" imgW="1828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2388" y="5829300"/>
                        <a:ext cx="31305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934467" y="4062382"/>
            <a:ext cx="151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closed surface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V="1">
            <a:off x="4843862" y="3041650"/>
            <a:ext cx="775888" cy="516794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5619750" y="2829656"/>
            <a:ext cx="321863" cy="211994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689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 animBg="1"/>
      <p:bldP spid="20" grpId="0"/>
      <p:bldP spid="30" grpId="0"/>
      <p:bldP spid="35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8719662" y="6472238"/>
            <a:ext cx="389017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sz="1100" dirty="0">
                <a:latin typeface="Times New Roman"/>
                <a:cs typeface="Times New Roman"/>
              </a:rPr>
              <a:t>44.)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47849" y="109538"/>
            <a:ext cx="111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capacitor</a:t>
            </a: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21015"/>
              </p:ext>
            </p:extLst>
          </p:nvPr>
        </p:nvGraphicFramePr>
        <p:xfrm>
          <a:off x="4851599" y="2801938"/>
          <a:ext cx="239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716" name="Equation" r:id="rId4" imgW="139700" imgH="203200" progId="Equation.DSMT4">
                  <p:embed/>
                </p:oleObj>
              </mc:Choice>
              <mc:Fallback>
                <p:oleObj name="Equation" r:id="rId4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1599" y="2801938"/>
                        <a:ext cx="239713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8140589" y="947467"/>
            <a:ext cx="502890" cy="33526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Can 22"/>
          <p:cNvSpPr>
            <a:spLocks noChangeArrowheads="1"/>
          </p:cNvSpPr>
          <p:nvPr/>
        </p:nvSpPr>
        <p:spPr bwMode="auto">
          <a:xfrm rot="14473549">
            <a:off x="7147613" y="1085995"/>
            <a:ext cx="1732178" cy="670521"/>
          </a:xfrm>
          <a:prstGeom prst="can">
            <a:avLst>
              <a:gd name="adj" fmla="val 5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sp>
        <p:nvSpPr>
          <p:cNvPr id="24" name="Can 23"/>
          <p:cNvSpPr>
            <a:spLocks noChangeArrowheads="1"/>
          </p:cNvSpPr>
          <p:nvPr/>
        </p:nvSpPr>
        <p:spPr bwMode="auto">
          <a:xfrm rot="14473549">
            <a:off x="6421216" y="1535337"/>
            <a:ext cx="1732178" cy="670521"/>
          </a:xfrm>
          <a:prstGeom prst="can">
            <a:avLst>
              <a:gd name="adj" fmla="val 5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5849643" y="1953248"/>
            <a:ext cx="1229288" cy="782274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4899739" y="3014905"/>
            <a:ext cx="369020" cy="2316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Freeform 26"/>
          <p:cNvSpPr>
            <a:spLocks noChangeArrowheads="1"/>
          </p:cNvSpPr>
          <p:nvPr/>
        </p:nvSpPr>
        <p:spPr bwMode="auto">
          <a:xfrm>
            <a:off x="5068533" y="508602"/>
            <a:ext cx="3398003" cy="3517905"/>
          </a:xfrm>
          <a:custGeom>
            <a:avLst/>
            <a:gdLst>
              <a:gd name="T0" fmla="*/ 86793 w 4633383"/>
              <a:gd name="T1" fmla="*/ 1792421 h 4798484"/>
              <a:gd name="T2" fmla="*/ 1852294 w 4633383"/>
              <a:gd name="T3" fmla="*/ 281455 h 4798484"/>
              <a:gd name="T4" fmla="*/ 2868410 w 4633383"/>
              <a:gd name="T5" fmla="*/ 459216 h 4798484"/>
              <a:gd name="T6" fmla="*/ 4354480 w 4633383"/>
              <a:gd name="T7" fmla="*/ 3036747 h 4798484"/>
              <a:gd name="T8" fmla="*/ 4545002 w 4633383"/>
              <a:gd name="T9" fmla="*/ 3544635 h 4798484"/>
              <a:gd name="T10" fmla="*/ 4163958 w 4633383"/>
              <a:gd name="T11" fmla="*/ 3900156 h 4798484"/>
              <a:gd name="T12" fmla="*/ 1763384 w 4633383"/>
              <a:gd name="T13" fmla="*/ 4750868 h 4798484"/>
              <a:gd name="T14" fmla="*/ 1331535 w 4633383"/>
              <a:gd name="T15" fmla="*/ 4179494 h 4798484"/>
              <a:gd name="T16" fmla="*/ 86793 w 4633383"/>
              <a:gd name="T17" fmla="*/ 1792421 h 47984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33383"/>
              <a:gd name="T28" fmla="*/ 0 h 4798484"/>
              <a:gd name="T29" fmla="*/ 4633383 w 4633383"/>
              <a:gd name="T30" fmla="*/ 4798484 h 47984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33383" h="4798484">
                <a:moveTo>
                  <a:pt x="86783" y="1792817"/>
                </a:moveTo>
                <a:cubicBezTo>
                  <a:pt x="173566" y="1143000"/>
                  <a:pt x="1388533" y="503767"/>
                  <a:pt x="1852083" y="281517"/>
                </a:cubicBezTo>
                <a:cubicBezTo>
                  <a:pt x="2315633" y="59267"/>
                  <a:pt x="2451100" y="0"/>
                  <a:pt x="2868083" y="459317"/>
                </a:cubicBezTo>
                <a:cubicBezTo>
                  <a:pt x="3285066" y="918634"/>
                  <a:pt x="4074583" y="2523067"/>
                  <a:pt x="4353983" y="3037417"/>
                </a:cubicBezTo>
                <a:cubicBezTo>
                  <a:pt x="4633383" y="3551767"/>
                  <a:pt x="4576233" y="3401484"/>
                  <a:pt x="4544483" y="3545417"/>
                </a:cubicBezTo>
                <a:cubicBezTo>
                  <a:pt x="4512733" y="3689350"/>
                  <a:pt x="4627033" y="3699934"/>
                  <a:pt x="4163483" y="3901017"/>
                </a:cubicBezTo>
                <a:cubicBezTo>
                  <a:pt x="3699933" y="4102100"/>
                  <a:pt x="2235200" y="4705350"/>
                  <a:pt x="1763183" y="4751917"/>
                </a:cubicBezTo>
                <a:cubicBezTo>
                  <a:pt x="1291166" y="4798484"/>
                  <a:pt x="1610783" y="4675717"/>
                  <a:pt x="1331383" y="4180417"/>
                </a:cubicBezTo>
                <a:cubicBezTo>
                  <a:pt x="1051983" y="3685117"/>
                  <a:pt x="0" y="2442634"/>
                  <a:pt x="86783" y="1792817"/>
                </a:cubicBezTo>
                <a:close/>
              </a:path>
            </a:pathLst>
          </a:custGeom>
          <a:solidFill>
            <a:srgbClr val="CCFFCC">
              <a:alpha val="6400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 rot="20088058">
            <a:off x="5445701" y="1711115"/>
            <a:ext cx="447014" cy="240269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sp>
        <p:nvSpPr>
          <p:cNvPr id="19" name="Text Box 19"/>
          <p:cNvSpPr txBox="1">
            <a:spLocks/>
          </p:cNvSpPr>
          <p:nvPr/>
        </p:nvSpPr>
        <p:spPr bwMode="auto">
          <a:xfrm>
            <a:off x="267932" y="145221"/>
            <a:ext cx="44564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kern="1200" dirty="0">
                <a:solidFill>
                  <a:srgbClr val="0000FF"/>
                </a:solidFill>
                <a:latin typeface="Apple Chancery"/>
                <a:cs typeface="Apple Chancery"/>
              </a:rPr>
              <a:t>So</a:t>
            </a:r>
            <a:r>
              <a:rPr lang="en-US" sz="2000" kern="1200" dirty="0">
                <a:solidFill>
                  <a:srgbClr val="FF0000"/>
                </a:solidFill>
                <a:latin typeface="Apple Chancery"/>
                <a:cs typeface="Apple Chancery"/>
              </a:rPr>
              <a:t>                   </a:t>
            </a:r>
            <a:r>
              <a:rPr lang="en-US" sz="2000" kern="1200" dirty="0">
                <a:latin typeface="Times New Roman"/>
                <a:cs typeface="Times New Roman"/>
              </a:rPr>
              <a:t>.  But in this case,        is the </a:t>
            </a:r>
            <a:r>
              <a:rPr lang="en-US" sz="2000" i="1" kern="1200" dirty="0">
                <a:solidFill>
                  <a:srgbClr val="0000FF"/>
                </a:solidFill>
                <a:latin typeface="Times New Roman"/>
                <a:cs typeface="Times New Roman"/>
              </a:rPr>
              <a:t>charge on one plate of the capacitor</a:t>
            </a:r>
            <a:r>
              <a:rPr lang="en-US" sz="2000" kern="1200" dirty="0">
                <a:latin typeface="Times New Roman"/>
                <a:cs typeface="Times New Roman"/>
              </a:rPr>
              <a:t>.  If we </a:t>
            </a:r>
            <a:r>
              <a:rPr lang="en-US" sz="2000" dirty="0">
                <a:latin typeface="Times New Roman"/>
                <a:cs typeface="Times New Roman"/>
              </a:rPr>
              <a:t>calculate 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rate at which that charge is changing </a:t>
            </a:r>
            <a:r>
              <a:rPr lang="en-US" sz="2000" dirty="0">
                <a:latin typeface="Times New Roman"/>
                <a:cs typeface="Times New Roman"/>
              </a:rPr>
              <a:t>(the rate at which the capacitor is charging),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we get </a:t>
            </a:r>
            <a:r>
              <a:rPr lang="en-US" sz="2000" dirty="0"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current in the circuit</a:t>
            </a:r>
            <a:r>
              <a:rPr lang="en-US" sz="2000" dirty="0">
                <a:latin typeface="Times New Roman"/>
                <a:cs typeface="Times New Roman"/>
              </a:rPr>
              <a:t>.  In other words:</a:t>
            </a:r>
            <a:endParaRPr lang="en-US" sz="2000" kern="1200" dirty="0">
              <a:latin typeface="Times New Roman"/>
              <a:cs typeface="Times New Roman"/>
            </a:endParaRPr>
          </a:p>
        </p:txBody>
      </p:sp>
      <p:sp>
        <p:nvSpPr>
          <p:cNvPr id="30" name="Text Box 19"/>
          <p:cNvSpPr txBox="1">
            <a:spLocks/>
          </p:cNvSpPr>
          <p:nvPr/>
        </p:nvSpPr>
        <p:spPr bwMode="auto">
          <a:xfrm>
            <a:off x="267933" y="4175125"/>
            <a:ext cx="86982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Caps don’t have charge move through them</a:t>
            </a:r>
            <a:r>
              <a:rPr lang="en-US" sz="2000" kern="1200" dirty="0">
                <a:latin typeface="Times New Roman"/>
                <a:cs typeface="Times New Roman"/>
              </a:rPr>
              <a:t>, but the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electrostatic repulsion between their plates creates the illusion that current is flowing through the cap</a:t>
            </a:r>
            <a:r>
              <a:rPr lang="en-US" sz="2000" kern="1200" dirty="0">
                <a:latin typeface="Times New Roman"/>
                <a:cs typeface="Times New Roman"/>
              </a:rPr>
              <a:t>.  Faraday, apparently, deduced that that virtual current (my words, not his) was the displacement current needed for Ampere’s Law to work.  In any case, the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complete form of Ampere’s Law is</a:t>
            </a:r>
            <a:r>
              <a:rPr lang="en-US" sz="2000" kern="1200" dirty="0">
                <a:latin typeface="Times New Roman"/>
                <a:cs typeface="Times New Roman"/>
              </a:rPr>
              <a:t>: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252464"/>
              </p:ext>
            </p:extLst>
          </p:nvPr>
        </p:nvGraphicFramePr>
        <p:xfrm>
          <a:off x="673100" y="163608"/>
          <a:ext cx="1282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717" name="Equation" r:id="rId7" imgW="749300" imgH="203200" progId="Equation.DSMT4">
                  <p:embed/>
                </p:oleObj>
              </mc:Choice>
              <mc:Fallback>
                <p:oleObj name="Equation" r:id="rId7" imgW="749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100" y="163608"/>
                        <a:ext cx="12827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680835"/>
              </p:ext>
            </p:extLst>
          </p:nvPr>
        </p:nvGraphicFramePr>
        <p:xfrm>
          <a:off x="1782763" y="2149475"/>
          <a:ext cx="1414462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718" name="Equation" r:id="rId9" imgW="825500" imgH="1155700" progId="Equation.DSMT4">
                  <p:embed/>
                </p:oleObj>
              </mc:Choice>
              <mc:Fallback>
                <p:oleObj name="Equation" r:id="rId9" imgW="8255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2763" y="2149475"/>
                        <a:ext cx="1414462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520079"/>
              </p:ext>
            </p:extLst>
          </p:nvPr>
        </p:nvGraphicFramePr>
        <p:xfrm>
          <a:off x="954088" y="5784850"/>
          <a:ext cx="32654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719" name="Equation" r:id="rId11" imgW="1905000" imgH="431800" progId="Equation.DSMT4">
                  <p:embed/>
                </p:oleObj>
              </mc:Choice>
              <mc:Fallback>
                <p:oleObj name="Equation" r:id="rId11" imgW="1905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4088" y="5784850"/>
                        <a:ext cx="3265487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9"/>
          <p:cNvSpPr txBox="1">
            <a:spLocks/>
          </p:cNvSpPr>
          <p:nvPr/>
        </p:nvSpPr>
        <p:spPr bwMode="auto">
          <a:xfrm>
            <a:off x="4551270" y="5615841"/>
            <a:ext cx="4030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dirty="0">
                <a:latin typeface="Times New Roman"/>
                <a:cs typeface="Times New Roman"/>
              </a:rPr>
              <a:t>w</a:t>
            </a:r>
            <a:r>
              <a:rPr lang="en-US" sz="2000" kern="1200" dirty="0">
                <a:latin typeface="Times New Roman"/>
                <a:cs typeface="Times New Roman"/>
              </a:rPr>
              <a:t>here it’s </a:t>
            </a:r>
            <a:r>
              <a:rPr lang="en-US" sz="2000" kern="1200" dirty="0">
                <a:solidFill>
                  <a:srgbClr val="FF0000"/>
                </a:solidFill>
                <a:latin typeface="Times New Roman"/>
                <a:cs typeface="Times New Roman"/>
              </a:rPr>
              <a:t>YOUR CHOICE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which term </a:t>
            </a:r>
            <a:r>
              <a:rPr lang="en-US" sz="2000" i="1" kern="1200" dirty="0">
                <a:solidFill>
                  <a:srgbClr val="0000FF"/>
                </a:solidFill>
                <a:latin typeface="Times New Roman"/>
                <a:cs typeface="Times New Roman"/>
              </a:rPr>
              <a:t>on the right </a:t>
            </a:r>
            <a:r>
              <a:rPr lang="en-US" sz="2000" kern="1200" dirty="0">
                <a:solidFill>
                  <a:srgbClr val="0000FF"/>
                </a:solidFill>
                <a:latin typeface="Times New Roman"/>
                <a:cs typeface="Times New Roman"/>
              </a:rPr>
              <a:t>you evaluate</a:t>
            </a:r>
            <a:r>
              <a:rPr lang="en-US" sz="2000" kern="1200" dirty="0">
                <a:latin typeface="Times New Roman"/>
                <a:cs typeface="Times New Roman"/>
              </a:rPr>
              <a:t>, depending upon the circumstances.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4497"/>
              </p:ext>
            </p:extLst>
          </p:nvPr>
        </p:nvGraphicFramePr>
        <p:xfrm>
          <a:off x="3779838" y="157258"/>
          <a:ext cx="479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720" name="Equation" r:id="rId13" imgW="279400" imgH="203200" progId="Equation.DSMT4">
                  <p:embed/>
                </p:oleObj>
              </mc:Choice>
              <mc:Fallback>
                <p:oleObj name="Equation" r:id="rId13" imgW="279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9838" y="157258"/>
                        <a:ext cx="4794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8"/>
          <p:cNvSpPr>
            <a:spLocks noChangeArrowheads="1"/>
          </p:cNvSpPr>
          <p:nvPr/>
        </p:nvSpPr>
        <p:spPr bwMode="auto">
          <a:xfrm rot="20088058">
            <a:off x="5445701" y="1711115"/>
            <a:ext cx="447014" cy="2402699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kern="1200"/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5641975" y="2658206"/>
            <a:ext cx="321863" cy="211994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V="1">
            <a:off x="4843862" y="2870200"/>
            <a:ext cx="798113" cy="53584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264425" y="3712191"/>
            <a:ext cx="170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pple Chancery"/>
                <a:cs typeface="Apple Chancery"/>
              </a:rPr>
              <a:t>Amperian</a:t>
            </a:r>
            <a:r>
              <a:rPr lang="en-US" dirty="0">
                <a:solidFill>
                  <a:srgbClr val="FF0000"/>
                </a:solidFill>
                <a:latin typeface="Apple Chancery"/>
                <a:cs typeface="Apple Chancery"/>
              </a:rPr>
              <a:t> path</a:t>
            </a:r>
          </a:p>
        </p:txBody>
      </p:sp>
    </p:spTree>
    <p:extLst>
      <p:ext uri="{BB962C8B-B14F-4D97-AF65-F5344CB8AC3E}">
        <p14:creationId xmlns:p14="http://schemas.microsoft.com/office/powerpoint/2010/main" val="31957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16" y="1256015"/>
            <a:ext cx="8715736" cy="853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Determine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 and magnitude of the magnetic field at “x” if the wire carries current “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and “x” is “r” units from the wire.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18681" y="4647798"/>
            <a:ext cx="292100" cy="292100"/>
            <a:chOff x="2056" y="1952"/>
            <a:chExt cx="184" cy="184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056" y="1952"/>
              <a:ext cx="184" cy="1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072" y="1968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080" y="1976"/>
              <a:ext cx="136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11"/>
          <p:cNvSpPr txBox="1">
            <a:spLocks/>
          </p:cNvSpPr>
          <p:nvPr/>
        </p:nvSpPr>
        <p:spPr bwMode="auto">
          <a:xfrm>
            <a:off x="5263306" y="267612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000"/>
              <a:t>x</a:t>
            </a:r>
            <a:endParaRPr lang="en-US" alt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599606" y="4460473"/>
          <a:ext cx="13493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419" name="Equation" r:id="rId3" imgW="88900" imgH="165100" progId="Equation.DSMT4">
                  <p:embed/>
                </p:oleObj>
              </mc:Choice>
              <mc:Fallback>
                <p:oleObj name="Equation" r:id="rId3" imgW="88900" imgH="1651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606" y="4460473"/>
                        <a:ext cx="134938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378108C-76E8-8943-9795-D6FDE636B502}"/>
              </a:ext>
            </a:extLst>
          </p:cNvPr>
          <p:cNvSpPr txBox="1"/>
          <p:nvPr/>
        </p:nvSpPr>
        <p:spPr>
          <a:xfrm>
            <a:off x="8388096" y="6473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5.)   </a:t>
            </a:r>
          </a:p>
        </p:txBody>
      </p:sp>
    </p:spTree>
    <p:extLst>
      <p:ext uri="{BB962C8B-B14F-4D97-AF65-F5344CB8AC3E}">
        <p14:creationId xmlns:p14="http://schemas.microsoft.com/office/powerpoint/2010/main" val="184529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Solution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679785" y="3663950"/>
            <a:ext cx="292100" cy="292100"/>
            <a:chOff x="2056" y="1952"/>
            <a:chExt cx="184" cy="184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056" y="1952"/>
              <a:ext cx="184" cy="1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72" y="1968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2080" y="1976"/>
              <a:ext cx="136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Oval 7"/>
          <p:cNvSpPr>
            <a:spLocks/>
          </p:cNvSpPr>
          <p:nvPr/>
        </p:nvSpPr>
        <p:spPr bwMode="auto">
          <a:xfrm>
            <a:off x="1393785" y="1371600"/>
            <a:ext cx="4876800" cy="4876800"/>
          </a:xfrm>
          <a:prstGeom prst="ellipse">
            <a:avLst/>
          </a:prstGeom>
          <a:noFill/>
          <a:ln w="25400">
            <a:solidFill>
              <a:srgbClr val="FF152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8"/>
          <p:cNvSpPr txBox="1">
            <a:spLocks/>
          </p:cNvSpPr>
          <p:nvPr/>
        </p:nvSpPr>
        <p:spPr bwMode="auto">
          <a:xfrm>
            <a:off x="5124410" y="16002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000"/>
              <a:t>x</a:t>
            </a:r>
            <a:endParaRPr lang="en-US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279985" y="1828800"/>
            <a:ext cx="2438400" cy="2286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6803985" y="2667000"/>
          <a:ext cx="8318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47" name="Equation" r:id="rId3" imgW="546100" imgH="393700" progId="Equation.DSMT4">
                  <p:embed/>
                </p:oleObj>
              </mc:Choice>
              <mc:Fallback>
                <p:oleObj name="Equation" r:id="rId3" imgW="546100" imgH="3937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985" y="2667000"/>
                        <a:ext cx="8318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908385" y="1905000"/>
            <a:ext cx="1295400" cy="1752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670385" y="2819400"/>
          <a:ext cx="153988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48" name="Equation" r:id="rId5" imgW="101600" imgH="127000" progId="Equation.DSMT4">
                  <p:embed/>
                </p:oleObj>
              </mc:Choice>
              <mc:Fallback>
                <p:oleObj name="Equation" r:id="rId5" imgW="101600" imgH="1270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385" y="2819400"/>
                        <a:ext cx="153988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460710" y="3476625"/>
          <a:ext cx="13493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49" name="Equation" r:id="rId7" imgW="88900" imgH="165100" progId="Equation.DSMT4">
                  <p:embed/>
                </p:oleObj>
              </mc:Choice>
              <mc:Fallback>
                <p:oleObj name="Equation" r:id="rId7" imgW="88900" imgH="16510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10" y="3476625"/>
                        <a:ext cx="134938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9D1F2EF-B1E9-DA42-ACEC-025C80BC7AE5}"/>
              </a:ext>
            </a:extLst>
          </p:cNvPr>
          <p:cNvSpPr txBox="1"/>
          <p:nvPr/>
        </p:nvSpPr>
        <p:spPr>
          <a:xfrm>
            <a:off x="8388096" y="6473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6.)   </a:t>
            </a:r>
          </a:p>
        </p:txBody>
      </p:sp>
    </p:spTree>
    <p:extLst>
      <p:ext uri="{BB962C8B-B14F-4D97-AF65-F5344CB8AC3E}">
        <p14:creationId xmlns:p14="http://schemas.microsoft.com/office/powerpoint/2010/main" val="53633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Example 2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380281" y="3503914"/>
            <a:ext cx="292100" cy="2921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551981" y="3503914"/>
            <a:ext cx="292100" cy="2921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405681" y="3529314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418381" y="3542014"/>
            <a:ext cx="2159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/>
          </p:cNvSpPr>
          <p:nvPr/>
        </p:nvSpPr>
        <p:spPr bwMode="auto">
          <a:xfrm>
            <a:off x="365125" y="1373972"/>
            <a:ext cx="82695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Determine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direction and magnitude of the magnetic field at “p” if the left wire carries current “</a:t>
            </a:r>
            <a:r>
              <a:rPr lang="en-US" altLang="en-US" sz="2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,” the right wire carries current “2i” the wires are “x/2” units apart and “x” is “x” units from the 2i wire. </a:t>
            </a:r>
            <a:endParaRPr lang="en-US" altLang="en-US" sz="18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/>
          </p:cNvSpPr>
          <p:nvPr/>
        </p:nvSpPr>
        <p:spPr bwMode="auto">
          <a:xfrm>
            <a:off x="365125" y="5293489"/>
            <a:ext cx="931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Where will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net magnetic field </a:t>
            </a:r>
            <a:r>
              <a:rPr lang="en-US" altLang="en-US" sz="2000" dirty="0">
                <a:solidFill>
                  <a:srgbClr val="0F21C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be zero?</a:t>
            </a:r>
          </a:p>
        </p:txBody>
      </p:sp>
      <p:sp>
        <p:nvSpPr>
          <p:cNvPr id="10" name="Text Box 23"/>
          <p:cNvSpPr txBox="1">
            <a:spLocks/>
          </p:cNvSpPr>
          <p:nvPr/>
        </p:nvSpPr>
        <p:spPr bwMode="auto">
          <a:xfrm>
            <a:off x="7927131" y="3472164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600"/>
              <a:t>p</a:t>
            </a:r>
            <a:endParaRPr lang="en-US" altLang="en-US" sz="240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636119" y="3554714"/>
          <a:ext cx="182562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471" name="Equation" r:id="rId3" imgW="114300" imgH="127000" progId="Equation.DSMT4">
                  <p:embed/>
                </p:oleObj>
              </mc:Choice>
              <mc:Fallback>
                <p:oleObj name="Equation" r:id="rId3" imgW="114300" imgH="1270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119" y="3554714"/>
                        <a:ext cx="182562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7"/>
          <p:cNvSpPr>
            <a:spLocks/>
          </p:cNvSpPr>
          <p:nvPr/>
        </p:nvSpPr>
        <p:spPr bwMode="auto">
          <a:xfrm rot="-5400000">
            <a:off x="2400989" y="3044322"/>
            <a:ext cx="411480" cy="2058779"/>
          </a:xfrm>
          <a:prstGeom prst="leftBrace">
            <a:avLst>
              <a:gd name="adj1" fmla="val 40278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 rot="-5400000">
            <a:off x="5671265" y="1894737"/>
            <a:ext cx="411480" cy="4357949"/>
          </a:xfrm>
          <a:prstGeom prst="leftBrace">
            <a:avLst>
              <a:gd name="adj1" fmla="val 76389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349240" y="4348032"/>
          <a:ext cx="174308" cy="17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472" name="Equation" r:id="rId5" imgW="127000" imgH="127000" progId="Equation.DSMT4">
                  <p:embed/>
                </p:oleObj>
              </mc:Choice>
              <mc:Fallback>
                <p:oleObj name="Equation" r:id="rId5" imgW="127000" imgH="12700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240" y="4348032"/>
                        <a:ext cx="174308" cy="174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2393157" y="4279452"/>
          <a:ext cx="418623" cy="22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473" name="Equation" r:id="rId7" imgW="304800" imgH="165100" progId="Equation.DSMT4">
                  <p:embed/>
                </p:oleObj>
              </mc:Choice>
              <mc:Fallback>
                <p:oleObj name="Equation" r:id="rId7" imgW="304800" imgH="165100" progId="Equation.DSMT4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157" y="4279452"/>
                        <a:ext cx="418623" cy="225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E1FA6EC-99B3-4040-B2D9-FE7DEE4E5982}"/>
              </a:ext>
            </a:extLst>
          </p:cNvPr>
          <p:cNvSpPr txBox="1"/>
          <p:nvPr/>
        </p:nvSpPr>
        <p:spPr>
          <a:xfrm>
            <a:off x="8388096" y="6473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7.)   </a:t>
            </a:r>
          </a:p>
        </p:txBody>
      </p:sp>
    </p:spTree>
    <p:extLst>
      <p:ext uri="{BB962C8B-B14F-4D97-AF65-F5344CB8AC3E}">
        <p14:creationId xmlns:p14="http://schemas.microsoft.com/office/powerpoint/2010/main" val="355169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0" name="Oval 2"/>
          <p:cNvSpPr>
            <a:spLocks noChangeArrowheads="1"/>
          </p:cNvSpPr>
          <p:nvPr/>
        </p:nvSpPr>
        <p:spPr bwMode="auto">
          <a:xfrm>
            <a:off x="1440180" y="2788920"/>
            <a:ext cx="262890" cy="26289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3371" name="Oval 3"/>
          <p:cNvSpPr>
            <a:spLocks noChangeArrowheads="1"/>
          </p:cNvSpPr>
          <p:nvPr/>
        </p:nvSpPr>
        <p:spPr bwMode="auto">
          <a:xfrm>
            <a:off x="3394710" y="2788920"/>
            <a:ext cx="262890" cy="26289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3372" name="Line 4"/>
          <p:cNvSpPr>
            <a:spLocks noChangeShapeType="1"/>
          </p:cNvSpPr>
          <p:nvPr/>
        </p:nvSpPr>
        <p:spPr bwMode="auto">
          <a:xfrm>
            <a:off x="1463040" y="2811780"/>
            <a:ext cx="205740" cy="205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143373" name="Line 5"/>
          <p:cNvSpPr>
            <a:spLocks noChangeShapeType="1"/>
          </p:cNvSpPr>
          <p:nvPr/>
        </p:nvSpPr>
        <p:spPr bwMode="auto">
          <a:xfrm flipH="1">
            <a:off x="1474470" y="2823210"/>
            <a:ext cx="194310" cy="1943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143374" name="Text Box 6"/>
          <p:cNvSpPr txBox="1">
            <a:spLocks/>
          </p:cNvSpPr>
          <p:nvPr/>
        </p:nvSpPr>
        <p:spPr bwMode="auto">
          <a:xfrm>
            <a:off x="328613" y="288608"/>
            <a:ext cx="6400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Determine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the direction and magnitude of the magnetic field at “x” if the left wire carries current “</a:t>
            </a:r>
            <a:r>
              <a:rPr lang="en-US" altLang="en-US" sz="2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,” the right wire carries current “2i” the wires are “x/2” units apart and “x” is “x” units from the wire. </a:t>
            </a:r>
          </a:p>
        </p:txBody>
      </p:sp>
      <p:sp>
        <p:nvSpPr>
          <p:cNvPr id="143375" name="Text Box 7"/>
          <p:cNvSpPr txBox="1">
            <a:spLocks/>
          </p:cNvSpPr>
          <p:nvPr/>
        </p:nvSpPr>
        <p:spPr bwMode="auto">
          <a:xfrm>
            <a:off x="411480" y="5212080"/>
            <a:ext cx="8381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ea typeface="Palatino Linotype" charset="0"/>
                <a:cs typeface="Apple Chancery" panose="03020702040506060504" pitchFamily="66" charset="-79"/>
              </a:rPr>
              <a:t>Where will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the net magnetic field </a:t>
            </a:r>
            <a:r>
              <a:rPr lang="en-US" altLang="en-US" sz="2000" dirty="0">
                <a:solidFill>
                  <a:srgbClr val="0F21C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be zero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3376" name="Text Box 8"/>
          <p:cNvSpPr txBox="1">
            <a:spLocks/>
          </p:cNvSpPr>
          <p:nvPr/>
        </p:nvSpPr>
        <p:spPr bwMode="auto">
          <a:xfrm>
            <a:off x="7269480" y="2740342"/>
            <a:ext cx="28886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620"/>
              <a:t>x</a:t>
            </a:r>
            <a:endParaRPr lang="en-US" altLang="en-US" sz="2160"/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3470434" y="2834640"/>
          <a:ext cx="164306" cy="18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03" name="Equation" r:id="rId4" imgW="114300" imgH="127000" progId="Equation.DSMT4">
                  <p:embed/>
                </p:oleObj>
              </mc:Choice>
              <mc:Fallback>
                <p:oleObj name="Equation" r:id="rId4" imgW="114300" imgH="127000" progId="Equation.DSMT4">
                  <p:embed/>
                  <p:pic>
                    <p:nvPicPr>
                      <p:cNvPr id="143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434" y="2834640"/>
                        <a:ext cx="164306" cy="182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77" name="Oval 10"/>
          <p:cNvSpPr>
            <a:spLocks/>
          </p:cNvSpPr>
          <p:nvPr/>
        </p:nvSpPr>
        <p:spPr bwMode="auto">
          <a:xfrm>
            <a:off x="-4937760" y="-3360420"/>
            <a:ext cx="12344400" cy="12344400"/>
          </a:xfrm>
          <a:prstGeom prst="ellipse">
            <a:avLst/>
          </a:prstGeom>
          <a:noFill/>
          <a:ln w="25400">
            <a:solidFill>
              <a:srgbClr val="FF152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3378" name="Oval 11"/>
          <p:cNvSpPr>
            <a:spLocks/>
          </p:cNvSpPr>
          <p:nvPr/>
        </p:nvSpPr>
        <p:spPr bwMode="auto">
          <a:xfrm>
            <a:off x="-480060" y="-1097280"/>
            <a:ext cx="7886700" cy="7886700"/>
          </a:xfrm>
          <a:prstGeom prst="ellips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3379" name="Text Box 12"/>
          <p:cNvSpPr txBox="1">
            <a:spLocks/>
          </p:cNvSpPr>
          <p:nvPr/>
        </p:nvSpPr>
        <p:spPr bwMode="auto">
          <a:xfrm>
            <a:off x="617220" y="5623560"/>
            <a:ext cx="8526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To the left 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of the ”</a:t>
            </a:r>
            <a:r>
              <a:rPr lang="en-US" altLang="en-US" sz="2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” wire - the fields will be opposite in direction, and it’s farther from the 2i wire.</a:t>
            </a:r>
          </a:p>
        </p:txBody>
      </p:sp>
      <p:sp>
        <p:nvSpPr>
          <p:cNvPr id="143380" name="Line 13"/>
          <p:cNvSpPr>
            <a:spLocks noChangeShapeType="1"/>
          </p:cNvSpPr>
          <p:nvPr/>
        </p:nvSpPr>
        <p:spPr bwMode="auto">
          <a:xfrm flipV="1">
            <a:off x="7406640" y="754380"/>
            <a:ext cx="0" cy="2057400"/>
          </a:xfrm>
          <a:prstGeom prst="line">
            <a:avLst/>
          </a:prstGeom>
          <a:noFill/>
          <a:ln w="38100">
            <a:solidFill>
              <a:srgbClr val="FF15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20"/>
          </a:p>
        </p:txBody>
      </p:sp>
      <p:sp>
        <p:nvSpPr>
          <p:cNvPr id="143381" name="Line 14"/>
          <p:cNvSpPr>
            <a:spLocks noChangeShapeType="1"/>
          </p:cNvSpPr>
          <p:nvPr/>
        </p:nvSpPr>
        <p:spPr bwMode="auto">
          <a:xfrm>
            <a:off x="7406640" y="3086100"/>
            <a:ext cx="0" cy="130302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20"/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7475220" y="960120"/>
          <a:ext cx="99155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04" name="Equation" r:id="rId6" imgW="723900" imgH="406400" progId="Equation.DSMT4">
                  <p:embed/>
                </p:oleObj>
              </mc:Choice>
              <mc:Fallback>
                <p:oleObj name="Equation" r:id="rId6" imgW="723900" imgH="406400" progId="Equation.DSMT4">
                  <p:embed/>
                  <p:pic>
                    <p:nvPicPr>
                      <p:cNvPr id="143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220" y="960120"/>
                        <a:ext cx="99155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7455218" y="3691890"/>
          <a:ext cx="1391603" cy="6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05" name="Equation" r:id="rId8" imgW="1016000" imgH="508000" progId="Equation.DSMT4">
                  <p:embed/>
                </p:oleObj>
              </mc:Choice>
              <mc:Fallback>
                <p:oleObj name="Equation" r:id="rId8" imgW="1016000" imgH="508000" progId="Equation.DSMT4">
                  <p:embed/>
                  <p:pic>
                    <p:nvPicPr>
                      <p:cNvPr id="143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5218" y="3691890"/>
                        <a:ext cx="1391603" cy="697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2" name="AutoShape 17"/>
          <p:cNvSpPr>
            <a:spLocks/>
          </p:cNvSpPr>
          <p:nvPr/>
        </p:nvSpPr>
        <p:spPr bwMode="auto">
          <a:xfrm rot="-5400000">
            <a:off x="2366010" y="2708910"/>
            <a:ext cx="411480" cy="1988820"/>
          </a:xfrm>
          <a:prstGeom prst="leftBrace">
            <a:avLst>
              <a:gd name="adj1" fmla="val 40278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143383" name="AutoShape 18"/>
          <p:cNvSpPr>
            <a:spLocks/>
          </p:cNvSpPr>
          <p:nvPr/>
        </p:nvSpPr>
        <p:spPr bwMode="auto">
          <a:xfrm rot="-5400000">
            <a:off x="5246370" y="1817370"/>
            <a:ext cx="411480" cy="3771900"/>
          </a:xfrm>
          <a:prstGeom prst="leftBrace">
            <a:avLst>
              <a:gd name="adj1" fmla="val 76389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5349240" y="3977640"/>
          <a:ext cx="174308" cy="17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06" name="Equation" r:id="rId10" imgW="127000" imgH="127000" progId="Equation.DSMT4">
                  <p:embed/>
                </p:oleObj>
              </mc:Choice>
              <mc:Fallback>
                <p:oleObj name="Equation" r:id="rId10" imgW="127000" imgH="127000" progId="Equation.DSMT4">
                  <p:embed/>
                  <p:pic>
                    <p:nvPicPr>
                      <p:cNvPr id="143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240" y="3977640"/>
                        <a:ext cx="174308" cy="174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2393157" y="3909060"/>
          <a:ext cx="418623" cy="22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07" name="Equation" r:id="rId12" imgW="304800" imgH="165100" progId="Equation.DSMT4">
                  <p:embed/>
                </p:oleObj>
              </mc:Choice>
              <mc:Fallback>
                <p:oleObj name="Equation" r:id="rId12" imgW="304800" imgH="165100" progId="Equation.DSMT4">
                  <p:embed/>
                  <p:pic>
                    <p:nvPicPr>
                      <p:cNvPr id="143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157" y="3909060"/>
                        <a:ext cx="418623" cy="225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3197543" y="2516029"/>
          <a:ext cx="225743" cy="22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08" name="Equation" r:id="rId14" imgW="165100" imgH="165100" progId="Equation.DSMT4">
                  <p:embed/>
                </p:oleObj>
              </mc:Choice>
              <mc:Fallback>
                <p:oleObj name="Equation" r:id="rId14" imgW="165100" imgH="165100" progId="Equation.DSMT4">
                  <p:embed/>
                  <p:pic>
                    <p:nvPicPr>
                      <p:cNvPr id="143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543" y="2516029"/>
                        <a:ext cx="225743" cy="227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9" name="Object 9"/>
          <p:cNvGraphicFramePr>
            <a:graphicFrameLocks noChangeAspect="1"/>
          </p:cNvGraphicFramePr>
          <p:nvPr/>
        </p:nvGraphicFramePr>
        <p:xfrm>
          <a:off x="1387317" y="2516029"/>
          <a:ext cx="121443" cy="22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09" name="Equation" r:id="rId16" imgW="88900" imgH="165100" progId="Equation.DSMT4">
                  <p:embed/>
                </p:oleObj>
              </mc:Choice>
              <mc:Fallback>
                <p:oleObj name="Equation" r:id="rId16" imgW="88900" imgH="165100" progId="Equation.DSMT4">
                  <p:embed/>
                  <p:pic>
                    <p:nvPicPr>
                      <p:cNvPr id="1433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317" y="2516029"/>
                        <a:ext cx="121443" cy="227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88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81A342-E376-454B-9531-FAE81E305EE5}"/>
              </a:ext>
            </a:extLst>
          </p:cNvPr>
          <p:cNvSpPr txBox="1"/>
          <p:nvPr/>
        </p:nvSpPr>
        <p:spPr>
          <a:xfrm>
            <a:off x="8388096" y="6473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8.)   </a:t>
            </a:r>
          </a:p>
        </p:txBody>
      </p:sp>
    </p:spTree>
    <p:extLst>
      <p:ext uri="{BB962C8B-B14F-4D97-AF65-F5344CB8AC3E}">
        <p14:creationId xmlns:p14="http://schemas.microsoft.com/office/powerpoint/2010/main" val="265677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213100" y="2044700"/>
            <a:ext cx="292100" cy="2921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213100" y="4203700"/>
            <a:ext cx="292100" cy="2921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84800" y="2044700"/>
            <a:ext cx="292100" cy="2921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238500" y="20701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251200" y="2082800"/>
            <a:ext cx="2159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410200" y="20701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422900" y="2082800"/>
            <a:ext cx="2159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327400" y="4318000"/>
            <a:ext cx="63500" cy="635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449513" y="4356100"/>
            <a:ext cx="41036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537200" y="1674813"/>
            <a:ext cx="0" cy="33162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6DB36090-3839-9945-B7CB-A7E151E89C30}"/>
              </a:ext>
            </a:extLst>
          </p:cNvPr>
          <p:cNvSpPr txBox="1">
            <a:spLocks/>
          </p:cNvSpPr>
          <p:nvPr/>
        </p:nvSpPr>
        <p:spPr bwMode="auto">
          <a:xfrm>
            <a:off x="342900" y="137160"/>
            <a:ext cx="8018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Determine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net magnetic field </a:t>
            </a:r>
            <a:r>
              <a:rPr lang="en-US" altLang="en-US" sz="2400" dirty="0">
                <a:solidFill>
                  <a:srgbClr val="0F2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origin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17C53-575C-F44E-AADE-3D1C75334DD0}"/>
              </a:ext>
            </a:extLst>
          </p:cNvPr>
          <p:cNvSpPr txBox="1"/>
          <p:nvPr/>
        </p:nvSpPr>
        <p:spPr>
          <a:xfrm>
            <a:off x="8388096" y="6473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9.)   </a:t>
            </a:r>
          </a:p>
        </p:txBody>
      </p:sp>
    </p:spTree>
    <p:extLst>
      <p:ext uri="{BB962C8B-B14F-4D97-AF65-F5344CB8AC3E}">
        <p14:creationId xmlns:p14="http://schemas.microsoft.com/office/powerpoint/2010/main" val="252758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105466</TotalTime>
  <Words>4380</Words>
  <Application>Microsoft Macintosh PowerPoint</Application>
  <PresentationFormat>On-screen Show (4:3)</PresentationFormat>
  <Paragraphs>325</Paragraphs>
  <Slides>44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Apple Chancery</vt:lpstr>
      <vt:lpstr>Arial</vt:lpstr>
      <vt:lpstr>Calibri</vt:lpstr>
      <vt:lpstr>Gill Sans</vt:lpstr>
      <vt:lpstr>Lucida Grande</vt:lpstr>
      <vt:lpstr>Palatino</vt:lpstr>
      <vt:lpstr>Times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Example 1 (courtesy of Mr. White)</vt:lpstr>
      <vt:lpstr>Example 1</vt:lpstr>
      <vt:lpstr>Solution</vt:lpstr>
      <vt:lpstr>Example 2</vt:lpstr>
      <vt:lpstr>PowerPoint Presentation</vt:lpstr>
      <vt:lpstr>PowerPoint Presentation</vt:lpstr>
      <vt:lpstr>PowerPoint Presentation</vt:lpstr>
      <vt:lpstr>Solenoids</vt:lpstr>
      <vt:lpstr>PowerPoint Presentation</vt:lpstr>
      <vt:lpstr>PowerPoint Presentation</vt:lpstr>
      <vt:lpstr>PowerPoint Presentation</vt:lpstr>
      <vt:lpstr>Example 2: (problem courtesy of Mr. White):  Determine the magnitude and direction of the B-fld at the point O in the diagram. (Current I flows from top to bottom, radius of curvature = R.) </vt:lpstr>
      <vt:lpstr>PowerPoint Presentation</vt:lpstr>
      <vt:lpstr>Example 3: Derive an expression for the B-fld generated by an infinitely long, current-carrying wire a distance a units from the wire.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Microsoft Office User</cp:lastModifiedBy>
  <cp:revision>2196</cp:revision>
  <cp:lastPrinted>2021-04-09T16:18:45Z</cp:lastPrinted>
  <dcterms:created xsi:type="dcterms:W3CDTF">2017-08-16T17:34:12Z</dcterms:created>
  <dcterms:modified xsi:type="dcterms:W3CDTF">2021-04-09T16:18:52Z</dcterms:modified>
</cp:coreProperties>
</file>