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3.xml" ContentType="application/vnd.openxmlformats-officedocument.presentationml.notesSlide+xml"/>
  <Override PartName="/ppt/embeddings/oleObject2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8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9.xml" ContentType="application/vnd.openxmlformats-officedocument.presentationml.notesSlide+xml"/>
  <Override PartName="/ppt/embeddings/oleObject31.bin" ContentType="application/vnd.openxmlformats-officedocument.oleObject"/>
  <Override PartName="/ppt/notesSlides/notesSlide10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1.xml" ContentType="application/vnd.openxmlformats-officedocument.presentationml.notesSlide+xml"/>
  <Override PartName="/ppt/embeddings/oleObject37.bin" ContentType="application/vnd.openxmlformats-officedocument.oleObject"/>
  <Override PartName="/ppt/notesSlides/notesSlide12.xml" ContentType="application/vnd.openxmlformats-officedocument.presentationml.notesSlide+xml"/>
  <Override PartName="/ppt/embeddings/oleObject38.bin" ContentType="application/vnd.openxmlformats-officedocument.oleObject"/>
  <Override PartName="/ppt/notesSlides/notesSlide13.xml" ContentType="application/vnd.openxmlformats-officedocument.presentationml.notesSlide+xml"/>
  <Override PartName="/ppt/embeddings/oleObject39.bin" ContentType="application/vnd.openxmlformats-officedocument.oleObject"/>
  <Override PartName="/ppt/notesSlides/notesSlide14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15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6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17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18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19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notesSlides/notesSlide20.xml" ContentType="application/vnd.openxmlformats-officedocument.presentationml.notesSlide+xml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21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notesSlides/notesSlide22.xml" ContentType="application/vnd.openxmlformats-officedocument.presentationml.notesSlide+xml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notesSlides/notesSlide23.xml" ContentType="application/vnd.openxmlformats-officedocument.presentationml.notesSlide+xml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notesSlides/notesSlide24.xml" ContentType="application/vnd.openxmlformats-officedocument.presentationml.notesSlide+xml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notesSlides/notesSlide25.xml" ContentType="application/vnd.openxmlformats-officedocument.presentationml.notesSlide+xml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notesSlides/notesSlide26.xml" ContentType="application/vnd.openxmlformats-officedocument.presentationml.notesSlide+xml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notesSlides/notesSlide27.xml" ContentType="application/vnd.openxmlformats-officedocument.presentationml.notesSlide+xml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notesSlides/notesSlide28.xml" ContentType="application/vnd.openxmlformats-officedocument.presentationml.notesSlide+xml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notesSlides/notesSlide29.xml" ContentType="application/vnd.openxmlformats-officedocument.presentationml.notesSlide+xml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embeddings/oleObject275.bin" ContentType="application/vnd.openxmlformats-officedocument.oleObject"/>
  <Override PartName="/ppt/embeddings/oleObject276.bin" ContentType="application/vnd.openxmlformats-officedocument.oleObject"/>
  <Override PartName="/ppt/embeddings/oleObject277.bin" ContentType="application/vnd.openxmlformats-officedocument.oleObject"/>
  <Override PartName="/ppt/embeddings/oleObject278.bin" ContentType="application/vnd.openxmlformats-officedocument.oleObject"/>
  <Override PartName="/ppt/embeddings/oleObject279.bin" ContentType="application/vnd.openxmlformats-officedocument.oleObject"/>
  <Override PartName="/ppt/embeddings/oleObject280.bin" ContentType="application/vnd.openxmlformats-officedocument.oleObject"/>
  <Override PartName="/ppt/embeddings/oleObject281.bin" ContentType="application/vnd.openxmlformats-officedocument.oleObject"/>
  <Override PartName="/ppt/embeddings/oleObject282.bin" ContentType="application/vnd.openxmlformats-officedocument.oleObject"/>
  <Override PartName="/ppt/embeddings/oleObject283.bin" ContentType="application/vnd.openxmlformats-officedocument.oleObject"/>
  <Override PartName="/ppt/embeddings/oleObject284.bin" ContentType="application/vnd.openxmlformats-officedocument.oleObject"/>
  <Override PartName="/ppt/embeddings/oleObject285.bin" ContentType="application/vnd.openxmlformats-officedocument.oleObject"/>
  <Override PartName="/ppt/embeddings/oleObject286.bin" ContentType="application/vnd.openxmlformats-officedocument.oleObject"/>
  <Override PartName="/ppt/embeddings/oleObject287.bin" ContentType="application/vnd.openxmlformats-officedocument.oleObject"/>
  <Override PartName="/ppt/embeddings/oleObject288.bin" ContentType="application/vnd.openxmlformats-officedocument.oleObject"/>
  <Override PartName="/ppt/embeddings/oleObject289.bin" ContentType="application/vnd.openxmlformats-officedocument.oleObject"/>
  <Override PartName="/ppt/embeddings/oleObject290.bin" ContentType="application/vnd.openxmlformats-officedocument.oleObject"/>
  <Override PartName="/ppt/embeddings/oleObject291.bin" ContentType="application/vnd.openxmlformats-officedocument.oleObject"/>
  <Override PartName="/ppt/embeddings/oleObject292.bin" ContentType="application/vnd.openxmlformats-officedocument.oleObject"/>
  <Override PartName="/ppt/embeddings/oleObject293.bin" ContentType="application/vnd.openxmlformats-officedocument.oleObject"/>
  <Override PartName="/ppt/embeddings/oleObject294.bin" ContentType="application/vnd.openxmlformats-officedocument.oleObject"/>
  <Override PartName="/ppt/embeddings/oleObject295.bin" ContentType="application/vnd.openxmlformats-officedocument.oleObject"/>
  <Override PartName="/ppt/embeddings/oleObject296.bin" ContentType="application/vnd.openxmlformats-officedocument.oleObject"/>
  <Override PartName="/ppt/embeddings/oleObject297.bin" ContentType="application/vnd.openxmlformats-officedocument.oleObject"/>
  <Override PartName="/ppt/embeddings/oleObject298.bin" ContentType="application/vnd.openxmlformats-officedocument.oleObject"/>
  <Override PartName="/ppt/embeddings/oleObject299.bin" ContentType="application/vnd.openxmlformats-officedocument.oleObject"/>
  <Override PartName="/ppt/embeddings/oleObject300.bin" ContentType="application/vnd.openxmlformats-officedocument.oleObject"/>
  <Override PartName="/ppt/embeddings/oleObject301.bin" ContentType="application/vnd.openxmlformats-officedocument.oleObject"/>
  <Override PartName="/ppt/embeddings/oleObject302.bin" ContentType="application/vnd.openxmlformats-officedocument.oleObject"/>
  <Override PartName="/ppt/embeddings/oleObject303.bin" ContentType="application/vnd.openxmlformats-officedocument.oleObject"/>
  <Override PartName="/ppt/embeddings/oleObject304.bin" ContentType="application/vnd.openxmlformats-officedocument.oleObject"/>
  <Override PartName="/ppt/embeddings/oleObject305.bin" ContentType="application/vnd.openxmlformats-officedocument.oleObject"/>
  <Override PartName="/ppt/embeddings/oleObject306.bin" ContentType="application/vnd.openxmlformats-officedocument.oleObject"/>
  <Override PartName="/ppt/embeddings/oleObject307.bin" ContentType="application/vnd.openxmlformats-officedocument.oleObject"/>
  <Override PartName="/ppt/embeddings/oleObject308.bin" ContentType="application/vnd.openxmlformats-officedocument.oleObject"/>
  <Override PartName="/ppt/embeddings/oleObject309.bin" ContentType="application/vnd.openxmlformats-officedocument.oleObject"/>
  <Override PartName="/ppt/embeddings/oleObject310.bin" ContentType="application/vnd.openxmlformats-officedocument.oleObject"/>
  <Override PartName="/ppt/embeddings/oleObject311.bin" ContentType="application/vnd.openxmlformats-officedocument.oleObject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27" r:id="rId2"/>
    <p:sldId id="747" r:id="rId3"/>
    <p:sldId id="767" r:id="rId4"/>
    <p:sldId id="760" r:id="rId5"/>
    <p:sldId id="763" r:id="rId6"/>
    <p:sldId id="764" r:id="rId7"/>
    <p:sldId id="765" r:id="rId8"/>
    <p:sldId id="766" r:id="rId9"/>
    <p:sldId id="748" r:id="rId10"/>
    <p:sldId id="768" r:id="rId11"/>
    <p:sldId id="769" r:id="rId12"/>
    <p:sldId id="770" r:id="rId13"/>
    <p:sldId id="771" r:id="rId14"/>
    <p:sldId id="772" r:id="rId15"/>
    <p:sldId id="774" r:id="rId16"/>
    <p:sldId id="776" r:id="rId17"/>
    <p:sldId id="777" r:id="rId18"/>
    <p:sldId id="778" r:id="rId19"/>
    <p:sldId id="775" r:id="rId20"/>
    <p:sldId id="779" r:id="rId21"/>
    <p:sldId id="784" r:id="rId22"/>
    <p:sldId id="780" r:id="rId23"/>
    <p:sldId id="785" r:id="rId24"/>
    <p:sldId id="788" r:id="rId25"/>
    <p:sldId id="790" r:id="rId26"/>
    <p:sldId id="791" r:id="rId27"/>
    <p:sldId id="792" r:id="rId28"/>
    <p:sldId id="826" r:id="rId29"/>
    <p:sldId id="830" r:id="rId30"/>
    <p:sldId id="793" r:id="rId31"/>
    <p:sldId id="794" r:id="rId32"/>
    <p:sldId id="831" r:id="rId33"/>
    <p:sldId id="799" r:id="rId34"/>
    <p:sldId id="798" r:id="rId35"/>
    <p:sldId id="800" r:id="rId36"/>
    <p:sldId id="801" r:id="rId37"/>
    <p:sldId id="802" r:id="rId38"/>
    <p:sldId id="803" r:id="rId39"/>
    <p:sldId id="805" r:id="rId40"/>
    <p:sldId id="806" r:id="rId41"/>
    <p:sldId id="807" r:id="rId42"/>
    <p:sldId id="808" r:id="rId43"/>
    <p:sldId id="809" r:id="rId44"/>
    <p:sldId id="810" r:id="rId45"/>
    <p:sldId id="811" r:id="rId46"/>
    <p:sldId id="812" r:id="rId47"/>
    <p:sldId id="813" r:id="rId48"/>
    <p:sldId id="823" r:id="rId49"/>
    <p:sldId id="824" r:id="rId50"/>
    <p:sldId id="825" r:id="rId51"/>
    <p:sldId id="814" r:id="rId52"/>
    <p:sldId id="815" r:id="rId53"/>
    <p:sldId id="816" r:id="rId54"/>
    <p:sldId id="818" r:id="rId55"/>
    <p:sldId id="819" r:id="rId56"/>
    <p:sldId id="804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A85F3"/>
    <a:srgbClr val="8DF313"/>
    <a:srgbClr val="C4FF11"/>
    <a:srgbClr val="6FD4FF"/>
    <a:srgbClr val="3366FF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9565" autoAdjust="0"/>
  </p:normalViewPr>
  <p:slideViewPr>
    <p:cSldViewPr snapToGrid="0" snapToObjects="1">
      <p:cViewPr>
        <p:scale>
          <a:sx n="100" d="100"/>
          <a:sy n="100" d="100"/>
        </p:scale>
        <p:origin x="-880" y="-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7.emf"/><Relationship Id="rId1" Type="http://schemas.openxmlformats.org/officeDocument/2006/relationships/image" Target="../media/image56.emf"/><Relationship Id="rId2" Type="http://schemas.openxmlformats.org/officeDocument/2006/relationships/image" Target="../media/image5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7.emf"/><Relationship Id="rId5" Type="http://schemas.openxmlformats.org/officeDocument/2006/relationships/image" Target="../media/image59.emf"/><Relationship Id="rId1" Type="http://schemas.openxmlformats.org/officeDocument/2006/relationships/image" Target="../media/image58.emf"/><Relationship Id="rId2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53.emf"/><Relationship Id="rId6" Type="http://schemas.openxmlformats.org/officeDocument/2006/relationships/image" Target="../media/image62.emf"/><Relationship Id="rId1" Type="http://schemas.openxmlformats.org/officeDocument/2006/relationships/image" Target="../media/image54.emf"/><Relationship Id="rId2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1" Type="http://schemas.openxmlformats.org/officeDocument/2006/relationships/image" Target="../media/image51.emf"/><Relationship Id="rId2" Type="http://schemas.openxmlformats.org/officeDocument/2006/relationships/image" Target="../media/image6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Relationship Id="rId3" Type="http://schemas.openxmlformats.org/officeDocument/2006/relationships/image" Target="../media/image7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7" Type="http://schemas.openxmlformats.org/officeDocument/2006/relationships/image" Target="../media/image82.emf"/><Relationship Id="rId8" Type="http://schemas.openxmlformats.org/officeDocument/2006/relationships/image" Target="../media/image83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5" Type="http://schemas.openxmlformats.org/officeDocument/2006/relationships/image" Target="../media/image88.emf"/><Relationship Id="rId6" Type="http://schemas.openxmlformats.org/officeDocument/2006/relationships/image" Target="../media/image89.emf"/><Relationship Id="rId7" Type="http://schemas.openxmlformats.org/officeDocument/2006/relationships/image" Target="../media/image90.emf"/><Relationship Id="rId8" Type="http://schemas.openxmlformats.org/officeDocument/2006/relationships/image" Target="../media/image91.emf"/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5" Type="http://schemas.openxmlformats.org/officeDocument/2006/relationships/image" Target="../media/image96.emf"/><Relationship Id="rId6" Type="http://schemas.openxmlformats.org/officeDocument/2006/relationships/image" Target="../media/image97.emf"/><Relationship Id="rId7" Type="http://schemas.openxmlformats.org/officeDocument/2006/relationships/image" Target="../media/image98.emf"/><Relationship Id="rId1" Type="http://schemas.openxmlformats.org/officeDocument/2006/relationships/image" Target="../media/image92.emf"/><Relationship Id="rId2" Type="http://schemas.openxmlformats.org/officeDocument/2006/relationships/image" Target="../media/image93.emf"/></Relationships>
</file>

<file path=ppt/drawings/_rels/vmlDrawing2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9.emf"/><Relationship Id="rId12" Type="http://schemas.openxmlformats.org/officeDocument/2006/relationships/image" Target="../media/image110.emf"/><Relationship Id="rId1" Type="http://schemas.openxmlformats.org/officeDocument/2006/relationships/image" Target="../media/image99.emf"/><Relationship Id="rId2" Type="http://schemas.openxmlformats.org/officeDocument/2006/relationships/image" Target="../media/image100.emf"/><Relationship Id="rId3" Type="http://schemas.openxmlformats.org/officeDocument/2006/relationships/image" Target="../media/image101.emf"/><Relationship Id="rId4" Type="http://schemas.openxmlformats.org/officeDocument/2006/relationships/image" Target="../media/image102.emf"/><Relationship Id="rId5" Type="http://schemas.openxmlformats.org/officeDocument/2006/relationships/image" Target="../media/image103.emf"/><Relationship Id="rId6" Type="http://schemas.openxmlformats.org/officeDocument/2006/relationships/image" Target="../media/image104.emf"/><Relationship Id="rId7" Type="http://schemas.openxmlformats.org/officeDocument/2006/relationships/image" Target="../media/image105.emf"/><Relationship Id="rId8" Type="http://schemas.openxmlformats.org/officeDocument/2006/relationships/image" Target="../media/image106.emf"/><Relationship Id="rId9" Type="http://schemas.openxmlformats.org/officeDocument/2006/relationships/image" Target="../media/image107.emf"/><Relationship Id="rId10" Type="http://schemas.openxmlformats.org/officeDocument/2006/relationships/image" Target="../media/image108.emf"/></Relationships>
</file>

<file path=ppt/drawings/_rels/vmlDrawing2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6.emf"/><Relationship Id="rId12" Type="http://schemas.openxmlformats.org/officeDocument/2006/relationships/image" Target="../media/image117.emf"/><Relationship Id="rId13" Type="http://schemas.openxmlformats.org/officeDocument/2006/relationships/image" Target="../media/image118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Relationship Id="rId3" Type="http://schemas.openxmlformats.org/officeDocument/2006/relationships/image" Target="../media/image99.emf"/><Relationship Id="rId4" Type="http://schemas.openxmlformats.org/officeDocument/2006/relationships/image" Target="../media/image100.emf"/><Relationship Id="rId5" Type="http://schemas.openxmlformats.org/officeDocument/2006/relationships/image" Target="../media/image101.emf"/><Relationship Id="rId6" Type="http://schemas.openxmlformats.org/officeDocument/2006/relationships/image" Target="../media/image113.emf"/><Relationship Id="rId7" Type="http://schemas.openxmlformats.org/officeDocument/2006/relationships/image" Target="../media/image108.emf"/><Relationship Id="rId8" Type="http://schemas.openxmlformats.org/officeDocument/2006/relationships/image" Target="../media/image103.emf"/><Relationship Id="rId9" Type="http://schemas.openxmlformats.org/officeDocument/2006/relationships/image" Target="../media/image114.emf"/><Relationship Id="rId10" Type="http://schemas.openxmlformats.org/officeDocument/2006/relationships/image" Target="../media/image11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4" Type="http://schemas.openxmlformats.org/officeDocument/2006/relationships/image" Target="../media/image122.emf"/><Relationship Id="rId5" Type="http://schemas.openxmlformats.org/officeDocument/2006/relationships/image" Target="../media/image123.emf"/><Relationship Id="rId6" Type="http://schemas.openxmlformats.org/officeDocument/2006/relationships/image" Target="../media/image124.emf"/><Relationship Id="rId7" Type="http://schemas.openxmlformats.org/officeDocument/2006/relationships/image" Target="../media/image99.emf"/><Relationship Id="rId8" Type="http://schemas.openxmlformats.org/officeDocument/2006/relationships/image" Target="../media/image100.emf"/><Relationship Id="rId9" Type="http://schemas.openxmlformats.org/officeDocument/2006/relationships/image" Target="../media/image125.emf"/><Relationship Id="rId10" Type="http://schemas.openxmlformats.org/officeDocument/2006/relationships/image" Target="../media/image126.emf"/><Relationship Id="rId11" Type="http://schemas.openxmlformats.org/officeDocument/2006/relationships/image" Target="../media/image127.emf"/><Relationship Id="rId1" Type="http://schemas.openxmlformats.org/officeDocument/2006/relationships/image" Target="../media/image119.emf"/><Relationship Id="rId2" Type="http://schemas.openxmlformats.org/officeDocument/2006/relationships/image" Target="../media/image12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Relationship Id="rId2" Type="http://schemas.openxmlformats.org/officeDocument/2006/relationships/image" Target="../media/image130.emf"/><Relationship Id="rId3" Type="http://schemas.openxmlformats.org/officeDocument/2006/relationships/image" Target="../media/image131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4" Type="http://schemas.openxmlformats.org/officeDocument/2006/relationships/image" Target="../media/image130.emf"/><Relationship Id="rId5" Type="http://schemas.openxmlformats.org/officeDocument/2006/relationships/image" Target="../media/image134.emf"/><Relationship Id="rId6" Type="http://schemas.openxmlformats.org/officeDocument/2006/relationships/image" Target="../media/image135.emf"/><Relationship Id="rId7" Type="http://schemas.openxmlformats.org/officeDocument/2006/relationships/image" Target="../media/image136.emf"/><Relationship Id="rId8" Type="http://schemas.openxmlformats.org/officeDocument/2006/relationships/image" Target="../media/image137.emf"/><Relationship Id="rId1" Type="http://schemas.openxmlformats.org/officeDocument/2006/relationships/image" Target="../media/image132.emf"/><Relationship Id="rId2" Type="http://schemas.openxmlformats.org/officeDocument/2006/relationships/image" Target="../media/image1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4" Type="http://schemas.openxmlformats.org/officeDocument/2006/relationships/image" Target="../media/image144.emf"/><Relationship Id="rId5" Type="http://schemas.openxmlformats.org/officeDocument/2006/relationships/image" Target="../media/image140.emf"/><Relationship Id="rId6" Type="http://schemas.openxmlformats.org/officeDocument/2006/relationships/image" Target="../media/image145.emf"/><Relationship Id="rId7" Type="http://schemas.openxmlformats.org/officeDocument/2006/relationships/image" Target="../media/image146.emf"/><Relationship Id="rId1" Type="http://schemas.openxmlformats.org/officeDocument/2006/relationships/image" Target="../media/image141.emf"/><Relationship Id="rId2" Type="http://schemas.openxmlformats.org/officeDocument/2006/relationships/image" Target="../media/image142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4" Type="http://schemas.openxmlformats.org/officeDocument/2006/relationships/image" Target="../media/image140.emf"/><Relationship Id="rId5" Type="http://schemas.openxmlformats.org/officeDocument/2006/relationships/image" Target="../media/image145.emf"/><Relationship Id="rId6" Type="http://schemas.openxmlformats.org/officeDocument/2006/relationships/image" Target="../media/image141.emf"/><Relationship Id="rId7" Type="http://schemas.openxmlformats.org/officeDocument/2006/relationships/image" Target="../media/image146.emf"/><Relationship Id="rId1" Type="http://schemas.openxmlformats.org/officeDocument/2006/relationships/image" Target="../media/image142.emf"/><Relationship Id="rId2" Type="http://schemas.openxmlformats.org/officeDocument/2006/relationships/image" Target="../media/image14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4" Type="http://schemas.openxmlformats.org/officeDocument/2006/relationships/image" Target="../media/image145.emf"/><Relationship Id="rId5" Type="http://schemas.openxmlformats.org/officeDocument/2006/relationships/image" Target="../media/image143.emf"/><Relationship Id="rId6" Type="http://schemas.openxmlformats.org/officeDocument/2006/relationships/image" Target="../media/image141.emf"/><Relationship Id="rId7" Type="http://schemas.openxmlformats.org/officeDocument/2006/relationships/image" Target="../media/image146.emf"/><Relationship Id="rId1" Type="http://schemas.openxmlformats.org/officeDocument/2006/relationships/image" Target="../media/image142.emf"/><Relationship Id="rId2" Type="http://schemas.openxmlformats.org/officeDocument/2006/relationships/image" Target="../media/image144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4" Type="http://schemas.openxmlformats.org/officeDocument/2006/relationships/image" Target="../media/image146.emf"/><Relationship Id="rId1" Type="http://schemas.openxmlformats.org/officeDocument/2006/relationships/image" Target="../media/image144.emf"/><Relationship Id="rId2" Type="http://schemas.openxmlformats.org/officeDocument/2006/relationships/image" Target="../media/image143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4" Type="http://schemas.openxmlformats.org/officeDocument/2006/relationships/image" Target="../media/image145.emf"/><Relationship Id="rId5" Type="http://schemas.openxmlformats.org/officeDocument/2006/relationships/image" Target="../media/image143.emf"/><Relationship Id="rId6" Type="http://schemas.openxmlformats.org/officeDocument/2006/relationships/image" Target="../media/image141.emf"/><Relationship Id="rId7" Type="http://schemas.openxmlformats.org/officeDocument/2006/relationships/image" Target="../media/image146.emf"/><Relationship Id="rId1" Type="http://schemas.openxmlformats.org/officeDocument/2006/relationships/image" Target="../media/image142.emf"/><Relationship Id="rId2" Type="http://schemas.openxmlformats.org/officeDocument/2006/relationships/image" Target="../media/image144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4" Type="http://schemas.openxmlformats.org/officeDocument/2006/relationships/image" Target="../media/image140.emf"/><Relationship Id="rId5" Type="http://schemas.openxmlformats.org/officeDocument/2006/relationships/image" Target="../media/image145.emf"/><Relationship Id="rId6" Type="http://schemas.openxmlformats.org/officeDocument/2006/relationships/image" Target="../media/image141.emf"/><Relationship Id="rId7" Type="http://schemas.openxmlformats.org/officeDocument/2006/relationships/image" Target="../media/image146.emf"/><Relationship Id="rId1" Type="http://schemas.openxmlformats.org/officeDocument/2006/relationships/image" Target="../media/image142.emf"/><Relationship Id="rId2" Type="http://schemas.openxmlformats.org/officeDocument/2006/relationships/image" Target="../media/image14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Relationship Id="rId2" Type="http://schemas.openxmlformats.org/officeDocument/2006/relationships/image" Target="../media/image14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Relationship Id="rId2" Type="http://schemas.openxmlformats.org/officeDocument/2006/relationships/image" Target="../media/image154.emf"/></Relationships>
</file>

<file path=ppt/drawings/_rels/vmlDrawing4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3.emf"/><Relationship Id="rId20" Type="http://schemas.openxmlformats.org/officeDocument/2006/relationships/image" Target="../media/image174.emf"/><Relationship Id="rId21" Type="http://schemas.openxmlformats.org/officeDocument/2006/relationships/image" Target="../media/image153.emf"/><Relationship Id="rId22" Type="http://schemas.openxmlformats.org/officeDocument/2006/relationships/image" Target="../media/image154.emf"/><Relationship Id="rId23" Type="http://schemas.openxmlformats.org/officeDocument/2006/relationships/image" Target="../media/image175.emf"/><Relationship Id="rId10" Type="http://schemas.openxmlformats.org/officeDocument/2006/relationships/image" Target="../media/image164.emf"/><Relationship Id="rId11" Type="http://schemas.openxmlformats.org/officeDocument/2006/relationships/image" Target="../media/image165.emf"/><Relationship Id="rId12" Type="http://schemas.openxmlformats.org/officeDocument/2006/relationships/image" Target="../media/image166.emf"/><Relationship Id="rId13" Type="http://schemas.openxmlformats.org/officeDocument/2006/relationships/image" Target="../media/image167.emf"/><Relationship Id="rId14" Type="http://schemas.openxmlformats.org/officeDocument/2006/relationships/image" Target="../media/image168.emf"/><Relationship Id="rId15" Type="http://schemas.openxmlformats.org/officeDocument/2006/relationships/image" Target="../media/image169.emf"/><Relationship Id="rId16" Type="http://schemas.openxmlformats.org/officeDocument/2006/relationships/image" Target="../media/image170.emf"/><Relationship Id="rId17" Type="http://schemas.openxmlformats.org/officeDocument/2006/relationships/image" Target="../media/image171.emf"/><Relationship Id="rId18" Type="http://schemas.openxmlformats.org/officeDocument/2006/relationships/image" Target="../media/image172.emf"/><Relationship Id="rId19" Type="http://schemas.openxmlformats.org/officeDocument/2006/relationships/image" Target="../media/image173.emf"/><Relationship Id="rId1" Type="http://schemas.openxmlformats.org/officeDocument/2006/relationships/image" Target="../media/image155.emf"/><Relationship Id="rId2" Type="http://schemas.openxmlformats.org/officeDocument/2006/relationships/image" Target="../media/image156.emf"/><Relationship Id="rId3" Type="http://schemas.openxmlformats.org/officeDocument/2006/relationships/image" Target="../media/image157.emf"/><Relationship Id="rId4" Type="http://schemas.openxmlformats.org/officeDocument/2006/relationships/image" Target="../media/image158.emf"/><Relationship Id="rId5" Type="http://schemas.openxmlformats.org/officeDocument/2006/relationships/image" Target="../media/image159.emf"/><Relationship Id="rId6" Type="http://schemas.openxmlformats.org/officeDocument/2006/relationships/image" Target="../media/image160.emf"/><Relationship Id="rId7" Type="http://schemas.openxmlformats.org/officeDocument/2006/relationships/image" Target="../media/image161.emf"/><Relationship Id="rId8" Type="http://schemas.openxmlformats.org/officeDocument/2006/relationships/image" Target="../media/image162.emf"/></Relationships>
</file>

<file path=ppt/drawings/_rels/vmlDrawing4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4.emf"/><Relationship Id="rId20" Type="http://schemas.openxmlformats.org/officeDocument/2006/relationships/image" Target="../media/image195.emf"/><Relationship Id="rId21" Type="http://schemas.openxmlformats.org/officeDocument/2006/relationships/image" Target="../media/image153.emf"/><Relationship Id="rId22" Type="http://schemas.openxmlformats.org/officeDocument/2006/relationships/image" Target="../media/image154.emf"/><Relationship Id="rId23" Type="http://schemas.openxmlformats.org/officeDocument/2006/relationships/image" Target="../media/image175.emf"/><Relationship Id="rId10" Type="http://schemas.openxmlformats.org/officeDocument/2006/relationships/image" Target="../media/image185.emf"/><Relationship Id="rId11" Type="http://schemas.openxmlformats.org/officeDocument/2006/relationships/image" Target="../media/image186.emf"/><Relationship Id="rId12" Type="http://schemas.openxmlformats.org/officeDocument/2006/relationships/image" Target="../media/image187.emf"/><Relationship Id="rId13" Type="http://schemas.openxmlformats.org/officeDocument/2006/relationships/image" Target="../media/image188.emf"/><Relationship Id="rId14" Type="http://schemas.openxmlformats.org/officeDocument/2006/relationships/image" Target="../media/image189.emf"/><Relationship Id="rId15" Type="http://schemas.openxmlformats.org/officeDocument/2006/relationships/image" Target="../media/image190.emf"/><Relationship Id="rId16" Type="http://schemas.openxmlformats.org/officeDocument/2006/relationships/image" Target="../media/image191.emf"/><Relationship Id="rId17" Type="http://schemas.openxmlformats.org/officeDocument/2006/relationships/image" Target="../media/image192.emf"/><Relationship Id="rId18" Type="http://schemas.openxmlformats.org/officeDocument/2006/relationships/image" Target="../media/image193.emf"/><Relationship Id="rId19" Type="http://schemas.openxmlformats.org/officeDocument/2006/relationships/image" Target="../media/image194.emf"/><Relationship Id="rId1" Type="http://schemas.openxmlformats.org/officeDocument/2006/relationships/image" Target="../media/image176.emf"/><Relationship Id="rId2" Type="http://schemas.openxmlformats.org/officeDocument/2006/relationships/image" Target="../media/image177.emf"/><Relationship Id="rId3" Type="http://schemas.openxmlformats.org/officeDocument/2006/relationships/image" Target="../media/image178.emf"/><Relationship Id="rId4" Type="http://schemas.openxmlformats.org/officeDocument/2006/relationships/image" Target="../media/image179.emf"/><Relationship Id="rId5" Type="http://schemas.openxmlformats.org/officeDocument/2006/relationships/image" Target="../media/image180.emf"/><Relationship Id="rId6" Type="http://schemas.openxmlformats.org/officeDocument/2006/relationships/image" Target="../media/image181.emf"/><Relationship Id="rId7" Type="http://schemas.openxmlformats.org/officeDocument/2006/relationships/image" Target="../media/image182.emf"/><Relationship Id="rId8" Type="http://schemas.openxmlformats.org/officeDocument/2006/relationships/image" Target="../media/image183.emf"/></Relationships>
</file>

<file path=ppt/drawings/_rels/vmlDrawing46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4.emf"/><Relationship Id="rId20" Type="http://schemas.openxmlformats.org/officeDocument/2006/relationships/image" Target="../media/image215.emf"/><Relationship Id="rId21" Type="http://schemas.openxmlformats.org/officeDocument/2006/relationships/image" Target="../media/image153.emf"/><Relationship Id="rId22" Type="http://schemas.openxmlformats.org/officeDocument/2006/relationships/image" Target="../media/image154.emf"/><Relationship Id="rId23" Type="http://schemas.openxmlformats.org/officeDocument/2006/relationships/image" Target="../media/image175.emf"/><Relationship Id="rId10" Type="http://schemas.openxmlformats.org/officeDocument/2006/relationships/image" Target="../media/image205.emf"/><Relationship Id="rId11" Type="http://schemas.openxmlformats.org/officeDocument/2006/relationships/image" Target="../media/image206.emf"/><Relationship Id="rId12" Type="http://schemas.openxmlformats.org/officeDocument/2006/relationships/image" Target="../media/image207.emf"/><Relationship Id="rId13" Type="http://schemas.openxmlformats.org/officeDocument/2006/relationships/image" Target="../media/image208.emf"/><Relationship Id="rId14" Type="http://schemas.openxmlformats.org/officeDocument/2006/relationships/image" Target="../media/image209.emf"/><Relationship Id="rId15" Type="http://schemas.openxmlformats.org/officeDocument/2006/relationships/image" Target="../media/image210.emf"/><Relationship Id="rId16" Type="http://schemas.openxmlformats.org/officeDocument/2006/relationships/image" Target="../media/image211.emf"/><Relationship Id="rId17" Type="http://schemas.openxmlformats.org/officeDocument/2006/relationships/image" Target="../media/image212.emf"/><Relationship Id="rId18" Type="http://schemas.openxmlformats.org/officeDocument/2006/relationships/image" Target="../media/image213.emf"/><Relationship Id="rId19" Type="http://schemas.openxmlformats.org/officeDocument/2006/relationships/image" Target="../media/image214.emf"/><Relationship Id="rId1" Type="http://schemas.openxmlformats.org/officeDocument/2006/relationships/image" Target="../media/image196.emf"/><Relationship Id="rId2" Type="http://schemas.openxmlformats.org/officeDocument/2006/relationships/image" Target="../media/image197.emf"/><Relationship Id="rId3" Type="http://schemas.openxmlformats.org/officeDocument/2006/relationships/image" Target="../media/image198.emf"/><Relationship Id="rId4" Type="http://schemas.openxmlformats.org/officeDocument/2006/relationships/image" Target="../media/image199.emf"/><Relationship Id="rId5" Type="http://schemas.openxmlformats.org/officeDocument/2006/relationships/image" Target="../media/image200.emf"/><Relationship Id="rId6" Type="http://schemas.openxmlformats.org/officeDocument/2006/relationships/image" Target="../media/image201.emf"/><Relationship Id="rId7" Type="http://schemas.openxmlformats.org/officeDocument/2006/relationships/image" Target="../media/image202.emf"/><Relationship Id="rId8" Type="http://schemas.openxmlformats.org/officeDocument/2006/relationships/image" Target="../media/image203.emf"/></Relationships>
</file>

<file path=ppt/drawings/_rels/vmlDrawing47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4.emf"/><Relationship Id="rId20" Type="http://schemas.openxmlformats.org/officeDocument/2006/relationships/image" Target="../media/image235.emf"/><Relationship Id="rId10" Type="http://schemas.openxmlformats.org/officeDocument/2006/relationships/image" Target="../media/image225.emf"/><Relationship Id="rId11" Type="http://schemas.openxmlformats.org/officeDocument/2006/relationships/image" Target="../media/image226.emf"/><Relationship Id="rId12" Type="http://schemas.openxmlformats.org/officeDocument/2006/relationships/image" Target="../media/image227.emf"/><Relationship Id="rId13" Type="http://schemas.openxmlformats.org/officeDocument/2006/relationships/image" Target="../media/image228.emf"/><Relationship Id="rId14" Type="http://schemas.openxmlformats.org/officeDocument/2006/relationships/image" Target="../media/image229.emf"/><Relationship Id="rId15" Type="http://schemas.openxmlformats.org/officeDocument/2006/relationships/image" Target="../media/image230.emf"/><Relationship Id="rId16" Type="http://schemas.openxmlformats.org/officeDocument/2006/relationships/image" Target="../media/image231.emf"/><Relationship Id="rId17" Type="http://schemas.openxmlformats.org/officeDocument/2006/relationships/image" Target="../media/image232.emf"/><Relationship Id="rId18" Type="http://schemas.openxmlformats.org/officeDocument/2006/relationships/image" Target="../media/image233.emf"/><Relationship Id="rId19" Type="http://schemas.openxmlformats.org/officeDocument/2006/relationships/image" Target="../media/image234.emf"/><Relationship Id="rId1" Type="http://schemas.openxmlformats.org/officeDocument/2006/relationships/image" Target="../media/image216.emf"/><Relationship Id="rId2" Type="http://schemas.openxmlformats.org/officeDocument/2006/relationships/image" Target="../media/image217.emf"/><Relationship Id="rId3" Type="http://schemas.openxmlformats.org/officeDocument/2006/relationships/image" Target="../media/image218.emf"/><Relationship Id="rId4" Type="http://schemas.openxmlformats.org/officeDocument/2006/relationships/image" Target="../media/image219.emf"/><Relationship Id="rId5" Type="http://schemas.openxmlformats.org/officeDocument/2006/relationships/image" Target="../media/image220.emf"/><Relationship Id="rId6" Type="http://schemas.openxmlformats.org/officeDocument/2006/relationships/image" Target="../media/image221.emf"/><Relationship Id="rId7" Type="http://schemas.openxmlformats.org/officeDocument/2006/relationships/image" Target="../media/image222.emf"/><Relationship Id="rId8" Type="http://schemas.openxmlformats.org/officeDocument/2006/relationships/image" Target="../media/image2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440C7A-878F-1441-B170-673D21558F9B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440C7A-878F-1441-B170-673D21558F9B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440C7A-878F-1441-B170-673D21558F9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440C7A-878F-1441-B170-673D21558F9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440C7A-878F-1441-B170-673D21558F9B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C148ECE6-32FD-204B-996A-C860B61267E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C148ECE6-32FD-204B-996A-C860B61267EF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6BC90E-263A-544C-A46B-ED5598168895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15A107-E363-894D-A3FC-8401F5E1A5E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2B8D5BB1-EA8B-0446-B759-848D506D7EE4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2B8D5BB1-EA8B-0446-B759-848D506D7EE4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57C524-ECA1-734D-B4C1-94FF8848163C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en-US">
                <a:ea typeface="ＭＳ Ｐゴシック" charset="0"/>
                <a:cs typeface="ＭＳ Ｐゴシック" charset="0"/>
              </a:rPr>
              <a:t>a. µ=IA = 6.885e-5 Am</a:t>
            </a:r>
            <a:r>
              <a:rPr lang="en-US" baseline="300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 x 25 = 1.72e-3 Am</a:t>
            </a:r>
            <a:r>
              <a:rPr lang="en-US" baseline="30000">
                <a:ea typeface="ＭＳ Ｐゴシック" charset="0"/>
                <a:cs typeface="ＭＳ Ｐゴシック" charset="0"/>
              </a:rPr>
              <a:t>2</a:t>
            </a:r>
            <a:endParaRPr lang="en-US">
              <a:ea typeface="ＭＳ Ｐゴシック" charset="0"/>
              <a:cs typeface="ＭＳ Ｐゴシック" charset="0"/>
            </a:endParaRPr>
          </a:p>
          <a:p>
            <a:pPr marL="228600" indent="-228600" eaLnBrk="1" hangingPunct="1"/>
            <a:r>
              <a:rPr lang="en-US">
                <a:ea typeface="ＭＳ Ｐゴシック" charset="0"/>
                <a:cs typeface="ＭＳ Ｐゴシック" charset="0"/>
              </a:rPr>
              <a:t>b. Torque = µxB = 6.02e-4 Nm  (Notice that A•m</a:t>
            </a:r>
            <a:r>
              <a:rPr lang="en-US" baseline="300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•T = (C/S)•m</a:t>
            </a:r>
            <a:r>
              <a:rPr lang="en-US" baseline="300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•(N/C•m/s) = N•m)</a:t>
            </a:r>
          </a:p>
          <a:p>
            <a:pPr marL="228600" indent="-228600" eaLnBrk="1" hangingPunct="1"/>
            <a:r>
              <a:rPr lang="en-US">
                <a:ea typeface="ＭＳ Ｐゴシック" charset="0"/>
                <a:cs typeface="ＭＳ Ｐゴシック" charset="0"/>
              </a:rPr>
              <a:t>c. AT 0° there is no Torque. At 60°, 5.21e-4 Nm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57C524-ECA1-734D-B4C1-94FF8848163C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en-US">
                <a:ea typeface="ＭＳ Ｐゴシック" charset="0"/>
                <a:cs typeface="ＭＳ Ｐゴシック" charset="0"/>
              </a:rPr>
              <a:t>a. µ=IA = 6.885e-5 Am</a:t>
            </a:r>
            <a:r>
              <a:rPr lang="en-US" baseline="300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 x 25 = 1.72e-3 Am</a:t>
            </a:r>
            <a:r>
              <a:rPr lang="en-US" baseline="30000">
                <a:ea typeface="ＭＳ Ｐゴシック" charset="0"/>
                <a:cs typeface="ＭＳ Ｐゴシック" charset="0"/>
              </a:rPr>
              <a:t>2</a:t>
            </a:r>
            <a:endParaRPr lang="en-US">
              <a:ea typeface="ＭＳ Ｐゴシック" charset="0"/>
              <a:cs typeface="ＭＳ Ｐゴシック" charset="0"/>
            </a:endParaRPr>
          </a:p>
          <a:p>
            <a:pPr marL="228600" indent="-228600" eaLnBrk="1" hangingPunct="1"/>
            <a:r>
              <a:rPr lang="en-US">
                <a:ea typeface="ＭＳ Ｐゴシック" charset="0"/>
                <a:cs typeface="ＭＳ Ｐゴシック" charset="0"/>
              </a:rPr>
              <a:t>b. Torque = µxB = 6.02e-4 Nm  (Notice that A•m</a:t>
            </a:r>
            <a:r>
              <a:rPr lang="en-US" baseline="300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•T = (C/S)•m</a:t>
            </a:r>
            <a:r>
              <a:rPr lang="en-US" baseline="300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•(N/C•m/s) = N•m)</a:t>
            </a:r>
          </a:p>
          <a:p>
            <a:pPr marL="228600" indent="-228600" eaLnBrk="1" hangingPunct="1"/>
            <a:r>
              <a:rPr lang="en-US">
                <a:ea typeface="ＭＳ Ｐゴシック" charset="0"/>
                <a:cs typeface="ＭＳ Ｐゴシック" charset="0"/>
              </a:rPr>
              <a:t>c. AT 0° there is no Torque. At 60°, 5.21e-4 Nm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7656C-764A-E140-BB8C-CDA84F49ECA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EF5FCF-F997-2745-8ED2-8F5B9CD2E070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F37724-E3ED-1946-803E-59BE4DABF219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7656C-764A-E140-BB8C-CDA84F49ECA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7656C-764A-E140-BB8C-CDA84F49ECA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D59A1A-ECE8-C247-8EB7-0C1DC6A2F49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Microscopic examination reveals that a magnet is made up of tiny (up to 1mm wide or long) regions called </a:t>
            </a:r>
            <a:r>
              <a:rPr lang="en-US" sz="2800" i="1">
                <a:latin typeface="Times" charset="0"/>
                <a:ea typeface="ＭＳ Ｐゴシック" charset="0"/>
                <a:cs typeface="ＭＳ Ｐゴシック" charset="0"/>
              </a:rPr>
              <a:t>domains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. The domain behaves as its own tiny magnet, with a specific size and a specific north-south pole orientation.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28600" indent="-228600">
              <a:spcBef>
                <a:spcPct val="50000"/>
              </a:spcBef>
            </a:pPr>
            <a:r>
              <a:rPr lang="en-US" sz="2700">
                <a:latin typeface="Times" charset="0"/>
                <a:ea typeface="ＭＳ Ｐゴシック" charset="0"/>
                <a:cs typeface="ＭＳ Ｐゴシック" charset="0"/>
              </a:rPr>
              <a:t>In an unmagnetized piece of iron, the domains don</a:t>
            </a:r>
            <a:r>
              <a:rPr lang="ja-JP" altLang="en-US" sz="270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700">
                <a:latin typeface="Times" charset="0"/>
                <a:ea typeface="ＭＳ Ｐゴシック" charset="0"/>
                <a:cs typeface="ＭＳ Ｐゴシック" charset="0"/>
              </a:rPr>
              <a:t>t have any preferential alignment. In a magnetized piece of iron, the domains are aligned, giving the piece of iron a preferential magnetic orientation.</a:t>
            </a: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28600" indent="-228600">
              <a:spcBef>
                <a:spcPct val="50000"/>
              </a:spcBef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To make a magnet, take a piece of ferromagnetic material, and subject it to a strong magnetic field, which will cause the domains to shift (somewhat temporarily) into alignment with that field.</a:t>
            </a:r>
          </a:p>
          <a:p>
            <a:pPr marL="228600" indent="-228600">
              <a:spcBef>
                <a:spcPct val="50000"/>
              </a:spcBef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A magnet can be demagnetized by striking it repeatedly, which jars the magnetic domains out of alignment. (Dropping magnets is bad for them.)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7656C-764A-E140-BB8C-CDA84F49ECA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1EE32F-1D92-6644-AD8A-5BBECD5A867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245-C696-BC48-A093-09C31B30B06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1.jpe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29.bin"/><Relationship Id="rId15" Type="http://schemas.openxmlformats.org/officeDocument/2006/relationships/oleObject" Target="../embeddings/oleObject3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4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oleObject" Target="../embeddings/oleObject36.bin"/><Relationship Id="rId13" Type="http://schemas.openxmlformats.org/officeDocument/2006/relationships/image" Target="../media/image4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3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44.emf"/><Relationship Id="rId10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8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8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53.emf"/><Relationship Id="rId10" Type="http://schemas.openxmlformats.org/officeDocument/2006/relationships/oleObject" Target="../embeddings/oleObject43.bin"/><Relationship Id="rId11" Type="http://schemas.openxmlformats.org/officeDocument/2006/relationships/image" Target="../media/image5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emf"/><Relationship Id="rId12" Type="http://schemas.openxmlformats.org/officeDocument/2006/relationships/oleObject" Target="../embeddings/oleObject48.bin"/><Relationship Id="rId13" Type="http://schemas.openxmlformats.org/officeDocument/2006/relationships/image" Target="../media/image5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53.emf"/><Relationship Id="rId10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3.emf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5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5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8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53.emf"/><Relationship Id="rId10" Type="http://schemas.openxmlformats.org/officeDocument/2006/relationships/oleObject" Target="../embeddings/oleObject56.bin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53.e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62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60.emf"/><Relationship Id="rId10" Type="http://schemas.openxmlformats.org/officeDocument/2006/relationships/oleObject" Target="../embeddings/oleObject61.bin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oleObject" Target="../embeddings/oleObject68.bin"/><Relationship Id="rId13" Type="http://schemas.openxmlformats.org/officeDocument/2006/relationships/image" Target="../media/image66.emf"/><Relationship Id="rId14" Type="http://schemas.openxmlformats.org/officeDocument/2006/relationships/oleObject" Target="../embeddings/oleObject69.bin"/><Relationship Id="rId15" Type="http://schemas.openxmlformats.org/officeDocument/2006/relationships/image" Target="../media/image67.emf"/><Relationship Id="rId16" Type="http://schemas.openxmlformats.org/officeDocument/2006/relationships/oleObject" Target="../embeddings/oleObject70.bin"/><Relationship Id="rId17" Type="http://schemas.openxmlformats.org/officeDocument/2006/relationships/image" Target="../media/image6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66.bin"/><Relationship Id="rId9" Type="http://schemas.openxmlformats.org/officeDocument/2006/relationships/image" Target="../media/image64.emf"/><Relationship Id="rId10" Type="http://schemas.openxmlformats.org/officeDocument/2006/relationships/oleObject" Target="../embeddings/oleObject6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72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7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75.e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7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emf"/><Relationship Id="rId20" Type="http://schemas.openxmlformats.org/officeDocument/2006/relationships/image" Target="../media/image82.emf"/><Relationship Id="rId21" Type="http://schemas.openxmlformats.org/officeDocument/2006/relationships/oleObject" Target="../embeddings/oleObject86.bin"/><Relationship Id="rId22" Type="http://schemas.openxmlformats.org/officeDocument/2006/relationships/image" Target="../media/image83.emf"/><Relationship Id="rId10" Type="http://schemas.openxmlformats.org/officeDocument/2006/relationships/oleObject" Target="../embeddings/oleObject79.bin"/><Relationship Id="rId11" Type="http://schemas.openxmlformats.org/officeDocument/2006/relationships/image" Target="../media/image79.emf"/><Relationship Id="rId12" Type="http://schemas.openxmlformats.org/officeDocument/2006/relationships/oleObject" Target="../embeddings/oleObject80.bin"/><Relationship Id="rId13" Type="http://schemas.openxmlformats.org/officeDocument/2006/relationships/oleObject" Target="../embeddings/oleObject81.bin"/><Relationship Id="rId14" Type="http://schemas.openxmlformats.org/officeDocument/2006/relationships/oleObject" Target="../embeddings/oleObject82.bin"/><Relationship Id="rId15" Type="http://schemas.openxmlformats.org/officeDocument/2006/relationships/oleObject" Target="../embeddings/oleObject83.bin"/><Relationship Id="rId16" Type="http://schemas.openxmlformats.org/officeDocument/2006/relationships/image" Target="../media/image80.emf"/><Relationship Id="rId17" Type="http://schemas.openxmlformats.org/officeDocument/2006/relationships/oleObject" Target="../embeddings/oleObject84.bin"/><Relationship Id="rId18" Type="http://schemas.openxmlformats.org/officeDocument/2006/relationships/image" Target="../media/image81.emf"/><Relationship Id="rId19" Type="http://schemas.openxmlformats.org/officeDocument/2006/relationships/oleObject" Target="../embeddings/oleObject85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76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77.bin"/><Relationship Id="rId7" Type="http://schemas.openxmlformats.org/officeDocument/2006/relationships/image" Target="../media/image77.emf"/><Relationship Id="rId8" Type="http://schemas.openxmlformats.org/officeDocument/2006/relationships/oleObject" Target="../embeddings/oleObject78.bin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emf"/><Relationship Id="rId12" Type="http://schemas.openxmlformats.org/officeDocument/2006/relationships/oleObject" Target="../embeddings/oleObject91.bin"/><Relationship Id="rId13" Type="http://schemas.openxmlformats.org/officeDocument/2006/relationships/image" Target="../media/image88.emf"/><Relationship Id="rId14" Type="http://schemas.openxmlformats.org/officeDocument/2006/relationships/oleObject" Target="../embeddings/oleObject92.bin"/><Relationship Id="rId15" Type="http://schemas.openxmlformats.org/officeDocument/2006/relationships/image" Target="../media/image89.emf"/><Relationship Id="rId16" Type="http://schemas.openxmlformats.org/officeDocument/2006/relationships/oleObject" Target="../embeddings/oleObject93.bin"/><Relationship Id="rId17" Type="http://schemas.openxmlformats.org/officeDocument/2006/relationships/image" Target="../media/image90.emf"/><Relationship Id="rId18" Type="http://schemas.openxmlformats.org/officeDocument/2006/relationships/oleObject" Target="../embeddings/oleObject94.bin"/><Relationship Id="rId19" Type="http://schemas.openxmlformats.org/officeDocument/2006/relationships/image" Target="../media/image9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87.bin"/><Relationship Id="rId5" Type="http://schemas.openxmlformats.org/officeDocument/2006/relationships/image" Target="../media/image84.emf"/><Relationship Id="rId6" Type="http://schemas.openxmlformats.org/officeDocument/2006/relationships/oleObject" Target="../embeddings/oleObject88.bin"/><Relationship Id="rId7" Type="http://schemas.openxmlformats.org/officeDocument/2006/relationships/image" Target="../media/image85.emf"/><Relationship Id="rId8" Type="http://schemas.openxmlformats.org/officeDocument/2006/relationships/oleObject" Target="../embeddings/oleObject89.bin"/><Relationship Id="rId9" Type="http://schemas.openxmlformats.org/officeDocument/2006/relationships/image" Target="../media/image86.emf"/><Relationship Id="rId10" Type="http://schemas.openxmlformats.org/officeDocument/2006/relationships/oleObject" Target="../embeddings/oleObject9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5.emf"/><Relationship Id="rId12" Type="http://schemas.openxmlformats.org/officeDocument/2006/relationships/oleObject" Target="../embeddings/oleObject99.bin"/><Relationship Id="rId13" Type="http://schemas.openxmlformats.org/officeDocument/2006/relationships/image" Target="../media/image96.emf"/><Relationship Id="rId14" Type="http://schemas.openxmlformats.org/officeDocument/2006/relationships/oleObject" Target="../embeddings/oleObject100.bin"/><Relationship Id="rId15" Type="http://schemas.openxmlformats.org/officeDocument/2006/relationships/image" Target="../media/image97.emf"/><Relationship Id="rId16" Type="http://schemas.openxmlformats.org/officeDocument/2006/relationships/oleObject" Target="../embeddings/oleObject101.bin"/><Relationship Id="rId17" Type="http://schemas.openxmlformats.org/officeDocument/2006/relationships/image" Target="../media/image98.emf"/><Relationship Id="rId18" Type="http://schemas.openxmlformats.org/officeDocument/2006/relationships/oleObject" Target="../embeddings/oleObject102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95.bin"/><Relationship Id="rId5" Type="http://schemas.openxmlformats.org/officeDocument/2006/relationships/image" Target="../media/image92.emf"/><Relationship Id="rId6" Type="http://schemas.openxmlformats.org/officeDocument/2006/relationships/oleObject" Target="../embeddings/oleObject96.bin"/><Relationship Id="rId7" Type="http://schemas.openxmlformats.org/officeDocument/2006/relationships/image" Target="../media/image93.emf"/><Relationship Id="rId8" Type="http://schemas.openxmlformats.org/officeDocument/2006/relationships/oleObject" Target="../embeddings/oleObject97.bin"/><Relationship Id="rId9" Type="http://schemas.openxmlformats.org/officeDocument/2006/relationships/image" Target="../media/image94.emf"/><Relationship Id="rId10" Type="http://schemas.openxmlformats.org/officeDocument/2006/relationships/oleObject" Target="../embeddings/oleObject98.bin"/></Relationships>
</file>

<file path=ppt/slides/_rels/slide3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12.bin"/><Relationship Id="rId21" Type="http://schemas.openxmlformats.org/officeDocument/2006/relationships/oleObject" Target="../embeddings/oleObject113.bin"/><Relationship Id="rId22" Type="http://schemas.openxmlformats.org/officeDocument/2006/relationships/oleObject" Target="../embeddings/oleObject114.bin"/><Relationship Id="rId23" Type="http://schemas.openxmlformats.org/officeDocument/2006/relationships/image" Target="../media/image106.emf"/><Relationship Id="rId24" Type="http://schemas.openxmlformats.org/officeDocument/2006/relationships/oleObject" Target="../embeddings/oleObject115.bin"/><Relationship Id="rId25" Type="http://schemas.openxmlformats.org/officeDocument/2006/relationships/image" Target="../media/image107.emf"/><Relationship Id="rId26" Type="http://schemas.openxmlformats.org/officeDocument/2006/relationships/oleObject" Target="../embeddings/oleObject116.bin"/><Relationship Id="rId27" Type="http://schemas.openxmlformats.org/officeDocument/2006/relationships/oleObject" Target="../embeddings/oleObject117.bin"/><Relationship Id="rId28" Type="http://schemas.openxmlformats.org/officeDocument/2006/relationships/oleObject" Target="../embeddings/oleObject118.bin"/><Relationship Id="rId29" Type="http://schemas.openxmlformats.org/officeDocument/2006/relationships/image" Target="../media/image108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03.bin"/><Relationship Id="rId5" Type="http://schemas.openxmlformats.org/officeDocument/2006/relationships/image" Target="../media/image99.emf"/><Relationship Id="rId30" Type="http://schemas.openxmlformats.org/officeDocument/2006/relationships/oleObject" Target="../embeddings/oleObject119.bin"/><Relationship Id="rId31" Type="http://schemas.openxmlformats.org/officeDocument/2006/relationships/oleObject" Target="../embeddings/oleObject120.bin"/><Relationship Id="rId32" Type="http://schemas.openxmlformats.org/officeDocument/2006/relationships/oleObject" Target="../embeddings/oleObject121.bin"/><Relationship Id="rId9" Type="http://schemas.openxmlformats.org/officeDocument/2006/relationships/image" Target="../media/image101.emf"/><Relationship Id="rId6" Type="http://schemas.openxmlformats.org/officeDocument/2006/relationships/oleObject" Target="../embeddings/oleObject104.bin"/><Relationship Id="rId7" Type="http://schemas.openxmlformats.org/officeDocument/2006/relationships/image" Target="../media/image100.emf"/><Relationship Id="rId8" Type="http://schemas.openxmlformats.org/officeDocument/2006/relationships/oleObject" Target="../embeddings/oleObject105.bin"/><Relationship Id="rId33" Type="http://schemas.openxmlformats.org/officeDocument/2006/relationships/image" Target="../media/image109.emf"/><Relationship Id="rId34" Type="http://schemas.openxmlformats.org/officeDocument/2006/relationships/oleObject" Target="../embeddings/oleObject122.bin"/><Relationship Id="rId35" Type="http://schemas.openxmlformats.org/officeDocument/2006/relationships/image" Target="../media/image110.emf"/><Relationship Id="rId10" Type="http://schemas.openxmlformats.org/officeDocument/2006/relationships/oleObject" Target="../embeddings/oleObject106.bin"/><Relationship Id="rId11" Type="http://schemas.openxmlformats.org/officeDocument/2006/relationships/image" Target="../media/image102.emf"/><Relationship Id="rId12" Type="http://schemas.openxmlformats.org/officeDocument/2006/relationships/oleObject" Target="../embeddings/oleObject107.bin"/><Relationship Id="rId13" Type="http://schemas.openxmlformats.org/officeDocument/2006/relationships/image" Target="../media/image103.emf"/><Relationship Id="rId14" Type="http://schemas.openxmlformats.org/officeDocument/2006/relationships/oleObject" Target="../embeddings/oleObject108.bin"/><Relationship Id="rId15" Type="http://schemas.openxmlformats.org/officeDocument/2006/relationships/image" Target="../media/image104.emf"/><Relationship Id="rId16" Type="http://schemas.openxmlformats.org/officeDocument/2006/relationships/oleObject" Target="../embeddings/oleObject109.bin"/><Relationship Id="rId17" Type="http://schemas.openxmlformats.org/officeDocument/2006/relationships/oleObject" Target="../embeddings/oleObject110.bin"/><Relationship Id="rId18" Type="http://schemas.openxmlformats.org/officeDocument/2006/relationships/oleObject" Target="../embeddings/oleObject111.bin"/><Relationship Id="rId19" Type="http://schemas.openxmlformats.org/officeDocument/2006/relationships/image" Target="../media/image105.emf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emf"/><Relationship Id="rId20" Type="http://schemas.openxmlformats.org/officeDocument/2006/relationships/oleObject" Target="../embeddings/oleObject131.bin"/><Relationship Id="rId21" Type="http://schemas.openxmlformats.org/officeDocument/2006/relationships/image" Target="../media/image114.emf"/><Relationship Id="rId22" Type="http://schemas.openxmlformats.org/officeDocument/2006/relationships/oleObject" Target="../embeddings/oleObject132.bin"/><Relationship Id="rId23" Type="http://schemas.openxmlformats.org/officeDocument/2006/relationships/image" Target="../media/image115.emf"/><Relationship Id="rId24" Type="http://schemas.openxmlformats.org/officeDocument/2006/relationships/oleObject" Target="../embeddings/oleObject133.bin"/><Relationship Id="rId25" Type="http://schemas.openxmlformats.org/officeDocument/2006/relationships/image" Target="../media/image116.emf"/><Relationship Id="rId26" Type="http://schemas.openxmlformats.org/officeDocument/2006/relationships/oleObject" Target="../embeddings/oleObject134.bin"/><Relationship Id="rId27" Type="http://schemas.openxmlformats.org/officeDocument/2006/relationships/image" Target="../media/image117.emf"/><Relationship Id="rId28" Type="http://schemas.openxmlformats.org/officeDocument/2006/relationships/oleObject" Target="../embeddings/oleObject135.bin"/><Relationship Id="rId29" Type="http://schemas.openxmlformats.org/officeDocument/2006/relationships/oleObject" Target="../embeddings/oleObject136.bin"/><Relationship Id="rId30" Type="http://schemas.openxmlformats.org/officeDocument/2006/relationships/image" Target="../media/image118.emf"/><Relationship Id="rId10" Type="http://schemas.openxmlformats.org/officeDocument/2006/relationships/oleObject" Target="../embeddings/oleObject126.bin"/><Relationship Id="rId11" Type="http://schemas.openxmlformats.org/officeDocument/2006/relationships/image" Target="../media/image100.emf"/><Relationship Id="rId12" Type="http://schemas.openxmlformats.org/officeDocument/2006/relationships/oleObject" Target="../embeddings/oleObject127.bin"/><Relationship Id="rId13" Type="http://schemas.openxmlformats.org/officeDocument/2006/relationships/image" Target="../media/image101.emf"/><Relationship Id="rId14" Type="http://schemas.openxmlformats.org/officeDocument/2006/relationships/oleObject" Target="../embeddings/oleObject128.bin"/><Relationship Id="rId15" Type="http://schemas.openxmlformats.org/officeDocument/2006/relationships/image" Target="../media/image113.emf"/><Relationship Id="rId16" Type="http://schemas.openxmlformats.org/officeDocument/2006/relationships/oleObject" Target="../embeddings/oleObject129.bin"/><Relationship Id="rId17" Type="http://schemas.openxmlformats.org/officeDocument/2006/relationships/image" Target="../media/image108.emf"/><Relationship Id="rId18" Type="http://schemas.openxmlformats.org/officeDocument/2006/relationships/oleObject" Target="../embeddings/oleObject130.bin"/><Relationship Id="rId19" Type="http://schemas.openxmlformats.org/officeDocument/2006/relationships/image" Target="../media/image103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23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124.bin"/><Relationship Id="rId7" Type="http://schemas.openxmlformats.org/officeDocument/2006/relationships/image" Target="../media/image112.emf"/><Relationship Id="rId8" Type="http://schemas.openxmlformats.org/officeDocument/2006/relationships/oleObject" Target="../embeddings/oleObject125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emf"/><Relationship Id="rId20" Type="http://schemas.openxmlformats.org/officeDocument/2006/relationships/oleObject" Target="../embeddings/oleObject145.bin"/><Relationship Id="rId21" Type="http://schemas.openxmlformats.org/officeDocument/2006/relationships/image" Target="../media/image125.emf"/><Relationship Id="rId22" Type="http://schemas.openxmlformats.org/officeDocument/2006/relationships/oleObject" Target="../embeddings/oleObject146.bin"/><Relationship Id="rId23" Type="http://schemas.openxmlformats.org/officeDocument/2006/relationships/oleObject" Target="../embeddings/oleObject147.bin"/><Relationship Id="rId24" Type="http://schemas.openxmlformats.org/officeDocument/2006/relationships/image" Target="../media/image126.emf"/><Relationship Id="rId25" Type="http://schemas.openxmlformats.org/officeDocument/2006/relationships/oleObject" Target="../embeddings/oleObject148.bin"/><Relationship Id="rId26" Type="http://schemas.openxmlformats.org/officeDocument/2006/relationships/image" Target="../media/image127.emf"/><Relationship Id="rId10" Type="http://schemas.openxmlformats.org/officeDocument/2006/relationships/oleObject" Target="../embeddings/oleObject140.bin"/><Relationship Id="rId11" Type="http://schemas.openxmlformats.org/officeDocument/2006/relationships/image" Target="../media/image122.emf"/><Relationship Id="rId12" Type="http://schemas.openxmlformats.org/officeDocument/2006/relationships/oleObject" Target="../embeddings/oleObject141.bin"/><Relationship Id="rId13" Type="http://schemas.openxmlformats.org/officeDocument/2006/relationships/image" Target="../media/image123.emf"/><Relationship Id="rId14" Type="http://schemas.openxmlformats.org/officeDocument/2006/relationships/oleObject" Target="../embeddings/oleObject142.bin"/><Relationship Id="rId15" Type="http://schemas.openxmlformats.org/officeDocument/2006/relationships/image" Target="../media/image124.emf"/><Relationship Id="rId16" Type="http://schemas.openxmlformats.org/officeDocument/2006/relationships/oleObject" Target="../embeddings/oleObject143.bin"/><Relationship Id="rId17" Type="http://schemas.openxmlformats.org/officeDocument/2006/relationships/image" Target="../media/image99.emf"/><Relationship Id="rId18" Type="http://schemas.openxmlformats.org/officeDocument/2006/relationships/oleObject" Target="../embeddings/oleObject144.bin"/><Relationship Id="rId19" Type="http://schemas.openxmlformats.org/officeDocument/2006/relationships/image" Target="../media/image10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37.bin"/><Relationship Id="rId5" Type="http://schemas.openxmlformats.org/officeDocument/2006/relationships/image" Target="../media/image119.emf"/><Relationship Id="rId6" Type="http://schemas.openxmlformats.org/officeDocument/2006/relationships/oleObject" Target="../embeddings/oleObject138.bin"/><Relationship Id="rId7" Type="http://schemas.openxmlformats.org/officeDocument/2006/relationships/image" Target="../media/image120.emf"/><Relationship Id="rId8" Type="http://schemas.openxmlformats.org/officeDocument/2006/relationships/oleObject" Target="../embeddings/oleObject13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4" Type="http://schemas.openxmlformats.org/officeDocument/2006/relationships/image" Target="../media/image128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50.bin"/><Relationship Id="rId5" Type="http://schemas.openxmlformats.org/officeDocument/2006/relationships/image" Target="../media/image129.emf"/><Relationship Id="rId6" Type="http://schemas.openxmlformats.org/officeDocument/2006/relationships/oleObject" Target="../embeddings/oleObject151.bin"/><Relationship Id="rId7" Type="http://schemas.openxmlformats.org/officeDocument/2006/relationships/image" Target="../media/image130.emf"/><Relationship Id="rId8" Type="http://schemas.openxmlformats.org/officeDocument/2006/relationships/oleObject" Target="../embeddings/oleObject152.bin"/><Relationship Id="rId9" Type="http://schemas.openxmlformats.org/officeDocument/2006/relationships/image" Target="../media/image131.emf"/><Relationship Id="rId10" Type="http://schemas.openxmlformats.org/officeDocument/2006/relationships/oleObject" Target="../embeddings/oleObject153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3.emf"/><Relationship Id="rId20" Type="http://schemas.openxmlformats.org/officeDocument/2006/relationships/oleObject" Target="../embeddings/oleObject166.bin"/><Relationship Id="rId21" Type="http://schemas.openxmlformats.org/officeDocument/2006/relationships/oleObject" Target="../embeddings/oleObject167.bin"/><Relationship Id="rId22" Type="http://schemas.openxmlformats.org/officeDocument/2006/relationships/image" Target="../media/image134.emf"/><Relationship Id="rId23" Type="http://schemas.openxmlformats.org/officeDocument/2006/relationships/oleObject" Target="../embeddings/oleObject168.bin"/><Relationship Id="rId24" Type="http://schemas.openxmlformats.org/officeDocument/2006/relationships/image" Target="../media/image135.emf"/><Relationship Id="rId25" Type="http://schemas.openxmlformats.org/officeDocument/2006/relationships/oleObject" Target="../embeddings/oleObject169.bin"/><Relationship Id="rId26" Type="http://schemas.openxmlformats.org/officeDocument/2006/relationships/image" Target="../media/image136.emf"/><Relationship Id="rId27" Type="http://schemas.openxmlformats.org/officeDocument/2006/relationships/oleObject" Target="../embeddings/oleObject170.bin"/><Relationship Id="rId28" Type="http://schemas.openxmlformats.org/officeDocument/2006/relationships/image" Target="../media/image137.emf"/><Relationship Id="rId10" Type="http://schemas.openxmlformats.org/officeDocument/2006/relationships/oleObject" Target="../embeddings/oleObject157.bin"/><Relationship Id="rId11" Type="http://schemas.openxmlformats.org/officeDocument/2006/relationships/image" Target="../media/image130.emf"/><Relationship Id="rId12" Type="http://schemas.openxmlformats.org/officeDocument/2006/relationships/oleObject" Target="../embeddings/oleObject158.bin"/><Relationship Id="rId13" Type="http://schemas.openxmlformats.org/officeDocument/2006/relationships/oleObject" Target="../embeddings/oleObject159.bin"/><Relationship Id="rId14" Type="http://schemas.openxmlformats.org/officeDocument/2006/relationships/oleObject" Target="../embeddings/oleObject160.bin"/><Relationship Id="rId15" Type="http://schemas.openxmlformats.org/officeDocument/2006/relationships/oleObject" Target="../embeddings/oleObject161.bin"/><Relationship Id="rId16" Type="http://schemas.openxmlformats.org/officeDocument/2006/relationships/oleObject" Target="../embeddings/oleObject162.bin"/><Relationship Id="rId17" Type="http://schemas.openxmlformats.org/officeDocument/2006/relationships/oleObject" Target="../embeddings/oleObject163.bin"/><Relationship Id="rId18" Type="http://schemas.openxmlformats.org/officeDocument/2006/relationships/oleObject" Target="../embeddings/oleObject164.bin"/><Relationship Id="rId19" Type="http://schemas.openxmlformats.org/officeDocument/2006/relationships/oleObject" Target="../embeddings/oleObject165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54.bin"/><Relationship Id="rId5" Type="http://schemas.openxmlformats.org/officeDocument/2006/relationships/image" Target="../media/image132.emf"/><Relationship Id="rId6" Type="http://schemas.openxmlformats.org/officeDocument/2006/relationships/oleObject" Target="../embeddings/oleObject155.bin"/><Relationship Id="rId7" Type="http://schemas.openxmlformats.org/officeDocument/2006/relationships/image" Target="../media/image131.emf"/><Relationship Id="rId8" Type="http://schemas.openxmlformats.org/officeDocument/2006/relationships/oleObject" Target="../embeddings/oleObject15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71.bin"/><Relationship Id="rId5" Type="http://schemas.openxmlformats.org/officeDocument/2006/relationships/image" Target="../media/image140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4.emf"/><Relationship Id="rId12" Type="http://schemas.openxmlformats.org/officeDocument/2006/relationships/oleObject" Target="../embeddings/oleObject176.bin"/><Relationship Id="rId13" Type="http://schemas.openxmlformats.org/officeDocument/2006/relationships/oleObject" Target="../embeddings/oleObject177.bin"/><Relationship Id="rId14" Type="http://schemas.openxmlformats.org/officeDocument/2006/relationships/image" Target="../media/image140.emf"/><Relationship Id="rId15" Type="http://schemas.openxmlformats.org/officeDocument/2006/relationships/oleObject" Target="../embeddings/oleObject178.bin"/><Relationship Id="rId16" Type="http://schemas.openxmlformats.org/officeDocument/2006/relationships/image" Target="../media/image145.emf"/><Relationship Id="rId17" Type="http://schemas.openxmlformats.org/officeDocument/2006/relationships/oleObject" Target="../embeddings/oleObject179.bin"/><Relationship Id="rId18" Type="http://schemas.openxmlformats.org/officeDocument/2006/relationships/image" Target="../media/image146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7.jpeg"/><Relationship Id="rId4" Type="http://schemas.openxmlformats.org/officeDocument/2006/relationships/oleObject" Target="../embeddings/oleObject172.bin"/><Relationship Id="rId5" Type="http://schemas.openxmlformats.org/officeDocument/2006/relationships/image" Target="../media/image141.emf"/><Relationship Id="rId6" Type="http://schemas.openxmlformats.org/officeDocument/2006/relationships/oleObject" Target="../embeddings/oleObject173.bin"/><Relationship Id="rId7" Type="http://schemas.openxmlformats.org/officeDocument/2006/relationships/image" Target="../media/image142.emf"/><Relationship Id="rId8" Type="http://schemas.openxmlformats.org/officeDocument/2006/relationships/oleObject" Target="../embeddings/oleObject174.bin"/><Relationship Id="rId9" Type="http://schemas.openxmlformats.org/officeDocument/2006/relationships/image" Target="../media/image143.emf"/><Relationship Id="rId10" Type="http://schemas.openxmlformats.org/officeDocument/2006/relationships/oleObject" Target="../embeddings/oleObject175.bin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0.emf"/><Relationship Id="rId12" Type="http://schemas.openxmlformats.org/officeDocument/2006/relationships/oleObject" Target="../embeddings/oleObject184.bin"/><Relationship Id="rId13" Type="http://schemas.openxmlformats.org/officeDocument/2006/relationships/image" Target="../media/image145.emf"/><Relationship Id="rId14" Type="http://schemas.openxmlformats.org/officeDocument/2006/relationships/oleObject" Target="../embeddings/oleObject185.bin"/><Relationship Id="rId15" Type="http://schemas.openxmlformats.org/officeDocument/2006/relationships/oleObject" Target="../embeddings/oleObject186.bin"/><Relationship Id="rId16" Type="http://schemas.openxmlformats.org/officeDocument/2006/relationships/image" Target="../media/image141.emf"/><Relationship Id="rId17" Type="http://schemas.openxmlformats.org/officeDocument/2006/relationships/oleObject" Target="../embeddings/oleObject187.bin"/><Relationship Id="rId18" Type="http://schemas.openxmlformats.org/officeDocument/2006/relationships/image" Target="../media/image146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7.jpeg"/><Relationship Id="rId4" Type="http://schemas.openxmlformats.org/officeDocument/2006/relationships/oleObject" Target="../embeddings/oleObject180.bin"/><Relationship Id="rId5" Type="http://schemas.openxmlformats.org/officeDocument/2006/relationships/image" Target="../media/image142.emf"/><Relationship Id="rId6" Type="http://schemas.openxmlformats.org/officeDocument/2006/relationships/oleObject" Target="../embeddings/oleObject181.bin"/><Relationship Id="rId7" Type="http://schemas.openxmlformats.org/officeDocument/2006/relationships/image" Target="../media/image143.emf"/><Relationship Id="rId8" Type="http://schemas.openxmlformats.org/officeDocument/2006/relationships/oleObject" Target="../embeddings/oleObject182.bin"/><Relationship Id="rId9" Type="http://schemas.openxmlformats.org/officeDocument/2006/relationships/image" Target="../media/image144.emf"/><Relationship Id="rId10" Type="http://schemas.openxmlformats.org/officeDocument/2006/relationships/oleObject" Target="../embeddings/oleObject183.bin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5.emf"/><Relationship Id="rId12" Type="http://schemas.openxmlformats.org/officeDocument/2006/relationships/oleObject" Target="../embeddings/oleObject192.bin"/><Relationship Id="rId13" Type="http://schemas.openxmlformats.org/officeDocument/2006/relationships/oleObject" Target="../embeddings/oleObject193.bin"/><Relationship Id="rId14" Type="http://schemas.openxmlformats.org/officeDocument/2006/relationships/image" Target="../media/image143.emf"/><Relationship Id="rId15" Type="http://schemas.openxmlformats.org/officeDocument/2006/relationships/oleObject" Target="../embeddings/oleObject194.bin"/><Relationship Id="rId16" Type="http://schemas.openxmlformats.org/officeDocument/2006/relationships/image" Target="../media/image141.emf"/><Relationship Id="rId17" Type="http://schemas.openxmlformats.org/officeDocument/2006/relationships/oleObject" Target="../embeddings/oleObject195.bin"/><Relationship Id="rId18" Type="http://schemas.openxmlformats.org/officeDocument/2006/relationships/image" Target="../media/image146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8.bin"/><Relationship Id="rId4" Type="http://schemas.openxmlformats.org/officeDocument/2006/relationships/image" Target="../media/image142.emf"/><Relationship Id="rId5" Type="http://schemas.openxmlformats.org/officeDocument/2006/relationships/oleObject" Target="../embeddings/oleObject189.bin"/><Relationship Id="rId6" Type="http://schemas.openxmlformats.org/officeDocument/2006/relationships/image" Target="../media/image144.emf"/><Relationship Id="rId7" Type="http://schemas.openxmlformats.org/officeDocument/2006/relationships/image" Target="../media/image147.jpeg"/><Relationship Id="rId8" Type="http://schemas.openxmlformats.org/officeDocument/2006/relationships/oleObject" Target="../embeddings/oleObject190.bin"/><Relationship Id="rId9" Type="http://schemas.openxmlformats.org/officeDocument/2006/relationships/image" Target="../media/image140.emf"/><Relationship Id="rId10" Type="http://schemas.openxmlformats.org/officeDocument/2006/relationships/oleObject" Target="../embeddings/oleObject19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4" Type="http://schemas.openxmlformats.org/officeDocument/2006/relationships/image" Target="../media/image144.emf"/><Relationship Id="rId5" Type="http://schemas.openxmlformats.org/officeDocument/2006/relationships/image" Target="../media/image147.jpeg"/><Relationship Id="rId6" Type="http://schemas.openxmlformats.org/officeDocument/2006/relationships/oleObject" Target="../embeddings/oleObject197.bin"/><Relationship Id="rId7" Type="http://schemas.openxmlformats.org/officeDocument/2006/relationships/image" Target="../media/image143.emf"/><Relationship Id="rId8" Type="http://schemas.openxmlformats.org/officeDocument/2006/relationships/oleObject" Target="../embeddings/oleObject198.bin"/><Relationship Id="rId9" Type="http://schemas.openxmlformats.org/officeDocument/2006/relationships/image" Target="../media/image141.emf"/><Relationship Id="rId10" Type="http://schemas.openxmlformats.org/officeDocument/2006/relationships/oleObject" Target="../embeddings/oleObject199.bin"/><Relationship Id="rId11" Type="http://schemas.openxmlformats.org/officeDocument/2006/relationships/image" Target="../media/image146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5.emf"/><Relationship Id="rId12" Type="http://schemas.openxmlformats.org/officeDocument/2006/relationships/oleObject" Target="../embeddings/oleObject204.bin"/><Relationship Id="rId13" Type="http://schemas.openxmlformats.org/officeDocument/2006/relationships/oleObject" Target="../embeddings/oleObject205.bin"/><Relationship Id="rId14" Type="http://schemas.openxmlformats.org/officeDocument/2006/relationships/image" Target="../media/image143.emf"/><Relationship Id="rId15" Type="http://schemas.openxmlformats.org/officeDocument/2006/relationships/oleObject" Target="../embeddings/oleObject206.bin"/><Relationship Id="rId16" Type="http://schemas.openxmlformats.org/officeDocument/2006/relationships/image" Target="../media/image141.emf"/><Relationship Id="rId17" Type="http://schemas.openxmlformats.org/officeDocument/2006/relationships/oleObject" Target="../embeddings/oleObject207.bin"/><Relationship Id="rId18" Type="http://schemas.openxmlformats.org/officeDocument/2006/relationships/image" Target="../media/image146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0.bin"/><Relationship Id="rId4" Type="http://schemas.openxmlformats.org/officeDocument/2006/relationships/image" Target="../media/image142.emf"/><Relationship Id="rId5" Type="http://schemas.openxmlformats.org/officeDocument/2006/relationships/oleObject" Target="../embeddings/oleObject201.bin"/><Relationship Id="rId6" Type="http://schemas.openxmlformats.org/officeDocument/2006/relationships/image" Target="../media/image144.emf"/><Relationship Id="rId7" Type="http://schemas.openxmlformats.org/officeDocument/2006/relationships/image" Target="../media/image147.jpeg"/><Relationship Id="rId8" Type="http://schemas.openxmlformats.org/officeDocument/2006/relationships/oleObject" Target="../embeddings/oleObject202.bin"/><Relationship Id="rId9" Type="http://schemas.openxmlformats.org/officeDocument/2006/relationships/image" Target="../media/image140.emf"/><Relationship Id="rId10" Type="http://schemas.openxmlformats.org/officeDocument/2006/relationships/oleObject" Target="../embeddings/oleObject203.bin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2.bin"/><Relationship Id="rId12" Type="http://schemas.openxmlformats.org/officeDocument/2006/relationships/image" Target="../media/image140.emf"/><Relationship Id="rId13" Type="http://schemas.openxmlformats.org/officeDocument/2006/relationships/oleObject" Target="../embeddings/oleObject213.bin"/><Relationship Id="rId14" Type="http://schemas.openxmlformats.org/officeDocument/2006/relationships/image" Target="../media/image145.emf"/><Relationship Id="rId15" Type="http://schemas.openxmlformats.org/officeDocument/2006/relationships/oleObject" Target="../embeddings/oleObject214.bin"/><Relationship Id="rId16" Type="http://schemas.openxmlformats.org/officeDocument/2006/relationships/image" Target="../media/image141.emf"/><Relationship Id="rId17" Type="http://schemas.openxmlformats.org/officeDocument/2006/relationships/oleObject" Target="../embeddings/oleObject215.bin"/><Relationship Id="rId18" Type="http://schemas.openxmlformats.org/officeDocument/2006/relationships/image" Target="../media/image146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8.bin"/><Relationship Id="rId4" Type="http://schemas.openxmlformats.org/officeDocument/2006/relationships/image" Target="../media/image142.emf"/><Relationship Id="rId5" Type="http://schemas.openxmlformats.org/officeDocument/2006/relationships/oleObject" Target="../embeddings/oleObject209.bin"/><Relationship Id="rId6" Type="http://schemas.openxmlformats.org/officeDocument/2006/relationships/oleObject" Target="../embeddings/oleObject210.bin"/><Relationship Id="rId7" Type="http://schemas.openxmlformats.org/officeDocument/2006/relationships/image" Target="../media/image144.emf"/><Relationship Id="rId8" Type="http://schemas.openxmlformats.org/officeDocument/2006/relationships/image" Target="../media/image147.jpeg"/><Relationship Id="rId9" Type="http://schemas.openxmlformats.org/officeDocument/2006/relationships/oleObject" Target="../embeddings/oleObject211.bin"/><Relationship Id="rId10" Type="http://schemas.openxmlformats.org/officeDocument/2006/relationships/image" Target="../media/image14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147.jpeg"/><Relationship Id="rId5" Type="http://schemas.openxmlformats.org/officeDocument/2006/relationships/oleObject" Target="../embeddings/oleObject216.bin"/><Relationship Id="rId6" Type="http://schemas.openxmlformats.org/officeDocument/2006/relationships/image" Target="../media/image148.emf"/><Relationship Id="rId7" Type="http://schemas.openxmlformats.org/officeDocument/2006/relationships/oleObject" Target="../embeddings/oleObject217.bin"/><Relationship Id="rId8" Type="http://schemas.openxmlformats.org/officeDocument/2006/relationships/image" Target="../media/image149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4" Type="http://schemas.openxmlformats.org/officeDocument/2006/relationships/oleObject" Target="../embeddings/oleObject218.bin"/><Relationship Id="rId5" Type="http://schemas.openxmlformats.org/officeDocument/2006/relationships/image" Target="../media/image152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9.bin"/><Relationship Id="rId4" Type="http://schemas.openxmlformats.org/officeDocument/2006/relationships/image" Target="../media/image152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7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0.bin"/><Relationship Id="rId4" Type="http://schemas.openxmlformats.org/officeDocument/2006/relationships/image" Target="../media/image152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1.bin"/><Relationship Id="rId4" Type="http://schemas.openxmlformats.org/officeDocument/2006/relationships/image" Target="../media/image153.emf"/><Relationship Id="rId5" Type="http://schemas.openxmlformats.org/officeDocument/2006/relationships/oleObject" Target="../embeddings/oleObject222.bin"/><Relationship Id="rId6" Type="http://schemas.openxmlformats.org/officeDocument/2006/relationships/image" Target="../media/image154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54.emf"/><Relationship Id="rId47" Type="http://schemas.openxmlformats.org/officeDocument/2006/relationships/oleObject" Target="../embeddings/oleObject245.bin"/><Relationship Id="rId48" Type="http://schemas.openxmlformats.org/officeDocument/2006/relationships/image" Target="../media/image175.emf"/><Relationship Id="rId20" Type="http://schemas.openxmlformats.org/officeDocument/2006/relationships/image" Target="../media/image163.emf"/><Relationship Id="rId21" Type="http://schemas.openxmlformats.org/officeDocument/2006/relationships/oleObject" Target="../embeddings/oleObject232.bin"/><Relationship Id="rId22" Type="http://schemas.openxmlformats.org/officeDocument/2006/relationships/image" Target="../media/image164.emf"/><Relationship Id="rId23" Type="http://schemas.openxmlformats.org/officeDocument/2006/relationships/oleObject" Target="../embeddings/oleObject233.bin"/><Relationship Id="rId24" Type="http://schemas.openxmlformats.org/officeDocument/2006/relationships/image" Target="../media/image165.emf"/><Relationship Id="rId25" Type="http://schemas.openxmlformats.org/officeDocument/2006/relationships/oleObject" Target="../embeddings/oleObject234.bin"/><Relationship Id="rId26" Type="http://schemas.openxmlformats.org/officeDocument/2006/relationships/image" Target="../media/image166.emf"/><Relationship Id="rId27" Type="http://schemas.openxmlformats.org/officeDocument/2006/relationships/oleObject" Target="../embeddings/oleObject235.bin"/><Relationship Id="rId28" Type="http://schemas.openxmlformats.org/officeDocument/2006/relationships/image" Target="../media/image167.emf"/><Relationship Id="rId29" Type="http://schemas.openxmlformats.org/officeDocument/2006/relationships/oleObject" Target="../embeddings/oleObject236.bin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23.bin"/><Relationship Id="rId4" Type="http://schemas.openxmlformats.org/officeDocument/2006/relationships/image" Target="../media/image155.emf"/><Relationship Id="rId5" Type="http://schemas.openxmlformats.org/officeDocument/2006/relationships/oleObject" Target="../embeddings/oleObject224.bin"/><Relationship Id="rId30" Type="http://schemas.openxmlformats.org/officeDocument/2006/relationships/image" Target="../media/image168.emf"/><Relationship Id="rId31" Type="http://schemas.openxmlformats.org/officeDocument/2006/relationships/oleObject" Target="../embeddings/oleObject237.bin"/><Relationship Id="rId32" Type="http://schemas.openxmlformats.org/officeDocument/2006/relationships/image" Target="../media/image169.emf"/><Relationship Id="rId9" Type="http://schemas.openxmlformats.org/officeDocument/2006/relationships/oleObject" Target="../embeddings/oleObject226.bin"/><Relationship Id="rId6" Type="http://schemas.openxmlformats.org/officeDocument/2006/relationships/image" Target="../media/image156.emf"/><Relationship Id="rId7" Type="http://schemas.openxmlformats.org/officeDocument/2006/relationships/oleObject" Target="../embeddings/oleObject225.bin"/><Relationship Id="rId8" Type="http://schemas.openxmlformats.org/officeDocument/2006/relationships/image" Target="../media/image157.emf"/><Relationship Id="rId33" Type="http://schemas.openxmlformats.org/officeDocument/2006/relationships/oleObject" Target="../embeddings/oleObject238.bin"/><Relationship Id="rId34" Type="http://schemas.openxmlformats.org/officeDocument/2006/relationships/image" Target="../media/image170.emf"/><Relationship Id="rId35" Type="http://schemas.openxmlformats.org/officeDocument/2006/relationships/oleObject" Target="../embeddings/oleObject239.bin"/><Relationship Id="rId36" Type="http://schemas.openxmlformats.org/officeDocument/2006/relationships/image" Target="../media/image171.emf"/><Relationship Id="rId10" Type="http://schemas.openxmlformats.org/officeDocument/2006/relationships/image" Target="../media/image158.emf"/><Relationship Id="rId11" Type="http://schemas.openxmlformats.org/officeDocument/2006/relationships/oleObject" Target="../embeddings/oleObject227.bin"/><Relationship Id="rId12" Type="http://schemas.openxmlformats.org/officeDocument/2006/relationships/image" Target="../media/image159.emf"/><Relationship Id="rId13" Type="http://schemas.openxmlformats.org/officeDocument/2006/relationships/oleObject" Target="../embeddings/oleObject228.bin"/><Relationship Id="rId14" Type="http://schemas.openxmlformats.org/officeDocument/2006/relationships/image" Target="../media/image160.emf"/><Relationship Id="rId15" Type="http://schemas.openxmlformats.org/officeDocument/2006/relationships/oleObject" Target="../embeddings/oleObject229.bin"/><Relationship Id="rId16" Type="http://schemas.openxmlformats.org/officeDocument/2006/relationships/image" Target="../media/image161.emf"/><Relationship Id="rId17" Type="http://schemas.openxmlformats.org/officeDocument/2006/relationships/oleObject" Target="../embeddings/oleObject230.bin"/><Relationship Id="rId18" Type="http://schemas.openxmlformats.org/officeDocument/2006/relationships/image" Target="../media/image162.emf"/><Relationship Id="rId19" Type="http://schemas.openxmlformats.org/officeDocument/2006/relationships/oleObject" Target="../embeddings/oleObject231.bin"/><Relationship Id="rId37" Type="http://schemas.openxmlformats.org/officeDocument/2006/relationships/oleObject" Target="../embeddings/oleObject240.bin"/><Relationship Id="rId38" Type="http://schemas.openxmlformats.org/officeDocument/2006/relationships/image" Target="../media/image172.emf"/><Relationship Id="rId39" Type="http://schemas.openxmlformats.org/officeDocument/2006/relationships/oleObject" Target="../embeddings/oleObject241.bin"/><Relationship Id="rId40" Type="http://schemas.openxmlformats.org/officeDocument/2006/relationships/image" Target="../media/image173.emf"/><Relationship Id="rId41" Type="http://schemas.openxmlformats.org/officeDocument/2006/relationships/oleObject" Target="../embeddings/oleObject242.bin"/><Relationship Id="rId42" Type="http://schemas.openxmlformats.org/officeDocument/2006/relationships/image" Target="../media/image174.emf"/><Relationship Id="rId43" Type="http://schemas.openxmlformats.org/officeDocument/2006/relationships/oleObject" Target="../embeddings/oleObject243.bin"/><Relationship Id="rId44" Type="http://schemas.openxmlformats.org/officeDocument/2006/relationships/image" Target="../media/image153.emf"/><Relationship Id="rId45" Type="http://schemas.openxmlformats.org/officeDocument/2006/relationships/oleObject" Target="../embeddings/oleObject244.bin"/></Relationships>
</file>

<file path=ppt/slides/_rels/slide5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54.emf"/><Relationship Id="rId47" Type="http://schemas.openxmlformats.org/officeDocument/2006/relationships/oleObject" Target="../embeddings/oleObject268.bin"/><Relationship Id="rId48" Type="http://schemas.openxmlformats.org/officeDocument/2006/relationships/image" Target="../media/image175.emf"/><Relationship Id="rId20" Type="http://schemas.openxmlformats.org/officeDocument/2006/relationships/image" Target="../media/image184.emf"/><Relationship Id="rId21" Type="http://schemas.openxmlformats.org/officeDocument/2006/relationships/oleObject" Target="../embeddings/oleObject255.bin"/><Relationship Id="rId22" Type="http://schemas.openxmlformats.org/officeDocument/2006/relationships/image" Target="../media/image185.emf"/><Relationship Id="rId23" Type="http://schemas.openxmlformats.org/officeDocument/2006/relationships/oleObject" Target="../embeddings/oleObject256.bin"/><Relationship Id="rId24" Type="http://schemas.openxmlformats.org/officeDocument/2006/relationships/image" Target="../media/image186.emf"/><Relationship Id="rId25" Type="http://schemas.openxmlformats.org/officeDocument/2006/relationships/oleObject" Target="../embeddings/oleObject257.bin"/><Relationship Id="rId26" Type="http://schemas.openxmlformats.org/officeDocument/2006/relationships/image" Target="../media/image187.emf"/><Relationship Id="rId27" Type="http://schemas.openxmlformats.org/officeDocument/2006/relationships/oleObject" Target="../embeddings/oleObject258.bin"/><Relationship Id="rId28" Type="http://schemas.openxmlformats.org/officeDocument/2006/relationships/image" Target="../media/image188.emf"/><Relationship Id="rId29" Type="http://schemas.openxmlformats.org/officeDocument/2006/relationships/oleObject" Target="../embeddings/oleObject259.bin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46.bin"/><Relationship Id="rId4" Type="http://schemas.openxmlformats.org/officeDocument/2006/relationships/image" Target="../media/image176.emf"/><Relationship Id="rId5" Type="http://schemas.openxmlformats.org/officeDocument/2006/relationships/oleObject" Target="../embeddings/oleObject247.bin"/><Relationship Id="rId30" Type="http://schemas.openxmlformats.org/officeDocument/2006/relationships/image" Target="../media/image189.emf"/><Relationship Id="rId31" Type="http://schemas.openxmlformats.org/officeDocument/2006/relationships/oleObject" Target="../embeddings/oleObject260.bin"/><Relationship Id="rId32" Type="http://schemas.openxmlformats.org/officeDocument/2006/relationships/image" Target="../media/image190.emf"/><Relationship Id="rId9" Type="http://schemas.openxmlformats.org/officeDocument/2006/relationships/oleObject" Target="../embeddings/oleObject249.bin"/><Relationship Id="rId6" Type="http://schemas.openxmlformats.org/officeDocument/2006/relationships/image" Target="../media/image177.emf"/><Relationship Id="rId7" Type="http://schemas.openxmlformats.org/officeDocument/2006/relationships/oleObject" Target="../embeddings/oleObject248.bin"/><Relationship Id="rId8" Type="http://schemas.openxmlformats.org/officeDocument/2006/relationships/image" Target="../media/image178.emf"/><Relationship Id="rId33" Type="http://schemas.openxmlformats.org/officeDocument/2006/relationships/oleObject" Target="../embeddings/oleObject261.bin"/><Relationship Id="rId34" Type="http://schemas.openxmlformats.org/officeDocument/2006/relationships/image" Target="../media/image191.emf"/><Relationship Id="rId35" Type="http://schemas.openxmlformats.org/officeDocument/2006/relationships/oleObject" Target="../embeddings/oleObject262.bin"/><Relationship Id="rId36" Type="http://schemas.openxmlformats.org/officeDocument/2006/relationships/image" Target="../media/image192.emf"/><Relationship Id="rId10" Type="http://schemas.openxmlformats.org/officeDocument/2006/relationships/image" Target="../media/image179.emf"/><Relationship Id="rId11" Type="http://schemas.openxmlformats.org/officeDocument/2006/relationships/oleObject" Target="../embeddings/oleObject250.bin"/><Relationship Id="rId12" Type="http://schemas.openxmlformats.org/officeDocument/2006/relationships/image" Target="../media/image180.emf"/><Relationship Id="rId13" Type="http://schemas.openxmlformats.org/officeDocument/2006/relationships/oleObject" Target="../embeddings/oleObject251.bin"/><Relationship Id="rId14" Type="http://schemas.openxmlformats.org/officeDocument/2006/relationships/image" Target="../media/image181.emf"/><Relationship Id="rId15" Type="http://schemas.openxmlformats.org/officeDocument/2006/relationships/oleObject" Target="../embeddings/oleObject252.bin"/><Relationship Id="rId16" Type="http://schemas.openxmlformats.org/officeDocument/2006/relationships/image" Target="../media/image182.emf"/><Relationship Id="rId17" Type="http://schemas.openxmlformats.org/officeDocument/2006/relationships/oleObject" Target="../embeddings/oleObject253.bin"/><Relationship Id="rId18" Type="http://schemas.openxmlformats.org/officeDocument/2006/relationships/image" Target="../media/image183.emf"/><Relationship Id="rId19" Type="http://schemas.openxmlformats.org/officeDocument/2006/relationships/oleObject" Target="../embeddings/oleObject254.bin"/><Relationship Id="rId37" Type="http://schemas.openxmlformats.org/officeDocument/2006/relationships/oleObject" Target="../embeddings/oleObject263.bin"/><Relationship Id="rId38" Type="http://schemas.openxmlformats.org/officeDocument/2006/relationships/image" Target="../media/image193.emf"/><Relationship Id="rId39" Type="http://schemas.openxmlformats.org/officeDocument/2006/relationships/oleObject" Target="../embeddings/oleObject264.bin"/><Relationship Id="rId40" Type="http://schemas.openxmlformats.org/officeDocument/2006/relationships/image" Target="../media/image194.emf"/><Relationship Id="rId41" Type="http://schemas.openxmlformats.org/officeDocument/2006/relationships/oleObject" Target="../embeddings/oleObject265.bin"/><Relationship Id="rId42" Type="http://schemas.openxmlformats.org/officeDocument/2006/relationships/image" Target="../media/image195.emf"/><Relationship Id="rId43" Type="http://schemas.openxmlformats.org/officeDocument/2006/relationships/oleObject" Target="../embeddings/oleObject266.bin"/><Relationship Id="rId44" Type="http://schemas.openxmlformats.org/officeDocument/2006/relationships/image" Target="../media/image153.emf"/><Relationship Id="rId45" Type="http://schemas.openxmlformats.org/officeDocument/2006/relationships/oleObject" Target="../embeddings/oleObject267.bin"/></Relationships>
</file>

<file path=ppt/slides/_rels/slide5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54.emf"/><Relationship Id="rId47" Type="http://schemas.openxmlformats.org/officeDocument/2006/relationships/oleObject" Target="../embeddings/oleObject291.bin"/><Relationship Id="rId48" Type="http://schemas.openxmlformats.org/officeDocument/2006/relationships/image" Target="../media/image175.emf"/><Relationship Id="rId20" Type="http://schemas.openxmlformats.org/officeDocument/2006/relationships/image" Target="../media/image204.emf"/><Relationship Id="rId21" Type="http://schemas.openxmlformats.org/officeDocument/2006/relationships/oleObject" Target="../embeddings/oleObject278.bin"/><Relationship Id="rId22" Type="http://schemas.openxmlformats.org/officeDocument/2006/relationships/image" Target="../media/image205.emf"/><Relationship Id="rId23" Type="http://schemas.openxmlformats.org/officeDocument/2006/relationships/oleObject" Target="../embeddings/oleObject279.bin"/><Relationship Id="rId24" Type="http://schemas.openxmlformats.org/officeDocument/2006/relationships/image" Target="../media/image206.emf"/><Relationship Id="rId25" Type="http://schemas.openxmlformats.org/officeDocument/2006/relationships/oleObject" Target="../embeddings/oleObject280.bin"/><Relationship Id="rId26" Type="http://schemas.openxmlformats.org/officeDocument/2006/relationships/image" Target="../media/image207.emf"/><Relationship Id="rId27" Type="http://schemas.openxmlformats.org/officeDocument/2006/relationships/oleObject" Target="../embeddings/oleObject281.bin"/><Relationship Id="rId28" Type="http://schemas.openxmlformats.org/officeDocument/2006/relationships/image" Target="../media/image208.emf"/><Relationship Id="rId29" Type="http://schemas.openxmlformats.org/officeDocument/2006/relationships/oleObject" Target="../embeddings/oleObject282.bin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69.bin"/><Relationship Id="rId4" Type="http://schemas.openxmlformats.org/officeDocument/2006/relationships/image" Target="../media/image196.emf"/><Relationship Id="rId5" Type="http://schemas.openxmlformats.org/officeDocument/2006/relationships/oleObject" Target="../embeddings/oleObject270.bin"/><Relationship Id="rId30" Type="http://schemas.openxmlformats.org/officeDocument/2006/relationships/image" Target="../media/image209.emf"/><Relationship Id="rId31" Type="http://schemas.openxmlformats.org/officeDocument/2006/relationships/oleObject" Target="../embeddings/oleObject283.bin"/><Relationship Id="rId32" Type="http://schemas.openxmlformats.org/officeDocument/2006/relationships/image" Target="../media/image210.emf"/><Relationship Id="rId9" Type="http://schemas.openxmlformats.org/officeDocument/2006/relationships/oleObject" Target="../embeddings/oleObject272.bin"/><Relationship Id="rId6" Type="http://schemas.openxmlformats.org/officeDocument/2006/relationships/image" Target="../media/image197.emf"/><Relationship Id="rId7" Type="http://schemas.openxmlformats.org/officeDocument/2006/relationships/oleObject" Target="../embeddings/oleObject271.bin"/><Relationship Id="rId8" Type="http://schemas.openxmlformats.org/officeDocument/2006/relationships/image" Target="../media/image198.emf"/><Relationship Id="rId33" Type="http://schemas.openxmlformats.org/officeDocument/2006/relationships/oleObject" Target="../embeddings/oleObject284.bin"/><Relationship Id="rId34" Type="http://schemas.openxmlformats.org/officeDocument/2006/relationships/image" Target="../media/image211.emf"/><Relationship Id="rId35" Type="http://schemas.openxmlformats.org/officeDocument/2006/relationships/oleObject" Target="../embeddings/oleObject285.bin"/><Relationship Id="rId36" Type="http://schemas.openxmlformats.org/officeDocument/2006/relationships/image" Target="../media/image212.emf"/><Relationship Id="rId10" Type="http://schemas.openxmlformats.org/officeDocument/2006/relationships/image" Target="../media/image199.emf"/><Relationship Id="rId11" Type="http://schemas.openxmlformats.org/officeDocument/2006/relationships/oleObject" Target="../embeddings/oleObject273.bin"/><Relationship Id="rId12" Type="http://schemas.openxmlformats.org/officeDocument/2006/relationships/image" Target="../media/image200.emf"/><Relationship Id="rId13" Type="http://schemas.openxmlformats.org/officeDocument/2006/relationships/oleObject" Target="../embeddings/oleObject274.bin"/><Relationship Id="rId14" Type="http://schemas.openxmlformats.org/officeDocument/2006/relationships/image" Target="../media/image201.emf"/><Relationship Id="rId15" Type="http://schemas.openxmlformats.org/officeDocument/2006/relationships/oleObject" Target="../embeddings/oleObject275.bin"/><Relationship Id="rId16" Type="http://schemas.openxmlformats.org/officeDocument/2006/relationships/image" Target="../media/image202.emf"/><Relationship Id="rId17" Type="http://schemas.openxmlformats.org/officeDocument/2006/relationships/oleObject" Target="../embeddings/oleObject276.bin"/><Relationship Id="rId18" Type="http://schemas.openxmlformats.org/officeDocument/2006/relationships/image" Target="../media/image203.emf"/><Relationship Id="rId19" Type="http://schemas.openxmlformats.org/officeDocument/2006/relationships/oleObject" Target="../embeddings/oleObject277.bin"/><Relationship Id="rId37" Type="http://schemas.openxmlformats.org/officeDocument/2006/relationships/oleObject" Target="../embeddings/oleObject286.bin"/><Relationship Id="rId38" Type="http://schemas.openxmlformats.org/officeDocument/2006/relationships/image" Target="../media/image213.emf"/><Relationship Id="rId39" Type="http://schemas.openxmlformats.org/officeDocument/2006/relationships/oleObject" Target="../embeddings/oleObject287.bin"/><Relationship Id="rId40" Type="http://schemas.openxmlformats.org/officeDocument/2006/relationships/image" Target="../media/image214.emf"/><Relationship Id="rId41" Type="http://schemas.openxmlformats.org/officeDocument/2006/relationships/oleObject" Target="../embeddings/oleObject288.bin"/><Relationship Id="rId42" Type="http://schemas.openxmlformats.org/officeDocument/2006/relationships/image" Target="../media/image215.emf"/><Relationship Id="rId43" Type="http://schemas.openxmlformats.org/officeDocument/2006/relationships/oleObject" Target="../embeddings/oleObject289.bin"/><Relationship Id="rId44" Type="http://schemas.openxmlformats.org/officeDocument/2006/relationships/image" Target="../media/image153.emf"/><Relationship Id="rId45" Type="http://schemas.openxmlformats.org/officeDocument/2006/relationships/oleObject" Target="../embeddings/oleObject290.bin"/></Relationships>
</file>

<file path=ppt/slides/_rels/slide5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24.emf"/><Relationship Id="rId21" Type="http://schemas.openxmlformats.org/officeDocument/2006/relationships/oleObject" Target="../embeddings/oleObject301.bin"/><Relationship Id="rId22" Type="http://schemas.openxmlformats.org/officeDocument/2006/relationships/image" Target="../media/image225.emf"/><Relationship Id="rId23" Type="http://schemas.openxmlformats.org/officeDocument/2006/relationships/oleObject" Target="../embeddings/oleObject302.bin"/><Relationship Id="rId24" Type="http://schemas.openxmlformats.org/officeDocument/2006/relationships/image" Target="../media/image226.emf"/><Relationship Id="rId25" Type="http://schemas.openxmlformats.org/officeDocument/2006/relationships/oleObject" Target="../embeddings/oleObject303.bin"/><Relationship Id="rId26" Type="http://schemas.openxmlformats.org/officeDocument/2006/relationships/image" Target="../media/image227.emf"/><Relationship Id="rId27" Type="http://schemas.openxmlformats.org/officeDocument/2006/relationships/oleObject" Target="../embeddings/oleObject304.bin"/><Relationship Id="rId28" Type="http://schemas.openxmlformats.org/officeDocument/2006/relationships/image" Target="../media/image228.emf"/><Relationship Id="rId29" Type="http://schemas.openxmlformats.org/officeDocument/2006/relationships/oleObject" Target="../embeddings/oleObject305.bin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92.bin"/><Relationship Id="rId4" Type="http://schemas.openxmlformats.org/officeDocument/2006/relationships/image" Target="../media/image216.emf"/><Relationship Id="rId5" Type="http://schemas.openxmlformats.org/officeDocument/2006/relationships/oleObject" Target="../embeddings/oleObject293.bin"/><Relationship Id="rId30" Type="http://schemas.openxmlformats.org/officeDocument/2006/relationships/image" Target="../media/image229.emf"/><Relationship Id="rId31" Type="http://schemas.openxmlformats.org/officeDocument/2006/relationships/oleObject" Target="../embeddings/oleObject306.bin"/><Relationship Id="rId32" Type="http://schemas.openxmlformats.org/officeDocument/2006/relationships/image" Target="../media/image230.emf"/><Relationship Id="rId9" Type="http://schemas.openxmlformats.org/officeDocument/2006/relationships/oleObject" Target="../embeddings/oleObject295.bin"/><Relationship Id="rId6" Type="http://schemas.openxmlformats.org/officeDocument/2006/relationships/image" Target="../media/image217.emf"/><Relationship Id="rId7" Type="http://schemas.openxmlformats.org/officeDocument/2006/relationships/oleObject" Target="../embeddings/oleObject294.bin"/><Relationship Id="rId8" Type="http://schemas.openxmlformats.org/officeDocument/2006/relationships/image" Target="../media/image218.emf"/><Relationship Id="rId33" Type="http://schemas.openxmlformats.org/officeDocument/2006/relationships/oleObject" Target="../embeddings/oleObject307.bin"/><Relationship Id="rId34" Type="http://schemas.openxmlformats.org/officeDocument/2006/relationships/image" Target="../media/image231.emf"/><Relationship Id="rId35" Type="http://schemas.openxmlformats.org/officeDocument/2006/relationships/oleObject" Target="../embeddings/oleObject308.bin"/><Relationship Id="rId36" Type="http://schemas.openxmlformats.org/officeDocument/2006/relationships/image" Target="../media/image232.emf"/><Relationship Id="rId10" Type="http://schemas.openxmlformats.org/officeDocument/2006/relationships/image" Target="../media/image219.emf"/><Relationship Id="rId11" Type="http://schemas.openxmlformats.org/officeDocument/2006/relationships/oleObject" Target="../embeddings/oleObject296.bin"/><Relationship Id="rId12" Type="http://schemas.openxmlformats.org/officeDocument/2006/relationships/image" Target="../media/image220.emf"/><Relationship Id="rId13" Type="http://schemas.openxmlformats.org/officeDocument/2006/relationships/oleObject" Target="../embeddings/oleObject297.bin"/><Relationship Id="rId14" Type="http://schemas.openxmlformats.org/officeDocument/2006/relationships/image" Target="../media/image221.emf"/><Relationship Id="rId15" Type="http://schemas.openxmlformats.org/officeDocument/2006/relationships/oleObject" Target="../embeddings/oleObject298.bin"/><Relationship Id="rId16" Type="http://schemas.openxmlformats.org/officeDocument/2006/relationships/image" Target="../media/image222.emf"/><Relationship Id="rId17" Type="http://schemas.openxmlformats.org/officeDocument/2006/relationships/oleObject" Target="../embeddings/oleObject299.bin"/><Relationship Id="rId18" Type="http://schemas.openxmlformats.org/officeDocument/2006/relationships/image" Target="../media/image223.emf"/><Relationship Id="rId19" Type="http://schemas.openxmlformats.org/officeDocument/2006/relationships/oleObject" Target="../embeddings/oleObject300.bin"/><Relationship Id="rId37" Type="http://schemas.openxmlformats.org/officeDocument/2006/relationships/oleObject" Target="../embeddings/oleObject309.bin"/><Relationship Id="rId38" Type="http://schemas.openxmlformats.org/officeDocument/2006/relationships/image" Target="../media/image233.emf"/><Relationship Id="rId39" Type="http://schemas.openxmlformats.org/officeDocument/2006/relationships/oleObject" Target="../embeddings/oleObject310.bin"/><Relationship Id="rId40" Type="http://schemas.openxmlformats.org/officeDocument/2006/relationships/image" Target="../media/image234.emf"/><Relationship Id="rId41" Type="http://schemas.openxmlformats.org/officeDocument/2006/relationships/oleObject" Target="../embeddings/oleObject311.bin"/><Relationship Id="rId42" Type="http://schemas.openxmlformats.org/officeDocument/2006/relationships/image" Target="../media/image235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6" Type="http://schemas.openxmlformats.org/officeDocument/2006/relationships/image" Target="../media/image23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360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</a:t>
            </a:r>
            <a:r>
              <a:rPr lang="en-US" sz="1200" dirty="0" smtClean="0">
                <a:latin typeface="Times New Roman"/>
                <a:cs typeface="Times New Roman"/>
              </a:rPr>
              <a:t>.)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246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CHAPTER  29: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004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Apple Chancery"/>
                <a:cs typeface="Apple Chancery"/>
              </a:rPr>
              <a:t>Magnetic Fields and Sources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6103947"/>
            <a:ext cx="17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hoto courtesy of Mr. White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pic>
        <p:nvPicPr>
          <p:cNvPr id="9" name="Picture 8" descr="iStock_000000352839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8504"/>
            <a:ext cx="7315200" cy="48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4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3025" y="50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b="1" smtClean="0">
                <a:solidFill>
                  <a:srgbClr val="FF0000"/>
                </a:solidFill>
                <a:latin typeface="Apple Chancery"/>
                <a:cs typeface="Apple Chancery"/>
              </a:rPr>
              <a:t>Terminology and </a:t>
            </a:r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Compass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838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" charset="0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10.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25" y="891384"/>
            <a:ext cx="415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Place a compass </a:t>
            </a:r>
            <a:r>
              <a:rPr lang="en-US" sz="2000" dirty="0" smtClean="0">
                <a:latin typeface="Times New Roman"/>
                <a:cs typeface="Times New Roman"/>
              </a:rPr>
              <a:t>in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earth’s magnetic field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11963" y="1643090"/>
            <a:ext cx="3013167" cy="301316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310563" y="1301777"/>
            <a:ext cx="0" cy="3810000"/>
          </a:xfrm>
          <a:prstGeom prst="line">
            <a:avLst/>
          </a:prstGeom>
          <a:ln w="12700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16530" y="1375201"/>
            <a:ext cx="137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Apple Chancery"/>
                <a:cs typeface="Apple Chancery"/>
              </a:rPr>
              <a:t>orth geographic pole</a:t>
            </a:r>
            <a:endParaRPr lang="en-US" sz="16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09673" y="2776657"/>
            <a:ext cx="801780" cy="80178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01898" y="2844827"/>
            <a:ext cx="84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compass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32763" y="2895627"/>
            <a:ext cx="355600" cy="5579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77413" y="3475945"/>
            <a:ext cx="170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orth geographic seeking pole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558213" y="2952777"/>
            <a:ext cx="1266917" cy="660433"/>
          </a:xfrm>
          <a:custGeom>
            <a:avLst/>
            <a:gdLst>
              <a:gd name="connsiteX0" fmla="*/ 0 w 1409700"/>
              <a:gd name="connsiteY0" fmla="*/ 0 h 660433"/>
              <a:gd name="connsiteX1" fmla="*/ 755650 w 1409700"/>
              <a:gd name="connsiteY1" fmla="*/ 660400 h 660433"/>
              <a:gd name="connsiteX2" fmla="*/ 615950 w 1409700"/>
              <a:gd name="connsiteY2" fmla="*/ 31750 h 660433"/>
              <a:gd name="connsiteX3" fmla="*/ 1409700 w 1409700"/>
              <a:gd name="connsiteY3" fmla="*/ 628650 h 66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700" h="660433">
                <a:moveTo>
                  <a:pt x="0" y="0"/>
                </a:moveTo>
                <a:cubicBezTo>
                  <a:pt x="326496" y="327554"/>
                  <a:pt x="652992" y="655108"/>
                  <a:pt x="755650" y="660400"/>
                </a:cubicBezTo>
                <a:cubicBezTo>
                  <a:pt x="858308" y="665692"/>
                  <a:pt x="506942" y="37042"/>
                  <a:pt x="615950" y="31750"/>
                </a:cubicBezTo>
                <a:cubicBezTo>
                  <a:pt x="724958" y="26458"/>
                  <a:pt x="1409700" y="628650"/>
                  <a:pt x="1409700" y="628650"/>
                </a:cubicBezTo>
              </a:path>
            </a:pathLst>
          </a:custGeom>
          <a:ln w="12700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43813" y="4063811"/>
            <a:ext cx="137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pple Chancery"/>
                <a:cs typeface="Apple Chancery"/>
              </a:rPr>
              <a:t>south geographic pole</a:t>
            </a:r>
            <a:endParaRPr lang="en-US" sz="16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497763" y="1835150"/>
            <a:ext cx="3261410" cy="3613722"/>
            <a:chOff x="4762500" y="2133573"/>
            <a:chExt cx="3261410" cy="3613722"/>
          </a:xfrm>
        </p:grpSpPr>
        <p:sp>
          <p:nvSpPr>
            <p:cNvPr id="48" name="Freeform 47"/>
            <p:cNvSpPr/>
            <p:nvPr/>
          </p:nvSpPr>
          <p:spPr>
            <a:xfrm>
              <a:off x="4762500" y="2133573"/>
              <a:ext cx="3261410" cy="3613722"/>
            </a:xfrm>
            <a:custGeom>
              <a:avLst/>
              <a:gdLst>
                <a:gd name="connsiteX0" fmla="*/ 1663700 w 3261410"/>
                <a:gd name="connsiteY0" fmla="*/ 57177 h 3613722"/>
                <a:gd name="connsiteX1" fmla="*/ 2051050 w 3261410"/>
                <a:gd name="connsiteY1" fmla="*/ 27 h 3613722"/>
                <a:gd name="connsiteX2" fmla="*/ 2520950 w 3261410"/>
                <a:gd name="connsiteY2" fmla="*/ 63527 h 3613722"/>
                <a:gd name="connsiteX3" fmla="*/ 2901950 w 3261410"/>
                <a:gd name="connsiteY3" fmla="*/ 298477 h 3613722"/>
                <a:gd name="connsiteX4" fmla="*/ 3155950 w 3261410"/>
                <a:gd name="connsiteY4" fmla="*/ 698527 h 3613722"/>
                <a:gd name="connsiteX5" fmla="*/ 3257550 w 3261410"/>
                <a:gd name="connsiteY5" fmla="*/ 1219227 h 3613722"/>
                <a:gd name="connsiteX6" fmla="*/ 3225800 w 3261410"/>
                <a:gd name="connsiteY6" fmla="*/ 1778027 h 3613722"/>
                <a:gd name="connsiteX7" fmla="*/ 3092450 w 3261410"/>
                <a:gd name="connsiteY7" fmla="*/ 2273327 h 3613722"/>
                <a:gd name="connsiteX8" fmla="*/ 2851150 w 3261410"/>
                <a:gd name="connsiteY8" fmla="*/ 2679727 h 3613722"/>
                <a:gd name="connsiteX9" fmla="*/ 2609850 w 3261410"/>
                <a:gd name="connsiteY9" fmla="*/ 2990877 h 3613722"/>
                <a:gd name="connsiteX10" fmla="*/ 2235200 w 3261410"/>
                <a:gd name="connsiteY10" fmla="*/ 3282977 h 3613722"/>
                <a:gd name="connsiteX11" fmla="*/ 1720850 w 3261410"/>
                <a:gd name="connsiteY11" fmla="*/ 3517927 h 3613722"/>
                <a:gd name="connsiteX12" fmla="*/ 1225550 w 3261410"/>
                <a:gd name="connsiteY12" fmla="*/ 3613177 h 3613722"/>
                <a:gd name="connsiteX13" fmla="*/ 679450 w 3261410"/>
                <a:gd name="connsiteY13" fmla="*/ 3543327 h 3613722"/>
                <a:gd name="connsiteX14" fmla="*/ 279400 w 3261410"/>
                <a:gd name="connsiteY14" fmla="*/ 3289327 h 3613722"/>
                <a:gd name="connsiteX15" fmla="*/ 76200 w 3261410"/>
                <a:gd name="connsiteY15" fmla="*/ 2946427 h 3613722"/>
                <a:gd name="connsiteX16" fmla="*/ 0 w 3261410"/>
                <a:gd name="connsiteY16" fmla="*/ 2590827 h 361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1410" h="3613722">
                  <a:moveTo>
                    <a:pt x="1663700" y="57177"/>
                  </a:moveTo>
                  <a:cubicBezTo>
                    <a:pt x="1785937" y="28073"/>
                    <a:pt x="1908175" y="-1031"/>
                    <a:pt x="2051050" y="27"/>
                  </a:cubicBezTo>
                  <a:cubicBezTo>
                    <a:pt x="2193925" y="1085"/>
                    <a:pt x="2379133" y="13785"/>
                    <a:pt x="2520950" y="63527"/>
                  </a:cubicBezTo>
                  <a:cubicBezTo>
                    <a:pt x="2662767" y="113269"/>
                    <a:pt x="2796117" y="192644"/>
                    <a:pt x="2901950" y="298477"/>
                  </a:cubicBezTo>
                  <a:cubicBezTo>
                    <a:pt x="3007783" y="404310"/>
                    <a:pt x="3096683" y="545069"/>
                    <a:pt x="3155950" y="698527"/>
                  </a:cubicBezTo>
                  <a:cubicBezTo>
                    <a:pt x="3215217" y="851985"/>
                    <a:pt x="3245908" y="1039310"/>
                    <a:pt x="3257550" y="1219227"/>
                  </a:cubicBezTo>
                  <a:cubicBezTo>
                    <a:pt x="3269192" y="1399144"/>
                    <a:pt x="3253317" y="1602344"/>
                    <a:pt x="3225800" y="1778027"/>
                  </a:cubicBezTo>
                  <a:cubicBezTo>
                    <a:pt x="3198283" y="1953710"/>
                    <a:pt x="3154892" y="2123044"/>
                    <a:pt x="3092450" y="2273327"/>
                  </a:cubicBezTo>
                  <a:cubicBezTo>
                    <a:pt x="3030008" y="2423610"/>
                    <a:pt x="2931583" y="2560135"/>
                    <a:pt x="2851150" y="2679727"/>
                  </a:cubicBezTo>
                  <a:cubicBezTo>
                    <a:pt x="2770717" y="2799319"/>
                    <a:pt x="2712508" y="2890335"/>
                    <a:pt x="2609850" y="2990877"/>
                  </a:cubicBezTo>
                  <a:cubicBezTo>
                    <a:pt x="2507192" y="3091419"/>
                    <a:pt x="2383367" y="3195135"/>
                    <a:pt x="2235200" y="3282977"/>
                  </a:cubicBezTo>
                  <a:cubicBezTo>
                    <a:pt x="2087033" y="3370819"/>
                    <a:pt x="1889125" y="3462894"/>
                    <a:pt x="1720850" y="3517927"/>
                  </a:cubicBezTo>
                  <a:cubicBezTo>
                    <a:pt x="1552575" y="3572960"/>
                    <a:pt x="1399117" y="3608944"/>
                    <a:pt x="1225550" y="3613177"/>
                  </a:cubicBezTo>
                  <a:cubicBezTo>
                    <a:pt x="1051983" y="3617410"/>
                    <a:pt x="837142" y="3597302"/>
                    <a:pt x="679450" y="3543327"/>
                  </a:cubicBezTo>
                  <a:cubicBezTo>
                    <a:pt x="521758" y="3489352"/>
                    <a:pt x="379942" y="3388810"/>
                    <a:pt x="279400" y="3289327"/>
                  </a:cubicBezTo>
                  <a:cubicBezTo>
                    <a:pt x="178858" y="3189844"/>
                    <a:pt x="122767" y="3062844"/>
                    <a:pt x="76200" y="2946427"/>
                  </a:cubicBezTo>
                  <a:cubicBezTo>
                    <a:pt x="29633" y="2830010"/>
                    <a:pt x="0" y="2590827"/>
                    <a:pt x="0" y="2590827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68850" y="2197100"/>
              <a:ext cx="2806736" cy="3111972"/>
            </a:xfrm>
            <a:custGeom>
              <a:avLst/>
              <a:gdLst>
                <a:gd name="connsiteX0" fmla="*/ 1657350 w 2806736"/>
                <a:gd name="connsiteY0" fmla="*/ 0 h 3111972"/>
                <a:gd name="connsiteX1" fmla="*/ 1955800 w 2806736"/>
                <a:gd name="connsiteY1" fmla="*/ 69850 h 3111972"/>
                <a:gd name="connsiteX2" fmla="*/ 2311400 w 2806736"/>
                <a:gd name="connsiteY2" fmla="*/ 222250 h 3111972"/>
                <a:gd name="connsiteX3" fmla="*/ 2590800 w 2806736"/>
                <a:gd name="connsiteY3" fmla="*/ 476250 h 3111972"/>
                <a:gd name="connsiteX4" fmla="*/ 2749550 w 2806736"/>
                <a:gd name="connsiteY4" fmla="*/ 793750 h 3111972"/>
                <a:gd name="connsiteX5" fmla="*/ 2806700 w 2806736"/>
                <a:gd name="connsiteY5" fmla="*/ 1250950 h 3111972"/>
                <a:gd name="connsiteX6" fmla="*/ 2743200 w 2806736"/>
                <a:gd name="connsiteY6" fmla="*/ 1739900 h 3111972"/>
                <a:gd name="connsiteX7" fmla="*/ 2546350 w 2806736"/>
                <a:gd name="connsiteY7" fmla="*/ 2222500 h 3111972"/>
                <a:gd name="connsiteX8" fmla="*/ 2298700 w 2806736"/>
                <a:gd name="connsiteY8" fmla="*/ 2597150 h 3111972"/>
                <a:gd name="connsiteX9" fmla="*/ 1847850 w 2806736"/>
                <a:gd name="connsiteY9" fmla="*/ 2908300 h 3111972"/>
                <a:gd name="connsiteX10" fmla="*/ 1263650 w 2806736"/>
                <a:gd name="connsiteY10" fmla="*/ 3098800 h 3111972"/>
                <a:gd name="connsiteX11" fmla="*/ 628650 w 2806736"/>
                <a:gd name="connsiteY11" fmla="*/ 3067050 h 3111972"/>
                <a:gd name="connsiteX12" fmla="*/ 254000 w 2806736"/>
                <a:gd name="connsiteY12" fmla="*/ 2838450 h 3111972"/>
                <a:gd name="connsiteX13" fmla="*/ 0 w 2806736"/>
                <a:gd name="connsiteY13" fmla="*/ 2508250 h 311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6736" h="3111972">
                  <a:moveTo>
                    <a:pt x="1657350" y="0"/>
                  </a:moveTo>
                  <a:cubicBezTo>
                    <a:pt x="1752071" y="16404"/>
                    <a:pt x="1846792" y="32808"/>
                    <a:pt x="1955800" y="69850"/>
                  </a:cubicBezTo>
                  <a:cubicBezTo>
                    <a:pt x="2064808" y="106892"/>
                    <a:pt x="2205567" y="154517"/>
                    <a:pt x="2311400" y="222250"/>
                  </a:cubicBezTo>
                  <a:cubicBezTo>
                    <a:pt x="2417233" y="289983"/>
                    <a:pt x="2517775" y="381000"/>
                    <a:pt x="2590800" y="476250"/>
                  </a:cubicBezTo>
                  <a:cubicBezTo>
                    <a:pt x="2663825" y="571500"/>
                    <a:pt x="2713567" y="664633"/>
                    <a:pt x="2749550" y="793750"/>
                  </a:cubicBezTo>
                  <a:cubicBezTo>
                    <a:pt x="2785533" y="922867"/>
                    <a:pt x="2807758" y="1093258"/>
                    <a:pt x="2806700" y="1250950"/>
                  </a:cubicBezTo>
                  <a:cubicBezTo>
                    <a:pt x="2805642" y="1408642"/>
                    <a:pt x="2786592" y="1577975"/>
                    <a:pt x="2743200" y="1739900"/>
                  </a:cubicBezTo>
                  <a:cubicBezTo>
                    <a:pt x="2699808" y="1901825"/>
                    <a:pt x="2620433" y="2079625"/>
                    <a:pt x="2546350" y="2222500"/>
                  </a:cubicBezTo>
                  <a:cubicBezTo>
                    <a:pt x="2472267" y="2365375"/>
                    <a:pt x="2415117" y="2482850"/>
                    <a:pt x="2298700" y="2597150"/>
                  </a:cubicBezTo>
                  <a:cubicBezTo>
                    <a:pt x="2182283" y="2711450"/>
                    <a:pt x="2020358" y="2824692"/>
                    <a:pt x="1847850" y="2908300"/>
                  </a:cubicBezTo>
                  <a:cubicBezTo>
                    <a:pt x="1675342" y="2991908"/>
                    <a:pt x="1466850" y="3072342"/>
                    <a:pt x="1263650" y="3098800"/>
                  </a:cubicBezTo>
                  <a:cubicBezTo>
                    <a:pt x="1060450" y="3125258"/>
                    <a:pt x="796925" y="3110442"/>
                    <a:pt x="628650" y="3067050"/>
                  </a:cubicBezTo>
                  <a:cubicBezTo>
                    <a:pt x="460375" y="3023658"/>
                    <a:pt x="358775" y="2931583"/>
                    <a:pt x="254000" y="2838450"/>
                  </a:cubicBezTo>
                  <a:cubicBezTo>
                    <a:pt x="149225" y="2745317"/>
                    <a:pt x="74612" y="2626783"/>
                    <a:pt x="0" y="250825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762500" y="2197100"/>
              <a:ext cx="2542925" cy="2927600"/>
            </a:xfrm>
            <a:custGeom>
              <a:avLst/>
              <a:gdLst>
                <a:gd name="connsiteX0" fmla="*/ 1663700 w 2542925"/>
                <a:gd name="connsiteY0" fmla="*/ 0 h 2927600"/>
                <a:gd name="connsiteX1" fmla="*/ 2070100 w 2542925"/>
                <a:gd name="connsiteY1" fmla="*/ 203200 h 2927600"/>
                <a:gd name="connsiteX2" fmla="*/ 2362200 w 2542925"/>
                <a:gd name="connsiteY2" fmla="*/ 482600 h 2927600"/>
                <a:gd name="connsiteX3" fmla="*/ 2514600 w 2542925"/>
                <a:gd name="connsiteY3" fmla="*/ 838200 h 2927600"/>
                <a:gd name="connsiteX4" fmla="*/ 2540000 w 2542925"/>
                <a:gd name="connsiteY4" fmla="*/ 1346200 h 2927600"/>
                <a:gd name="connsiteX5" fmla="*/ 2476500 w 2542925"/>
                <a:gd name="connsiteY5" fmla="*/ 1765300 h 2927600"/>
                <a:gd name="connsiteX6" fmla="*/ 2273300 w 2542925"/>
                <a:gd name="connsiteY6" fmla="*/ 2235200 h 2927600"/>
                <a:gd name="connsiteX7" fmla="*/ 1905000 w 2542925"/>
                <a:gd name="connsiteY7" fmla="*/ 2603500 h 2927600"/>
                <a:gd name="connsiteX8" fmla="*/ 1358900 w 2542925"/>
                <a:gd name="connsiteY8" fmla="*/ 2882900 h 2927600"/>
                <a:gd name="connsiteX9" fmla="*/ 787400 w 2542925"/>
                <a:gd name="connsiteY9" fmla="*/ 2921000 h 2927600"/>
                <a:gd name="connsiteX10" fmla="*/ 393700 w 2542925"/>
                <a:gd name="connsiteY10" fmla="*/ 2819400 h 2927600"/>
                <a:gd name="connsiteX11" fmla="*/ 0 w 2542925"/>
                <a:gd name="connsiteY11" fmla="*/ 2514600 h 2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2925" h="2927600">
                  <a:moveTo>
                    <a:pt x="1663700" y="0"/>
                  </a:moveTo>
                  <a:cubicBezTo>
                    <a:pt x="1808691" y="61383"/>
                    <a:pt x="1953683" y="122767"/>
                    <a:pt x="2070100" y="203200"/>
                  </a:cubicBezTo>
                  <a:cubicBezTo>
                    <a:pt x="2186517" y="283633"/>
                    <a:pt x="2288117" y="376767"/>
                    <a:pt x="2362200" y="482600"/>
                  </a:cubicBezTo>
                  <a:cubicBezTo>
                    <a:pt x="2436283" y="588433"/>
                    <a:pt x="2484967" y="694267"/>
                    <a:pt x="2514600" y="838200"/>
                  </a:cubicBezTo>
                  <a:cubicBezTo>
                    <a:pt x="2544233" y="982133"/>
                    <a:pt x="2546350" y="1191683"/>
                    <a:pt x="2540000" y="1346200"/>
                  </a:cubicBezTo>
                  <a:cubicBezTo>
                    <a:pt x="2533650" y="1500717"/>
                    <a:pt x="2520950" y="1617133"/>
                    <a:pt x="2476500" y="1765300"/>
                  </a:cubicBezTo>
                  <a:cubicBezTo>
                    <a:pt x="2432050" y="1913467"/>
                    <a:pt x="2368550" y="2095500"/>
                    <a:pt x="2273300" y="2235200"/>
                  </a:cubicBezTo>
                  <a:cubicBezTo>
                    <a:pt x="2178050" y="2374900"/>
                    <a:pt x="2057400" y="2495550"/>
                    <a:pt x="1905000" y="2603500"/>
                  </a:cubicBezTo>
                  <a:cubicBezTo>
                    <a:pt x="1752600" y="2711450"/>
                    <a:pt x="1545167" y="2829983"/>
                    <a:pt x="1358900" y="2882900"/>
                  </a:cubicBezTo>
                  <a:cubicBezTo>
                    <a:pt x="1172633" y="2935817"/>
                    <a:pt x="948267" y="2931583"/>
                    <a:pt x="787400" y="2921000"/>
                  </a:cubicBezTo>
                  <a:cubicBezTo>
                    <a:pt x="626533" y="2910417"/>
                    <a:pt x="524933" y="2887133"/>
                    <a:pt x="393700" y="2819400"/>
                  </a:cubicBezTo>
                  <a:cubicBezTo>
                    <a:pt x="262467" y="2751667"/>
                    <a:pt x="0" y="2514600"/>
                    <a:pt x="0" y="251460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 flipH="1" flipV="1">
            <a:off x="3889235" y="868196"/>
            <a:ext cx="3261410" cy="3613722"/>
            <a:chOff x="4762500" y="2133573"/>
            <a:chExt cx="3261410" cy="3613722"/>
          </a:xfrm>
        </p:grpSpPr>
        <p:sp>
          <p:nvSpPr>
            <p:cNvPr id="61" name="Freeform 60"/>
            <p:cNvSpPr/>
            <p:nvPr/>
          </p:nvSpPr>
          <p:spPr>
            <a:xfrm>
              <a:off x="4762500" y="2133573"/>
              <a:ext cx="3261410" cy="3613722"/>
            </a:xfrm>
            <a:custGeom>
              <a:avLst/>
              <a:gdLst>
                <a:gd name="connsiteX0" fmla="*/ 1663700 w 3261410"/>
                <a:gd name="connsiteY0" fmla="*/ 57177 h 3613722"/>
                <a:gd name="connsiteX1" fmla="*/ 2051050 w 3261410"/>
                <a:gd name="connsiteY1" fmla="*/ 27 h 3613722"/>
                <a:gd name="connsiteX2" fmla="*/ 2520950 w 3261410"/>
                <a:gd name="connsiteY2" fmla="*/ 63527 h 3613722"/>
                <a:gd name="connsiteX3" fmla="*/ 2901950 w 3261410"/>
                <a:gd name="connsiteY3" fmla="*/ 298477 h 3613722"/>
                <a:gd name="connsiteX4" fmla="*/ 3155950 w 3261410"/>
                <a:gd name="connsiteY4" fmla="*/ 698527 h 3613722"/>
                <a:gd name="connsiteX5" fmla="*/ 3257550 w 3261410"/>
                <a:gd name="connsiteY5" fmla="*/ 1219227 h 3613722"/>
                <a:gd name="connsiteX6" fmla="*/ 3225800 w 3261410"/>
                <a:gd name="connsiteY6" fmla="*/ 1778027 h 3613722"/>
                <a:gd name="connsiteX7" fmla="*/ 3092450 w 3261410"/>
                <a:gd name="connsiteY7" fmla="*/ 2273327 h 3613722"/>
                <a:gd name="connsiteX8" fmla="*/ 2851150 w 3261410"/>
                <a:gd name="connsiteY8" fmla="*/ 2679727 h 3613722"/>
                <a:gd name="connsiteX9" fmla="*/ 2609850 w 3261410"/>
                <a:gd name="connsiteY9" fmla="*/ 2990877 h 3613722"/>
                <a:gd name="connsiteX10" fmla="*/ 2235200 w 3261410"/>
                <a:gd name="connsiteY10" fmla="*/ 3282977 h 3613722"/>
                <a:gd name="connsiteX11" fmla="*/ 1720850 w 3261410"/>
                <a:gd name="connsiteY11" fmla="*/ 3517927 h 3613722"/>
                <a:gd name="connsiteX12" fmla="*/ 1225550 w 3261410"/>
                <a:gd name="connsiteY12" fmla="*/ 3613177 h 3613722"/>
                <a:gd name="connsiteX13" fmla="*/ 679450 w 3261410"/>
                <a:gd name="connsiteY13" fmla="*/ 3543327 h 3613722"/>
                <a:gd name="connsiteX14" fmla="*/ 279400 w 3261410"/>
                <a:gd name="connsiteY14" fmla="*/ 3289327 h 3613722"/>
                <a:gd name="connsiteX15" fmla="*/ 76200 w 3261410"/>
                <a:gd name="connsiteY15" fmla="*/ 2946427 h 3613722"/>
                <a:gd name="connsiteX16" fmla="*/ 0 w 3261410"/>
                <a:gd name="connsiteY16" fmla="*/ 2590827 h 361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1410" h="3613722">
                  <a:moveTo>
                    <a:pt x="1663700" y="57177"/>
                  </a:moveTo>
                  <a:cubicBezTo>
                    <a:pt x="1785937" y="28073"/>
                    <a:pt x="1908175" y="-1031"/>
                    <a:pt x="2051050" y="27"/>
                  </a:cubicBezTo>
                  <a:cubicBezTo>
                    <a:pt x="2193925" y="1085"/>
                    <a:pt x="2379133" y="13785"/>
                    <a:pt x="2520950" y="63527"/>
                  </a:cubicBezTo>
                  <a:cubicBezTo>
                    <a:pt x="2662767" y="113269"/>
                    <a:pt x="2796117" y="192644"/>
                    <a:pt x="2901950" y="298477"/>
                  </a:cubicBezTo>
                  <a:cubicBezTo>
                    <a:pt x="3007783" y="404310"/>
                    <a:pt x="3096683" y="545069"/>
                    <a:pt x="3155950" y="698527"/>
                  </a:cubicBezTo>
                  <a:cubicBezTo>
                    <a:pt x="3215217" y="851985"/>
                    <a:pt x="3245908" y="1039310"/>
                    <a:pt x="3257550" y="1219227"/>
                  </a:cubicBezTo>
                  <a:cubicBezTo>
                    <a:pt x="3269192" y="1399144"/>
                    <a:pt x="3253317" y="1602344"/>
                    <a:pt x="3225800" y="1778027"/>
                  </a:cubicBezTo>
                  <a:cubicBezTo>
                    <a:pt x="3198283" y="1953710"/>
                    <a:pt x="3154892" y="2123044"/>
                    <a:pt x="3092450" y="2273327"/>
                  </a:cubicBezTo>
                  <a:cubicBezTo>
                    <a:pt x="3030008" y="2423610"/>
                    <a:pt x="2931583" y="2560135"/>
                    <a:pt x="2851150" y="2679727"/>
                  </a:cubicBezTo>
                  <a:cubicBezTo>
                    <a:pt x="2770717" y="2799319"/>
                    <a:pt x="2712508" y="2890335"/>
                    <a:pt x="2609850" y="2990877"/>
                  </a:cubicBezTo>
                  <a:cubicBezTo>
                    <a:pt x="2507192" y="3091419"/>
                    <a:pt x="2383367" y="3195135"/>
                    <a:pt x="2235200" y="3282977"/>
                  </a:cubicBezTo>
                  <a:cubicBezTo>
                    <a:pt x="2087033" y="3370819"/>
                    <a:pt x="1889125" y="3462894"/>
                    <a:pt x="1720850" y="3517927"/>
                  </a:cubicBezTo>
                  <a:cubicBezTo>
                    <a:pt x="1552575" y="3572960"/>
                    <a:pt x="1399117" y="3608944"/>
                    <a:pt x="1225550" y="3613177"/>
                  </a:cubicBezTo>
                  <a:cubicBezTo>
                    <a:pt x="1051983" y="3617410"/>
                    <a:pt x="837142" y="3597302"/>
                    <a:pt x="679450" y="3543327"/>
                  </a:cubicBezTo>
                  <a:cubicBezTo>
                    <a:pt x="521758" y="3489352"/>
                    <a:pt x="379942" y="3388810"/>
                    <a:pt x="279400" y="3289327"/>
                  </a:cubicBezTo>
                  <a:cubicBezTo>
                    <a:pt x="178858" y="3189844"/>
                    <a:pt x="122767" y="3062844"/>
                    <a:pt x="76200" y="2946427"/>
                  </a:cubicBezTo>
                  <a:cubicBezTo>
                    <a:pt x="29633" y="2830010"/>
                    <a:pt x="0" y="2590827"/>
                    <a:pt x="0" y="2590827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768850" y="2197100"/>
              <a:ext cx="2806736" cy="3111972"/>
            </a:xfrm>
            <a:custGeom>
              <a:avLst/>
              <a:gdLst>
                <a:gd name="connsiteX0" fmla="*/ 1657350 w 2806736"/>
                <a:gd name="connsiteY0" fmla="*/ 0 h 3111972"/>
                <a:gd name="connsiteX1" fmla="*/ 1955800 w 2806736"/>
                <a:gd name="connsiteY1" fmla="*/ 69850 h 3111972"/>
                <a:gd name="connsiteX2" fmla="*/ 2311400 w 2806736"/>
                <a:gd name="connsiteY2" fmla="*/ 222250 h 3111972"/>
                <a:gd name="connsiteX3" fmla="*/ 2590800 w 2806736"/>
                <a:gd name="connsiteY3" fmla="*/ 476250 h 3111972"/>
                <a:gd name="connsiteX4" fmla="*/ 2749550 w 2806736"/>
                <a:gd name="connsiteY4" fmla="*/ 793750 h 3111972"/>
                <a:gd name="connsiteX5" fmla="*/ 2806700 w 2806736"/>
                <a:gd name="connsiteY5" fmla="*/ 1250950 h 3111972"/>
                <a:gd name="connsiteX6" fmla="*/ 2743200 w 2806736"/>
                <a:gd name="connsiteY6" fmla="*/ 1739900 h 3111972"/>
                <a:gd name="connsiteX7" fmla="*/ 2546350 w 2806736"/>
                <a:gd name="connsiteY7" fmla="*/ 2222500 h 3111972"/>
                <a:gd name="connsiteX8" fmla="*/ 2298700 w 2806736"/>
                <a:gd name="connsiteY8" fmla="*/ 2597150 h 3111972"/>
                <a:gd name="connsiteX9" fmla="*/ 1847850 w 2806736"/>
                <a:gd name="connsiteY9" fmla="*/ 2908300 h 3111972"/>
                <a:gd name="connsiteX10" fmla="*/ 1263650 w 2806736"/>
                <a:gd name="connsiteY10" fmla="*/ 3098800 h 3111972"/>
                <a:gd name="connsiteX11" fmla="*/ 628650 w 2806736"/>
                <a:gd name="connsiteY11" fmla="*/ 3067050 h 3111972"/>
                <a:gd name="connsiteX12" fmla="*/ 254000 w 2806736"/>
                <a:gd name="connsiteY12" fmla="*/ 2838450 h 3111972"/>
                <a:gd name="connsiteX13" fmla="*/ 0 w 2806736"/>
                <a:gd name="connsiteY13" fmla="*/ 2508250 h 311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6736" h="3111972">
                  <a:moveTo>
                    <a:pt x="1657350" y="0"/>
                  </a:moveTo>
                  <a:cubicBezTo>
                    <a:pt x="1752071" y="16404"/>
                    <a:pt x="1846792" y="32808"/>
                    <a:pt x="1955800" y="69850"/>
                  </a:cubicBezTo>
                  <a:cubicBezTo>
                    <a:pt x="2064808" y="106892"/>
                    <a:pt x="2205567" y="154517"/>
                    <a:pt x="2311400" y="222250"/>
                  </a:cubicBezTo>
                  <a:cubicBezTo>
                    <a:pt x="2417233" y="289983"/>
                    <a:pt x="2517775" y="381000"/>
                    <a:pt x="2590800" y="476250"/>
                  </a:cubicBezTo>
                  <a:cubicBezTo>
                    <a:pt x="2663825" y="571500"/>
                    <a:pt x="2713567" y="664633"/>
                    <a:pt x="2749550" y="793750"/>
                  </a:cubicBezTo>
                  <a:cubicBezTo>
                    <a:pt x="2785533" y="922867"/>
                    <a:pt x="2807758" y="1093258"/>
                    <a:pt x="2806700" y="1250950"/>
                  </a:cubicBezTo>
                  <a:cubicBezTo>
                    <a:pt x="2805642" y="1408642"/>
                    <a:pt x="2786592" y="1577975"/>
                    <a:pt x="2743200" y="1739900"/>
                  </a:cubicBezTo>
                  <a:cubicBezTo>
                    <a:pt x="2699808" y="1901825"/>
                    <a:pt x="2620433" y="2079625"/>
                    <a:pt x="2546350" y="2222500"/>
                  </a:cubicBezTo>
                  <a:cubicBezTo>
                    <a:pt x="2472267" y="2365375"/>
                    <a:pt x="2415117" y="2482850"/>
                    <a:pt x="2298700" y="2597150"/>
                  </a:cubicBezTo>
                  <a:cubicBezTo>
                    <a:pt x="2182283" y="2711450"/>
                    <a:pt x="2020358" y="2824692"/>
                    <a:pt x="1847850" y="2908300"/>
                  </a:cubicBezTo>
                  <a:cubicBezTo>
                    <a:pt x="1675342" y="2991908"/>
                    <a:pt x="1466850" y="3072342"/>
                    <a:pt x="1263650" y="3098800"/>
                  </a:cubicBezTo>
                  <a:cubicBezTo>
                    <a:pt x="1060450" y="3125258"/>
                    <a:pt x="796925" y="3110442"/>
                    <a:pt x="628650" y="3067050"/>
                  </a:cubicBezTo>
                  <a:cubicBezTo>
                    <a:pt x="460375" y="3023658"/>
                    <a:pt x="358775" y="2931583"/>
                    <a:pt x="254000" y="2838450"/>
                  </a:cubicBezTo>
                  <a:cubicBezTo>
                    <a:pt x="149225" y="2745317"/>
                    <a:pt x="74612" y="2626783"/>
                    <a:pt x="0" y="250825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762500" y="2197100"/>
              <a:ext cx="2542925" cy="2927600"/>
            </a:xfrm>
            <a:custGeom>
              <a:avLst/>
              <a:gdLst>
                <a:gd name="connsiteX0" fmla="*/ 1663700 w 2542925"/>
                <a:gd name="connsiteY0" fmla="*/ 0 h 2927600"/>
                <a:gd name="connsiteX1" fmla="*/ 2070100 w 2542925"/>
                <a:gd name="connsiteY1" fmla="*/ 203200 h 2927600"/>
                <a:gd name="connsiteX2" fmla="*/ 2362200 w 2542925"/>
                <a:gd name="connsiteY2" fmla="*/ 482600 h 2927600"/>
                <a:gd name="connsiteX3" fmla="*/ 2514600 w 2542925"/>
                <a:gd name="connsiteY3" fmla="*/ 838200 h 2927600"/>
                <a:gd name="connsiteX4" fmla="*/ 2540000 w 2542925"/>
                <a:gd name="connsiteY4" fmla="*/ 1346200 h 2927600"/>
                <a:gd name="connsiteX5" fmla="*/ 2476500 w 2542925"/>
                <a:gd name="connsiteY5" fmla="*/ 1765300 h 2927600"/>
                <a:gd name="connsiteX6" fmla="*/ 2273300 w 2542925"/>
                <a:gd name="connsiteY6" fmla="*/ 2235200 h 2927600"/>
                <a:gd name="connsiteX7" fmla="*/ 1905000 w 2542925"/>
                <a:gd name="connsiteY7" fmla="*/ 2603500 h 2927600"/>
                <a:gd name="connsiteX8" fmla="*/ 1358900 w 2542925"/>
                <a:gd name="connsiteY8" fmla="*/ 2882900 h 2927600"/>
                <a:gd name="connsiteX9" fmla="*/ 787400 w 2542925"/>
                <a:gd name="connsiteY9" fmla="*/ 2921000 h 2927600"/>
                <a:gd name="connsiteX10" fmla="*/ 393700 w 2542925"/>
                <a:gd name="connsiteY10" fmla="*/ 2819400 h 2927600"/>
                <a:gd name="connsiteX11" fmla="*/ 0 w 2542925"/>
                <a:gd name="connsiteY11" fmla="*/ 2514600 h 2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2925" h="2927600">
                  <a:moveTo>
                    <a:pt x="1663700" y="0"/>
                  </a:moveTo>
                  <a:cubicBezTo>
                    <a:pt x="1808691" y="61383"/>
                    <a:pt x="1953683" y="122767"/>
                    <a:pt x="2070100" y="203200"/>
                  </a:cubicBezTo>
                  <a:cubicBezTo>
                    <a:pt x="2186517" y="283633"/>
                    <a:pt x="2288117" y="376767"/>
                    <a:pt x="2362200" y="482600"/>
                  </a:cubicBezTo>
                  <a:cubicBezTo>
                    <a:pt x="2436283" y="588433"/>
                    <a:pt x="2484967" y="694267"/>
                    <a:pt x="2514600" y="838200"/>
                  </a:cubicBezTo>
                  <a:cubicBezTo>
                    <a:pt x="2544233" y="982133"/>
                    <a:pt x="2546350" y="1191683"/>
                    <a:pt x="2540000" y="1346200"/>
                  </a:cubicBezTo>
                  <a:cubicBezTo>
                    <a:pt x="2533650" y="1500717"/>
                    <a:pt x="2520950" y="1617133"/>
                    <a:pt x="2476500" y="1765300"/>
                  </a:cubicBezTo>
                  <a:cubicBezTo>
                    <a:pt x="2432050" y="1913467"/>
                    <a:pt x="2368550" y="2095500"/>
                    <a:pt x="2273300" y="2235200"/>
                  </a:cubicBezTo>
                  <a:cubicBezTo>
                    <a:pt x="2178050" y="2374900"/>
                    <a:pt x="2057400" y="2495550"/>
                    <a:pt x="1905000" y="2603500"/>
                  </a:cubicBezTo>
                  <a:cubicBezTo>
                    <a:pt x="1752600" y="2711450"/>
                    <a:pt x="1545167" y="2829983"/>
                    <a:pt x="1358900" y="2882900"/>
                  </a:cubicBezTo>
                  <a:cubicBezTo>
                    <a:pt x="1172633" y="2935817"/>
                    <a:pt x="948267" y="2931583"/>
                    <a:pt x="787400" y="2921000"/>
                  </a:cubicBezTo>
                  <a:cubicBezTo>
                    <a:pt x="626533" y="2910417"/>
                    <a:pt x="524933" y="2887133"/>
                    <a:pt x="393700" y="2819400"/>
                  </a:cubicBezTo>
                  <a:cubicBezTo>
                    <a:pt x="262467" y="2751667"/>
                    <a:pt x="0" y="2514600"/>
                    <a:pt x="0" y="251460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3024" y="1790699"/>
            <a:ext cx="3965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compass end </a:t>
            </a:r>
            <a:r>
              <a:rPr lang="en-US" sz="2000" dirty="0" smtClean="0">
                <a:latin typeface="Times New Roman"/>
                <a:cs typeface="Times New Roman"/>
              </a:rPr>
              <a:t>that originally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pointed toward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north geographic hemisphere </a:t>
            </a:r>
            <a:r>
              <a:rPr lang="en-US" sz="2000" dirty="0" smtClean="0">
                <a:latin typeface="Times New Roman"/>
                <a:cs typeface="Times New Roman"/>
              </a:rPr>
              <a:t>was called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north geographic seeking magnetic pole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024" y="3290061"/>
            <a:ext cx="3965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With time, </a:t>
            </a:r>
            <a:r>
              <a:rPr lang="en-US" sz="2000" dirty="0" smtClean="0">
                <a:latin typeface="Times New Roman"/>
                <a:cs typeface="Times New Roman"/>
              </a:rPr>
              <a:t>the word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geographic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was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dropped</a:t>
            </a:r>
            <a:r>
              <a:rPr lang="en-US" sz="2000" dirty="0" smtClean="0">
                <a:latin typeface="Times New Roman"/>
                <a:cs typeface="Times New Roman"/>
              </a:rPr>
              <a:t> leaving </a:t>
            </a:r>
            <a:r>
              <a:rPr lang="en-US" sz="2000" i="1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north seeking magnetic pole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and with even more time,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seeking and magnetic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was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dropped</a:t>
            </a:r>
            <a:r>
              <a:rPr lang="en-US" sz="2000" dirty="0" smtClean="0">
                <a:latin typeface="Times New Roman"/>
                <a:cs typeface="Times New Roman"/>
              </a:rPr>
              <a:t> leaving us with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north pole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022" y="5035854"/>
            <a:ext cx="8893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Problem is,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north poles </a:t>
            </a:r>
            <a:r>
              <a:rPr lang="en-US" sz="2000" dirty="0" smtClean="0">
                <a:latin typeface="Times New Roman"/>
                <a:cs typeface="Times New Roman"/>
              </a:rPr>
              <a:t>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attracted to south poles</a:t>
            </a:r>
            <a:r>
              <a:rPr lang="en-US" sz="2000" dirty="0" smtClean="0">
                <a:latin typeface="Times New Roman"/>
                <a:cs typeface="Times New Roman"/>
              </a:rPr>
              <a:t>, which means that given the definition, there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must be a south magnetic pole in the north geographic hemisphere</a:t>
            </a:r>
            <a:r>
              <a:rPr lang="en-US" sz="2000" dirty="0" smtClean="0">
                <a:latin typeface="Times New Roman"/>
                <a:cs typeface="Times New Roman"/>
              </a:rPr>
              <a:t>.  Not very esthetically pleasing, but that’s life (and it’ll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switch directions </a:t>
            </a:r>
            <a:r>
              <a:rPr lang="en-US" sz="2000" dirty="0" smtClean="0">
                <a:latin typeface="Times New Roman"/>
                <a:cs typeface="Times New Roman"/>
              </a:rPr>
              <a:t>in another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00,000</a:t>
            </a:r>
            <a:r>
              <a:rPr lang="en-US" sz="2000" dirty="0" smtClean="0">
                <a:latin typeface="Times New Roman"/>
                <a:cs typeface="Times New Roman"/>
              </a:rPr>
              <a:t> or so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years</a:t>
            </a:r>
            <a:r>
              <a:rPr lang="en-US" sz="2000" dirty="0" smtClean="0">
                <a:latin typeface="Times New Roman"/>
                <a:cs typeface="Times New Roman"/>
              </a:rPr>
              <a:t> due to slow oscillatory patterns in the earth’s magma).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18245" y="2148938"/>
            <a:ext cx="84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earth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26017" y="1124905"/>
            <a:ext cx="13753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pple Chancery"/>
                <a:cs typeface="Apple Chancery"/>
              </a:rPr>
              <a:t>south magnetic pole</a:t>
            </a:r>
            <a:endParaRPr lang="en-US" sz="1600" dirty="0">
              <a:solidFill>
                <a:srgbClr val="008000"/>
              </a:solidFill>
              <a:latin typeface="Apple Chancery"/>
              <a:cs typeface="Apple Chancery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58628" y="4522358"/>
            <a:ext cx="13753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pple Chancery"/>
                <a:cs typeface="Apple Chancery"/>
              </a:rPr>
              <a:t>north magnetic pole</a:t>
            </a:r>
            <a:endParaRPr lang="en-US" sz="1600" dirty="0">
              <a:solidFill>
                <a:srgbClr val="008000"/>
              </a:solidFill>
              <a:latin typeface="Apple Chancery"/>
              <a:cs typeface="Apple Chancery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975600" y="2736877"/>
            <a:ext cx="114300" cy="158750"/>
            <a:chOff x="7975600" y="2736877"/>
            <a:chExt cx="114300" cy="158750"/>
          </a:xfrm>
        </p:grpSpPr>
        <p:cxnSp>
          <p:nvCxnSpPr>
            <p:cNvPr id="4" name="Straight Connector 3"/>
            <p:cNvCxnSpPr>
              <a:stCxn id="56" idx="3"/>
            </p:cNvCxnSpPr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242300" y="2776684"/>
            <a:ext cx="114300" cy="158750"/>
            <a:chOff x="7975600" y="2736877"/>
            <a:chExt cx="114300" cy="15875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8695881" y="2844827"/>
            <a:ext cx="114300" cy="158750"/>
            <a:chOff x="7975600" y="2736877"/>
            <a:chExt cx="114300" cy="158750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1016883" flipH="1">
            <a:off x="4535316" y="2111985"/>
            <a:ext cx="114300" cy="158750"/>
            <a:chOff x="7975600" y="2736877"/>
            <a:chExt cx="114300" cy="158750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915680" flipH="1">
            <a:off x="4718756" y="2273946"/>
            <a:ext cx="114300" cy="158750"/>
            <a:chOff x="7975600" y="2736877"/>
            <a:chExt cx="114300" cy="158750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335139" flipH="1">
            <a:off x="4171393" y="1819302"/>
            <a:ext cx="114300" cy="158750"/>
            <a:chOff x="7975600" y="2736877"/>
            <a:chExt cx="114300" cy="158750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>
            <a:off x="7175500" y="1600200"/>
            <a:ext cx="266832" cy="228600"/>
          </a:xfrm>
          <a:custGeom>
            <a:avLst/>
            <a:gdLst>
              <a:gd name="connsiteX0" fmla="*/ 0 w 266832"/>
              <a:gd name="connsiteY0" fmla="*/ 228600 h 228600"/>
              <a:gd name="connsiteX1" fmla="*/ 266700 w 266832"/>
              <a:gd name="connsiteY1" fmla="*/ 127000 h 228600"/>
              <a:gd name="connsiteX2" fmla="*/ 38100 w 266832"/>
              <a:gd name="connsiteY2" fmla="*/ 25400 h 228600"/>
              <a:gd name="connsiteX3" fmla="*/ 203200 w 266832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32" h="228600">
                <a:moveTo>
                  <a:pt x="0" y="228600"/>
                </a:moveTo>
                <a:cubicBezTo>
                  <a:pt x="130175" y="194733"/>
                  <a:pt x="260350" y="160867"/>
                  <a:pt x="266700" y="127000"/>
                </a:cubicBezTo>
                <a:cubicBezTo>
                  <a:pt x="273050" y="93133"/>
                  <a:pt x="48683" y="46567"/>
                  <a:pt x="38100" y="25400"/>
                </a:cubicBezTo>
                <a:cubicBezTo>
                  <a:pt x="27517" y="4233"/>
                  <a:pt x="203200" y="0"/>
                  <a:pt x="203200" y="0"/>
                </a:cubicBezTo>
              </a:path>
            </a:pathLst>
          </a:cu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0011387">
            <a:off x="5246938" y="4468384"/>
            <a:ext cx="266832" cy="228600"/>
          </a:xfrm>
          <a:custGeom>
            <a:avLst/>
            <a:gdLst>
              <a:gd name="connsiteX0" fmla="*/ 0 w 266832"/>
              <a:gd name="connsiteY0" fmla="*/ 228600 h 228600"/>
              <a:gd name="connsiteX1" fmla="*/ 266700 w 266832"/>
              <a:gd name="connsiteY1" fmla="*/ 127000 h 228600"/>
              <a:gd name="connsiteX2" fmla="*/ 38100 w 266832"/>
              <a:gd name="connsiteY2" fmla="*/ 25400 h 228600"/>
              <a:gd name="connsiteX3" fmla="*/ 203200 w 266832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32" h="228600">
                <a:moveTo>
                  <a:pt x="0" y="228600"/>
                </a:moveTo>
                <a:cubicBezTo>
                  <a:pt x="130175" y="194733"/>
                  <a:pt x="260350" y="160867"/>
                  <a:pt x="266700" y="127000"/>
                </a:cubicBezTo>
                <a:cubicBezTo>
                  <a:pt x="273050" y="93133"/>
                  <a:pt x="48683" y="46567"/>
                  <a:pt x="38100" y="25400"/>
                </a:cubicBezTo>
                <a:cubicBezTo>
                  <a:pt x="27517" y="4233"/>
                  <a:pt x="203200" y="0"/>
                  <a:pt x="203200" y="0"/>
                </a:cubicBezTo>
              </a:path>
            </a:pathLst>
          </a:cu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9" grpId="0" animBg="1"/>
      <p:bldP spid="64" grpId="0"/>
      <p:bldP spid="65" grpId="0"/>
      <p:bldP spid="66" grpId="0"/>
      <p:bldP spid="28" grpId="0"/>
      <p:bldP spid="29" grpId="0"/>
      <p:bldP spid="12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3025" y="50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Bar Magnets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838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" charset="0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427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11.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25" y="891384"/>
            <a:ext cx="4152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If magnetic fields </a:t>
            </a:r>
            <a:r>
              <a:rPr lang="en-US" sz="2000" dirty="0" smtClean="0">
                <a:latin typeface="Times New Roman"/>
                <a:cs typeface="Times New Roman"/>
              </a:rPr>
              <a:t>are generated by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 in motion</a:t>
            </a:r>
            <a:r>
              <a:rPr lang="en-US" sz="2000" i="1" dirty="0" smtClean="0"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where is the motion </a:t>
            </a:r>
            <a:r>
              <a:rPr lang="en-US" sz="2000" dirty="0" smtClean="0">
                <a:latin typeface="Times New Roman"/>
                <a:cs typeface="Times New Roman"/>
              </a:rPr>
              <a:t>associated with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bar magnet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11963" y="1643090"/>
            <a:ext cx="3013167" cy="301316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94301" y="1206500"/>
            <a:ext cx="2400299" cy="3713708"/>
          </a:xfrm>
          <a:prstGeom prst="line">
            <a:avLst/>
          </a:prstGeom>
          <a:ln w="12700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06917" y="659794"/>
            <a:ext cx="181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e</a:t>
            </a:r>
            <a:r>
              <a:rPr lang="en-US" sz="1600" dirty="0" smtClean="0">
                <a:solidFill>
                  <a:srgbClr val="0000FF"/>
                </a:solidFill>
                <a:latin typeface="Apple Chancery"/>
                <a:cs typeface="Apple Chancery"/>
              </a:rPr>
              <a:t>lectron spin about an axis producing a B-</a:t>
            </a:r>
            <a:r>
              <a:rPr lang="en-US" sz="1600" dirty="0" err="1" smtClean="0">
                <a:solidFill>
                  <a:srgbClr val="0000FF"/>
                </a:solidFill>
                <a:latin typeface="Apple Chancery"/>
                <a:cs typeface="Apple Chancery"/>
              </a:rPr>
              <a:t>fld</a:t>
            </a:r>
            <a:endParaRPr lang="en-US" sz="16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497763" y="1835150"/>
            <a:ext cx="3261410" cy="3613722"/>
            <a:chOff x="4762500" y="2133573"/>
            <a:chExt cx="3261410" cy="3613722"/>
          </a:xfrm>
        </p:grpSpPr>
        <p:sp>
          <p:nvSpPr>
            <p:cNvPr id="48" name="Freeform 47"/>
            <p:cNvSpPr/>
            <p:nvPr/>
          </p:nvSpPr>
          <p:spPr>
            <a:xfrm>
              <a:off x="4762500" y="2133573"/>
              <a:ext cx="3261410" cy="3613722"/>
            </a:xfrm>
            <a:custGeom>
              <a:avLst/>
              <a:gdLst>
                <a:gd name="connsiteX0" fmla="*/ 1663700 w 3261410"/>
                <a:gd name="connsiteY0" fmla="*/ 57177 h 3613722"/>
                <a:gd name="connsiteX1" fmla="*/ 2051050 w 3261410"/>
                <a:gd name="connsiteY1" fmla="*/ 27 h 3613722"/>
                <a:gd name="connsiteX2" fmla="*/ 2520950 w 3261410"/>
                <a:gd name="connsiteY2" fmla="*/ 63527 h 3613722"/>
                <a:gd name="connsiteX3" fmla="*/ 2901950 w 3261410"/>
                <a:gd name="connsiteY3" fmla="*/ 298477 h 3613722"/>
                <a:gd name="connsiteX4" fmla="*/ 3155950 w 3261410"/>
                <a:gd name="connsiteY4" fmla="*/ 698527 h 3613722"/>
                <a:gd name="connsiteX5" fmla="*/ 3257550 w 3261410"/>
                <a:gd name="connsiteY5" fmla="*/ 1219227 h 3613722"/>
                <a:gd name="connsiteX6" fmla="*/ 3225800 w 3261410"/>
                <a:gd name="connsiteY6" fmla="*/ 1778027 h 3613722"/>
                <a:gd name="connsiteX7" fmla="*/ 3092450 w 3261410"/>
                <a:gd name="connsiteY7" fmla="*/ 2273327 h 3613722"/>
                <a:gd name="connsiteX8" fmla="*/ 2851150 w 3261410"/>
                <a:gd name="connsiteY8" fmla="*/ 2679727 h 3613722"/>
                <a:gd name="connsiteX9" fmla="*/ 2609850 w 3261410"/>
                <a:gd name="connsiteY9" fmla="*/ 2990877 h 3613722"/>
                <a:gd name="connsiteX10" fmla="*/ 2235200 w 3261410"/>
                <a:gd name="connsiteY10" fmla="*/ 3282977 h 3613722"/>
                <a:gd name="connsiteX11" fmla="*/ 1720850 w 3261410"/>
                <a:gd name="connsiteY11" fmla="*/ 3517927 h 3613722"/>
                <a:gd name="connsiteX12" fmla="*/ 1225550 w 3261410"/>
                <a:gd name="connsiteY12" fmla="*/ 3613177 h 3613722"/>
                <a:gd name="connsiteX13" fmla="*/ 679450 w 3261410"/>
                <a:gd name="connsiteY13" fmla="*/ 3543327 h 3613722"/>
                <a:gd name="connsiteX14" fmla="*/ 279400 w 3261410"/>
                <a:gd name="connsiteY14" fmla="*/ 3289327 h 3613722"/>
                <a:gd name="connsiteX15" fmla="*/ 76200 w 3261410"/>
                <a:gd name="connsiteY15" fmla="*/ 2946427 h 3613722"/>
                <a:gd name="connsiteX16" fmla="*/ 0 w 3261410"/>
                <a:gd name="connsiteY16" fmla="*/ 2590827 h 361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1410" h="3613722">
                  <a:moveTo>
                    <a:pt x="1663700" y="57177"/>
                  </a:moveTo>
                  <a:cubicBezTo>
                    <a:pt x="1785937" y="28073"/>
                    <a:pt x="1908175" y="-1031"/>
                    <a:pt x="2051050" y="27"/>
                  </a:cubicBezTo>
                  <a:cubicBezTo>
                    <a:pt x="2193925" y="1085"/>
                    <a:pt x="2379133" y="13785"/>
                    <a:pt x="2520950" y="63527"/>
                  </a:cubicBezTo>
                  <a:cubicBezTo>
                    <a:pt x="2662767" y="113269"/>
                    <a:pt x="2796117" y="192644"/>
                    <a:pt x="2901950" y="298477"/>
                  </a:cubicBezTo>
                  <a:cubicBezTo>
                    <a:pt x="3007783" y="404310"/>
                    <a:pt x="3096683" y="545069"/>
                    <a:pt x="3155950" y="698527"/>
                  </a:cubicBezTo>
                  <a:cubicBezTo>
                    <a:pt x="3215217" y="851985"/>
                    <a:pt x="3245908" y="1039310"/>
                    <a:pt x="3257550" y="1219227"/>
                  </a:cubicBezTo>
                  <a:cubicBezTo>
                    <a:pt x="3269192" y="1399144"/>
                    <a:pt x="3253317" y="1602344"/>
                    <a:pt x="3225800" y="1778027"/>
                  </a:cubicBezTo>
                  <a:cubicBezTo>
                    <a:pt x="3198283" y="1953710"/>
                    <a:pt x="3154892" y="2123044"/>
                    <a:pt x="3092450" y="2273327"/>
                  </a:cubicBezTo>
                  <a:cubicBezTo>
                    <a:pt x="3030008" y="2423610"/>
                    <a:pt x="2931583" y="2560135"/>
                    <a:pt x="2851150" y="2679727"/>
                  </a:cubicBezTo>
                  <a:cubicBezTo>
                    <a:pt x="2770717" y="2799319"/>
                    <a:pt x="2712508" y="2890335"/>
                    <a:pt x="2609850" y="2990877"/>
                  </a:cubicBezTo>
                  <a:cubicBezTo>
                    <a:pt x="2507192" y="3091419"/>
                    <a:pt x="2383367" y="3195135"/>
                    <a:pt x="2235200" y="3282977"/>
                  </a:cubicBezTo>
                  <a:cubicBezTo>
                    <a:pt x="2087033" y="3370819"/>
                    <a:pt x="1889125" y="3462894"/>
                    <a:pt x="1720850" y="3517927"/>
                  </a:cubicBezTo>
                  <a:cubicBezTo>
                    <a:pt x="1552575" y="3572960"/>
                    <a:pt x="1399117" y="3608944"/>
                    <a:pt x="1225550" y="3613177"/>
                  </a:cubicBezTo>
                  <a:cubicBezTo>
                    <a:pt x="1051983" y="3617410"/>
                    <a:pt x="837142" y="3597302"/>
                    <a:pt x="679450" y="3543327"/>
                  </a:cubicBezTo>
                  <a:cubicBezTo>
                    <a:pt x="521758" y="3489352"/>
                    <a:pt x="379942" y="3388810"/>
                    <a:pt x="279400" y="3289327"/>
                  </a:cubicBezTo>
                  <a:cubicBezTo>
                    <a:pt x="178858" y="3189844"/>
                    <a:pt x="122767" y="3062844"/>
                    <a:pt x="76200" y="2946427"/>
                  </a:cubicBezTo>
                  <a:cubicBezTo>
                    <a:pt x="29633" y="2830010"/>
                    <a:pt x="0" y="2590827"/>
                    <a:pt x="0" y="2590827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68850" y="2197100"/>
              <a:ext cx="2806736" cy="3111972"/>
            </a:xfrm>
            <a:custGeom>
              <a:avLst/>
              <a:gdLst>
                <a:gd name="connsiteX0" fmla="*/ 1657350 w 2806736"/>
                <a:gd name="connsiteY0" fmla="*/ 0 h 3111972"/>
                <a:gd name="connsiteX1" fmla="*/ 1955800 w 2806736"/>
                <a:gd name="connsiteY1" fmla="*/ 69850 h 3111972"/>
                <a:gd name="connsiteX2" fmla="*/ 2311400 w 2806736"/>
                <a:gd name="connsiteY2" fmla="*/ 222250 h 3111972"/>
                <a:gd name="connsiteX3" fmla="*/ 2590800 w 2806736"/>
                <a:gd name="connsiteY3" fmla="*/ 476250 h 3111972"/>
                <a:gd name="connsiteX4" fmla="*/ 2749550 w 2806736"/>
                <a:gd name="connsiteY4" fmla="*/ 793750 h 3111972"/>
                <a:gd name="connsiteX5" fmla="*/ 2806700 w 2806736"/>
                <a:gd name="connsiteY5" fmla="*/ 1250950 h 3111972"/>
                <a:gd name="connsiteX6" fmla="*/ 2743200 w 2806736"/>
                <a:gd name="connsiteY6" fmla="*/ 1739900 h 3111972"/>
                <a:gd name="connsiteX7" fmla="*/ 2546350 w 2806736"/>
                <a:gd name="connsiteY7" fmla="*/ 2222500 h 3111972"/>
                <a:gd name="connsiteX8" fmla="*/ 2298700 w 2806736"/>
                <a:gd name="connsiteY8" fmla="*/ 2597150 h 3111972"/>
                <a:gd name="connsiteX9" fmla="*/ 1847850 w 2806736"/>
                <a:gd name="connsiteY9" fmla="*/ 2908300 h 3111972"/>
                <a:gd name="connsiteX10" fmla="*/ 1263650 w 2806736"/>
                <a:gd name="connsiteY10" fmla="*/ 3098800 h 3111972"/>
                <a:gd name="connsiteX11" fmla="*/ 628650 w 2806736"/>
                <a:gd name="connsiteY11" fmla="*/ 3067050 h 3111972"/>
                <a:gd name="connsiteX12" fmla="*/ 254000 w 2806736"/>
                <a:gd name="connsiteY12" fmla="*/ 2838450 h 3111972"/>
                <a:gd name="connsiteX13" fmla="*/ 0 w 2806736"/>
                <a:gd name="connsiteY13" fmla="*/ 2508250 h 311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6736" h="3111972">
                  <a:moveTo>
                    <a:pt x="1657350" y="0"/>
                  </a:moveTo>
                  <a:cubicBezTo>
                    <a:pt x="1752071" y="16404"/>
                    <a:pt x="1846792" y="32808"/>
                    <a:pt x="1955800" y="69850"/>
                  </a:cubicBezTo>
                  <a:cubicBezTo>
                    <a:pt x="2064808" y="106892"/>
                    <a:pt x="2205567" y="154517"/>
                    <a:pt x="2311400" y="222250"/>
                  </a:cubicBezTo>
                  <a:cubicBezTo>
                    <a:pt x="2417233" y="289983"/>
                    <a:pt x="2517775" y="381000"/>
                    <a:pt x="2590800" y="476250"/>
                  </a:cubicBezTo>
                  <a:cubicBezTo>
                    <a:pt x="2663825" y="571500"/>
                    <a:pt x="2713567" y="664633"/>
                    <a:pt x="2749550" y="793750"/>
                  </a:cubicBezTo>
                  <a:cubicBezTo>
                    <a:pt x="2785533" y="922867"/>
                    <a:pt x="2807758" y="1093258"/>
                    <a:pt x="2806700" y="1250950"/>
                  </a:cubicBezTo>
                  <a:cubicBezTo>
                    <a:pt x="2805642" y="1408642"/>
                    <a:pt x="2786592" y="1577975"/>
                    <a:pt x="2743200" y="1739900"/>
                  </a:cubicBezTo>
                  <a:cubicBezTo>
                    <a:pt x="2699808" y="1901825"/>
                    <a:pt x="2620433" y="2079625"/>
                    <a:pt x="2546350" y="2222500"/>
                  </a:cubicBezTo>
                  <a:cubicBezTo>
                    <a:pt x="2472267" y="2365375"/>
                    <a:pt x="2415117" y="2482850"/>
                    <a:pt x="2298700" y="2597150"/>
                  </a:cubicBezTo>
                  <a:cubicBezTo>
                    <a:pt x="2182283" y="2711450"/>
                    <a:pt x="2020358" y="2824692"/>
                    <a:pt x="1847850" y="2908300"/>
                  </a:cubicBezTo>
                  <a:cubicBezTo>
                    <a:pt x="1675342" y="2991908"/>
                    <a:pt x="1466850" y="3072342"/>
                    <a:pt x="1263650" y="3098800"/>
                  </a:cubicBezTo>
                  <a:cubicBezTo>
                    <a:pt x="1060450" y="3125258"/>
                    <a:pt x="796925" y="3110442"/>
                    <a:pt x="628650" y="3067050"/>
                  </a:cubicBezTo>
                  <a:cubicBezTo>
                    <a:pt x="460375" y="3023658"/>
                    <a:pt x="358775" y="2931583"/>
                    <a:pt x="254000" y="2838450"/>
                  </a:cubicBezTo>
                  <a:cubicBezTo>
                    <a:pt x="149225" y="2745317"/>
                    <a:pt x="74612" y="2626783"/>
                    <a:pt x="0" y="250825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762500" y="2197100"/>
              <a:ext cx="2542925" cy="2927600"/>
            </a:xfrm>
            <a:custGeom>
              <a:avLst/>
              <a:gdLst>
                <a:gd name="connsiteX0" fmla="*/ 1663700 w 2542925"/>
                <a:gd name="connsiteY0" fmla="*/ 0 h 2927600"/>
                <a:gd name="connsiteX1" fmla="*/ 2070100 w 2542925"/>
                <a:gd name="connsiteY1" fmla="*/ 203200 h 2927600"/>
                <a:gd name="connsiteX2" fmla="*/ 2362200 w 2542925"/>
                <a:gd name="connsiteY2" fmla="*/ 482600 h 2927600"/>
                <a:gd name="connsiteX3" fmla="*/ 2514600 w 2542925"/>
                <a:gd name="connsiteY3" fmla="*/ 838200 h 2927600"/>
                <a:gd name="connsiteX4" fmla="*/ 2540000 w 2542925"/>
                <a:gd name="connsiteY4" fmla="*/ 1346200 h 2927600"/>
                <a:gd name="connsiteX5" fmla="*/ 2476500 w 2542925"/>
                <a:gd name="connsiteY5" fmla="*/ 1765300 h 2927600"/>
                <a:gd name="connsiteX6" fmla="*/ 2273300 w 2542925"/>
                <a:gd name="connsiteY6" fmla="*/ 2235200 h 2927600"/>
                <a:gd name="connsiteX7" fmla="*/ 1905000 w 2542925"/>
                <a:gd name="connsiteY7" fmla="*/ 2603500 h 2927600"/>
                <a:gd name="connsiteX8" fmla="*/ 1358900 w 2542925"/>
                <a:gd name="connsiteY8" fmla="*/ 2882900 h 2927600"/>
                <a:gd name="connsiteX9" fmla="*/ 787400 w 2542925"/>
                <a:gd name="connsiteY9" fmla="*/ 2921000 h 2927600"/>
                <a:gd name="connsiteX10" fmla="*/ 393700 w 2542925"/>
                <a:gd name="connsiteY10" fmla="*/ 2819400 h 2927600"/>
                <a:gd name="connsiteX11" fmla="*/ 0 w 2542925"/>
                <a:gd name="connsiteY11" fmla="*/ 2514600 h 2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2925" h="2927600">
                  <a:moveTo>
                    <a:pt x="1663700" y="0"/>
                  </a:moveTo>
                  <a:cubicBezTo>
                    <a:pt x="1808691" y="61383"/>
                    <a:pt x="1953683" y="122767"/>
                    <a:pt x="2070100" y="203200"/>
                  </a:cubicBezTo>
                  <a:cubicBezTo>
                    <a:pt x="2186517" y="283633"/>
                    <a:pt x="2288117" y="376767"/>
                    <a:pt x="2362200" y="482600"/>
                  </a:cubicBezTo>
                  <a:cubicBezTo>
                    <a:pt x="2436283" y="588433"/>
                    <a:pt x="2484967" y="694267"/>
                    <a:pt x="2514600" y="838200"/>
                  </a:cubicBezTo>
                  <a:cubicBezTo>
                    <a:pt x="2544233" y="982133"/>
                    <a:pt x="2546350" y="1191683"/>
                    <a:pt x="2540000" y="1346200"/>
                  </a:cubicBezTo>
                  <a:cubicBezTo>
                    <a:pt x="2533650" y="1500717"/>
                    <a:pt x="2520950" y="1617133"/>
                    <a:pt x="2476500" y="1765300"/>
                  </a:cubicBezTo>
                  <a:cubicBezTo>
                    <a:pt x="2432050" y="1913467"/>
                    <a:pt x="2368550" y="2095500"/>
                    <a:pt x="2273300" y="2235200"/>
                  </a:cubicBezTo>
                  <a:cubicBezTo>
                    <a:pt x="2178050" y="2374900"/>
                    <a:pt x="2057400" y="2495550"/>
                    <a:pt x="1905000" y="2603500"/>
                  </a:cubicBezTo>
                  <a:cubicBezTo>
                    <a:pt x="1752600" y="2711450"/>
                    <a:pt x="1545167" y="2829983"/>
                    <a:pt x="1358900" y="2882900"/>
                  </a:cubicBezTo>
                  <a:cubicBezTo>
                    <a:pt x="1172633" y="2935817"/>
                    <a:pt x="948267" y="2931583"/>
                    <a:pt x="787400" y="2921000"/>
                  </a:cubicBezTo>
                  <a:cubicBezTo>
                    <a:pt x="626533" y="2910417"/>
                    <a:pt x="524933" y="2887133"/>
                    <a:pt x="393700" y="2819400"/>
                  </a:cubicBezTo>
                  <a:cubicBezTo>
                    <a:pt x="262467" y="2751667"/>
                    <a:pt x="0" y="2514600"/>
                    <a:pt x="0" y="251460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 flipH="1" flipV="1">
            <a:off x="3889235" y="868196"/>
            <a:ext cx="3261410" cy="3613722"/>
            <a:chOff x="4762500" y="2133573"/>
            <a:chExt cx="3261410" cy="3613722"/>
          </a:xfrm>
        </p:grpSpPr>
        <p:sp>
          <p:nvSpPr>
            <p:cNvPr id="61" name="Freeform 60"/>
            <p:cNvSpPr/>
            <p:nvPr/>
          </p:nvSpPr>
          <p:spPr>
            <a:xfrm>
              <a:off x="4762500" y="2133573"/>
              <a:ext cx="3261410" cy="3613722"/>
            </a:xfrm>
            <a:custGeom>
              <a:avLst/>
              <a:gdLst>
                <a:gd name="connsiteX0" fmla="*/ 1663700 w 3261410"/>
                <a:gd name="connsiteY0" fmla="*/ 57177 h 3613722"/>
                <a:gd name="connsiteX1" fmla="*/ 2051050 w 3261410"/>
                <a:gd name="connsiteY1" fmla="*/ 27 h 3613722"/>
                <a:gd name="connsiteX2" fmla="*/ 2520950 w 3261410"/>
                <a:gd name="connsiteY2" fmla="*/ 63527 h 3613722"/>
                <a:gd name="connsiteX3" fmla="*/ 2901950 w 3261410"/>
                <a:gd name="connsiteY3" fmla="*/ 298477 h 3613722"/>
                <a:gd name="connsiteX4" fmla="*/ 3155950 w 3261410"/>
                <a:gd name="connsiteY4" fmla="*/ 698527 h 3613722"/>
                <a:gd name="connsiteX5" fmla="*/ 3257550 w 3261410"/>
                <a:gd name="connsiteY5" fmla="*/ 1219227 h 3613722"/>
                <a:gd name="connsiteX6" fmla="*/ 3225800 w 3261410"/>
                <a:gd name="connsiteY6" fmla="*/ 1778027 h 3613722"/>
                <a:gd name="connsiteX7" fmla="*/ 3092450 w 3261410"/>
                <a:gd name="connsiteY7" fmla="*/ 2273327 h 3613722"/>
                <a:gd name="connsiteX8" fmla="*/ 2851150 w 3261410"/>
                <a:gd name="connsiteY8" fmla="*/ 2679727 h 3613722"/>
                <a:gd name="connsiteX9" fmla="*/ 2609850 w 3261410"/>
                <a:gd name="connsiteY9" fmla="*/ 2990877 h 3613722"/>
                <a:gd name="connsiteX10" fmla="*/ 2235200 w 3261410"/>
                <a:gd name="connsiteY10" fmla="*/ 3282977 h 3613722"/>
                <a:gd name="connsiteX11" fmla="*/ 1720850 w 3261410"/>
                <a:gd name="connsiteY11" fmla="*/ 3517927 h 3613722"/>
                <a:gd name="connsiteX12" fmla="*/ 1225550 w 3261410"/>
                <a:gd name="connsiteY12" fmla="*/ 3613177 h 3613722"/>
                <a:gd name="connsiteX13" fmla="*/ 679450 w 3261410"/>
                <a:gd name="connsiteY13" fmla="*/ 3543327 h 3613722"/>
                <a:gd name="connsiteX14" fmla="*/ 279400 w 3261410"/>
                <a:gd name="connsiteY14" fmla="*/ 3289327 h 3613722"/>
                <a:gd name="connsiteX15" fmla="*/ 76200 w 3261410"/>
                <a:gd name="connsiteY15" fmla="*/ 2946427 h 3613722"/>
                <a:gd name="connsiteX16" fmla="*/ 0 w 3261410"/>
                <a:gd name="connsiteY16" fmla="*/ 2590827 h 361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1410" h="3613722">
                  <a:moveTo>
                    <a:pt x="1663700" y="57177"/>
                  </a:moveTo>
                  <a:cubicBezTo>
                    <a:pt x="1785937" y="28073"/>
                    <a:pt x="1908175" y="-1031"/>
                    <a:pt x="2051050" y="27"/>
                  </a:cubicBezTo>
                  <a:cubicBezTo>
                    <a:pt x="2193925" y="1085"/>
                    <a:pt x="2379133" y="13785"/>
                    <a:pt x="2520950" y="63527"/>
                  </a:cubicBezTo>
                  <a:cubicBezTo>
                    <a:pt x="2662767" y="113269"/>
                    <a:pt x="2796117" y="192644"/>
                    <a:pt x="2901950" y="298477"/>
                  </a:cubicBezTo>
                  <a:cubicBezTo>
                    <a:pt x="3007783" y="404310"/>
                    <a:pt x="3096683" y="545069"/>
                    <a:pt x="3155950" y="698527"/>
                  </a:cubicBezTo>
                  <a:cubicBezTo>
                    <a:pt x="3215217" y="851985"/>
                    <a:pt x="3245908" y="1039310"/>
                    <a:pt x="3257550" y="1219227"/>
                  </a:cubicBezTo>
                  <a:cubicBezTo>
                    <a:pt x="3269192" y="1399144"/>
                    <a:pt x="3253317" y="1602344"/>
                    <a:pt x="3225800" y="1778027"/>
                  </a:cubicBezTo>
                  <a:cubicBezTo>
                    <a:pt x="3198283" y="1953710"/>
                    <a:pt x="3154892" y="2123044"/>
                    <a:pt x="3092450" y="2273327"/>
                  </a:cubicBezTo>
                  <a:cubicBezTo>
                    <a:pt x="3030008" y="2423610"/>
                    <a:pt x="2931583" y="2560135"/>
                    <a:pt x="2851150" y="2679727"/>
                  </a:cubicBezTo>
                  <a:cubicBezTo>
                    <a:pt x="2770717" y="2799319"/>
                    <a:pt x="2712508" y="2890335"/>
                    <a:pt x="2609850" y="2990877"/>
                  </a:cubicBezTo>
                  <a:cubicBezTo>
                    <a:pt x="2507192" y="3091419"/>
                    <a:pt x="2383367" y="3195135"/>
                    <a:pt x="2235200" y="3282977"/>
                  </a:cubicBezTo>
                  <a:cubicBezTo>
                    <a:pt x="2087033" y="3370819"/>
                    <a:pt x="1889125" y="3462894"/>
                    <a:pt x="1720850" y="3517927"/>
                  </a:cubicBezTo>
                  <a:cubicBezTo>
                    <a:pt x="1552575" y="3572960"/>
                    <a:pt x="1399117" y="3608944"/>
                    <a:pt x="1225550" y="3613177"/>
                  </a:cubicBezTo>
                  <a:cubicBezTo>
                    <a:pt x="1051983" y="3617410"/>
                    <a:pt x="837142" y="3597302"/>
                    <a:pt x="679450" y="3543327"/>
                  </a:cubicBezTo>
                  <a:cubicBezTo>
                    <a:pt x="521758" y="3489352"/>
                    <a:pt x="379942" y="3388810"/>
                    <a:pt x="279400" y="3289327"/>
                  </a:cubicBezTo>
                  <a:cubicBezTo>
                    <a:pt x="178858" y="3189844"/>
                    <a:pt x="122767" y="3062844"/>
                    <a:pt x="76200" y="2946427"/>
                  </a:cubicBezTo>
                  <a:cubicBezTo>
                    <a:pt x="29633" y="2830010"/>
                    <a:pt x="0" y="2590827"/>
                    <a:pt x="0" y="2590827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768850" y="2197100"/>
              <a:ext cx="2806736" cy="3111972"/>
            </a:xfrm>
            <a:custGeom>
              <a:avLst/>
              <a:gdLst>
                <a:gd name="connsiteX0" fmla="*/ 1657350 w 2806736"/>
                <a:gd name="connsiteY0" fmla="*/ 0 h 3111972"/>
                <a:gd name="connsiteX1" fmla="*/ 1955800 w 2806736"/>
                <a:gd name="connsiteY1" fmla="*/ 69850 h 3111972"/>
                <a:gd name="connsiteX2" fmla="*/ 2311400 w 2806736"/>
                <a:gd name="connsiteY2" fmla="*/ 222250 h 3111972"/>
                <a:gd name="connsiteX3" fmla="*/ 2590800 w 2806736"/>
                <a:gd name="connsiteY3" fmla="*/ 476250 h 3111972"/>
                <a:gd name="connsiteX4" fmla="*/ 2749550 w 2806736"/>
                <a:gd name="connsiteY4" fmla="*/ 793750 h 3111972"/>
                <a:gd name="connsiteX5" fmla="*/ 2806700 w 2806736"/>
                <a:gd name="connsiteY5" fmla="*/ 1250950 h 3111972"/>
                <a:gd name="connsiteX6" fmla="*/ 2743200 w 2806736"/>
                <a:gd name="connsiteY6" fmla="*/ 1739900 h 3111972"/>
                <a:gd name="connsiteX7" fmla="*/ 2546350 w 2806736"/>
                <a:gd name="connsiteY7" fmla="*/ 2222500 h 3111972"/>
                <a:gd name="connsiteX8" fmla="*/ 2298700 w 2806736"/>
                <a:gd name="connsiteY8" fmla="*/ 2597150 h 3111972"/>
                <a:gd name="connsiteX9" fmla="*/ 1847850 w 2806736"/>
                <a:gd name="connsiteY9" fmla="*/ 2908300 h 3111972"/>
                <a:gd name="connsiteX10" fmla="*/ 1263650 w 2806736"/>
                <a:gd name="connsiteY10" fmla="*/ 3098800 h 3111972"/>
                <a:gd name="connsiteX11" fmla="*/ 628650 w 2806736"/>
                <a:gd name="connsiteY11" fmla="*/ 3067050 h 3111972"/>
                <a:gd name="connsiteX12" fmla="*/ 254000 w 2806736"/>
                <a:gd name="connsiteY12" fmla="*/ 2838450 h 3111972"/>
                <a:gd name="connsiteX13" fmla="*/ 0 w 2806736"/>
                <a:gd name="connsiteY13" fmla="*/ 2508250 h 311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6736" h="3111972">
                  <a:moveTo>
                    <a:pt x="1657350" y="0"/>
                  </a:moveTo>
                  <a:cubicBezTo>
                    <a:pt x="1752071" y="16404"/>
                    <a:pt x="1846792" y="32808"/>
                    <a:pt x="1955800" y="69850"/>
                  </a:cubicBezTo>
                  <a:cubicBezTo>
                    <a:pt x="2064808" y="106892"/>
                    <a:pt x="2205567" y="154517"/>
                    <a:pt x="2311400" y="222250"/>
                  </a:cubicBezTo>
                  <a:cubicBezTo>
                    <a:pt x="2417233" y="289983"/>
                    <a:pt x="2517775" y="381000"/>
                    <a:pt x="2590800" y="476250"/>
                  </a:cubicBezTo>
                  <a:cubicBezTo>
                    <a:pt x="2663825" y="571500"/>
                    <a:pt x="2713567" y="664633"/>
                    <a:pt x="2749550" y="793750"/>
                  </a:cubicBezTo>
                  <a:cubicBezTo>
                    <a:pt x="2785533" y="922867"/>
                    <a:pt x="2807758" y="1093258"/>
                    <a:pt x="2806700" y="1250950"/>
                  </a:cubicBezTo>
                  <a:cubicBezTo>
                    <a:pt x="2805642" y="1408642"/>
                    <a:pt x="2786592" y="1577975"/>
                    <a:pt x="2743200" y="1739900"/>
                  </a:cubicBezTo>
                  <a:cubicBezTo>
                    <a:pt x="2699808" y="1901825"/>
                    <a:pt x="2620433" y="2079625"/>
                    <a:pt x="2546350" y="2222500"/>
                  </a:cubicBezTo>
                  <a:cubicBezTo>
                    <a:pt x="2472267" y="2365375"/>
                    <a:pt x="2415117" y="2482850"/>
                    <a:pt x="2298700" y="2597150"/>
                  </a:cubicBezTo>
                  <a:cubicBezTo>
                    <a:pt x="2182283" y="2711450"/>
                    <a:pt x="2020358" y="2824692"/>
                    <a:pt x="1847850" y="2908300"/>
                  </a:cubicBezTo>
                  <a:cubicBezTo>
                    <a:pt x="1675342" y="2991908"/>
                    <a:pt x="1466850" y="3072342"/>
                    <a:pt x="1263650" y="3098800"/>
                  </a:cubicBezTo>
                  <a:cubicBezTo>
                    <a:pt x="1060450" y="3125258"/>
                    <a:pt x="796925" y="3110442"/>
                    <a:pt x="628650" y="3067050"/>
                  </a:cubicBezTo>
                  <a:cubicBezTo>
                    <a:pt x="460375" y="3023658"/>
                    <a:pt x="358775" y="2931583"/>
                    <a:pt x="254000" y="2838450"/>
                  </a:cubicBezTo>
                  <a:cubicBezTo>
                    <a:pt x="149225" y="2745317"/>
                    <a:pt x="74612" y="2626783"/>
                    <a:pt x="0" y="250825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762500" y="2197100"/>
              <a:ext cx="2542925" cy="2927600"/>
            </a:xfrm>
            <a:custGeom>
              <a:avLst/>
              <a:gdLst>
                <a:gd name="connsiteX0" fmla="*/ 1663700 w 2542925"/>
                <a:gd name="connsiteY0" fmla="*/ 0 h 2927600"/>
                <a:gd name="connsiteX1" fmla="*/ 2070100 w 2542925"/>
                <a:gd name="connsiteY1" fmla="*/ 203200 h 2927600"/>
                <a:gd name="connsiteX2" fmla="*/ 2362200 w 2542925"/>
                <a:gd name="connsiteY2" fmla="*/ 482600 h 2927600"/>
                <a:gd name="connsiteX3" fmla="*/ 2514600 w 2542925"/>
                <a:gd name="connsiteY3" fmla="*/ 838200 h 2927600"/>
                <a:gd name="connsiteX4" fmla="*/ 2540000 w 2542925"/>
                <a:gd name="connsiteY4" fmla="*/ 1346200 h 2927600"/>
                <a:gd name="connsiteX5" fmla="*/ 2476500 w 2542925"/>
                <a:gd name="connsiteY5" fmla="*/ 1765300 h 2927600"/>
                <a:gd name="connsiteX6" fmla="*/ 2273300 w 2542925"/>
                <a:gd name="connsiteY6" fmla="*/ 2235200 h 2927600"/>
                <a:gd name="connsiteX7" fmla="*/ 1905000 w 2542925"/>
                <a:gd name="connsiteY7" fmla="*/ 2603500 h 2927600"/>
                <a:gd name="connsiteX8" fmla="*/ 1358900 w 2542925"/>
                <a:gd name="connsiteY8" fmla="*/ 2882900 h 2927600"/>
                <a:gd name="connsiteX9" fmla="*/ 787400 w 2542925"/>
                <a:gd name="connsiteY9" fmla="*/ 2921000 h 2927600"/>
                <a:gd name="connsiteX10" fmla="*/ 393700 w 2542925"/>
                <a:gd name="connsiteY10" fmla="*/ 2819400 h 2927600"/>
                <a:gd name="connsiteX11" fmla="*/ 0 w 2542925"/>
                <a:gd name="connsiteY11" fmla="*/ 2514600 h 2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2925" h="2927600">
                  <a:moveTo>
                    <a:pt x="1663700" y="0"/>
                  </a:moveTo>
                  <a:cubicBezTo>
                    <a:pt x="1808691" y="61383"/>
                    <a:pt x="1953683" y="122767"/>
                    <a:pt x="2070100" y="203200"/>
                  </a:cubicBezTo>
                  <a:cubicBezTo>
                    <a:pt x="2186517" y="283633"/>
                    <a:pt x="2288117" y="376767"/>
                    <a:pt x="2362200" y="482600"/>
                  </a:cubicBezTo>
                  <a:cubicBezTo>
                    <a:pt x="2436283" y="588433"/>
                    <a:pt x="2484967" y="694267"/>
                    <a:pt x="2514600" y="838200"/>
                  </a:cubicBezTo>
                  <a:cubicBezTo>
                    <a:pt x="2544233" y="982133"/>
                    <a:pt x="2546350" y="1191683"/>
                    <a:pt x="2540000" y="1346200"/>
                  </a:cubicBezTo>
                  <a:cubicBezTo>
                    <a:pt x="2533650" y="1500717"/>
                    <a:pt x="2520950" y="1617133"/>
                    <a:pt x="2476500" y="1765300"/>
                  </a:cubicBezTo>
                  <a:cubicBezTo>
                    <a:pt x="2432050" y="1913467"/>
                    <a:pt x="2368550" y="2095500"/>
                    <a:pt x="2273300" y="2235200"/>
                  </a:cubicBezTo>
                  <a:cubicBezTo>
                    <a:pt x="2178050" y="2374900"/>
                    <a:pt x="2057400" y="2495550"/>
                    <a:pt x="1905000" y="2603500"/>
                  </a:cubicBezTo>
                  <a:cubicBezTo>
                    <a:pt x="1752600" y="2711450"/>
                    <a:pt x="1545167" y="2829983"/>
                    <a:pt x="1358900" y="2882900"/>
                  </a:cubicBezTo>
                  <a:cubicBezTo>
                    <a:pt x="1172633" y="2935817"/>
                    <a:pt x="948267" y="2931583"/>
                    <a:pt x="787400" y="2921000"/>
                  </a:cubicBezTo>
                  <a:cubicBezTo>
                    <a:pt x="626533" y="2910417"/>
                    <a:pt x="524933" y="2887133"/>
                    <a:pt x="393700" y="2819400"/>
                  </a:cubicBezTo>
                  <a:cubicBezTo>
                    <a:pt x="262467" y="2751667"/>
                    <a:pt x="0" y="2514600"/>
                    <a:pt x="0" y="251460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3025" y="3066176"/>
            <a:ext cx="3965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In most atoms, </a:t>
            </a:r>
            <a:r>
              <a:rPr lang="en-US" sz="2000" dirty="0" smtClean="0">
                <a:latin typeface="Times New Roman"/>
                <a:cs typeface="Times New Roman"/>
              </a:rPr>
              <a:t>approximately the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same number of electrons spin in one direction as the other</a:t>
            </a:r>
            <a:r>
              <a:rPr lang="en-US" sz="2000" dirty="0" smtClean="0">
                <a:latin typeface="Times New Roman"/>
                <a:cs typeface="Times New Roman"/>
              </a:rPr>
              <a:t>, but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lang="en-US" sz="2000" dirty="0" smtClean="0">
                <a:latin typeface="Times New Roman"/>
                <a:cs typeface="Times New Roman"/>
              </a:rPr>
              <a:t> certain atoms (the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ferromagnetic</a:t>
            </a:r>
            <a:r>
              <a:rPr lang="en-US" sz="2000" dirty="0" smtClean="0">
                <a:latin typeface="Times New Roman"/>
                <a:cs typeface="Times New Roman"/>
              </a:rPr>
              <a:t> ones), they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spin</a:t>
            </a:r>
            <a:r>
              <a:rPr lang="en-US" sz="2000" dirty="0" smtClean="0">
                <a:latin typeface="Times New Roman"/>
                <a:cs typeface="Times New Roman"/>
              </a:rPr>
              <a:t> considerably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more in one direction than the other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022" y="5097999"/>
            <a:ext cx="8893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most prominent </a:t>
            </a:r>
            <a:r>
              <a:rPr lang="en-US" sz="2000" dirty="0" smtClean="0">
                <a:latin typeface="Times New Roman"/>
                <a:cs typeface="Times New Roman"/>
              </a:rPr>
              <a:t>example of a ferromagnetic material is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iron</a:t>
            </a:r>
            <a:r>
              <a:rPr lang="en-US" sz="2000" dirty="0" smtClean="0">
                <a:latin typeface="Times New Roman"/>
                <a:cs typeface="Times New Roman"/>
              </a:rPr>
              <a:t>, with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six more electrons spinning in one direction than the other</a:t>
            </a:r>
            <a:r>
              <a:rPr lang="en-US" sz="2000" dirty="0" smtClean="0">
                <a:latin typeface="Times New Roman"/>
                <a:cs typeface="Times New Roman"/>
              </a:rPr>
              <a:t>.  As such,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EACH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IRON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ATOM IS A MINI-MAGNET UNTO ITSELF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18245" y="2148938"/>
            <a:ext cx="84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electron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25" y="2017457"/>
            <a:ext cx="3816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An atom’s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spin quantum number </a:t>
            </a:r>
            <a:r>
              <a:rPr lang="en-US" sz="2000" dirty="0" smtClean="0">
                <a:latin typeface="Times New Roman"/>
                <a:cs typeface="Times New Roman"/>
              </a:rPr>
              <a:t>highlights the fact 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electrons spin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up</a:t>
            </a:r>
            <a:r>
              <a:rPr lang="en-US" sz="2000" dirty="0" smtClean="0">
                <a:latin typeface="Times New Roman"/>
                <a:cs typeface="Times New Roman"/>
              </a:rPr>
              <a:t> or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down</a:t>
            </a:r>
            <a:r>
              <a:rPr lang="en-US" sz="2000" dirty="0" smtClean="0">
                <a:latin typeface="Times New Roman"/>
                <a:cs typeface="Times New Roman"/>
              </a:rPr>
              <a:t>, depending.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4436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5" grpId="0"/>
      <p:bldP spid="6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magdo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1846"/>
            <a:ext cx="3403600" cy="214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4839" name="Picture 7" descr="magdo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00246"/>
            <a:ext cx="336257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000" y="218284"/>
            <a:ext cx="863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So how can </a:t>
            </a:r>
            <a:r>
              <a:rPr lang="en-US" sz="2000" dirty="0" smtClean="0">
                <a:latin typeface="Times New Roman"/>
                <a:cs typeface="Times New Roman"/>
              </a:rPr>
              <a:t>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piece of iron </a:t>
            </a:r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be magnetic under some conditions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not under other conditions </a:t>
            </a:r>
            <a:r>
              <a:rPr lang="en-US" sz="2000" dirty="0" smtClean="0">
                <a:latin typeface="Times New Roman"/>
                <a:cs typeface="Times New Roman"/>
              </a:rPr>
              <a:t>(there are, after all, iron nails that do not exhibit magnetic characteristics at all).  (The explanation is called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Ampere’s Theory of Magnetism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1335884"/>
            <a:ext cx="8407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Enter the magnetic domain.  </a:t>
            </a:r>
            <a:r>
              <a:rPr lang="en-US" sz="2000" dirty="0" smtClean="0">
                <a:latin typeface="Times New Roman"/>
                <a:cs typeface="Times New Roman"/>
              </a:rPr>
              <a:t>What happens is this: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toms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within irregular,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microscopic regions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called domains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align</a:t>
            </a:r>
            <a:r>
              <a:rPr lang="en-US" sz="2000" dirty="0" smtClean="0">
                <a:latin typeface="Times New Roman"/>
                <a:cs typeface="Times New Roman"/>
              </a:rPr>
              <a:t> themselves so that all of their magnetic fields are in the same direction.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" y="2389984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When the domains </a:t>
            </a:r>
            <a:r>
              <a:rPr lang="en-US" sz="2000" dirty="0" smtClean="0">
                <a:latin typeface="Times New Roman"/>
                <a:cs typeface="Times New Roman"/>
              </a:rPr>
              <a:t>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themselves aligned</a:t>
            </a:r>
            <a:r>
              <a:rPr lang="en-US" sz="2000" dirty="0" smtClean="0">
                <a:latin typeface="Times New Roman"/>
                <a:cs typeface="Times New Roman"/>
              </a:rPr>
              <a:t>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material acts like a magnet</a:t>
            </a:r>
            <a:r>
              <a:rPr lang="en-US" sz="2000" dirty="0" smtClean="0">
                <a:latin typeface="Times New Roman"/>
                <a:cs typeface="Times New Roman"/>
              </a:rPr>
              <a:t>.  When the domains are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NOT aligned</a:t>
            </a:r>
            <a:r>
              <a:rPr lang="en-US" sz="2000" dirty="0" smtClean="0">
                <a:latin typeface="Times New Roman"/>
                <a:cs typeface="Times New Roman"/>
              </a:rPr>
              <a:t>, the </a:t>
            </a:r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net magnetic effect is lost </a:t>
            </a:r>
            <a:r>
              <a:rPr lang="en-US" sz="2000" dirty="0" smtClean="0">
                <a:latin typeface="Times New Roman"/>
                <a:cs typeface="Times New Roman"/>
              </a:rPr>
              <a:t>(in some cases, all that is needed to de-magnetize a magnetic is to have thermal agitation shake the domains out of alignment).  In any case, the first sketch below is without alignment, the second with alignment.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00" y="41228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omains unaligned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(not realistic rendering)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94201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omains </a:t>
            </a:r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ligned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764670"/>
            <a:ext cx="185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ketches courtesy of Mr. White</a:t>
            </a:r>
            <a:endParaRPr lang="en-US" sz="16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2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12.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10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righthandrulephoto(myhand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543512"/>
            <a:ext cx="4010801" cy="30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3025" y="50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Magnetic Force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838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" charset="0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13.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825" y="891384"/>
            <a:ext cx="889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When charge moves </a:t>
            </a:r>
            <a:r>
              <a:rPr lang="en-US" sz="2000" dirty="0" smtClean="0">
                <a:latin typeface="Times New Roman"/>
                <a:cs typeface="Times New Roman"/>
              </a:rPr>
              <a:t>through a magnetic field, it may or may not feel a force, depending upon its motion.  If present, that force will be: 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95745"/>
              </p:ext>
            </p:extLst>
          </p:nvPr>
        </p:nvGraphicFramePr>
        <p:xfrm>
          <a:off x="3454400" y="1733551"/>
          <a:ext cx="1473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20" name="Equation" r:id="rId5" imgW="609600" imgH="228600" progId="Equation.DSMT4">
                  <p:embed/>
                </p:oleObj>
              </mc:Choice>
              <mc:Fallback>
                <p:oleObj name="Equation" r:id="rId5" imgW="60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4400" y="1733551"/>
                        <a:ext cx="14732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6255" y="2381693"/>
            <a:ext cx="8480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magnitude </a:t>
            </a:r>
            <a:r>
              <a:rPr lang="en-US" sz="2000" dirty="0" smtClean="0">
                <a:latin typeface="Times New Roman"/>
                <a:cs typeface="Times New Roman"/>
              </a:rPr>
              <a:t>is                                  , where </a:t>
            </a:r>
            <a:r>
              <a:rPr lang="en-US" sz="2000" i="1" dirty="0" smtClean="0">
                <a:latin typeface="Times New Roman"/>
                <a:cs typeface="Times New Roman"/>
              </a:rPr>
              <a:t>q </a:t>
            </a:r>
            <a:r>
              <a:rPr lang="en-US" sz="2000" dirty="0" smtClean="0">
                <a:latin typeface="Times New Roman"/>
                <a:cs typeface="Times New Roman"/>
              </a:rPr>
              <a:t>is the size of the charge,      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is the magnitude of the velocity vector,        is the magnitude of the magnetic field and     is the angle between the line of the two vectors. 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24831"/>
              </p:ext>
            </p:extLst>
          </p:nvPr>
        </p:nvGraphicFramePr>
        <p:xfrm>
          <a:off x="2486025" y="2273301"/>
          <a:ext cx="2141218" cy="56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21" name="Equation" r:id="rId7" imgW="723900" imgH="190500" progId="Equation.DSMT4">
                  <p:embed/>
                </p:oleObj>
              </mc:Choice>
              <mc:Fallback>
                <p:oleObj name="Equation" r:id="rId7" imgW="723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6025" y="2273301"/>
                        <a:ext cx="2141218" cy="563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392007"/>
              </p:ext>
            </p:extLst>
          </p:nvPr>
        </p:nvGraphicFramePr>
        <p:xfrm>
          <a:off x="625154" y="2570874"/>
          <a:ext cx="4127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22" name="Equation" r:id="rId9" imgW="139700" imgH="177800" progId="Equation.DSMT4">
                  <p:embed/>
                </p:oleObj>
              </mc:Choice>
              <mc:Fallback>
                <p:oleObj name="Equation" r:id="rId9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5154" y="2570874"/>
                        <a:ext cx="412750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69991"/>
              </p:ext>
            </p:extLst>
          </p:nvPr>
        </p:nvGraphicFramePr>
        <p:xfrm>
          <a:off x="5033963" y="2576513"/>
          <a:ext cx="4492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23" name="Equation" r:id="rId11" imgW="152400" imgH="177800" progId="Equation.DSMT4">
                  <p:embed/>
                </p:oleObj>
              </mc:Choice>
              <mc:Fallback>
                <p:oleObj name="Equation" r:id="rId11" imgW="1524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33963" y="2576513"/>
                        <a:ext cx="44926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628810"/>
              </p:ext>
            </p:extLst>
          </p:nvPr>
        </p:nvGraphicFramePr>
        <p:xfrm>
          <a:off x="1571625" y="3034705"/>
          <a:ext cx="244475" cy="34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24" name="Equation" r:id="rId13" imgW="127000" imgH="177800" progId="Equation.DSMT4">
                  <p:embed/>
                </p:oleObj>
              </mc:Choice>
              <mc:Fallback>
                <p:oleObj name="Equation" r:id="rId13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71625" y="3034705"/>
                        <a:ext cx="244475" cy="342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36255" y="3543512"/>
            <a:ext cx="334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direction </a:t>
            </a:r>
            <a:r>
              <a:rPr lang="en-US" sz="2000" dirty="0" smtClean="0">
                <a:latin typeface="Times New Roman"/>
                <a:cs typeface="Times New Roman"/>
              </a:rPr>
              <a:t>is determined using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right-hand rule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9500" y="5977374"/>
            <a:ext cx="185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sketch courtesy of Mr. White</a:t>
            </a:r>
            <a:endParaRPr lang="en-US" sz="16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90058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</a:t>
            </a:r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1: </a:t>
            </a:r>
            <a:r>
              <a:rPr lang="en-US" sz="1800" dirty="0" smtClean="0">
                <a:latin typeface="Times New Roman"/>
                <a:ea typeface="ＭＳ Ｐゴシック" charset="0"/>
                <a:cs typeface="Times New Roman"/>
              </a:rPr>
              <a:t>(courtesy of Mr. White)</a:t>
            </a:r>
            <a:endParaRPr lang="en-US" sz="2800" dirty="0"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685800"/>
            <a:ext cx="8521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Identify the missing </a:t>
            </a:r>
            <a:r>
              <a:rPr lang="en-US" sz="2000" dirty="0">
                <a:latin typeface="Times New Roman"/>
                <a:cs typeface="Times New Roman"/>
              </a:rPr>
              <a:t>vector in these diagrams</a:t>
            </a:r>
            <a:r>
              <a:rPr lang="en-US" sz="2000" dirty="0" smtClean="0">
                <a:latin typeface="Times New Roman"/>
                <a:cs typeface="Times New Roman"/>
              </a:rPr>
              <a:t>.  Assume red signifies negative charges, blue positive charges.  The responses are in green 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133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1485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133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2479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21336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2987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83200"/>
            <a:ext cx="21336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22479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8300" y="2994680"/>
            <a:ext cx="635000" cy="523220"/>
            <a:chOff x="368300" y="2994680"/>
            <a:chExt cx="635000" cy="523220"/>
          </a:xfrm>
        </p:grpSpPr>
        <p:sp>
          <p:nvSpPr>
            <p:cNvPr id="2" name="Oval 1"/>
            <p:cNvSpPr/>
            <p:nvPr/>
          </p:nvSpPr>
          <p:spPr>
            <a:xfrm>
              <a:off x="723900" y="3124200"/>
              <a:ext cx="279400" cy="2794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927315"/>
                </p:ext>
              </p:extLst>
            </p:nvPr>
          </p:nvGraphicFramePr>
          <p:xfrm>
            <a:off x="819004" y="3213100"/>
            <a:ext cx="101746" cy="13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9514" name="Equation" r:id="rId12" imgW="88900" imgH="114300" progId="Equation.DSMT4">
                    <p:embed/>
                  </p:oleObj>
                </mc:Choice>
                <mc:Fallback>
                  <p:oleObj name="Equation" r:id="rId12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19004" y="3213100"/>
                          <a:ext cx="101746" cy="130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68300" y="299468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F</a:t>
              </a:r>
              <a:endParaRPr lang="en-US" sz="2800" dirty="0">
                <a:solidFill>
                  <a:srgbClr val="008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59100" y="2626380"/>
            <a:ext cx="635000" cy="523220"/>
            <a:chOff x="368300" y="2994680"/>
            <a:chExt cx="635000" cy="523220"/>
          </a:xfrm>
        </p:grpSpPr>
        <p:sp>
          <p:nvSpPr>
            <p:cNvPr id="19" name="Oval 18"/>
            <p:cNvSpPr/>
            <p:nvPr/>
          </p:nvSpPr>
          <p:spPr>
            <a:xfrm>
              <a:off x="723900" y="3124200"/>
              <a:ext cx="279400" cy="2794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927315"/>
                </p:ext>
              </p:extLst>
            </p:nvPr>
          </p:nvGraphicFramePr>
          <p:xfrm>
            <a:off x="819004" y="3213100"/>
            <a:ext cx="101746" cy="13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9515" name="Equation" r:id="rId14" imgW="88900" imgH="114300" progId="Equation.DSMT4">
                    <p:embed/>
                  </p:oleObj>
                </mc:Choice>
                <mc:Fallback>
                  <p:oleObj name="Equation" r:id="rId14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19004" y="3213100"/>
                          <a:ext cx="101746" cy="130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368300" y="299468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F</a:t>
              </a:r>
              <a:endParaRPr lang="en-US" sz="2800" dirty="0">
                <a:solidFill>
                  <a:srgbClr val="008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30450" y="5829300"/>
            <a:ext cx="635000" cy="523220"/>
            <a:chOff x="368300" y="2994680"/>
            <a:chExt cx="635000" cy="523220"/>
          </a:xfrm>
        </p:grpSpPr>
        <p:sp>
          <p:nvSpPr>
            <p:cNvPr id="27" name="Oval 26"/>
            <p:cNvSpPr/>
            <p:nvPr/>
          </p:nvSpPr>
          <p:spPr>
            <a:xfrm>
              <a:off x="723900" y="3124200"/>
              <a:ext cx="279400" cy="2794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927315"/>
                </p:ext>
              </p:extLst>
            </p:nvPr>
          </p:nvGraphicFramePr>
          <p:xfrm>
            <a:off x="819004" y="3213100"/>
            <a:ext cx="101746" cy="13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9516" name="Equation" r:id="rId15" imgW="88900" imgH="114300" progId="Equation.DSMT4">
                    <p:embed/>
                  </p:oleObj>
                </mc:Choice>
                <mc:Fallback>
                  <p:oleObj name="Equation" r:id="rId15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19004" y="3213100"/>
                          <a:ext cx="101746" cy="130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368300" y="299468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F</a:t>
              </a:r>
              <a:endParaRPr lang="en-US" sz="2800" dirty="0">
                <a:solidFill>
                  <a:srgbClr val="008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49900" y="2519690"/>
            <a:ext cx="635000" cy="523220"/>
            <a:chOff x="5549900" y="2519690"/>
            <a:chExt cx="635000" cy="523220"/>
          </a:xfrm>
        </p:grpSpPr>
        <p:sp>
          <p:nvSpPr>
            <p:cNvPr id="23" name="Oval 22"/>
            <p:cNvSpPr/>
            <p:nvPr/>
          </p:nvSpPr>
          <p:spPr>
            <a:xfrm>
              <a:off x="5905500" y="2649210"/>
              <a:ext cx="279400" cy="2794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49900" y="251969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v</a:t>
              </a:r>
              <a:endParaRPr lang="en-US" sz="2800" dirty="0">
                <a:solidFill>
                  <a:srgbClr val="008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" name="Straight Connector 5"/>
            <p:cNvCxnSpPr>
              <a:stCxn id="23" idx="3"/>
              <a:endCxn id="23" idx="7"/>
            </p:cNvCxnSpPr>
            <p:nvPr/>
          </p:nvCxnSpPr>
          <p:spPr>
            <a:xfrm flipV="1">
              <a:off x="5946417" y="2690127"/>
              <a:ext cx="197566" cy="197566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940615" y="2692042"/>
              <a:ext cx="197566" cy="197566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 flipH="1" flipV="1">
            <a:off x="1016000" y="3816708"/>
            <a:ext cx="0" cy="10160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409804" y="4132590"/>
            <a:ext cx="635000" cy="523220"/>
            <a:chOff x="5549900" y="2519690"/>
            <a:chExt cx="635000" cy="523220"/>
          </a:xfrm>
        </p:grpSpPr>
        <p:sp>
          <p:nvSpPr>
            <p:cNvPr id="38" name="Oval 37"/>
            <p:cNvSpPr/>
            <p:nvPr/>
          </p:nvSpPr>
          <p:spPr>
            <a:xfrm>
              <a:off x="5905500" y="2649210"/>
              <a:ext cx="279400" cy="2794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49900" y="251969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F</a:t>
              </a:r>
            </a:p>
          </p:txBody>
        </p:sp>
        <p:cxnSp>
          <p:nvCxnSpPr>
            <p:cNvPr id="40" name="Straight Connector 39"/>
            <p:cNvCxnSpPr>
              <a:stCxn id="38" idx="3"/>
              <a:endCxn id="38" idx="7"/>
            </p:cNvCxnSpPr>
            <p:nvPr/>
          </p:nvCxnSpPr>
          <p:spPr>
            <a:xfrm flipV="1">
              <a:off x="5946417" y="2690127"/>
              <a:ext cx="197566" cy="197566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940615" y="2692042"/>
              <a:ext cx="197566" cy="197566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635000" y="3552578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F</a:t>
            </a:r>
            <a:endParaRPr lang="en-US" sz="28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959117" y="4419600"/>
            <a:ext cx="1041400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16143" y="6177895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F</a:t>
            </a:r>
            <a:endParaRPr lang="en-US" sz="28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81604" y="396658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v</a:t>
            </a:r>
            <a:endParaRPr lang="en-US" sz="28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368904" y="5829300"/>
            <a:ext cx="0" cy="97029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5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59725" y="1600200"/>
            <a:ext cx="1059584" cy="1584325"/>
            <a:chOff x="7959725" y="1600200"/>
            <a:chExt cx="1059584" cy="1584325"/>
          </a:xfrm>
        </p:grpSpPr>
        <p:sp>
          <p:nvSpPr>
            <p:cNvPr id="5" name="Oval 4"/>
            <p:cNvSpPr/>
            <p:nvPr/>
          </p:nvSpPr>
          <p:spPr>
            <a:xfrm>
              <a:off x="8193087" y="2079625"/>
              <a:ext cx="231775" cy="231775"/>
            </a:xfrm>
            <a:prstGeom prst="ellips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959725" y="1695450"/>
              <a:ext cx="0" cy="114935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8191500" y="1695450"/>
              <a:ext cx="0" cy="114935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8423275" y="1695450"/>
              <a:ext cx="0" cy="114935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8655050" y="1695450"/>
              <a:ext cx="0" cy="114935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8312150" y="2371725"/>
              <a:ext cx="0" cy="709285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8629358" y="1600200"/>
              <a:ext cx="389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B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16496" y="27228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v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451243" y="2574865"/>
            <a:ext cx="4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zip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186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  <p:bldP spid="52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0314"/>
            <a:ext cx="633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Apple Chancery"/>
                <a:cs typeface="Apple Chancery"/>
              </a:rPr>
              <a:t>Fine Print for</a:t>
            </a:r>
            <a:endParaRPr lang="en-US" sz="40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004700"/>
              </p:ext>
            </p:extLst>
          </p:nvPr>
        </p:nvGraphicFramePr>
        <p:xfrm>
          <a:off x="4792133" y="158750"/>
          <a:ext cx="191346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341" name="Equation" r:id="rId4" imgW="609600" imgH="228600" progId="Equation.DSMT4">
                  <p:embed/>
                </p:oleObj>
              </mc:Choice>
              <mc:Fallback>
                <p:oleObj name="Equation" r:id="rId4" imgW="60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2133" y="158750"/>
                        <a:ext cx="1913467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300" y="1066800"/>
            <a:ext cx="839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pple Chancery"/>
                <a:cs typeface="Apple Chancery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right-hand-rule </a:t>
            </a:r>
            <a:r>
              <a:rPr lang="en-US" sz="2000" dirty="0" smtClean="0">
                <a:latin typeface="Times New Roman"/>
                <a:cs typeface="Times New Roman"/>
              </a:rPr>
              <a:t>determine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force </a:t>
            </a:r>
            <a:r>
              <a:rPr lang="en-US" sz="2000" dirty="0" smtClean="0">
                <a:latin typeface="Times New Roman"/>
                <a:cs typeface="Times New Roman"/>
              </a:rPr>
              <a:t>for a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positive charge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987610"/>
            <a:ext cx="8394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Magnetic forces </a:t>
            </a:r>
            <a:r>
              <a:rPr lang="en-US" sz="2000" dirty="0" smtClean="0">
                <a:latin typeface="Times New Roman"/>
                <a:cs typeface="Times New Roman"/>
              </a:rPr>
              <a:t>are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centripetal forces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acting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perpendicular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magnetic fields </a:t>
            </a:r>
            <a:r>
              <a:rPr lang="en-US" sz="2000" dirty="0" smtClean="0">
                <a:latin typeface="Times New Roman"/>
                <a:cs typeface="Times New Roman"/>
              </a:rPr>
              <a:t>(whereas electric forces act along electric fields).  That means magnetic forces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 NO WORK </a:t>
            </a:r>
            <a:r>
              <a:rPr lang="en-US" sz="2000" dirty="0" smtClean="0">
                <a:latin typeface="Times New Roman"/>
                <a:cs typeface="Times New Roman"/>
              </a:rPr>
              <a:t>on charges that feel their effect.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290957"/>
            <a:ext cx="839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Magnetic forces </a:t>
            </a:r>
            <a:r>
              <a:rPr lang="en-US" sz="2000" dirty="0" smtClean="0">
                <a:latin typeface="Times New Roman"/>
                <a:cs typeface="Times New Roman"/>
              </a:rPr>
              <a:t>are experience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only by charges in motion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15.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53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58749" y="380999"/>
            <a:ext cx="8864601" cy="12109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2: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 proton </a:t>
            </a:r>
            <a:r>
              <a:rPr lang="en-US" sz="2000" dirty="0" smtClean="0">
                <a:latin typeface="Times New Roman"/>
                <a:cs typeface="Times New Roman"/>
              </a:rPr>
              <a:t>moving upward with speed                   in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field </a:t>
            </a:r>
            <a:r>
              <a:rPr lang="en-US" sz="2000" dirty="0" smtClean="0">
                <a:latin typeface="Times New Roman"/>
                <a:cs typeface="Times New Roman"/>
              </a:rPr>
              <a:t>feels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force</a:t>
            </a:r>
            <a:r>
              <a:rPr lang="en-US" sz="2000" dirty="0" smtClean="0">
                <a:latin typeface="Times New Roman"/>
                <a:cs typeface="Times New Roman"/>
              </a:rPr>
              <a:t> of                   to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west</a:t>
            </a:r>
            <a:r>
              <a:rPr lang="en-US" sz="2000" dirty="0" smtClean="0">
                <a:latin typeface="Times New Roman"/>
                <a:cs typeface="Times New Roman"/>
              </a:rPr>
              <a:t>.  When moving horizontally to the north, it feels no force.  Find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magnitude and direction of the magnetic field </a:t>
            </a:r>
            <a:r>
              <a:rPr lang="en-US" sz="2000" dirty="0" smtClean="0">
                <a:latin typeface="Times New Roman"/>
                <a:cs typeface="Times New Roman"/>
              </a:rPr>
              <a:t>in this region. </a:t>
            </a:r>
            <a:r>
              <a:rPr lang="en-US" sz="1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(courtesy of Mr. White)</a:t>
            </a:r>
            <a:endParaRPr lang="en-US" sz="1800" dirty="0">
              <a:solidFill>
                <a:srgbClr val="008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555399"/>
              </p:ext>
            </p:extLst>
          </p:nvPr>
        </p:nvGraphicFramePr>
        <p:xfrm>
          <a:off x="5792788" y="393699"/>
          <a:ext cx="11461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81" name="Equation" r:id="rId4" imgW="685800" imgH="190500" progId="Equation.DSMT4">
                  <p:embed/>
                </p:oleObj>
              </mc:Choice>
              <mc:Fallback>
                <p:oleObj name="Equation" r:id="rId4" imgW="6858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2788" y="393699"/>
                        <a:ext cx="114617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71067"/>
              </p:ext>
            </p:extLst>
          </p:nvPr>
        </p:nvGraphicFramePr>
        <p:xfrm>
          <a:off x="1816100" y="711199"/>
          <a:ext cx="11239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82" name="Equation" r:id="rId6" imgW="673100" imgH="190500" progId="Equation.DSMT4">
                  <p:embed/>
                </p:oleObj>
              </mc:Choice>
              <mc:Fallback>
                <p:oleObj name="Equation" r:id="rId6" imgW="673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6100" y="711199"/>
                        <a:ext cx="112395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16.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899" y="1784074"/>
            <a:ext cx="810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Because no force </a:t>
            </a:r>
            <a:r>
              <a:rPr lang="en-US" sz="2000" dirty="0" smtClean="0">
                <a:latin typeface="Times New Roman"/>
                <a:cs typeface="Times New Roman"/>
              </a:rPr>
              <a:t>is felt when the proton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moving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northward</a:t>
            </a:r>
            <a:r>
              <a:rPr lang="en-US" sz="2000" i="1" dirty="0" smtClean="0"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field </a:t>
            </a:r>
            <a:r>
              <a:rPr lang="en-US" sz="2000" dirty="0" smtClean="0">
                <a:latin typeface="Times New Roman"/>
                <a:cs typeface="Times New Roman"/>
              </a:rPr>
              <a:t>must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either</a:t>
            </a:r>
            <a:r>
              <a:rPr lang="en-US" sz="2000" dirty="0" smtClean="0">
                <a:latin typeface="Times New Roman"/>
                <a:cs typeface="Times New Roman"/>
              </a:rPr>
              <a:t> be toward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north or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south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659573"/>
              </p:ext>
            </p:extLst>
          </p:nvPr>
        </p:nvGraphicFramePr>
        <p:xfrm>
          <a:off x="1411288" y="3904299"/>
          <a:ext cx="4264025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83" name="Equation" r:id="rId8" imgW="2247900" imgH="1308100" progId="Equation.DSMT4">
                  <p:embed/>
                </p:oleObj>
              </mc:Choice>
              <mc:Fallback>
                <p:oleObj name="Equation" r:id="rId8" imgW="2247900" imgH="1308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1288" y="3904299"/>
                        <a:ext cx="4264025" cy="248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7505700" y="2734964"/>
            <a:ext cx="0" cy="1303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 flipV="1">
            <a:off x="7493000" y="2722264"/>
            <a:ext cx="0" cy="1303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927870"/>
              </p:ext>
            </p:extLst>
          </p:nvPr>
        </p:nvGraphicFramePr>
        <p:xfrm>
          <a:off x="7131050" y="2590501"/>
          <a:ext cx="3143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84" name="Equation" r:id="rId10" imgW="165100" imgH="152400" progId="Equation.DSMT4">
                  <p:embed/>
                </p:oleObj>
              </mc:Choice>
              <mc:Fallback>
                <p:oleObj name="Equation" r:id="rId10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31050" y="2590501"/>
                        <a:ext cx="314325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024968"/>
              </p:ext>
            </p:extLst>
          </p:nvPr>
        </p:nvGraphicFramePr>
        <p:xfrm>
          <a:off x="6600825" y="3421063"/>
          <a:ext cx="361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85" name="Equation" r:id="rId12" imgW="190500" imgH="152400" progId="Equation.DSMT4">
                  <p:embed/>
                </p:oleObj>
              </mc:Choice>
              <mc:Fallback>
                <p:oleObj name="Equation" r:id="rId12" imgW="1905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00825" y="3421063"/>
                        <a:ext cx="361950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5899" y="2542760"/>
            <a:ext cx="5746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Reverse engineering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right-hand-rule </a:t>
            </a:r>
            <a:r>
              <a:rPr lang="en-US" sz="2000" dirty="0" smtClean="0">
                <a:latin typeface="Times New Roman"/>
                <a:cs typeface="Times New Roman"/>
              </a:rPr>
              <a:t>suggests if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field</a:t>
            </a:r>
            <a:r>
              <a:rPr lang="en-US" sz="2000" dirty="0" smtClean="0">
                <a:latin typeface="Times New Roman"/>
                <a:cs typeface="Times New Roman"/>
              </a:rPr>
              <a:t>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the north*</a:t>
            </a:r>
            <a:r>
              <a:rPr lang="en-US" sz="2000" dirty="0" smtClean="0">
                <a:latin typeface="Times New Roman"/>
                <a:cs typeface="Times New Roman"/>
              </a:rPr>
              <a:t>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velocity vector </a:t>
            </a:r>
            <a:r>
              <a:rPr lang="en-US" sz="2000" dirty="0" smtClean="0">
                <a:latin typeface="Times New Roman"/>
                <a:cs typeface="Times New Roman"/>
              </a:rPr>
              <a:t>would have to be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out of the page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to generate a force to the </a:t>
            </a:r>
            <a:r>
              <a:rPr lang="en-US" sz="2000" i="1" dirty="0" smtClean="0">
                <a:latin typeface="Times New Roman"/>
                <a:cs typeface="Times New Roman"/>
              </a:rPr>
              <a:t>west, </a:t>
            </a:r>
            <a:r>
              <a:rPr lang="en-US" sz="2000" dirty="0" smtClean="0">
                <a:latin typeface="Times New Roman"/>
                <a:cs typeface="Times New Roman"/>
              </a:rPr>
              <a:t>with a magnitude of: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9949" y="5010518"/>
            <a:ext cx="2873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*Note that if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field</a:t>
            </a:r>
            <a:r>
              <a:rPr lang="en-US" sz="2000" dirty="0" smtClean="0">
                <a:latin typeface="Times New Roman"/>
                <a:cs typeface="Times New Roman"/>
              </a:rPr>
              <a:t> was to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south</a:t>
            </a:r>
            <a:r>
              <a:rPr lang="en-US" sz="2000" dirty="0" smtClean="0">
                <a:latin typeface="Times New Roman"/>
                <a:cs typeface="Times New Roman"/>
              </a:rPr>
              <a:t>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velocity vector </a:t>
            </a:r>
            <a:r>
              <a:rPr lang="en-US" sz="2000" dirty="0" smtClean="0">
                <a:latin typeface="Times New Roman"/>
                <a:cs typeface="Times New Roman"/>
              </a:rPr>
              <a:t>would be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into the page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28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17.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943" y="543580"/>
            <a:ext cx="869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3:  A charge q</a:t>
            </a:r>
            <a:r>
              <a:rPr lang="en-US" sz="28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of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mass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 is moving with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constant velocity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right angles to</a:t>
            </a:r>
            <a:r>
              <a:rPr lang="en-US" sz="2000" dirty="0" smtClean="0">
                <a:latin typeface="Times New Roman"/>
                <a:cs typeface="Times New Roman"/>
              </a:rPr>
              <a:t>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field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dirty="0" smtClean="0">
                <a:latin typeface="Times New Roman"/>
                <a:cs typeface="Times New Roman"/>
              </a:rPr>
              <a:t>(idea courtesy of Mr. White)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899" y="1374577"/>
            <a:ext cx="810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a.) What kind of motion </a:t>
            </a:r>
            <a:r>
              <a:rPr lang="en-US" sz="2000" dirty="0" smtClean="0">
                <a:latin typeface="Times New Roman"/>
                <a:cs typeface="Times New Roman"/>
              </a:rPr>
              <a:t>will it execute?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670050"/>
            <a:ext cx="2819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5405" y="1796774"/>
            <a:ext cx="478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Because magnetic forces </a:t>
            </a:r>
            <a:r>
              <a:rPr lang="en-US" sz="2000" dirty="0" smtClean="0">
                <a:latin typeface="Times New Roman"/>
                <a:cs typeface="Times New Roman"/>
              </a:rPr>
              <a:t>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centripetal</a:t>
            </a:r>
            <a:r>
              <a:rPr lang="en-US" sz="2000" dirty="0" smtClean="0">
                <a:latin typeface="Times New Roman"/>
                <a:cs typeface="Times New Roman"/>
              </a:rPr>
              <a:t>, the mass will follow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circular path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00" y="2786917"/>
            <a:ext cx="478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b.) What 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radius of the motion’s path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690354"/>
              </p:ext>
            </p:extLst>
          </p:nvPr>
        </p:nvGraphicFramePr>
        <p:xfrm>
          <a:off x="2146301" y="3496469"/>
          <a:ext cx="3084513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411" name="Equation" r:id="rId5" imgW="1625600" imgH="1143000" progId="Equation.DSMT4">
                  <p:embed/>
                </p:oleObj>
              </mc:Choice>
              <mc:Fallback>
                <p:oleObj name="Equation" r:id="rId5" imgW="16256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6301" y="3496469"/>
                        <a:ext cx="3084513" cy="217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93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18.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62" y="547959"/>
            <a:ext cx="2819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5402" y="547959"/>
            <a:ext cx="4578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What 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period of the motion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76354"/>
              </p:ext>
            </p:extLst>
          </p:nvPr>
        </p:nvGraphicFramePr>
        <p:xfrm>
          <a:off x="1323975" y="1212850"/>
          <a:ext cx="29400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426" name="Equation" r:id="rId5" imgW="1549400" imgH="2730500" progId="Equation.DSMT4">
                  <p:embed/>
                </p:oleObj>
              </mc:Choice>
              <mc:Fallback>
                <p:oleObj name="Equation" r:id="rId5" imgW="1549400" imgH="273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3975" y="1212850"/>
                        <a:ext cx="294005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1752600" y="5041900"/>
            <a:ext cx="317500" cy="38100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89200" y="4851400"/>
            <a:ext cx="317500" cy="38100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36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Lorentz Relationship</a:t>
            </a:r>
            <a:endParaRPr lang="en-US" sz="4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" y="1709867"/>
            <a:ext cx="839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When both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and electric forces act</a:t>
            </a:r>
            <a:r>
              <a:rPr lang="en-US" sz="2000" dirty="0" smtClean="0">
                <a:latin typeface="Times New Roman"/>
                <a:cs typeface="Times New Roman"/>
              </a:rPr>
              <a:t>, the relationship looks like: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477284"/>
              </p:ext>
            </p:extLst>
          </p:nvPr>
        </p:nvGraphicFramePr>
        <p:xfrm>
          <a:off x="3149600" y="2579786"/>
          <a:ext cx="2052638" cy="885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360" name="Equation" r:id="rId4" imgW="1028700" imgH="444500" progId="Equation.DSMT4">
                  <p:embed/>
                </p:oleObj>
              </mc:Choice>
              <mc:Fallback>
                <p:oleObj name="Equation" r:id="rId4" imgW="10287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9600" y="2579786"/>
                        <a:ext cx="2052638" cy="885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19.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103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63786" y="100718"/>
            <a:ext cx="863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Relativity and Magnetism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6650" y="982953"/>
            <a:ext cx="8761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--Newton’s Classical Mechanics </a:t>
            </a:r>
            <a:r>
              <a:rPr lang="en-US" sz="2000" dirty="0" smtClean="0">
                <a:latin typeface="Times New Roman"/>
                <a:cs typeface="Times New Roman"/>
              </a:rPr>
              <a:t>demands that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speed of light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depend upon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relative motion </a:t>
            </a:r>
            <a:r>
              <a:rPr lang="en-US" sz="2000" dirty="0" smtClean="0">
                <a:latin typeface="Times New Roman"/>
                <a:cs typeface="Times New Roman"/>
              </a:rPr>
              <a:t>between the </a:t>
            </a:r>
            <a:r>
              <a:rPr lang="en-US" sz="2000" i="1" dirty="0" smtClean="0">
                <a:latin typeface="Times New Roman"/>
                <a:cs typeface="Times New Roman"/>
              </a:rPr>
              <a:t>frame of reference </a:t>
            </a:r>
            <a:r>
              <a:rPr lang="en-US" sz="2000" dirty="0" smtClean="0">
                <a:latin typeface="Times New Roman"/>
                <a:cs typeface="Times New Roman"/>
              </a:rPr>
              <a:t>of the light source and the observer’s frame (think of about a passing car’s speed on the freeway—how fast it passes you depends upon how fast </a:t>
            </a:r>
            <a:r>
              <a:rPr lang="en-US" sz="2000" i="1" dirty="0" smtClean="0">
                <a:latin typeface="Times New Roman"/>
                <a:cs typeface="Times New Roman"/>
              </a:rPr>
              <a:t>you </a:t>
            </a:r>
            <a:r>
              <a:rPr lang="en-US" sz="2000" dirty="0" smtClean="0">
                <a:latin typeface="Times New Roman"/>
                <a:cs typeface="Times New Roman"/>
              </a:rPr>
              <a:t>are going).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6650" y="2303115"/>
            <a:ext cx="8624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--Yet 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ecause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alternating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fields 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sz="2000" dirty="0" smtClean="0">
                <a:latin typeface="Times New Roman"/>
                <a:cs typeface="Times New Roman"/>
              </a:rPr>
              <a:t>)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induce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 fields 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sz="2000" dirty="0" smtClean="0">
                <a:latin typeface="Times New Roman"/>
                <a:cs typeface="Times New Roman"/>
              </a:rPr>
              <a:t>), and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alternating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flds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induce B-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flds</a:t>
            </a:r>
            <a:r>
              <a:rPr lang="en-US" sz="2000" dirty="0" smtClean="0">
                <a:latin typeface="Times New Roman"/>
                <a:cs typeface="Times New Roman"/>
              </a:rPr>
              <a:t>, the only way an alternating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can coupled with </a:t>
            </a:r>
            <a:r>
              <a:rPr lang="en-US" sz="2000" dirty="0" smtClean="0">
                <a:latin typeface="Times New Roman"/>
                <a:cs typeface="Times New Roman"/>
              </a:rPr>
              <a:t>an alternating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produce an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electromagnetic wave </a:t>
            </a:r>
            <a:r>
              <a:rPr lang="en-US" sz="2000" dirty="0" smtClean="0">
                <a:latin typeface="Times New Roman"/>
                <a:cs typeface="Times New Roman"/>
              </a:rPr>
              <a:t>(i.e., a wave in which the alternating E-</a:t>
            </a:r>
            <a:r>
              <a:rPr lang="en-US" sz="2000" dirty="0" err="1" smtClean="0"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latin typeface="Times New Roman"/>
                <a:cs typeface="Times New Roman"/>
              </a:rPr>
              <a:t> feeds the B-</a:t>
            </a:r>
            <a:r>
              <a:rPr lang="en-US" sz="2000" dirty="0" err="1" smtClean="0"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latin typeface="Times New Roman"/>
                <a:cs typeface="Times New Roman"/>
              </a:rPr>
              <a:t> and the alternating B-</a:t>
            </a:r>
            <a:r>
              <a:rPr lang="en-US" sz="2000" dirty="0" err="1" smtClean="0"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latin typeface="Times New Roman"/>
                <a:cs typeface="Times New Roman"/>
              </a:rPr>
              <a:t> feeds the E-</a:t>
            </a:r>
            <a:r>
              <a:rPr lang="en-US" sz="2000" dirty="0" err="1" smtClean="0"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latin typeface="Times New Roman"/>
                <a:cs typeface="Times New Roman"/>
              </a:rPr>
              <a:t>), is if, according to Maxwell’s equations, the wave’s velocity is                  , </a:t>
            </a:r>
            <a:r>
              <a:rPr lang="en-US" sz="2000" i="1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speed of light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6650" y="4233049"/>
            <a:ext cx="8383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--You can’t have it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both ways. 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speed of light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either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frame-of-reference dependent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alla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Newton,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it’s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fixed value independent of frame-of-reference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alla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Maxwell.  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663573"/>
              </p:ext>
            </p:extLst>
          </p:nvPr>
        </p:nvGraphicFramePr>
        <p:xfrm>
          <a:off x="7158038" y="3550713"/>
          <a:ext cx="11271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038" name="Equation" r:id="rId4" imgW="673100" imgH="190500" progId="Equation.DSMT4">
                  <p:embed/>
                </p:oleObj>
              </mc:Choice>
              <mc:Fallback>
                <p:oleObj name="Equation" r:id="rId4" imgW="673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038" y="3550713"/>
                        <a:ext cx="112712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263786" y="5280764"/>
            <a:ext cx="8383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--This conundrum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what motivated Einstein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develop his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Theory of Special Relativity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a form of Mechanics 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assume that the speed of light is the same in all frames of reference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66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864100" y="1924050"/>
            <a:ext cx="3333750" cy="660400"/>
          </a:xfrm>
          <a:custGeom>
            <a:avLst/>
            <a:gdLst>
              <a:gd name="connsiteX0" fmla="*/ 0 w 3333750"/>
              <a:gd name="connsiteY0" fmla="*/ 0 h 660400"/>
              <a:gd name="connsiteX1" fmla="*/ 457200 w 3333750"/>
              <a:gd name="connsiteY1" fmla="*/ 0 h 660400"/>
              <a:gd name="connsiteX2" fmla="*/ 736600 w 3333750"/>
              <a:gd name="connsiteY2" fmla="*/ 6350 h 660400"/>
              <a:gd name="connsiteX3" fmla="*/ 1009650 w 3333750"/>
              <a:gd name="connsiteY3" fmla="*/ 19050 h 660400"/>
              <a:gd name="connsiteX4" fmla="*/ 1339850 w 3333750"/>
              <a:gd name="connsiteY4" fmla="*/ 44450 h 660400"/>
              <a:gd name="connsiteX5" fmla="*/ 1695450 w 3333750"/>
              <a:gd name="connsiteY5" fmla="*/ 95250 h 660400"/>
              <a:gd name="connsiteX6" fmla="*/ 2051050 w 3333750"/>
              <a:gd name="connsiteY6" fmla="*/ 152400 h 660400"/>
              <a:gd name="connsiteX7" fmla="*/ 2413000 w 3333750"/>
              <a:gd name="connsiteY7" fmla="*/ 241300 h 660400"/>
              <a:gd name="connsiteX8" fmla="*/ 2717800 w 3333750"/>
              <a:gd name="connsiteY8" fmla="*/ 342900 h 660400"/>
              <a:gd name="connsiteX9" fmla="*/ 3003550 w 3333750"/>
              <a:gd name="connsiteY9" fmla="*/ 469900 h 660400"/>
              <a:gd name="connsiteX10" fmla="*/ 3333750 w 3333750"/>
              <a:gd name="connsiteY10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750" h="660400">
                <a:moveTo>
                  <a:pt x="0" y="0"/>
                </a:moveTo>
                <a:lnTo>
                  <a:pt x="457200" y="0"/>
                </a:lnTo>
                <a:cubicBezTo>
                  <a:pt x="579967" y="1058"/>
                  <a:pt x="644525" y="3175"/>
                  <a:pt x="736600" y="6350"/>
                </a:cubicBezTo>
                <a:cubicBezTo>
                  <a:pt x="828675" y="9525"/>
                  <a:pt x="909108" y="12700"/>
                  <a:pt x="1009650" y="19050"/>
                </a:cubicBezTo>
                <a:cubicBezTo>
                  <a:pt x="1110192" y="25400"/>
                  <a:pt x="1225550" y="31750"/>
                  <a:pt x="1339850" y="44450"/>
                </a:cubicBezTo>
                <a:cubicBezTo>
                  <a:pt x="1454150" y="57150"/>
                  <a:pt x="1695450" y="95250"/>
                  <a:pt x="1695450" y="95250"/>
                </a:cubicBezTo>
                <a:cubicBezTo>
                  <a:pt x="1813983" y="113242"/>
                  <a:pt x="1931458" y="128058"/>
                  <a:pt x="2051050" y="152400"/>
                </a:cubicBezTo>
                <a:cubicBezTo>
                  <a:pt x="2170642" y="176742"/>
                  <a:pt x="2301875" y="209550"/>
                  <a:pt x="2413000" y="241300"/>
                </a:cubicBezTo>
                <a:cubicBezTo>
                  <a:pt x="2524125" y="273050"/>
                  <a:pt x="2619375" y="304800"/>
                  <a:pt x="2717800" y="342900"/>
                </a:cubicBezTo>
                <a:cubicBezTo>
                  <a:pt x="2816225" y="381000"/>
                  <a:pt x="2900892" y="416983"/>
                  <a:pt x="3003550" y="469900"/>
                </a:cubicBezTo>
                <a:cubicBezTo>
                  <a:pt x="3106208" y="522817"/>
                  <a:pt x="3333750" y="660400"/>
                  <a:pt x="3333750" y="660400"/>
                </a:cubicBezTo>
              </a:path>
            </a:pathLst>
          </a:custGeom>
          <a:ln w="12700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58749" y="380999"/>
            <a:ext cx="4324351" cy="29108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4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(the velocity trap):  </a:t>
            </a:r>
            <a:r>
              <a:rPr lang="en-US" sz="2000" dirty="0" smtClean="0">
                <a:latin typeface="Times New Roman"/>
                <a:cs typeface="Times New Roman"/>
              </a:rPr>
              <a:t>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velocity trap </a:t>
            </a:r>
            <a:r>
              <a:rPr lang="en-US" sz="2000" dirty="0" smtClean="0">
                <a:latin typeface="Times New Roman"/>
                <a:cs typeface="Times New Roman"/>
              </a:rPr>
              <a:t>(or velocity selector) is an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 field and magnetic field </a:t>
            </a:r>
            <a:r>
              <a:rPr lang="en-US" sz="2000" dirty="0" smtClean="0">
                <a:latin typeface="Times New Roman"/>
                <a:cs typeface="Times New Roman"/>
              </a:rPr>
              <a:t>at right angles to one another 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selectively allow charged particles with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one velocity only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proceed down its axis</a:t>
            </a:r>
            <a:r>
              <a:rPr lang="en-US" sz="2000" dirty="0" smtClean="0">
                <a:latin typeface="Times New Roman"/>
                <a:cs typeface="Times New Roman"/>
              </a:rPr>
              <a:t>.  It is made up of parallel plates bathed in a B-</a:t>
            </a:r>
            <a:r>
              <a:rPr lang="en-US" sz="2000" dirty="0" err="1" smtClean="0"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latin typeface="Times New Roman"/>
                <a:cs typeface="Times New Roman"/>
              </a:rPr>
              <a:t> (see sketch).</a:t>
            </a:r>
            <a:endParaRPr lang="en-US" sz="2000" dirty="0">
              <a:solidFill>
                <a:srgbClr val="008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20.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999" y="3487420"/>
            <a:ext cx="870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a.) Assuming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into the page </a:t>
            </a:r>
            <a:r>
              <a:rPr lang="en-US" sz="2000" dirty="0" smtClean="0">
                <a:latin typeface="Times New Roman"/>
                <a:cs typeface="Times New Roman"/>
              </a:rPr>
              <a:t>as shown,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what path </a:t>
            </a:r>
            <a:r>
              <a:rPr lang="en-US" sz="2000" dirty="0" smtClean="0">
                <a:latin typeface="Times New Roman"/>
                <a:cs typeface="Times New Roman"/>
              </a:rPr>
              <a:t>will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negative charge take</a:t>
            </a:r>
            <a:r>
              <a:rPr lang="en-US" sz="2000" dirty="0" smtClean="0">
                <a:latin typeface="Times New Roman"/>
                <a:cs typeface="Times New Roman"/>
              </a:rPr>
              <a:t> if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nothing additional is added to the system </a:t>
            </a:r>
            <a:r>
              <a:rPr lang="en-US" sz="2000" dirty="0" smtClean="0">
                <a:latin typeface="Times New Roman"/>
                <a:cs typeface="Times New Roman"/>
              </a:rPr>
              <a:t>(i.e., no </a:t>
            </a:r>
            <a:r>
              <a:rPr lang="en-US" sz="2000" i="1" dirty="0" smtClean="0"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present).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" name="Line 108"/>
          <p:cNvSpPr>
            <a:spLocks noChangeShapeType="1"/>
          </p:cNvSpPr>
          <p:nvPr/>
        </p:nvSpPr>
        <p:spPr bwMode="auto">
          <a:xfrm flipH="1">
            <a:off x="4840605" y="1922780"/>
            <a:ext cx="54864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5514975" y="516890"/>
            <a:ext cx="308610" cy="2743200"/>
            <a:chOff x="2064" y="1200"/>
            <a:chExt cx="216" cy="1920"/>
          </a:xfrm>
        </p:grpSpPr>
        <p:grpSp>
          <p:nvGrpSpPr>
            <p:cNvPr id="40" name="Group 22"/>
            <p:cNvGrpSpPr>
              <a:grpSpLocks/>
            </p:cNvGrpSpPr>
            <p:nvPr/>
          </p:nvGrpSpPr>
          <p:grpSpPr bwMode="auto">
            <a:xfrm>
              <a:off x="2064" y="1200"/>
              <a:ext cx="216" cy="216"/>
              <a:chOff x="2064" y="1200"/>
              <a:chExt cx="216" cy="216"/>
            </a:xfrm>
          </p:grpSpPr>
          <p:sp>
            <p:nvSpPr>
              <p:cNvPr id="53" name="Oval 23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>
                <a:off x="2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5"/>
              <p:cNvSpPr>
                <a:spLocks noChangeShapeType="1"/>
              </p:cNvSpPr>
              <p:nvPr/>
            </p:nvSpPr>
            <p:spPr bwMode="auto">
              <a:xfrm flipH="1">
                <a:off x="2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6"/>
            <p:cNvGrpSpPr>
              <a:grpSpLocks/>
            </p:cNvGrpSpPr>
            <p:nvPr/>
          </p:nvGrpSpPr>
          <p:grpSpPr bwMode="auto">
            <a:xfrm>
              <a:off x="2064" y="1768"/>
              <a:ext cx="216" cy="216"/>
              <a:chOff x="2064" y="1768"/>
              <a:chExt cx="216" cy="216"/>
            </a:xfrm>
          </p:grpSpPr>
          <p:sp>
            <p:nvSpPr>
              <p:cNvPr id="50" name="Oval 27"/>
              <p:cNvSpPr>
                <a:spLocks noChangeArrowheads="1"/>
              </p:cNvSpPr>
              <p:nvPr/>
            </p:nvSpPr>
            <p:spPr bwMode="auto">
              <a:xfrm>
                <a:off x="2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>
                <a:off x="2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9"/>
              <p:cNvSpPr>
                <a:spLocks noChangeShapeType="1"/>
              </p:cNvSpPr>
              <p:nvPr/>
            </p:nvSpPr>
            <p:spPr bwMode="auto">
              <a:xfrm flipH="1">
                <a:off x="2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30"/>
            <p:cNvGrpSpPr>
              <a:grpSpLocks/>
            </p:cNvGrpSpPr>
            <p:nvPr/>
          </p:nvGrpSpPr>
          <p:grpSpPr bwMode="auto">
            <a:xfrm>
              <a:off x="2064" y="2336"/>
              <a:ext cx="216" cy="216"/>
              <a:chOff x="2064" y="2336"/>
              <a:chExt cx="216" cy="216"/>
            </a:xfrm>
          </p:grpSpPr>
          <p:sp>
            <p:nvSpPr>
              <p:cNvPr id="47" name="Oval 31"/>
              <p:cNvSpPr>
                <a:spLocks noChangeArrowheads="1"/>
              </p:cNvSpPr>
              <p:nvPr/>
            </p:nvSpPr>
            <p:spPr bwMode="auto">
              <a:xfrm>
                <a:off x="2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2"/>
              <p:cNvSpPr>
                <a:spLocks noChangeShapeType="1"/>
              </p:cNvSpPr>
              <p:nvPr/>
            </p:nvSpPr>
            <p:spPr bwMode="auto">
              <a:xfrm>
                <a:off x="2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 flipH="1">
                <a:off x="2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34"/>
            <p:cNvGrpSpPr>
              <a:grpSpLocks/>
            </p:cNvGrpSpPr>
            <p:nvPr/>
          </p:nvGrpSpPr>
          <p:grpSpPr bwMode="auto">
            <a:xfrm>
              <a:off x="2064" y="2904"/>
              <a:ext cx="216" cy="216"/>
              <a:chOff x="2064" y="2904"/>
              <a:chExt cx="216" cy="216"/>
            </a:xfrm>
          </p:grpSpPr>
          <p:sp>
            <p:nvSpPr>
              <p:cNvPr id="44" name="Oval 35"/>
              <p:cNvSpPr>
                <a:spLocks noChangeArrowheads="1"/>
              </p:cNvSpPr>
              <p:nvPr/>
            </p:nvSpPr>
            <p:spPr bwMode="auto">
              <a:xfrm>
                <a:off x="2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6"/>
              <p:cNvSpPr>
                <a:spLocks noChangeShapeType="1"/>
              </p:cNvSpPr>
              <p:nvPr/>
            </p:nvSpPr>
            <p:spPr bwMode="auto">
              <a:xfrm>
                <a:off x="2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7"/>
              <p:cNvSpPr>
                <a:spLocks noChangeShapeType="1"/>
              </p:cNvSpPr>
              <p:nvPr/>
            </p:nvSpPr>
            <p:spPr bwMode="auto">
              <a:xfrm flipH="1">
                <a:off x="2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" name="Group 38"/>
          <p:cNvGrpSpPr>
            <a:grpSpLocks/>
          </p:cNvGrpSpPr>
          <p:nvPr/>
        </p:nvGrpSpPr>
        <p:grpSpPr bwMode="auto">
          <a:xfrm>
            <a:off x="6235065" y="516890"/>
            <a:ext cx="308610" cy="2743200"/>
            <a:chOff x="2568" y="1200"/>
            <a:chExt cx="216" cy="1920"/>
          </a:xfrm>
        </p:grpSpPr>
        <p:grpSp>
          <p:nvGrpSpPr>
            <p:cNvPr id="57" name="Group 39"/>
            <p:cNvGrpSpPr>
              <a:grpSpLocks/>
            </p:cNvGrpSpPr>
            <p:nvPr/>
          </p:nvGrpSpPr>
          <p:grpSpPr bwMode="auto">
            <a:xfrm>
              <a:off x="2568" y="1200"/>
              <a:ext cx="216" cy="216"/>
              <a:chOff x="2568" y="1200"/>
              <a:chExt cx="216" cy="216"/>
            </a:xfrm>
          </p:grpSpPr>
          <p:sp>
            <p:nvSpPr>
              <p:cNvPr id="70" name="Oval 40"/>
              <p:cNvSpPr>
                <a:spLocks noChangeArrowheads="1"/>
              </p:cNvSpPr>
              <p:nvPr/>
            </p:nvSpPr>
            <p:spPr bwMode="auto">
              <a:xfrm>
                <a:off x="2568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41"/>
              <p:cNvSpPr>
                <a:spLocks noChangeShapeType="1"/>
              </p:cNvSpPr>
              <p:nvPr/>
            </p:nvSpPr>
            <p:spPr bwMode="auto">
              <a:xfrm>
                <a:off x="2592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42"/>
              <p:cNvSpPr>
                <a:spLocks noChangeShapeType="1"/>
              </p:cNvSpPr>
              <p:nvPr/>
            </p:nvSpPr>
            <p:spPr bwMode="auto">
              <a:xfrm flipH="1">
                <a:off x="2600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43"/>
            <p:cNvGrpSpPr>
              <a:grpSpLocks/>
            </p:cNvGrpSpPr>
            <p:nvPr/>
          </p:nvGrpSpPr>
          <p:grpSpPr bwMode="auto">
            <a:xfrm>
              <a:off x="2568" y="1768"/>
              <a:ext cx="216" cy="216"/>
              <a:chOff x="2568" y="1768"/>
              <a:chExt cx="216" cy="216"/>
            </a:xfrm>
          </p:grpSpPr>
          <p:sp>
            <p:nvSpPr>
              <p:cNvPr id="67" name="Oval 44"/>
              <p:cNvSpPr>
                <a:spLocks noChangeArrowheads="1"/>
              </p:cNvSpPr>
              <p:nvPr/>
            </p:nvSpPr>
            <p:spPr bwMode="auto">
              <a:xfrm>
                <a:off x="2568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45"/>
              <p:cNvSpPr>
                <a:spLocks noChangeShapeType="1"/>
              </p:cNvSpPr>
              <p:nvPr/>
            </p:nvSpPr>
            <p:spPr bwMode="auto">
              <a:xfrm>
                <a:off x="2592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flipH="1">
                <a:off x="2600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47"/>
            <p:cNvGrpSpPr>
              <a:grpSpLocks/>
            </p:cNvGrpSpPr>
            <p:nvPr/>
          </p:nvGrpSpPr>
          <p:grpSpPr bwMode="auto">
            <a:xfrm>
              <a:off x="2568" y="2336"/>
              <a:ext cx="216" cy="216"/>
              <a:chOff x="2568" y="2336"/>
              <a:chExt cx="216" cy="216"/>
            </a:xfrm>
          </p:grpSpPr>
          <p:sp>
            <p:nvSpPr>
              <p:cNvPr id="64" name="Oval 48"/>
              <p:cNvSpPr>
                <a:spLocks noChangeArrowheads="1"/>
              </p:cNvSpPr>
              <p:nvPr/>
            </p:nvSpPr>
            <p:spPr bwMode="auto">
              <a:xfrm>
                <a:off x="2568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49"/>
              <p:cNvSpPr>
                <a:spLocks noChangeShapeType="1"/>
              </p:cNvSpPr>
              <p:nvPr/>
            </p:nvSpPr>
            <p:spPr bwMode="auto">
              <a:xfrm>
                <a:off x="2592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50"/>
              <p:cNvSpPr>
                <a:spLocks noChangeShapeType="1"/>
              </p:cNvSpPr>
              <p:nvPr/>
            </p:nvSpPr>
            <p:spPr bwMode="auto">
              <a:xfrm flipH="1">
                <a:off x="2600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51"/>
            <p:cNvGrpSpPr>
              <a:grpSpLocks/>
            </p:cNvGrpSpPr>
            <p:nvPr/>
          </p:nvGrpSpPr>
          <p:grpSpPr bwMode="auto">
            <a:xfrm>
              <a:off x="2568" y="2904"/>
              <a:ext cx="216" cy="216"/>
              <a:chOff x="2568" y="2904"/>
              <a:chExt cx="216" cy="216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2568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53"/>
              <p:cNvSpPr>
                <a:spLocks noChangeShapeType="1"/>
              </p:cNvSpPr>
              <p:nvPr/>
            </p:nvSpPr>
            <p:spPr bwMode="auto">
              <a:xfrm>
                <a:off x="2592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54"/>
              <p:cNvSpPr>
                <a:spLocks noChangeShapeType="1"/>
              </p:cNvSpPr>
              <p:nvPr/>
            </p:nvSpPr>
            <p:spPr bwMode="auto">
              <a:xfrm flipH="1">
                <a:off x="2600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" name="Group 55"/>
          <p:cNvGrpSpPr>
            <a:grpSpLocks/>
          </p:cNvGrpSpPr>
          <p:nvPr/>
        </p:nvGrpSpPr>
        <p:grpSpPr bwMode="auto">
          <a:xfrm>
            <a:off x="6943725" y="516890"/>
            <a:ext cx="308610" cy="2743200"/>
            <a:chOff x="3064" y="1200"/>
            <a:chExt cx="216" cy="1920"/>
          </a:xfrm>
        </p:grpSpPr>
        <p:grpSp>
          <p:nvGrpSpPr>
            <p:cNvPr id="74" name="Group 56"/>
            <p:cNvGrpSpPr>
              <a:grpSpLocks/>
            </p:cNvGrpSpPr>
            <p:nvPr/>
          </p:nvGrpSpPr>
          <p:grpSpPr bwMode="auto">
            <a:xfrm>
              <a:off x="3064" y="1200"/>
              <a:ext cx="216" cy="216"/>
              <a:chOff x="3064" y="1200"/>
              <a:chExt cx="216" cy="216"/>
            </a:xfrm>
          </p:grpSpPr>
          <p:sp>
            <p:nvSpPr>
              <p:cNvPr id="87" name="Oval 57"/>
              <p:cNvSpPr>
                <a:spLocks noChangeArrowheads="1"/>
              </p:cNvSpPr>
              <p:nvPr/>
            </p:nvSpPr>
            <p:spPr bwMode="auto">
              <a:xfrm>
                <a:off x="3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58"/>
              <p:cNvSpPr>
                <a:spLocks noChangeShapeType="1"/>
              </p:cNvSpPr>
              <p:nvPr/>
            </p:nvSpPr>
            <p:spPr bwMode="auto">
              <a:xfrm>
                <a:off x="3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59"/>
              <p:cNvSpPr>
                <a:spLocks noChangeShapeType="1"/>
              </p:cNvSpPr>
              <p:nvPr/>
            </p:nvSpPr>
            <p:spPr bwMode="auto">
              <a:xfrm flipH="1">
                <a:off x="3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60"/>
            <p:cNvGrpSpPr>
              <a:grpSpLocks/>
            </p:cNvGrpSpPr>
            <p:nvPr/>
          </p:nvGrpSpPr>
          <p:grpSpPr bwMode="auto">
            <a:xfrm>
              <a:off x="3064" y="1768"/>
              <a:ext cx="216" cy="216"/>
              <a:chOff x="3064" y="1768"/>
              <a:chExt cx="216" cy="216"/>
            </a:xfrm>
          </p:grpSpPr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3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62"/>
              <p:cNvSpPr>
                <a:spLocks noChangeShapeType="1"/>
              </p:cNvSpPr>
              <p:nvPr/>
            </p:nvSpPr>
            <p:spPr bwMode="auto">
              <a:xfrm>
                <a:off x="3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63"/>
              <p:cNvSpPr>
                <a:spLocks noChangeShapeType="1"/>
              </p:cNvSpPr>
              <p:nvPr/>
            </p:nvSpPr>
            <p:spPr bwMode="auto">
              <a:xfrm flipH="1">
                <a:off x="3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64"/>
            <p:cNvGrpSpPr>
              <a:grpSpLocks/>
            </p:cNvGrpSpPr>
            <p:nvPr/>
          </p:nvGrpSpPr>
          <p:grpSpPr bwMode="auto">
            <a:xfrm>
              <a:off x="3064" y="2336"/>
              <a:ext cx="216" cy="216"/>
              <a:chOff x="3064" y="2336"/>
              <a:chExt cx="216" cy="216"/>
            </a:xfrm>
          </p:grpSpPr>
          <p:sp>
            <p:nvSpPr>
              <p:cNvPr id="81" name="Oval 65"/>
              <p:cNvSpPr>
                <a:spLocks noChangeArrowheads="1"/>
              </p:cNvSpPr>
              <p:nvPr/>
            </p:nvSpPr>
            <p:spPr bwMode="auto">
              <a:xfrm>
                <a:off x="3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6"/>
              <p:cNvSpPr>
                <a:spLocks noChangeShapeType="1"/>
              </p:cNvSpPr>
              <p:nvPr/>
            </p:nvSpPr>
            <p:spPr bwMode="auto">
              <a:xfrm>
                <a:off x="3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67"/>
              <p:cNvSpPr>
                <a:spLocks noChangeShapeType="1"/>
              </p:cNvSpPr>
              <p:nvPr/>
            </p:nvSpPr>
            <p:spPr bwMode="auto">
              <a:xfrm flipH="1">
                <a:off x="3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68"/>
            <p:cNvGrpSpPr>
              <a:grpSpLocks/>
            </p:cNvGrpSpPr>
            <p:nvPr/>
          </p:nvGrpSpPr>
          <p:grpSpPr bwMode="auto">
            <a:xfrm>
              <a:off x="3064" y="2904"/>
              <a:ext cx="216" cy="216"/>
              <a:chOff x="3064" y="2904"/>
              <a:chExt cx="216" cy="216"/>
            </a:xfrm>
          </p:grpSpPr>
          <p:sp>
            <p:nvSpPr>
              <p:cNvPr id="78" name="Oval 69"/>
              <p:cNvSpPr>
                <a:spLocks noChangeArrowheads="1"/>
              </p:cNvSpPr>
              <p:nvPr/>
            </p:nvSpPr>
            <p:spPr bwMode="auto">
              <a:xfrm>
                <a:off x="3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70"/>
              <p:cNvSpPr>
                <a:spLocks noChangeShapeType="1"/>
              </p:cNvSpPr>
              <p:nvPr/>
            </p:nvSpPr>
            <p:spPr bwMode="auto">
              <a:xfrm>
                <a:off x="3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71"/>
              <p:cNvSpPr>
                <a:spLocks noChangeShapeType="1"/>
              </p:cNvSpPr>
              <p:nvPr/>
            </p:nvSpPr>
            <p:spPr bwMode="auto">
              <a:xfrm flipH="1">
                <a:off x="3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0" name="Group 72"/>
          <p:cNvGrpSpPr>
            <a:grpSpLocks/>
          </p:cNvGrpSpPr>
          <p:nvPr/>
        </p:nvGrpSpPr>
        <p:grpSpPr bwMode="auto">
          <a:xfrm>
            <a:off x="7652385" y="516890"/>
            <a:ext cx="308610" cy="2743200"/>
            <a:chOff x="3560" y="1200"/>
            <a:chExt cx="216" cy="1920"/>
          </a:xfrm>
        </p:grpSpPr>
        <p:grpSp>
          <p:nvGrpSpPr>
            <p:cNvPr id="91" name="Group 73"/>
            <p:cNvGrpSpPr>
              <a:grpSpLocks/>
            </p:cNvGrpSpPr>
            <p:nvPr/>
          </p:nvGrpSpPr>
          <p:grpSpPr bwMode="auto">
            <a:xfrm>
              <a:off x="3560" y="1200"/>
              <a:ext cx="216" cy="216"/>
              <a:chOff x="3560" y="1200"/>
              <a:chExt cx="216" cy="216"/>
            </a:xfrm>
          </p:grpSpPr>
          <p:sp>
            <p:nvSpPr>
              <p:cNvPr id="104" name="Oval 74"/>
              <p:cNvSpPr>
                <a:spLocks noChangeArrowheads="1"/>
              </p:cNvSpPr>
              <p:nvPr/>
            </p:nvSpPr>
            <p:spPr bwMode="auto">
              <a:xfrm>
                <a:off x="3560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75"/>
              <p:cNvSpPr>
                <a:spLocks noChangeShapeType="1"/>
              </p:cNvSpPr>
              <p:nvPr/>
            </p:nvSpPr>
            <p:spPr bwMode="auto">
              <a:xfrm>
                <a:off x="3584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76"/>
              <p:cNvSpPr>
                <a:spLocks noChangeShapeType="1"/>
              </p:cNvSpPr>
              <p:nvPr/>
            </p:nvSpPr>
            <p:spPr bwMode="auto">
              <a:xfrm flipH="1">
                <a:off x="3592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" name="Group 77"/>
            <p:cNvGrpSpPr>
              <a:grpSpLocks/>
            </p:cNvGrpSpPr>
            <p:nvPr/>
          </p:nvGrpSpPr>
          <p:grpSpPr bwMode="auto">
            <a:xfrm>
              <a:off x="3560" y="1768"/>
              <a:ext cx="216" cy="216"/>
              <a:chOff x="3560" y="1768"/>
              <a:chExt cx="216" cy="216"/>
            </a:xfrm>
          </p:grpSpPr>
          <p:sp>
            <p:nvSpPr>
              <p:cNvPr id="101" name="Oval 78"/>
              <p:cNvSpPr>
                <a:spLocks noChangeArrowheads="1"/>
              </p:cNvSpPr>
              <p:nvPr/>
            </p:nvSpPr>
            <p:spPr bwMode="auto">
              <a:xfrm>
                <a:off x="3560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79"/>
              <p:cNvSpPr>
                <a:spLocks noChangeShapeType="1"/>
              </p:cNvSpPr>
              <p:nvPr/>
            </p:nvSpPr>
            <p:spPr bwMode="auto">
              <a:xfrm>
                <a:off x="3584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0"/>
              <p:cNvSpPr>
                <a:spLocks noChangeShapeType="1"/>
              </p:cNvSpPr>
              <p:nvPr/>
            </p:nvSpPr>
            <p:spPr bwMode="auto">
              <a:xfrm flipH="1">
                <a:off x="3592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" name="Group 81"/>
            <p:cNvGrpSpPr>
              <a:grpSpLocks/>
            </p:cNvGrpSpPr>
            <p:nvPr/>
          </p:nvGrpSpPr>
          <p:grpSpPr bwMode="auto">
            <a:xfrm>
              <a:off x="3560" y="2336"/>
              <a:ext cx="216" cy="216"/>
              <a:chOff x="3560" y="2336"/>
              <a:chExt cx="216" cy="216"/>
            </a:xfrm>
          </p:grpSpPr>
          <p:sp>
            <p:nvSpPr>
              <p:cNvPr id="98" name="Oval 82"/>
              <p:cNvSpPr>
                <a:spLocks noChangeArrowheads="1"/>
              </p:cNvSpPr>
              <p:nvPr/>
            </p:nvSpPr>
            <p:spPr bwMode="auto">
              <a:xfrm>
                <a:off x="3560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3"/>
              <p:cNvSpPr>
                <a:spLocks noChangeShapeType="1"/>
              </p:cNvSpPr>
              <p:nvPr/>
            </p:nvSpPr>
            <p:spPr bwMode="auto">
              <a:xfrm>
                <a:off x="3584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84"/>
              <p:cNvSpPr>
                <a:spLocks noChangeShapeType="1"/>
              </p:cNvSpPr>
              <p:nvPr/>
            </p:nvSpPr>
            <p:spPr bwMode="auto">
              <a:xfrm flipH="1">
                <a:off x="3592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85"/>
            <p:cNvGrpSpPr>
              <a:grpSpLocks/>
            </p:cNvGrpSpPr>
            <p:nvPr/>
          </p:nvGrpSpPr>
          <p:grpSpPr bwMode="auto">
            <a:xfrm>
              <a:off x="3560" y="2904"/>
              <a:ext cx="216" cy="216"/>
              <a:chOff x="3560" y="2904"/>
              <a:chExt cx="216" cy="216"/>
            </a:xfrm>
          </p:grpSpPr>
          <p:sp>
            <p:nvSpPr>
              <p:cNvPr id="95" name="Oval 86"/>
              <p:cNvSpPr>
                <a:spLocks noChangeArrowheads="1"/>
              </p:cNvSpPr>
              <p:nvPr/>
            </p:nvSpPr>
            <p:spPr bwMode="auto">
              <a:xfrm>
                <a:off x="3560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87"/>
              <p:cNvSpPr>
                <a:spLocks noChangeShapeType="1"/>
              </p:cNvSpPr>
              <p:nvPr/>
            </p:nvSpPr>
            <p:spPr bwMode="auto">
              <a:xfrm>
                <a:off x="3584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88"/>
              <p:cNvSpPr>
                <a:spLocks noChangeShapeType="1"/>
              </p:cNvSpPr>
              <p:nvPr/>
            </p:nvSpPr>
            <p:spPr bwMode="auto">
              <a:xfrm flipH="1">
                <a:off x="3592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7" name="Group 89"/>
          <p:cNvGrpSpPr>
            <a:grpSpLocks/>
          </p:cNvGrpSpPr>
          <p:nvPr/>
        </p:nvGrpSpPr>
        <p:grpSpPr bwMode="auto">
          <a:xfrm>
            <a:off x="8361045" y="516890"/>
            <a:ext cx="308610" cy="2743200"/>
            <a:chOff x="4056" y="1200"/>
            <a:chExt cx="216" cy="1920"/>
          </a:xfrm>
        </p:grpSpPr>
        <p:grpSp>
          <p:nvGrpSpPr>
            <p:cNvPr id="108" name="Group 90"/>
            <p:cNvGrpSpPr>
              <a:grpSpLocks/>
            </p:cNvGrpSpPr>
            <p:nvPr/>
          </p:nvGrpSpPr>
          <p:grpSpPr bwMode="auto">
            <a:xfrm>
              <a:off x="4056" y="1200"/>
              <a:ext cx="216" cy="216"/>
              <a:chOff x="4056" y="1200"/>
              <a:chExt cx="216" cy="216"/>
            </a:xfrm>
          </p:grpSpPr>
          <p:sp>
            <p:nvSpPr>
              <p:cNvPr id="121" name="Oval 91"/>
              <p:cNvSpPr>
                <a:spLocks noChangeArrowheads="1"/>
              </p:cNvSpPr>
              <p:nvPr/>
            </p:nvSpPr>
            <p:spPr bwMode="auto">
              <a:xfrm>
                <a:off x="405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2"/>
              <p:cNvSpPr>
                <a:spLocks noChangeShapeType="1"/>
              </p:cNvSpPr>
              <p:nvPr/>
            </p:nvSpPr>
            <p:spPr bwMode="auto">
              <a:xfrm>
                <a:off x="408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93"/>
              <p:cNvSpPr>
                <a:spLocks noChangeShapeType="1"/>
              </p:cNvSpPr>
              <p:nvPr/>
            </p:nvSpPr>
            <p:spPr bwMode="auto">
              <a:xfrm flipH="1">
                <a:off x="408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Group 94"/>
            <p:cNvGrpSpPr>
              <a:grpSpLocks/>
            </p:cNvGrpSpPr>
            <p:nvPr/>
          </p:nvGrpSpPr>
          <p:grpSpPr bwMode="auto">
            <a:xfrm>
              <a:off x="4056" y="1768"/>
              <a:ext cx="216" cy="216"/>
              <a:chOff x="4056" y="1768"/>
              <a:chExt cx="216" cy="216"/>
            </a:xfrm>
          </p:grpSpPr>
          <p:sp>
            <p:nvSpPr>
              <p:cNvPr id="118" name="Oval 95"/>
              <p:cNvSpPr>
                <a:spLocks noChangeArrowheads="1"/>
              </p:cNvSpPr>
              <p:nvPr/>
            </p:nvSpPr>
            <p:spPr bwMode="auto">
              <a:xfrm>
                <a:off x="405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6"/>
              <p:cNvSpPr>
                <a:spLocks noChangeShapeType="1"/>
              </p:cNvSpPr>
              <p:nvPr/>
            </p:nvSpPr>
            <p:spPr bwMode="auto">
              <a:xfrm>
                <a:off x="408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97"/>
              <p:cNvSpPr>
                <a:spLocks noChangeShapeType="1"/>
              </p:cNvSpPr>
              <p:nvPr/>
            </p:nvSpPr>
            <p:spPr bwMode="auto">
              <a:xfrm flipH="1">
                <a:off x="408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" name="Group 98"/>
            <p:cNvGrpSpPr>
              <a:grpSpLocks/>
            </p:cNvGrpSpPr>
            <p:nvPr/>
          </p:nvGrpSpPr>
          <p:grpSpPr bwMode="auto">
            <a:xfrm>
              <a:off x="4056" y="2336"/>
              <a:ext cx="216" cy="216"/>
              <a:chOff x="4056" y="2336"/>
              <a:chExt cx="216" cy="216"/>
            </a:xfrm>
          </p:grpSpPr>
          <p:sp>
            <p:nvSpPr>
              <p:cNvPr id="115" name="Oval 99"/>
              <p:cNvSpPr>
                <a:spLocks noChangeArrowheads="1"/>
              </p:cNvSpPr>
              <p:nvPr/>
            </p:nvSpPr>
            <p:spPr bwMode="auto">
              <a:xfrm>
                <a:off x="405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0"/>
              <p:cNvSpPr>
                <a:spLocks noChangeShapeType="1"/>
              </p:cNvSpPr>
              <p:nvPr/>
            </p:nvSpPr>
            <p:spPr bwMode="auto">
              <a:xfrm>
                <a:off x="408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01"/>
              <p:cNvSpPr>
                <a:spLocks noChangeShapeType="1"/>
              </p:cNvSpPr>
              <p:nvPr/>
            </p:nvSpPr>
            <p:spPr bwMode="auto">
              <a:xfrm flipH="1">
                <a:off x="408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102"/>
            <p:cNvGrpSpPr>
              <a:grpSpLocks/>
            </p:cNvGrpSpPr>
            <p:nvPr/>
          </p:nvGrpSpPr>
          <p:grpSpPr bwMode="auto">
            <a:xfrm>
              <a:off x="4056" y="2904"/>
              <a:ext cx="216" cy="216"/>
              <a:chOff x="4056" y="2904"/>
              <a:chExt cx="216" cy="216"/>
            </a:xfrm>
          </p:grpSpPr>
          <p:sp>
            <p:nvSpPr>
              <p:cNvPr id="112" name="Oval 103"/>
              <p:cNvSpPr>
                <a:spLocks noChangeArrowheads="1"/>
              </p:cNvSpPr>
              <p:nvPr/>
            </p:nvSpPr>
            <p:spPr bwMode="auto">
              <a:xfrm>
                <a:off x="405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4"/>
              <p:cNvSpPr>
                <a:spLocks noChangeShapeType="1"/>
              </p:cNvSpPr>
              <p:nvPr/>
            </p:nvSpPr>
            <p:spPr bwMode="auto">
              <a:xfrm>
                <a:off x="408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05"/>
              <p:cNvSpPr>
                <a:spLocks noChangeShapeType="1"/>
              </p:cNvSpPr>
              <p:nvPr/>
            </p:nvSpPr>
            <p:spPr bwMode="auto">
              <a:xfrm flipH="1">
                <a:off x="408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5" name="Rectangle 126"/>
          <p:cNvSpPr>
            <a:spLocks noChangeArrowheads="1"/>
          </p:cNvSpPr>
          <p:nvPr/>
        </p:nvSpPr>
        <p:spPr bwMode="auto">
          <a:xfrm>
            <a:off x="5400675" y="962660"/>
            <a:ext cx="3371850" cy="2400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6" name="Rectangle 127"/>
          <p:cNvSpPr>
            <a:spLocks noChangeArrowheads="1"/>
          </p:cNvSpPr>
          <p:nvPr/>
        </p:nvSpPr>
        <p:spPr bwMode="auto">
          <a:xfrm>
            <a:off x="5446395" y="2585720"/>
            <a:ext cx="3371850" cy="2400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28" name="Group 130"/>
          <p:cNvGrpSpPr>
            <a:grpSpLocks/>
          </p:cNvGrpSpPr>
          <p:nvPr/>
        </p:nvGrpSpPr>
        <p:grpSpPr bwMode="auto">
          <a:xfrm>
            <a:off x="5583555" y="974090"/>
            <a:ext cx="205740" cy="205740"/>
            <a:chOff x="2112" y="1520"/>
            <a:chExt cx="144" cy="144"/>
          </a:xfrm>
        </p:grpSpPr>
        <p:sp>
          <p:nvSpPr>
            <p:cNvPr id="129" name="Line 131"/>
            <p:cNvSpPr>
              <a:spLocks noChangeShapeType="1"/>
            </p:cNvSpPr>
            <p:nvPr/>
          </p:nvSpPr>
          <p:spPr bwMode="auto">
            <a:xfrm>
              <a:off x="211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2"/>
            <p:cNvSpPr>
              <a:spLocks noChangeShapeType="1"/>
            </p:cNvSpPr>
            <p:nvPr/>
          </p:nvSpPr>
          <p:spPr bwMode="auto">
            <a:xfrm rot="10800000" flipH="1">
              <a:off x="218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133"/>
          <p:cNvGrpSpPr>
            <a:grpSpLocks/>
          </p:cNvGrpSpPr>
          <p:nvPr/>
        </p:nvGrpSpPr>
        <p:grpSpPr bwMode="auto">
          <a:xfrm>
            <a:off x="6052185" y="974090"/>
            <a:ext cx="205740" cy="205740"/>
            <a:chOff x="2440" y="1520"/>
            <a:chExt cx="144" cy="144"/>
          </a:xfrm>
        </p:grpSpPr>
        <p:sp>
          <p:nvSpPr>
            <p:cNvPr id="132" name="Line 134"/>
            <p:cNvSpPr>
              <a:spLocks noChangeShapeType="1"/>
            </p:cNvSpPr>
            <p:nvPr/>
          </p:nvSpPr>
          <p:spPr bwMode="auto">
            <a:xfrm>
              <a:off x="244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5"/>
            <p:cNvSpPr>
              <a:spLocks noChangeShapeType="1"/>
            </p:cNvSpPr>
            <p:nvPr/>
          </p:nvSpPr>
          <p:spPr bwMode="auto">
            <a:xfrm rot="10800000" flipH="1">
              <a:off x="251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136"/>
          <p:cNvGrpSpPr>
            <a:grpSpLocks/>
          </p:cNvGrpSpPr>
          <p:nvPr/>
        </p:nvGrpSpPr>
        <p:grpSpPr bwMode="auto">
          <a:xfrm>
            <a:off x="6520815" y="974090"/>
            <a:ext cx="205740" cy="205740"/>
            <a:chOff x="2768" y="1520"/>
            <a:chExt cx="144" cy="144"/>
          </a:xfrm>
        </p:grpSpPr>
        <p:sp>
          <p:nvSpPr>
            <p:cNvPr id="135" name="Line 137"/>
            <p:cNvSpPr>
              <a:spLocks noChangeShapeType="1"/>
            </p:cNvSpPr>
            <p:nvPr/>
          </p:nvSpPr>
          <p:spPr bwMode="auto">
            <a:xfrm>
              <a:off x="2768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 rot="10800000" flipH="1">
              <a:off x="2840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" name="Group 139"/>
          <p:cNvGrpSpPr>
            <a:grpSpLocks/>
          </p:cNvGrpSpPr>
          <p:nvPr/>
        </p:nvGrpSpPr>
        <p:grpSpPr bwMode="auto">
          <a:xfrm>
            <a:off x="6989445" y="974090"/>
            <a:ext cx="205740" cy="205740"/>
            <a:chOff x="3096" y="1520"/>
            <a:chExt cx="144" cy="144"/>
          </a:xfrm>
        </p:grpSpPr>
        <p:sp>
          <p:nvSpPr>
            <p:cNvPr id="138" name="Line 140"/>
            <p:cNvSpPr>
              <a:spLocks noChangeShapeType="1"/>
            </p:cNvSpPr>
            <p:nvPr/>
          </p:nvSpPr>
          <p:spPr bwMode="auto">
            <a:xfrm>
              <a:off x="3096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41"/>
            <p:cNvSpPr>
              <a:spLocks noChangeShapeType="1"/>
            </p:cNvSpPr>
            <p:nvPr/>
          </p:nvSpPr>
          <p:spPr bwMode="auto">
            <a:xfrm rot="10800000" flipH="1">
              <a:off x="3168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" name="Group 142"/>
          <p:cNvGrpSpPr>
            <a:grpSpLocks/>
          </p:cNvGrpSpPr>
          <p:nvPr/>
        </p:nvGrpSpPr>
        <p:grpSpPr bwMode="auto">
          <a:xfrm>
            <a:off x="7458075" y="974090"/>
            <a:ext cx="205740" cy="205740"/>
            <a:chOff x="3424" y="1520"/>
            <a:chExt cx="144" cy="144"/>
          </a:xfrm>
        </p:grpSpPr>
        <p:sp>
          <p:nvSpPr>
            <p:cNvPr id="141" name="Line 143"/>
            <p:cNvSpPr>
              <a:spLocks noChangeShapeType="1"/>
            </p:cNvSpPr>
            <p:nvPr/>
          </p:nvSpPr>
          <p:spPr bwMode="auto">
            <a:xfrm>
              <a:off x="3424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4"/>
            <p:cNvSpPr>
              <a:spLocks noChangeShapeType="1"/>
            </p:cNvSpPr>
            <p:nvPr/>
          </p:nvSpPr>
          <p:spPr bwMode="auto">
            <a:xfrm rot="10800000" flipH="1">
              <a:off x="3496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" name="Group 145"/>
          <p:cNvGrpSpPr>
            <a:grpSpLocks/>
          </p:cNvGrpSpPr>
          <p:nvPr/>
        </p:nvGrpSpPr>
        <p:grpSpPr bwMode="auto">
          <a:xfrm>
            <a:off x="7926705" y="974090"/>
            <a:ext cx="205740" cy="205740"/>
            <a:chOff x="3752" y="1520"/>
            <a:chExt cx="144" cy="144"/>
          </a:xfrm>
        </p:grpSpPr>
        <p:sp>
          <p:nvSpPr>
            <p:cNvPr id="144" name="Line 146"/>
            <p:cNvSpPr>
              <a:spLocks noChangeShapeType="1"/>
            </p:cNvSpPr>
            <p:nvPr/>
          </p:nvSpPr>
          <p:spPr bwMode="auto">
            <a:xfrm>
              <a:off x="375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7"/>
            <p:cNvSpPr>
              <a:spLocks noChangeShapeType="1"/>
            </p:cNvSpPr>
            <p:nvPr/>
          </p:nvSpPr>
          <p:spPr bwMode="auto">
            <a:xfrm rot="10800000" flipH="1">
              <a:off x="382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" name="Group 148"/>
          <p:cNvGrpSpPr>
            <a:grpSpLocks/>
          </p:cNvGrpSpPr>
          <p:nvPr/>
        </p:nvGrpSpPr>
        <p:grpSpPr bwMode="auto">
          <a:xfrm>
            <a:off x="8395335" y="974090"/>
            <a:ext cx="205740" cy="205740"/>
            <a:chOff x="4080" y="1520"/>
            <a:chExt cx="144" cy="144"/>
          </a:xfrm>
        </p:grpSpPr>
        <p:sp>
          <p:nvSpPr>
            <p:cNvPr id="147" name="Line 149"/>
            <p:cNvSpPr>
              <a:spLocks noChangeShapeType="1"/>
            </p:cNvSpPr>
            <p:nvPr/>
          </p:nvSpPr>
          <p:spPr bwMode="auto">
            <a:xfrm>
              <a:off x="408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50"/>
            <p:cNvSpPr>
              <a:spLocks noChangeShapeType="1"/>
            </p:cNvSpPr>
            <p:nvPr/>
          </p:nvSpPr>
          <p:spPr bwMode="auto">
            <a:xfrm rot="10800000" flipH="1">
              <a:off x="415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151"/>
          <p:cNvGrpSpPr>
            <a:grpSpLocks/>
          </p:cNvGrpSpPr>
          <p:nvPr/>
        </p:nvGrpSpPr>
        <p:grpSpPr bwMode="auto">
          <a:xfrm>
            <a:off x="5606415" y="2700020"/>
            <a:ext cx="3017520" cy="1429"/>
            <a:chOff x="2128" y="2728"/>
            <a:chExt cx="2112" cy="1"/>
          </a:xfrm>
        </p:grpSpPr>
        <p:sp>
          <p:nvSpPr>
            <p:cNvPr id="150" name="Line 152"/>
            <p:cNvSpPr>
              <a:spLocks noChangeShapeType="1"/>
            </p:cNvSpPr>
            <p:nvPr/>
          </p:nvSpPr>
          <p:spPr bwMode="auto">
            <a:xfrm>
              <a:off x="212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3"/>
            <p:cNvSpPr>
              <a:spLocks noChangeShapeType="1"/>
            </p:cNvSpPr>
            <p:nvPr/>
          </p:nvSpPr>
          <p:spPr bwMode="auto">
            <a:xfrm>
              <a:off x="245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4"/>
            <p:cNvSpPr>
              <a:spLocks noChangeShapeType="1"/>
            </p:cNvSpPr>
            <p:nvPr/>
          </p:nvSpPr>
          <p:spPr bwMode="auto">
            <a:xfrm>
              <a:off x="2784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5"/>
            <p:cNvSpPr>
              <a:spLocks noChangeShapeType="1"/>
            </p:cNvSpPr>
            <p:nvPr/>
          </p:nvSpPr>
          <p:spPr bwMode="auto">
            <a:xfrm>
              <a:off x="3112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6"/>
            <p:cNvSpPr>
              <a:spLocks noChangeShapeType="1"/>
            </p:cNvSpPr>
            <p:nvPr/>
          </p:nvSpPr>
          <p:spPr bwMode="auto">
            <a:xfrm>
              <a:off x="3440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7"/>
            <p:cNvSpPr>
              <a:spLocks noChangeShapeType="1"/>
            </p:cNvSpPr>
            <p:nvPr/>
          </p:nvSpPr>
          <p:spPr bwMode="auto">
            <a:xfrm>
              <a:off x="376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8"/>
            <p:cNvSpPr>
              <a:spLocks noChangeShapeType="1"/>
            </p:cNvSpPr>
            <p:nvPr/>
          </p:nvSpPr>
          <p:spPr bwMode="auto">
            <a:xfrm>
              <a:off x="409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2" name="Objec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149528"/>
              </p:ext>
            </p:extLst>
          </p:nvPr>
        </p:nvGraphicFramePr>
        <p:xfrm>
          <a:off x="7949565" y="284798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79" name="Equation" r:id="rId4" imgW="139700" imgH="152400" progId="Equation.DSMT4">
                  <p:embed/>
                </p:oleObj>
              </mc:Choice>
              <mc:Fallback>
                <p:oleObj name="Equation" r:id="rId4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9565" y="284798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39037"/>
              </p:ext>
            </p:extLst>
          </p:nvPr>
        </p:nvGraphicFramePr>
        <p:xfrm>
          <a:off x="4446904" y="1922780"/>
          <a:ext cx="3143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80" name="Equation" r:id="rId6" imgW="165100" imgH="165100" progId="Equation.DSMT4">
                  <p:embed/>
                </p:oleObj>
              </mc:Choice>
              <mc:Fallback>
                <p:oleObj name="Equation" r:id="rId6" imgW="165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6904" y="1922780"/>
                        <a:ext cx="314325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22754"/>
              </p:ext>
            </p:extLst>
          </p:nvPr>
        </p:nvGraphicFramePr>
        <p:xfrm>
          <a:off x="4980304" y="1637030"/>
          <a:ext cx="21907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81" name="Equation" r:id="rId8" imgW="114300" imgH="127000" progId="Equation.DSMT4">
                  <p:embed/>
                </p:oleObj>
              </mc:Choice>
              <mc:Fallback>
                <p:oleObj name="Equation" r:id="rId8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0304" y="1637030"/>
                        <a:ext cx="219075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656043"/>
              </p:ext>
            </p:extLst>
          </p:nvPr>
        </p:nvGraphicFramePr>
        <p:xfrm>
          <a:off x="4619307" y="1785572"/>
          <a:ext cx="251460" cy="32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82" name="Equation" r:id="rId10" imgW="88900" imgH="114300" progId="Equation.DSMT4">
                  <p:embed/>
                </p:oleObj>
              </mc:Choice>
              <mc:Fallback>
                <p:oleObj name="Equation" r:id="rId10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19307" y="1785572"/>
                        <a:ext cx="251460" cy="322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TextBox 165"/>
          <p:cNvSpPr txBox="1"/>
          <p:nvPr/>
        </p:nvSpPr>
        <p:spPr>
          <a:xfrm>
            <a:off x="768299" y="4195306"/>
            <a:ext cx="821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According to </a:t>
            </a:r>
            <a:r>
              <a:rPr lang="en-US" sz="2000" dirty="0" smtClean="0">
                <a:latin typeface="Times New Roman"/>
                <a:cs typeface="Times New Roman"/>
              </a:rPr>
              <a:t>the right-hand-rule,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positive charge would feel a force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upward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so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negative charge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will feel a force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downward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99999" y="5057537"/>
            <a:ext cx="870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Insert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required </a:t>
            </a:r>
            <a:r>
              <a:rPr lang="en-US" sz="2000" dirty="0" smtClean="0">
                <a:latin typeface="Times New Roman"/>
                <a:cs typeface="Times New Roman"/>
              </a:rPr>
              <a:t>to make the charge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travel along a straight line.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68299" y="5490706"/>
            <a:ext cx="8210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force exerted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by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downward</a:t>
            </a:r>
            <a:r>
              <a:rPr lang="en-US" sz="2000" dirty="0" smtClean="0">
                <a:latin typeface="Times New Roman"/>
                <a:cs typeface="Times New Roman"/>
              </a:rPr>
              <a:t>, so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force exerted by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must be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upward</a:t>
            </a:r>
            <a:r>
              <a:rPr lang="en-US" sz="2000" dirty="0" smtClean="0">
                <a:latin typeface="Times New Roman"/>
                <a:cs typeface="Times New Roman"/>
              </a:rPr>
              <a:t>.  To create an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upward force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 a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negative charge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you need an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that 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downward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9" name="Line 159"/>
          <p:cNvSpPr>
            <a:spLocks noChangeShapeType="1"/>
          </p:cNvSpPr>
          <p:nvPr/>
        </p:nvSpPr>
        <p:spPr bwMode="auto">
          <a:xfrm rot="10800000" flipH="1">
            <a:off x="5869305" y="1214120"/>
            <a:ext cx="0" cy="1371600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0" name="Line 160"/>
          <p:cNvSpPr>
            <a:spLocks noChangeShapeType="1"/>
          </p:cNvSpPr>
          <p:nvPr/>
        </p:nvSpPr>
        <p:spPr bwMode="auto">
          <a:xfrm rot="10800000" flipH="1">
            <a:off x="6680835" y="1214120"/>
            <a:ext cx="0" cy="1371600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1" name="Line 161"/>
          <p:cNvSpPr>
            <a:spLocks noChangeShapeType="1"/>
          </p:cNvSpPr>
          <p:nvPr/>
        </p:nvSpPr>
        <p:spPr bwMode="auto">
          <a:xfrm rot="10800000" flipH="1">
            <a:off x="7492365" y="1214120"/>
            <a:ext cx="0" cy="1371600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2" name="Line 162"/>
          <p:cNvSpPr>
            <a:spLocks noChangeShapeType="1"/>
          </p:cNvSpPr>
          <p:nvPr/>
        </p:nvSpPr>
        <p:spPr bwMode="auto">
          <a:xfrm rot="10800000" flipH="1">
            <a:off x="8303895" y="1214120"/>
            <a:ext cx="0" cy="1371600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20" grpId="0" animBg="1"/>
      <p:bldP spid="166" grpId="0"/>
      <p:bldP spid="167" grpId="0"/>
      <p:bldP spid="168" grpId="0"/>
      <p:bldP spid="169" grpId="0" animBg="1"/>
      <p:bldP spid="170" grpId="0" animBg="1"/>
      <p:bldP spid="171" grpId="0" animBg="1"/>
      <p:bldP spid="1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21.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999" y="554454"/>
            <a:ext cx="394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c.) What velocity </a:t>
            </a:r>
            <a:r>
              <a:rPr lang="en-US" sz="2000" dirty="0" smtClean="0">
                <a:latin typeface="Times New Roman"/>
                <a:cs typeface="Times New Roman"/>
              </a:rPr>
              <a:t>will make it through the trap?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4817745" y="516890"/>
            <a:ext cx="308610" cy="2743200"/>
            <a:chOff x="1576" y="1200"/>
            <a:chExt cx="216" cy="1920"/>
          </a:xfrm>
        </p:grpSpPr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1576" y="1200"/>
              <a:ext cx="216" cy="216"/>
              <a:chOff x="1576" y="1200"/>
              <a:chExt cx="216" cy="216"/>
            </a:xfrm>
          </p:grpSpPr>
          <p:sp>
            <p:nvSpPr>
              <p:cNvPr id="36" name="Oval 6"/>
              <p:cNvSpPr>
                <a:spLocks noChangeArrowheads="1"/>
              </p:cNvSpPr>
              <p:nvPr/>
            </p:nvSpPr>
            <p:spPr bwMode="auto">
              <a:xfrm>
                <a:off x="157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>
                <a:off x="160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 flipH="1">
                <a:off x="160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9"/>
            <p:cNvGrpSpPr>
              <a:grpSpLocks/>
            </p:cNvGrpSpPr>
            <p:nvPr/>
          </p:nvGrpSpPr>
          <p:grpSpPr bwMode="auto">
            <a:xfrm>
              <a:off x="1576" y="1768"/>
              <a:ext cx="216" cy="216"/>
              <a:chOff x="1576" y="1768"/>
              <a:chExt cx="216" cy="216"/>
            </a:xfrm>
          </p:grpSpPr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157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160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 flipH="1">
                <a:off x="160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1576" y="2336"/>
              <a:ext cx="216" cy="216"/>
              <a:chOff x="1576" y="2336"/>
              <a:chExt cx="216" cy="216"/>
            </a:xfrm>
          </p:grpSpPr>
          <p:sp>
            <p:nvSpPr>
              <p:cNvPr id="30" name="Oval 14"/>
              <p:cNvSpPr>
                <a:spLocks noChangeArrowheads="1"/>
              </p:cNvSpPr>
              <p:nvPr/>
            </p:nvSpPr>
            <p:spPr bwMode="auto">
              <a:xfrm>
                <a:off x="157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160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 flipH="1">
                <a:off x="160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7"/>
            <p:cNvGrpSpPr>
              <a:grpSpLocks/>
            </p:cNvGrpSpPr>
            <p:nvPr/>
          </p:nvGrpSpPr>
          <p:grpSpPr bwMode="auto">
            <a:xfrm>
              <a:off x="1576" y="2904"/>
              <a:ext cx="216" cy="216"/>
              <a:chOff x="1576" y="2904"/>
              <a:chExt cx="216" cy="216"/>
            </a:xfrm>
          </p:grpSpPr>
          <p:sp>
            <p:nvSpPr>
              <p:cNvPr id="27" name="Oval 18"/>
              <p:cNvSpPr>
                <a:spLocks noChangeArrowheads="1"/>
              </p:cNvSpPr>
              <p:nvPr/>
            </p:nvSpPr>
            <p:spPr bwMode="auto">
              <a:xfrm>
                <a:off x="157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>
                <a:off x="160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 flipH="1">
                <a:off x="160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5514975" y="516890"/>
            <a:ext cx="308610" cy="2743200"/>
            <a:chOff x="2064" y="1200"/>
            <a:chExt cx="216" cy="1920"/>
          </a:xfrm>
        </p:grpSpPr>
        <p:grpSp>
          <p:nvGrpSpPr>
            <p:cNvPr id="40" name="Group 22"/>
            <p:cNvGrpSpPr>
              <a:grpSpLocks/>
            </p:cNvGrpSpPr>
            <p:nvPr/>
          </p:nvGrpSpPr>
          <p:grpSpPr bwMode="auto">
            <a:xfrm>
              <a:off x="2064" y="1200"/>
              <a:ext cx="216" cy="216"/>
              <a:chOff x="2064" y="1200"/>
              <a:chExt cx="216" cy="216"/>
            </a:xfrm>
          </p:grpSpPr>
          <p:sp>
            <p:nvSpPr>
              <p:cNvPr id="53" name="Oval 23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>
                <a:off x="2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5"/>
              <p:cNvSpPr>
                <a:spLocks noChangeShapeType="1"/>
              </p:cNvSpPr>
              <p:nvPr/>
            </p:nvSpPr>
            <p:spPr bwMode="auto">
              <a:xfrm flipH="1">
                <a:off x="2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6"/>
            <p:cNvGrpSpPr>
              <a:grpSpLocks/>
            </p:cNvGrpSpPr>
            <p:nvPr/>
          </p:nvGrpSpPr>
          <p:grpSpPr bwMode="auto">
            <a:xfrm>
              <a:off x="2064" y="1768"/>
              <a:ext cx="216" cy="216"/>
              <a:chOff x="2064" y="1768"/>
              <a:chExt cx="216" cy="216"/>
            </a:xfrm>
          </p:grpSpPr>
          <p:sp>
            <p:nvSpPr>
              <p:cNvPr id="50" name="Oval 27"/>
              <p:cNvSpPr>
                <a:spLocks noChangeArrowheads="1"/>
              </p:cNvSpPr>
              <p:nvPr/>
            </p:nvSpPr>
            <p:spPr bwMode="auto">
              <a:xfrm>
                <a:off x="2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>
                <a:off x="2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9"/>
              <p:cNvSpPr>
                <a:spLocks noChangeShapeType="1"/>
              </p:cNvSpPr>
              <p:nvPr/>
            </p:nvSpPr>
            <p:spPr bwMode="auto">
              <a:xfrm flipH="1">
                <a:off x="2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30"/>
            <p:cNvGrpSpPr>
              <a:grpSpLocks/>
            </p:cNvGrpSpPr>
            <p:nvPr/>
          </p:nvGrpSpPr>
          <p:grpSpPr bwMode="auto">
            <a:xfrm>
              <a:off x="2064" y="2336"/>
              <a:ext cx="216" cy="216"/>
              <a:chOff x="2064" y="2336"/>
              <a:chExt cx="216" cy="216"/>
            </a:xfrm>
          </p:grpSpPr>
          <p:sp>
            <p:nvSpPr>
              <p:cNvPr id="47" name="Oval 31"/>
              <p:cNvSpPr>
                <a:spLocks noChangeArrowheads="1"/>
              </p:cNvSpPr>
              <p:nvPr/>
            </p:nvSpPr>
            <p:spPr bwMode="auto">
              <a:xfrm>
                <a:off x="2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2"/>
              <p:cNvSpPr>
                <a:spLocks noChangeShapeType="1"/>
              </p:cNvSpPr>
              <p:nvPr/>
            </p:nvSpPr>
            <p:spPr bwMode="auto">
              <a:xfrm>
                <a:off x="2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 flipH="1">
                <a:off x="2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34"/>
            <p:cNvGrpSpPr>
              <a:grpSpLocks/>
            </p:cNvGrpSpPr>
            <p:nvPr/>
          </p:nvGrpSpPr>
          <p:grpSpPr bwMode="auto">
            <a:xfrm>
              <a:off x="2064" y="2904"/>
              <a:ext cx="216" cy="216"/>
              <a:chOff x="2064" y="2904"/>
              <a:chExt cx="216" cy="216"/>
            </a:xfrm>
          </p:grpSpPr>
          <p:sp>
            <p:nvSpPr>
              <p:cNvPr id="44" name="Oval 35"/>
              <p:cNvSpPr>
                <a:spLocks noChangeArrowheads="1"/>
              </p:cNvSpPr>
              <p:nvPr/>
            </p:nvSpPr>
            <p:spPr bwMode="auto">
              <a:xfrm>
                <a:off x="2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6"/>
              <p:cNvSpPr>
                <a:spLocks noChangeShapeType="1"/>
              </p:cNvSpPr>
              <p:nvPr/>
            </p:nvSpPr>
            <p:spPr bwMode="auto">
              <a:xfrm>
                <a:off x="2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7"/>
              <p:cNvSpPr>
                <a:spLocks noChangeShapeType="1"/>
              </p:cNvSpPr>
              <p:nvPr/>
            </p:nvSpPr>
            <p:spPr bwMode="auto">
              <a:xfrm flipH="1">
                <a:off x="2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" name="Group 38"/>
          <p:cNvGrpSpPr>
            <a:grpSpLocks/>
          </p:cNvGrpSpPr>
          <p:nvPr/>
        </p:nvGrpSpPr>
        <p:grpSpPr bwMode="auto">
          <a:xfrm>
            <a:off x="6235065" y="516890"/>
            <a:ext cx="308610" cy="2743200"/>
            <a:chOff x="2568" y="1200"/>
            <a:chExt cx="216" cy="1920"/>
          </a:xfrm>
        </p:grpSpPr>
        <p:grpSp>
          <p:nvGrpSpPr>
            <p:cNvPr id="57" name="Group 39"/>
            <p:cNvGrpSpPr>
              <a:grpSpLocks/>
            </p:cNvGrpSpPr>
            <p:nvPr/>
          </p:nvGrpSpPr>
          <p:grpSpPr bwMode="auto">
            <a:xfrm>
              <a:off x="2568" y="1200"/>
              <a:ext cx="216" cy="216"/>
              <a:chOff x="2568" y="1200"/>
              <a:chExt cx="216" cy="216"/>
            </a:xfrm>
          </p:grpSpPr>
          <p:sp>
            <p:nvSpPr>
              <p:cNvPr id="70" name="Oval 40"/>
              <p:cNvSpPr>
                <a:spLocks noChangeArrowheads="1"/>
              </p:cNvSpPr>
              <p:nvPr/>
            </p:nvSpPr>
            <p:spPr bwMode="auto">
              <a:xfrm>
                <a:off x="2568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41"/>
              <p:cNvSpPr>
                <a:spLocks noChangeShapeType="1"/>
              </p:cNvSpPr>
              <p:nvPr/>
            </p:nvSpPr>
            <p:spPr bwMode="auto">
              <a:xfrm>
                <a:off x="2592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42"/>
              <p:cNvSpPr>
                <a:spLocks noChangeShapeType="1"/>
              </p:cNvSpPr>
              <p:nvPr/>
            </p:nvSpPr>
            <p:spPr bwMode="auto">
              <a:xfrm flipH="1">
                <a:off x="2600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43"/>
            <p:cNvGrpSpPr>
              <a:grpSpLocks/>
            </p:cNvGrpSpPr>
            <p:nvPr/>
          </p:nvGrpSpPr>
          <p:grpSpPr bwMode="auto">
            <a:xfrm>
              <a:off x="2568" y="1768"/>
              <a:ext cx="216" cy="216"/>
              <a:chOff x="2568" y="1768"/>
              <a:chExt cx="216" cy="216"/>
            </a:xfrm>
          </p:grpSpPr>
          <p:sp>
            <p:nvSpPr>
              <p:cNvPr id="67" name="Oval 44"/>
              <p:cNvSpPr>
                <a:spLocks noChangeArrowheads="1"/>
              </p:cNvSpPr>
              <p:nvPr/>
            </p:nvSpPr>
            <p:spPr bwMode="auto">
              <a:xfrm>
                <a:off x="2568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45"/>
              <p:cNvSpPr>
                <a:spLocks noChangeShapeType="1"/>
              </p:cNvSpPr>
              <p:nvPr/>
            </p:nvSpPr>
            <p:spPr bwMode="auto">
              <a:xfrm>
                <a:off x="2592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flipH="1">
                <a:off x="2600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47"/>
            <p:cNvGrpSpPr>
              <a:grpSpLocks/>
            </p:cNvGrpSpPr>
            <p:nvPr/>
          </p:nvGrpSpPr>
          <p:grpSpPr bwMode="auto">
            <a:xfrm>
              <a:off x="2568" y="2336"/>
              <a:ext cx="216" cy="216"/>
              <a:chOff x="2568" y="2336"/>
              <a:chExt cx="216" cy="216"/>
            </a:xfrm>
          </p:grpSpPr>
          <p:sp>
            <p:nvSpPr>
              <p:cNvPr id="64" name="Oval 48"/>
              <p:cNvSpPr>
                <a:spLocks noChangeArrowheads="1"/>
              </p:cNvSpPr>
              <p:nvPr/>
            </p:nvSpPr>
            <p:spPr bwMode="auto">
              <a:xfrm>
                <a:off x="2568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49"/>
              <p:cNvSpPr>
                <a:spLocks noChangeShapeType="1"/>
              </p:cNvSpPr>
              <p:nvPr/>
            </p:nvSpPr>
            <p:spPr bwMode="auto">
              <a:xfrm>
                <a:off x="2592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50"/>
              <p:cNvSpPr>
                <a:spLocks noChangeShapeType="1"/>
              </p:cNvSpPr>
              <p:nvPr/>
            </p:nvSpPr>
            <p:spPr bwMode="auto">
              <a:xfrm flipH="1">
                <a:off x="2600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51"/>
            <p:cNvGrpSpPr>
              <a:grpSpLocks/>
            </p:cNvGrpSpPr>
            <p:nvPr/>
          </p:nvGrpSpPr>
          <p:grpSpPr bwMode="auto">
            <a:xfrm>
              <a:off x="2568" y="2904"/>
              <a:ext cx="216" cy="216"/>
              <a:chOff x="2568" y="2904"/>
              <a:chExt cx="216" cy="216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2568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53"/>
              <p:cNvSpPr>
                <a:spLocks noChangeShapeType="1"/>
              </p:cNvSpPr>
              <p:nvPr/>
            </p:nvSpPr>
            <p:spPr bwMode="auto">
              <a:xfrm>
                <a:off x="2592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54"/>
              <p:cNvSpPr>
                <a:spLocks noChangeShapeType="1"/>
              </p:cNvSpPr>
              <p:nvPr/>
            </p:nvSpPr>
            <p:spPr bwMode="auto">
              <a:xfrm flipH="1">
                <a:off x="2600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" name="Group 55"/>
          <p:cNvGrpSpPr>
            <a:grpSpLocks/>
          </p:cNvGrpSpPr>
          <p:nvPr/>
        </p:nvGrpSpPr>
        <p:grpSpPr bwMode="auto">
          <a:xfrm>
            <a:off x="6943725" y="516890"/>
            <a:ext cx="308610" cy="2743200"/>
            <a:chOff x="3064" y="1200"/>
            <a:chExt cx="216" cy="1920"/>
          </a:xfrm>
        </p:grpSpPr>
        <p:grpSp>
          <p:nvGrpSpPr>
            <p:cNvPr id="74" name="Group 56"/>
            <p:cNvGrpSpPr>
              <a:grpSpLocks/>
            </p:cNvGrpSpPr>
            <p:nvPr/>
          </p:nvGrpSpPr>
          <p:grpSpPr bwMode="auto">
            <a:xfrm>
              <a:off x="3064" y="1200"/>
              <a:ext cx="216" cy="216"/>
              <a:chOff x="3064" y="1200"/>
              <a:chExt cx="216" cy="216"/>
            </a:xfrm>
          </p:grpSpPr>
          <p:sp>
            <p:nvSpPr>
              <p:cNvPr id="87" name="Oval 57"/>
              <p:cNvSpPr>
                <a:spLocks noChangeArrowheads="1"/>
              </p:cNvSpPr>
              <p:nvPr/>
            </p:nvSpPr>
            <p:spPr bwMode="auto">
              <a:xfrm>
                <a:off x="3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58"/>
              <p:cNvSpPr>
                <a:spLocks noChangeShapeType="1"/>
              </p:cNvSpPr>
              <p:nvPr/>
            </p:nvSpPr>
            <p:spPr bwMode="auto">
              <a:xfrm>
                <a:off x="3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59"/>
              <p:cNvSpPr>
                <a:spLocks noChangeShapeType="1"/>
              </p:cNvSpPr>
              <p:nvPr/>
            </p:nvSpPr>
            <p:spPr bwMode="auto">
              <a:xfrm flipH="1">
                <a:off x="3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60"/>
            <p:cNvGrpSpPr>
              <a:grpSpLocks/>
            </p:cNvGrpSpPr>
            <p:nvPr/>
          </p:nvGrpSpPr>
          <p:grpSpPr bwMode="auto">
            <a:xfrm>
              <a:off x="3064" y="1768"/>
              <a:ext cx="216" cy="216"/>
              <a:chOff x="3064" y="1768"/>
              <a:chExt cx="216" cy="216"/>
            </a:xfrm>
          </p:grpSpPr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3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62"/>
              <p:cNvSpPr>
                <a:spLocks noChangeShapeType="1"/>
              </p:cNvSpPr>
              <p:nvPr/>
            </p:nvSpPr>
            <p:spPr bwMode="auto">
              <a:xfrm>
                <a:off x="3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63"/>
              <p:cNvSpPr>
                <a:spLocks noChangeShapeType="1"/>
              </p:cNvSpPr>
              <p:nvPr/>
            </p:nvSpPr>
            <p:spPr bwMode="auto">
              <a:xfrm flipH="1">
                <a:off x="3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64"/>
            <p:cNvGrpSpPr>
              <a:grpSpLocks/>
            </p:cNvGrpSpPr>
            <p:nvPr/>
          </p:nvGrpSpPr>
          <p:grpSpPr bwMode="auto">
            <a:xfrm>
              <a:off x="3064" y="2336"/>
              <a:ext cx="216" cy="216"/>
              <a:chOff x="3064" y="2336"/>
              <a:chExt cx="216" cy="216"/>
            </a:xfrm>
          </p:grpSpPr>
          <p:sp>
            <p:nvSpPr>
              <p:cNvPr id="81" name="Oval 65"/>
              <p:cNvSpPr>
                <a:spLocks noChangeArrowheads="1"/>
              </p:cNvSpPr>
              <p:nvPr/>
            </p:nvSpPr>
            <p:spPr bwMode="auto">
              <a:xfrm>
                <a:off x="3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6"/>
              <p:cNvSpPr>
                <a:spLocks noChangeShapeType="1"/>
              </p:cNvSpPr>
              <p:nvPr/>
            </p:nvSpPr>
            <p:spPr bwMode="auto">
              <a:xfrm>
                <a:off x="3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67"/>
              <p:cNvSpPr>
                <a:spLocks noChangeShapeType="1"/>
              </p:cNvSpPr>
              <p:nvPr/>
            </p:nvSpPr>
            <p:spPr bwMode="auto">
              <a:xfrm flipH="1">
                <a:off x="3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68"/>
            <p:cNvGrpSpPr>
              <a:grpSpLocks/>
            </p:cNvGrpSpPr>
            <p:nvPr/>
          </p:nvGrpSpPr>
          <p:grpSpPr bwMode="auto">
            <a:xfrm>
              <a:off x="3064" y="2904"/>
              <a:ext cx="216" cy="216"/>
              <a:chOff x="3064" y="2904"/>
              <a:chExt cx="216" cy="216"/>
            </a:xfrm>
          </p:grpSpPr>
          <p:sp>
            <p:nvSpPr>
              <p:cNvPr id="78" name="Oval 69"/>
              <p:cNvSpPr>
                <a:spLocks noChangeArrowheads="1"/>
              </p:cNvSpPr>
              <p:nvPr/>
            </p:nvSpPr>
            <p:spPr bwMode="auto">
              <a:xfrm>
                <a:off x="3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70"/>
              <p:cNvSpPr>
                <a:spLocks noChangeShapeType="1"/>
              </p:cNvSpPr>
              <p:nvPr/>
            </p:nvSpPr>
            <p:spPr bwMode="auto">
              <a:xfrm>
                <a:off x="3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71"/>
              <p:cNvSpPr>
                <a:spLocks noChangeShapeType="1"/>
              </p:cNvSpPr>
              <p:nvPr/>
            </p:nvSpPr>
            <p:spPr bwMode="auto">
              <a:xfrm flipH="1">
                <a:off x="3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0" name="Group 72"/>
          <p:cNvGrpSpPr>
            <a:grpSpLocks/>
          </p:cNvGrpSpPr>
          <p:nvPr/>
        </p:nvGrpSpPr>
        <p:grpSpPr bwMode="auto">
          <a:xfrm>
            <a:off x="7652385" y="516890"/>
            <a:ext cx="308610" cy="2743200"/>
            <a:chOff x="3560" y="1200"/>
            <a:chExt cx="216" cy="1920"/>
          </a:xfrm>
        </p:grpSpPr>
        <p:grpSp>
          <p:nvGrpSpPr>
            <p:cNvPr id="91" name="Group 73"/>
            <p:cNvGrpSpPr>
              <a:grpSpLocks/>
            </p:cNvGrpSpPr>
            <p:nvPr/>
          </p:nvGrpSpPr>
          <p:grpSpPr bwMode="auto">
            <a:xfrm>
              <a:off x="3560" y="1200"/>
              <a:ext cx="216" cy="216"/>
              <a:chOff x="3560" y="1200"/>
              <a:chExt cx="216" cy="216"/>
            </a:xfrm>
          </p:grpSpPr>
          <p:sp>
            <p:nvSpPr>
              <p:cNvPr id="104" name="Oval 74"/>
              <p:cNvSpPr>
                <a:spLocks noChangeArrowheads="1"/>
              </p:cNvSpPr>
              <p:nvPr/>
            </p:nvSpPr>
            <p:spPr bwMode="auto">
              <a:xfrm>
                <a:off x="3560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75"/>
              <p:cNvSpPr>
                <a:spLocks noChangeShapeType="1"/>
              </p:cNvSpPr>
              <p:nvPr/>
            </p:nvSpPr>
            <p:spPr bwMode="auto">
              <a:xfrm>
                <a:off x="3584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76"/>
              <p:cNvSpPr>
                <a:spLocks noChangeShapeType="1"/>
              </p:cNvSpPr>
              <p:nvPr/>
            </p:nvSpPr>
            <p:spPr bwMode="auto">
              <a:xfrm flipH="1">
                <a:off x="3592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" name="Group 77"/>
            <p:cNvGrpSpPr>
              <a:grpSpLocks/>
            </p:cNvGrpSpPr>
            <p:nvPr/>
          </p:nvGrpSpPr>
          <p:grpSpPr bwMode="auto">
            <a:xfrm>
              <a:off x="3560" y="1768"/>
              <a:ext cx="216" cy="216"/>
              <a:chOff x="3560" y="1768"/>
              <a:chExt cx="216" cy="216"/>
            </a:xfrm>
          </p:grpSpPr>
          <p:sp>
            <p:nvSpPr>
              <p:cNvPr id="101" name="Oval 78"/>
              <p:cNvSpPr>
                <a:spLocks noChangeArrowheads="1"/>
              </p:cNvSpPr>
              <p:nvPr/>
            </p:nvSpPr>
            <p:spPr bwMode="auto">
              <a:xfrm>
                <a:off x="3560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79"/>
              <p:cNvSpPr>
                <a:spLocks noChangeShapeType="1"/>
              </p:cNvSpPr>
              <p:nvPr/>
            </p:nvSpPr>
            <p:spPr bwMode="auto">
              <a:xfrm>
                <a:off x="3584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0"/>
              <p:cNvSpPr>
                <a:spLocks noChangeShapeType="1"/>
              </p:cNvSpPr>
              <p:nvPr/>
            </p:nvSpPr>
            <p:spPr bwMode="auto">
              <a:xfrm flipH="1">
                <a:off x="3592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" name="Group 81"/>
            <p:cNvGrpSpPr>
              <a:grpSpLocks/>
            </p:cNvGrpSpPr>
            <p:nvPr/>
          </p:nvGrpSpPr>
          <p:grpSpPr bwMode="auto">
            <a:xfrm>
              <a:off x="3560" y="2336"/>
              <a:ext cx="216" cy="216"/>
              <a:chOff x="3560" y="2336"/>
              <a:chExt cx="216" cy="216"/>
            </a:xfrm>
          </p:grpSpPr>
          <p:sp>
            <p:nvSpPr>
              <p:cNvPr id="98" name="Oval 82"/>
              <p:cNvSpPr>
                <a:spLocks noChangeArrowheads="1"/>
              </p:cNvSpPr>
              <p:nvPr/>
            </p:nvSpPr>
            <p:spPr bwMode="auto">
              <a:xfrm>
                <a:off x="3560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3"/>
              <p:cNvSpPr>
                <a:spLocks noChangeShapeType="1"/>
              </p:cNvSpPr>
              <p:nvPr/>
            </p:nvSpPr>
            <p:spPr bwMode="auto">
              <a:xfrm>
                <a:off x="3584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84"/>
              <p:cNvSpPr>
                <a:spLocks noChangeShapeType="1"/>
              </p:cNvSpPr>
              <p:nvPr/>
            </p:nvSpPr>
            <p:spPr bwMode="auto">
              <a:xfrm flipH="1">
                <a:off x="3592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85"/>
            <p:cNvGrpSpPr>
              <a:grpSpLocks/>
            </p:cNvGrpSpPr>
            <p:nvPr/>
          </p:nvGrpSpPr>
          <p:grpSpPr bwMode="auto">
            <a:xfrm>
              <a:off x="3560" y="2904"/>
              <a:ext cx="216" cy="216"/>
              <a:chOff x="3560" y="2904"/>
              <a:chExt cx="216" cy="216"/>
            </a:xfrm>
          </p:grpSpPr>
          <p:sp>
            <p:nvSpPr>
              <p:cNvPr id="95" name="Oval 86"/>
              <p:cNvSpPr>
                <a:spLocks noChangeArrowheads="1"/>
              </p:cNvSpPr>
              <p:nvPr/>
            </p:nvSpPr>
            <p:spPr bwMode="auto">
              <a:xfrm>
                <a:off x="3560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87"/>
              <p:cNvSpPr>
                <a:spLocks noChangeShapeType="1"/>
              </p:cNvSpPr>
              <p:nvPr/>
            </p:nvSpPr>
            <p:spPr bwMode="auto">
              <a:xfrm>
                <a:off x="3584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88"/>
              <p:cNvSpPr>
                <a:spLocks noChangeShapeType="1"/>
              </p:cNvSpPr>
              <p:nvPr/>
            </p:nvSpPr>
            <p:spPr bwMode="auto">
              <a:xfrm flipH="1">
                <a:off x="3592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7" name="Group 89"/>
          <p:cNvGrpSpPr>
            <a:grpSpLocks/>
          </p:cNvGrpSpPr>
          <p:nvPr/>
        </p:nvGrpSpPr>
        <p:grpSpPr bwMode="auto">
          <a:xfrm>
            <a:off x="8361045" y="516890"/>
            <a:ext cx="308610" cy="2743200"/>
            <a:chOff x="4056" y="1200"/>
            <a:chExt cx="216" cy="1920"/>
          </a:xfrm>
        </p:grpSpPr>
        <p:grpSp>
          <p:nvGrpSpPr>
            <p:cNvPr id="108" name="Group 90"/>
            <p:cNvGrpSpPr>
              <a:grpSpLocks/>
            </p:cNvGrpSpPr>
            <p:nvPr/>
          </p:nvGrpSpPr>
          <p:grpSpPr bwMode="auto">
            <a:xfrm>
              <a:off x="4056" y="1200"/>
              <a:ext cx="216" cy="216"/>
              <a:chOff x="4056" y="1200"/>
              <a:chExt cx="216" cy="216"/>
            </a:xfrm>
          </p:grpSpPr>
          <p:sp>
            <p:nvSpPr>
              <p:cNvPr id="121" name="Oval 91"/>
              <p:cNvSpPr>
                <a:spLocks noChangeArrowheads="1"/>
              </p:cNvSpPr>
              <p:nvPr/>
            </p:nvSpPr>
            <p:spPr bwMode="auto">
              <a:xfrm>
                <a:off x="405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2"/>
              <p:cNvSpPr>
                <a:spLocks noChangeShapeType="1"/>
              </p:cNvSpPr>
              <p:nvPr/>
            </p:nvSpPr>
            <p:spPr bwMode="auto">
              <a:xfrm>
                <a:off x="408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93"/>
              <p:cNvSpPr>
                <a:spLocks noChangeShapeType="1"/>
              </p:cNvSpPr>
              <p:nvPr/>
            </p:nvSpPr>
            <p:spPr bwMode="auto">
              <a:xfrm flipH="1">
                <a:off x="408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Group 94"/>
            <p:cNvGrpSpPr>
              <a:grpSpLocks/>
            </p:cNvGrpSpPr>
            <p:nvPr/>
          </p:nvGrpSpPr>
          <p:grpSpPr bwMode="auto">
            <a:xfrm>
              <a:off x="4056" y="1768"/>
              <a:ext cx="216" cy="216"/>
              <a:chOff x="4056" y="1768"/>
              <a:chExt cx="216" cy="216"/>
            </a:xfrm>
          </p:grpSpPr>
          <p:sp>
            <p:nvSpPr>
              <p:cNvPr id="118" name="Oval 95"/>
              <p:cNvSpPr>
                <a:spLocks noChangeArrowheads="1"/>
              </p:cNvSpPr>
              <p:nvPr/>
            </p:nvSpPr>
            <p:spPr bwMode="auto">
              <a:xfrm>
                <a:off x="405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6"/>
              <p:cNvSpPr>
                <a:spLocks noChangeShapeType="1"/>
              </p:cNvSpPr>
              <p:nvPr/>
            </p:nvSpPr>
            <p:spPr bwMode="auto">
              <a:xfrm>
                <a:off x="408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97"/>
              <p:cNvSpPr>
                <a:spLocks noChangeShapeType="1"/>
              </p:cNvSpPr>
              <p:nvPr/>
            </p:nvSpPr>
            <p:spPr bwMode="auto">
              <a:xfrm flipH="1">
                <a:off x="408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" name="Group 98"/>
            <p:cNvGrpSpPr>
              <a:grpSpLocks/>
            </p:cNvGrpSpPr>
            <p:nvPr/>
          </p:nvGrpSpPr>
          <p:grpSpPr bwMode="auto">
            <a:xfrm>
              <a:off x="4056" y="2336"/>
              <a:ext cx="216" cy="216"/>
              <a:chOff x="4056" y="2336"/>
              <a:chExt cx="216" cy="216"/>
            </a:xfrm>
          </p:grpSpPr>
          <p:sp>
            <p:nvSpPr>
              <p:cNvPr id="115" name="Oval 99"/>
              <p:cNvSpPr>
                <a:spLocks noChangeArrowheads="1"/>
              </p:cNvSpPr>
              <p:nvPr/>
            </p:nvSpPr>
            <p:spPr bwMode="auto">
              <a:xfrm>
                <a:off x="405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0"/>
              <p:cNvSpPr>
                <a:spLocks noChangeShapeType="1"/>
              </p:cNvSpPr>
              <p:nvPr/>
            </p:nvSpPr>
            <p:spPr bwMode="auto">
              <a:xfrm>
                <a:off x="408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01"/>
              <p:cNvSpPr>
                <a:spLocks noChangeShapeType="1"/>
              </p:cNvSpPr>
              <p:nvPr/>
            </p:nvSpPr>
            <p:spPr bwMode="auto">
              <a:xfrm flipH="1">
                <a:off x="408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102"/>
            <p:cNvGrpSpPr>
              <a:grpSpLocks/>
            </p:cNvGrpSpPr>
            <p:nvPr/>
          </p:nvGrpSpPr>
          <p:grpSpPr bwMode="auto">
            <a:xfrm>
              <a:off x="4056" y="2904"/>
              <a:ext cx="216" cy="216"/>
              <a:chOff x="4056" y="2904"/>
              <a:chExt cx="216" cy="216"/>
            </a:xfrm>
          </p:grpSpPr>
          <p:sp>
            <p:nvSpPr>
              <p:cNvPr id="112" name="Oval 103"/>
              <p:cNvSpPr>
                <a:spLocks noChangeArrowheads="1"/>
              </p:cNvSpPr>
              <p:nvPr/>
            </p:nvSpPr>
            <p:spPr bwMode="auto">
              <a:xfrm>
                <a:off x="405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4"/>
              <p:cNvSpPr>
                <a:spLocks noChangeShapeType="1"/>
              </p:cNvSpPr>
              <p:nvPr/>
            </p:nvSpPr>
            <p:spPr bwMode="auto">
              <a:xfrm>
                <a:off x="408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05"/>
              <p:cNvSpPr>
                <a:spLocks noChangeShapeType="1"/>
              </p:cNvSpPr>
              <p:nvPr/>
            </p:nvSpPr>
            <p:spPr bwMode="auto">
              <a:xfrm flipH="1">
                <a:off x="408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5" name="Rectangle 126"/>
          <p:cNvSpPr>
            <a:spLocks noChangeArrowheads="1"/>
          </p:cNvSpPr>
          <p:nvPr/>
        </p:nvSpPr>
        <p:spPr bwMode="auto">
          <a:xfrm>
            <a:off x="5400675" y="962660"/>
            <a:ext cx="3371850" cy="2400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6" name="Rectangle 127"/>
          <p:cNvSpPr>
            <a:spLocks noChangeArrowheads="1"/>
          </p:cNvSpPr>
          <p:nvPr/>
        </p:nvSpPr>
        <p:spPr bwMode="auto">
          <a:xfrm>
            <a:off x="5446395" y="2585720"/>
            <a:ext cx="3371850" cy="2400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28" name="Group 130"/>
          <p:cNvGrpSpPr>
            <a:grpSpLocks/>
          </p:cNvGrpSpPr>
          <p:nvPr/>
        </p:nvGrpSpPr>
        <p:grpSpPr bwMode="auto">
          <a:xfrm>
            <a:off x="5583555" y="974090"/>
            <a:ext cx="205740" cy="205740"/>
            <a:chOff x="2112" y="1520"/>
            <a:chExt cx="144" cy="144"/>
          </a:xfrm>
        </p:grpSpPr>
        <p:sp>
          <p:nvSpPr>
            <p:cNvPr id="129" name="Line 131"/>
            <p:cNvSpPr>
              <a:spLocks noChangeShapeType="1"/>
            </p:cNvSpPr>
            <p:nvPr/>
          </p:nvSpPr>
          <p:spPr bwMode="auto">
            <a:xfrm>
              <a:off x="211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2"/>
            <p:cNvSpPr>
              <a:spLocks noChangeShapeType="1"/>
            </p:cNvSpPr>
            <p:nvPr/>
          </p:nvSpPr>
          <p:spPr bwMode="auto">
            <a:xfrm rot="10800000" flipH="1">
              <a:off x="218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133"/>
          <p:cNvGrpSpPr>
            <a:grpSpLocks/>
          </p:cNvGrpSpPr>
          <p:nvPr/>
        </p:nvGrpSpPr>
        <p:grpSpPr bwMode="auto">
          <a:xfrm>
            <a:off x="6052185" y="974090"/>
            <a:ext cx="205740" cy="205740"/>
            <a:chOff x="2440" y="1520"/>
            <a:chExt cx="144" cy="144"/>
          </a:xfrm>
        </p:grpSpPr>
        <p:sp>
          <p:nvSpPr>
            <p:cNvPr id="132" name="Line 134"/>
            <p:cNvSpPr>
              <a:spLocks noChangeShapeType="1"/>
            </p:cNvSpPr>
            <p:nvPr/>
          </p:nvSpPr>
          <p:spPr bwMode="auto">
            <a:xfrm>
              <a:off x="244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5"/>
            <p:cNvSpPr>
              <a:spLocks noChangeShapeType="1"/>
            </p:cNvSpPr>
            <p:nvPr/>
          </p:nvSpPr>
          <p:spPr bwMode="auto">
            <a:xfrm rot="10800000" flipH="1">
              <a:off x="251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136"/>
          <p:cNvGrpSpPr>
            <a:grpSpLocks/>
          </p:cNvGrpSpPr>
          <p:nvPr/>
        </p:nvGrpSpPr>
        <p:grpSpPr bwMode="auto">
          <a:xfrm>
            <a:off x="6520815" y="974090"/>
            <a:ext cx="205740" cy="205740"/>
            <a:chOff x="2768" y="1520"/>
            <a:chExt cx="144" cy="144"/>
          </a:xfrm>
        </p:grpSpPr>
        <p:sp>
          <p:nvSpPr>
            <p:cNvPr id="135" name="Line 137"/>
            <p:cNvSpPr>
              <a:spLocks noChangeShapeType="1"/>
            </p:cNvSpPr>
            <p:nvPr/>
          </p:nvSpPr>
          <p:spPr bwMode="auto">
            <a:xfrm>
              <a:off x="2768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 rot="10800000" flipH="1">
              <a:off x="2840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" name="Group 139"/>
          <p:cNvGrpSpPr>
            <a:grpSpLocks/>
          </p:cNvGrpSpPr>
          <p:nvPr/>
        </p:nvGrpSpPr>
        <p:grpSpPr bwMode="auto">
          <a:xfrm>
            <a:off x="6989445" y="974090"/>
            <a:ext cx="205740" cy="205740"/>
            <a:chOff x="3096" y="1520"/>
            <a:chExt cx="144" cy="144"/>
          </a:xfrm>
        </p:grpSpPr>
        <p:sp>
          <p:nvSpPr>
            <p:cNvPr id="138" name="Line 140"/>
            <p:cNvSpPr>
              <a:spLocks noChangeShapeType="1"/>
            </p:cNvSpPr>
            <p:nvPr/>
          </p:nvSpPr>
          <p:spPr bwMode="auto">
            <a:xfrm>
              <a:off x="3096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41"/>
            <p:cNvSpPr>
              <a:spLocks noChangeShapeType="1"/>
            </p:cNvSpPr>
            <p:nvPr/>
          </p:nvSpPr>
          <p:spPr bwMode="auto">
            <a:xfrm rot="10800000" flipH="1">
              <a:off x="3168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" name="Group 142"/>
          <p:cNvGrpSpPr>
            <a:grpSpLocks/>
          </p:cNvGrpSpPr>
          <p:nvPr/>
        </p:nvGrpSpPr>
        <p:grpSpPr bwMode="auto">
          <a:xfrm>
            <a:off x="7458075" y="974090"/>
            <a:ext cx="205740" cy="205740"/>
            <a:chOff x="3424" y="1520"/>
            <a:chExt cx="144" cy="144"/>
          </a:xfrm>
        </p:grpSpPr>
        <p:sp>
          <p:nvSpPr>
            <p:cNvPr id="141" name="Line 143"/>
            <p:cNvSpPr>
              <a:spLocks noChangeShapeType="1"/>
            </p:cNvSpPr>
            <p:nvPr/>
          </p:nvSpPr>
          <p:spPr bwMode="auto">
            <a:xfrm>
              <a:off x="3424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4"/>
            <p:cNvSpPr>
              <a:spLocks noChangeShapeType="1"/>
            </p:cNvSpPr>
            <p:nvPr/>
          </p:nvSpPr>
          <p:spPr bwMode="auto">
            <a:xfrm rot="10800000" flipH="1">
              <a:off x="3496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" name="Group 145"/>
          <p:cNvGrpSpPr>
            <a:grpSpLocks/>
          </p:cNvGrpSpPr>
          <p:nvPr/>
        </p:nvGrpSpPr>
        <p:grpSpPr bwMode="auto">
          <a:xfrm>
            <a:off x="7926705" y="974090"/>
            <a:ext cx="205740" cy="205740"/>
            <a:chOff x="3752" y="1520"/>
            <a:chExt cx="144" cy="144"/>
          </a:xfrm>
        </p:grpSpPr>
        <p:sp>
          <p:nvSpPr>
            <p:cNvPr id="144" name="Line 146"/>
            <p:cNvSpPr>
              <a:spLocks noChangeShapeType="1"/>
            </p:cNvSpPr>
            <p:nvPr/>
          </p:nvSpPr>
          <p:spPr bwMode="auto">
            <a:xfrm>
              <a:off x="375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7"/>
            <p:cNvSpPr>
              <a:spLocks noChangeShapeType="1"/>
            </p:cNvSpPr>
            <p:nvPr/>
          </p:nvSpPr>
          <p:spPr bwMode="auto">
            <a:xfrm rot="10800000" flipH="1">
              <a:off x="382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" name="Group 148"/>
          <p:cNvGrpSpPr>
            <a:grpSpLocks/>
          </p:cNvGrpSpPr>
          <p:nvPr/>
        </p:nvGrpSpPr>
        <p:grpSpPr bwMode="auto">
          <a:xfrm>
            <a:off x="8395335" y="974090"/>
            <a:ext cx="205740" cy="205740"/>
            <a:chOff x="4080" y="1520"/>
            <a:chExt cx="144" cy="144"/>
          </a:xfrm>
        </p:grpSpPr>
        <p:sp>
          <p:nvSpPr>
            <p:cNvPr id="147" name="Line 149"/>
            <p:cNvSpPr>
              <a:spLocks noChangeShapeType="1"/>
            </p:cNvSpPr>
            <p:nvPr/>
          </p:nvSpPr>
          <p:spPr bwMode="auto">
            <a:xfrm>
              <a:off x="408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50"/>
            <p:cNvSpPr>
              <a:spLocks noChangeShapeType="1"/>
            </p:cNvSpPr>
            <p:nvPr/>
          </p:nvSpPr>
          <p:spPr bwMode="auto">
            <a:xfrm rot="10800000" flipH="1">
              <a:off x="415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151"/>
          <p:cNvGrpSpPr>
            <a:grpSpLocks/>
          </p:cNvGrpSpPr>
          <p:nvPr/>
        </p:nvGrpSpPr>
        <p:grpSpPr bwMode="auto">
          <a:xfrm>
            <a:off x="5606415" y="2700020"/>
            <a:ext cx="3017520" cy="1429"/>
            <a:chOff x="2128" y="2728"/>
            <a:chExt cx="2112" cy="1"/>
          </a:xfrm>
        </p:grpSpPr>
        <p:sp>
          <p:nvSpPr>
            <p:cNvPr id="150" name="Line 152"/>
            <p:cNvSpPr>
              <a:spLocks noChangeShapeType="1"/>
            </p:cNvSpPr>
            <p:nvPr/>
          </p:nvSpPr>
          <p:spPr bwMode="auto">
            <a:xfrm>
              <a:off x="212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3"/>
            <p:cNvSpPr>
              <a:spLocks noChangeShapeType="1"/>
            </p:cNvSpPr>
            <p:nvPr/>
          </p:nvSpPr>
          <p:spPr bwMode="auto">
            <a:xfrm>
              <a:off x="245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4"/>
            <p:cNvSpPr>
              <a:spLocks noChangeShapeType="1"/>
            </p:cNvSpPr>
            <p:nvPr/>
          </p:nvSpPr>
          <p:spPr bwMode="auto">
            <a:xfrm>
              <a:off x="2784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5"/>
            <p:cNvSpPr>
              <a:spLocks noChangeShapeType="1"/>
            </p:cNvSpPr>
            <p:nvPr/>
          </p:nvSpPr>
          <p:spPr bwMode="auto">
            <a:xfrm>
              <a:off x="3112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6"/>
            <p:cNvSpPr>
              <a:spLocks noChangeShapeType="1"/>
            </p:cNvSpPr>
            <p:nvPr/>
          </p:nvSpPr>
          <p:spPr bwMode="auto">
            <a:xfrm>
              <a:off x="3440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7"/>
            <p:cNvSpPr>
              <a:spLocks noChangeShapeType="1"/>
            </p:cNvSpPr>
            <p:nvPr/>
          </p:nvSpPr>
          <p:spPr bwMode="auto">
            <a:xfrm>
              <a:off x="376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8"/>
            <p:cNvSpPr>
              <a:spLocks noChangeShapeType="1"/>
            </p:cNvSpPr>
            <p:nvPr/>
          </p:nvSpPr>
          <p:spPr bwMode="auto">
            <a:xfrm>
              <a:off x="409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" name="Line 159"/>
          <p:cNvSpPr>
            <a:spLocks noChangeShapeType="1"/>
          </p:cNvSpPr>
          <p:nvPr/>
        </p:nvSpPr>
        <p:spPr bwMode="auto">
          <a:xfrm rot="10800000" flipH="1">
            <a:off x="5869305" y="1214120"/>
            <a:ext cx="0" cy="1371600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58" name="Line 160"/>
          <p:cNvSpPr>
            <a:spLocks noChangeShapeType="1"/>
          </p:cNvSpPr>
          <p:nvPr/>
        </p:nvSpPr>
        <p:spPr bwMode="auto">
          <a:xfrm rot="10800000" flipH="1">
            <a:off x="6680835" y="1214120"/>
            <a:ext cx="0" cy="1371600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59" name="Line 161"/>
          <p:cNvSpPr>
            <a:spLocks noChangeShapeType="1"/>
          </p:cNvSpPr>
          <p:nvPr/>
        </p:nvSpPr>
        <p:spPr bwMode="auto">
          <a:xfrm rot="10800000" flipH="1">
            <a:off x="7492365" y="1214120"/>
            <a:ext cx="0" cy="1371600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0" name="Line 162"/>
          <p:cNvSpPr>
            <a:spLocks noChangeShapeType="1"/>
          </p:cNvSpPr>
          <p:nvPr/>
        </p:nvSpPr>
        <p:spPr bwMode="auto">
          <a:xfrm rot="10800000" flipH="1">
            <a:off x="8303895" y="1214120"/>
            <a:ext cx="0" cy="1371600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2" name="Line 108"/>
          <p:cNvSpPr>
            <a:spLocks noChangeShapeType="1"/>
          </p:cNvSpPr>
          <p:nvPr/>
        </p:nvSpPr>
        <p:spPr bwMode="auto">
          <a:xfrm flipH="1">
            <a:off x="4840605" y="1922780"/>
            <a:ext cx="54864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aphicFrame>
        <p:nvGraphicFramePr>
          <p:cNvPr id="163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048333"/>
              </p:ext>
            </p:extLst>
          </p:nvPr>
        </p:nvGraphicFramePr>
        <p:xfrm>
          <a:off x="7949565" y="284798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93" name="Equation" r:id="rId4" imgW="139700" imgH="152400" progId="Equation.DSMT4">
                  <p:embed/>
                </p:oleObj>
              </mc:Choice>
              <mc:Fallback>
                <p:oleObj name="Equation" r:id="rId4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9565" y="284798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624128"/>
              </p:ext>
            </p:extLst>
          </p:nvPr>
        </p:nvGraphicFramePr>
        <p:xfrm>
          <a:off x="4446904" y="1922780"/>
          <a:ext cx="3143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94" name="Equation" r:id="rId6" imgW="165100" imgH="165100" progId="Equation.DSMT4">
                  <p:embed/>
                </p:oleObj>
              </mc:Choice>
              <mc:Fallback>
                <p:oleObj name="Equation" r:id="rId6" imgW="165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6904" y="1922780"/>
                        <a:ext cx="314325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556095"/>
              </p:ext>
            </p:extLst>
          </p:nvPr>
        </p:nvGraphicFramePr>
        <p:xfrm>
          <a:off x="4980304" y="1637030"/>
          <a:ext cx="21907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95" name="Equation" r:id="rId8" imgW="114300" imgH="127000" progId="Equation.DSMT4">
                  <p:embed/>
                </p:oleObj>
              </mc:Choice>
              <mc:Fallback>
                <p:oleObj name="Equation" r:id="rId8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0304" y="1637030"/>
                        <a:ext cx="219075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c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869174"/>
              </p:ext>
            </p:extLst>
          </p:nvPr>
        </p:nvGraphicFramePr>
        <p:xfrm>
          <a:off x="4619307" y="1785572"/>
          <a:ext cx="251460" cy="32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96" name="Equation" r:id="rId10" imgW="88900" imgH="114300" progId="Equation.DSMT4">
                  <p:embed/>
                </p:oleObj>
              </mc:Choice>
              <mc:Fallback>
                <p:oleObj name="Equation" r:id="rId10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19307" y="1785572"/>
                        <a:ext cx="251460" cy="322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TextBox 166"/>
          <p:cNvSpPr txBox="1"/>
          <p:nvPr/>
        </p:nvSpPr>
        <p:spPr>
          <a:xfrm>
            <a:off x="675907" y="1345426"/>
            <a:ext cx="3667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is a </a:t>
            </a:r>
            <a:r>
              <a:rPr lang="en-US" sz="2000" dirty="0" smtClean="0">
                <a:latin typeface="Times New Roman"/>
                <a:cs typeface="Times New Roman"/>
              </a:rPr>
              <a:t>Lorentz relationship problem.  The net force must be zero for this to work, which means: 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168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252262"/>
              </p:ext>
            </p:extLst>
          </p:nvPr>
        </p:nvGraphicFramePr>
        <p:xfrm>
          <a:off x="1422400" y="2825750"/>
          <a:ext cx="1544638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97" name="Equation" r:id="rId12" imgW="774700" imgH="571500" progId="Equation.DSMT4">
                  <p:embed/>
                </p:oleObj>
              </mc:Choice>
              <mc:Fallback>
                <p:oleObj name="Equation" r:id="rId12" imgW="7747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22400" y="2825750"/>
                        <a:ext cx="1544638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46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8"/>
          <p:cNvSpPr>
            <a:spLocks noChangeShapeType="1"/>
          </p:cNvSpPr>
          <p:nvPr/>
        </p:nvSpPr>
        <p:spPr bwMode="auto">
          <a:xfrm flipH="1">
            <a:off x="5813337" y="2812659"/>
            <a:ext cx="846794" cy="0"/>
          </a:xfrm>
          <a:prstGeom prst="line">
            <a:avLst/>
          </a:prstGeom>
          <a:noFill/>
          <a:ln w="38100">
            <a:solidFill>
              <a:srgbClr val="FF12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4321367" y="1844894"/>
            <a:ext cx="217747" cy="1935528"/>
            <a:chOff x="1576" y="1200"/>
            <a:chExt cx="216" cy="1920"/>
          </a:xfrm>
        </p:grpSpPr>
        <p:grpSp>
          <p:nvGrpSpPr>
            <p:cNvPr id="13567" name="Group 5"/>
            <p:cNvGrpSpPr>
              <a:grpSpLocks/>
            </p:cNvGrpSpPr>
            <p:nvPr/>
          </p:nvGrpSpPr>
          <p:grpSpPr bwMode="auto">
            <a:xfrm>
              <a:off x="1576" y="1200"/>
              <a:ext cx="216" cy="216"/>
              <a:chOff x="1576" y="1200"/>
              <a:chExt cx="216" cy="216"/>
            </a:xfrm>
          </p:grpSpPr>
          <p:sp>
            <p:nvSpPr>
              <p:cNvPr id="13580" name="Oval 6"/>
              <p:cNvSpPr>
                <a:spLocks noChangeArrowheads="1"/>
              </p:cNvSpPr>
              <p:nvPr/>
            </p:nvSpPr>
            <p:spPr bwMode="auto">
              <a:xfrm>
                <a:off x="157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Line 7"/>
              <p:cNvSpPr>
                <a:spLocks noChangeShapeType="1"/>
              </p:cNvSpPr>
              <p:nvPr/>
            </p:nvSpPr>
            <p:spPr bwMode="auto">
              <a:xfrm>
                <a:off x="160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Line 8"/>
              <p:cNvSpPr>
                <a:spLocks noChangeShapeType="1"/>
              </p:cNvSpPr>
              <p:nvPr/>
            </p:nvSpPr>
            <p:spPr bwMode="auto">
              <a:xfrm flipH="1">
                <a:off x="160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68" name="Group 9"/>
            <p:cNvGrpSpPr>
              <a:grpSpLocks/>
            </p:cNvGrpSpPr>
            <p:nvPr/>
          </p:nvGrpSpPr>
          <p:grpSpPr bwMode="auto">
            <a:xfrm>
              <a:off x="1576" y="1768"/>
              <a:ext cx="216" cy="216"/>
              <a:chOff x="1576" y="1768"/>
              <a:chExt cx="216" cy="216"/>
            </a:xfrm>
          </p:grpSpPr>
          <p:sp>
            <p:nvSpPr>
              <p:cNvPr id="13577" name="Oval 10"/>
              <p:cNvSpPr>
                <a:spLocks noChangeArrowheads="1"/>
              </p:cNvSpPr>
              <p:nvPr/>
            </p:nvSpPr>
            <p:spPr bwMode="auto">
              <a:xfrm>
                <a:off x="157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Line 11"/>
              <p:cNvSpPr>
                <a:spLocks noChangeShapeType="1"/>
              </p:cNvSpPr>
              <p:nvPr/>
            </p:nvSpPr>
            <p:spPr bwMode="auto">
              <a:xfrm>
                <a:off x="160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Line 12"/>
              <p:cNvSpPr>
                <a:spLocks noChangeShapeType="1"/>
              </p:cNvSpPr>
              <p:nvPr/>
            </p:nvSpPr>
            <p:spPr bwMode="auto">
              <a:xfrm flipH="1">
                <a:off x="160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69" name="Group 13"/>
            <p:cNvGrpSpPr>
              <a:grpSpLocks/>
            </p:cNvGrpSpPr>
            <p:nvPr/>
          </p:nvGrpSpPr>
          <p:grpSpPr bwMode="auto">
            <a:xfrm>
              <a:off x="1576" y="2336"/>
              <a:ext cx="216" cy="216"/>
              <a:chOff x="1576" y="2336"/>
              <a:chExt cx="216" cy="216"/>
            </a:xfrm>
          </p:grpSpPr>
          <p:sp>
            <p:nvSpPr>
              <p:cNvPr id="13574" name="Oval 14"/>
              <p:cNvSpPr>
                <a:spLocks noChangeArrowheads="1"/>
              </p:cNvSpPr>
              <p:nvPr/>
            </p:nvSpPr>
            <p:spPr bwMode="auto">
              <a:xfrm>
                <a:off x="157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Line 15"/>
              <p:cNvSpPr>
                <a:spLocks noChangeShapeType="1"/>
              </p:cNvSpPr>
              <p:nvPr/>
            </p:nvSpPr>
            <p:spPr bwMode="auto">
              <a:xfrm>
                <a:off x="160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Line 16"/>
              <p:cNvSpPr>
                <a:spLocks noChangeShapeType="1"/>
              </p:cNvSpPr>
              <p:nvPr/>
            </p:nvSpPr>
            <p:spPr bwMode="auto">
              <a:xfrm flipH="1">
                <a:off x="160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70" name="Group 17"/>
            <p:cNvGrpSpPr>
              <a:grpSpLocks/>
            </p:cNvGrpSpPr>
            <p:nvPr/>
          </p:nvGrpSpPr>
          <p:grpSpPr bwMode="auto">
            <a:xfrm>
              <a:off x="1576" y="2904"/>
              <a:ext cx="216" cy="216"/>
              <a:chOff x="1576" y="2904"/>
              <a:chExt cx="216" cy="216"/>
            </a:xfrm>
          </p:grpSpPr>
          <p:sp>
            <p:nvSpPr>
              <p:cNvPr id="13571" name="Oval 18"/>
              <p:cNvSpPr>
                <a:spLocks noChangeArrowheads="1"/>
              </p:cNvSpPr>
              <p:nvPr/>
            </p:nvSpPr>
            <p:spPr bwMode="auto">
              <a:xfrm>
                <a:off x="157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Line 19"/>
              <p:cNvSpPr>
                <a:spLocks noChangeShapeType="1"/>
              </p:cNvSpPr>
              <p:nvPr/>
            </p:nvSpPr>
            <p:spPr bwMode="auto">
              <a:xfrm>
                <a:off x="160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Line 20"/>
              <p:cNvSpPr>
                <a:spLocks noChangeShapeType="1"/>
              </p:cNvSpPr>
              <p:nvPr/>
            </p:nvSpPr>
            <p:spPr bwMode="auto">
              <a:xfrm flipH="1">
                <a:off x="160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8" name="Group 21"/>
          <p:cNvGrpSpPr>
            <a:grpSpLocks/>
          </p:cNvGrpSpPr>
          <p:nvPr/>
        </p:nvGrpSpPr>
        <p:grpSpPr bwMode="auto">
          <a:xfrm>
            <a:off x="4813314" y="1844894"/>
            <a:ext cx="217747" cy="1935528"/>
            <a:chOff x="2064" y="1200"/>
            <a:chExt cx="216" cy="1920"/>
          </a:xfrm>
        </p:grpSpPr>
        <p:grpSp>
          <p:nvGrpSpPr>
            <p:cNvPr id="13551" name="Group 22"/>
            <p:cNvGrpSpPr>
              <a:grpSpLocks/>
            </p:cNvGrpSpPr>
            <p:nvPr/>
          </p:nvGrpSpPr>
          <p:grpSpPr bwMode="auto">
            <a:xfrm>
              <a:off x="2064" y="1200"/>
              <a:ext cx="216" cy="216"/>
              <a:chOff x="2064" y="1200"/>
              <a:chExt cx="216" cy="216"/>
            </a:xfrm>
          </p:grpSpPr>
          <p:sp>
            <p:nvSpPr>
              <p:cNvPr id="13564" name="Oval 23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Line 24"/>
              <p:cNvSpPr>
                <a:spLocks noChangeShapeType="1"/>
              </p:cNvSpPr>
              <p:nvPr/>
            </p:nvSpPr>
            <p:spPr bwMode="auto">
              <a:xfrm>
                <a:off x="2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Line 25"/>
              <p:cNvSpPr>
                <a:spLocks noChangeShapeType="1"/>
              </p:cNvSpPr>
              <p:nvPr/>
            </p:nvSpPr>
            <p:spPr bwMode="auto">
              <a:xfrm flipH="1">
                <a:off x="2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2" name="Group 26"/>
            <p:cNvGrpSpPr>
              <a:grpSpLocks/>
            </p:cNvGrpSpPr>
            <p:nvPr/>
          </p:nvGrpSpPr>
          <p:grpSpPr bwMode="auto">
            <a:xfrm>
              <a:off x="2064" y="1768"/>
              <a:ext cx="216" cy="216"/>
              <a:chOff x="2064" y="1768"/>
              <a:chExt cx="216" cy="216"/>
            </a:xfrm>
          </p:grpSpPr>
          <p:sp>
            <p:nvSpPr>
              <p:cNvPr id="13561" name="Oval 27"/>
              <p:cNvSpPr>
                <a:spLocks noChangeArrowheads="1"/>
              </p:cNvSpPr>
              <p:nvPr/>
            </p:nvSpPr>
            <p:spPr bwMode="auto">
              <a:xfrm>
                <a:off x="2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Line 28"/>
              <p:cNvSpPr>
                <a:spLocks noChangeShapeType="1"/>
              </p:cNvSpPr>
              <p:nvPr/>
            </p:nvSpPr>
            <p:spPr bwMode="auto">
              <a:xfrm>
                <a:off x="2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Line 29"/>
              <p:cNvSpPr>
                <a:spLocks noChangeShapeType="1"/>
              </p:cNvSpPr>
              <p:nvPr/>
            </p:nvSpPr>
            <p:spPr bwMode="auto">
              <a:xfrm flipH="1">
                <a:off x="2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3" name="Group 30"/>
            <p:cNvGrpSpPr>
              <a:grpSpLocks/>
            </p:cNvGrpSpPr>
            <p:nvPr/>
          </p:nvGrpSpPr>
          <p:grpSpPr bwMode="auto">
            <a:xfrm>
              <a:off x="2064" y="2336"/>
              <a:ext cx="216" cy="216"/>
              <a:chOff x="2064" y="2336"/>
              <a:chExt cx="216" cy="216"/>
            </a:xfrm>
          </p:grpSpPr>
          <p:sp>
            <p:nvSpPr>
              <p:cNvPr id="13558" name="Oval 31"/>
              <p:cNvSpPr>
                <a:spLocks noChangeArrowheads="1"/>
              </p:cNvSpPr>
              <p:nvPr/>
            </p:nvSpPr>
            <p:spPr bwMode="auto">
              <a:xfrm>
                <a:off x="2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Line 32"/>
              <p:cNvSpPr>
                <a:spLocks noChangeShapeType="1"/>
              </p:cNvSpPr>
              <p:nvPr/>
            </p:nvSpPr>
            <p:spPr bwMode="auto">
              <a:xfrm>
                <a:off x="2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Line 33"/>
              <p:cNvSpPr>
                <a:spLocks noChangeShapeType="1"/>
              </p:cNvSpPr>
              <p:nvPr/>
            </p:nvSpPr>
            <p:spPr bwMode="auto">
              <a:xfrm flipH="1">
                <a:off x="2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4" name="Group 34"/>
            <p:cNvGrpSpPr>
              <a:grpSpLocks/>
            </p:cNvGrpSpPr>
            <p:nvPr/>
          </p:nvGrpSpPr>
          <p:grpSpPr bwMode="auto">
            <a:xfrm>
              <a:off x="2064" y="2904"/>
              <a:ext cx="216" cy="216"/>
              <a:chOff x="2064" y="2904"/>
              <a:chExt cx="216" cy="216"/>
            </a:xfrm>
          </p:grpSpPr>
          <p:sp>
            <p:nvSpPr>
              <p:cNvPr id="13555" name="Oval 35"/>
              <p:cNvSpPr>
                <a:spLocks noChangeArrowheads="1"/>
              </p:cNvSpPr>
              <p:nvPr/>
            </p:nvSpPr>
            <p:spPr bwMode="auto">
              <a:xfrm>
                <a:off x="2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Line 36"/>
              <p:cNvSpPr>
                <a:spLocks noChangeShapeType="1"/>
              </p:cNvSpPr>
              <p:nvPr/>
            </p:nvSpPr>
            <p:spPr bwMode="auto">
              <a:xfrm>
                <a:off x="2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Line 37"/>
              <p:cNvSpPr>
                <a:spLocks noChangeShapeType="1"/>
              </p:cNvSpPr>
              <p:nvPr/>
            </p:nvSpPr>
            <p:spPr bwMode="auto">
              <a:xfrm flipH="1">
                <a:off x="2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9" name="Group 38"/>
          <p:cNvGrpSpPr>
            <a:grpSpLocks/>
          </p:cNvGrpSpPr>
          <p:nvPr/>
        </p:nvGrpSpPr>
        <p:grpSpPr bwMode="auto">
          <a:xfrm>
            <a:off x="5321390" y="1844894"/>
            <a:ext cx="217747" cy="1935528"/>
            <a:chOff x="2568" y="1200"/>
            <a:chExt cx="216" cy="1920"/>
          </a:xfrm>
        </p:grpSpPr>
        <p:grpSp>
          <p:nvGrpSpPr>
            <p:cNvPr id="13535" name="Group 39"/>
            <p:cNvGrpSpPr>
              <a:grpSpLocks/>
            </p:cNvGrpSpPr>
            <p:nvPr/>
          </p:nvGrpSpPr>
          <p:grpSpPr bwMode="auto">
            <a:xfrm>
              <a:off x="2568" y="1200"/>
              <a:ext cx="216" cy="216"/>
              <a:chOff x="2568" y="1200"/>
              <a:chExt cx="216" cy="216"/>
            </a:xfrm>
          </p:grpSpPr>
          <p:sp>
            <p:nvSpPr>
              <p:cNvPr id="13548" name="Oval 40"/>
              <p:cNvSpPr>
                <a:spLocks noChangeArrowheads="1"/>
              </p:cNvSpPr>
              <p:nvPr/>
            </p:nvSpPr>
            <p:spPr bwMode="auto">
              <a:xfrm>
                <a:off x="2568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Line 41"/>
              <p:cNvSpPr>
                <a:spLocks noChangeShapeType="1"/>
              </p:cNvSpPr>
              <p:nvPr/>
            </p:nvSpPr>
            <p:spPr bwMode="auto">
              <a:xfrm>
                <a:off x="2592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Line 42"/>
              <p:cNvSpPr>
                <a:spLocks noChangeShapeType="1"/>
              </p:cNvSpPr>
              <p:nvPr/>
            </p:nvSpPr>
            <p:spPr bwMode="auto">
              <a:xfrm flipH="1">
                <a:off x="2600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6" name="Group 43"/>
            <p:cNvGrpSpPr>
              <a:grpSpLocks/>
            </p:cNvGrpSpPr>
            <p:nvPr/>
          </p:nvGrpSpPr>
          <p:grpSpPr bwMode="auto">
            <a:xfrm>
              <a:off x="2568" y="1768"/>
              <a:ext cx="216" cy="216"/>
              <a:chOff x="2568" y="1768"/>
              <a:chExt cx="216" cy="216"/>
            </a:xfrm>
          </p:grpSpPr>
          <p:sp>
            <p:nvSpPr>
              <p:cNvPr id="13545" name="Oval 44"/>
              <p:cNvSpPr>
                <a:spLocks noChangeArrowheads="1"/>
              </p:cNvSpPr>
              <p:nvPr/>
            </p:nvSpPr>
            <p:spPr bwMode="auto">
              <a:xfrm>
                <a:off x="2568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Line 45"/>
              <p:cNvSpPr>
                <a:spLocks noChangeShapeType="1"/>
              </p:cNvSpPr>
              <p:nvPr/>
            </p:nvSpPr>
            <p:spPr bwMode="auto">
              <a:xfrm>
                <a:off x="2592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Line 46"/>
              <p:cNvSpPr>
                <a:spLocks noChangeShapeType="1"/>
              </p:cNvSpPr>
              <p:nvPr/>
            </p:nvSpPr>
            <p:spPr bwMode="auto">
              <a:xfrm flipH="1">
                <a:off x="2600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7" name="Group 47"/>
            <p:cNvGrpSpPr>
              <a:grpSpLocks/>
            </p:cNvGrpSpPr>
            <p:nvPr/>
          </p:nvGrpSpPr>
          <p:grpSpPr bwMode="auto">
            <a:xfrm>
              <a:off x="2568" y="2336"/>
              <a:ext cx="216" cy="216"/>
              <a:chOff x="2568" y="2336"/>
              <a:chExt cx="216" cy="216"/>
            </a:xfrm>
          </p:grpSpPr>
          <p:sp>
            <p:nvSpPr>
              <p:cNvPr id="13542" name="Oval 48"/>
              <p:cNvSpPr>
                <a:spLocks noChangeArrowheads="1"/>
              </p:cNvSpPr>
              <p:nvPr/>
            </p:nvSpPr>
            <p:spPr bwMode="auto">
              <a:xfrm>
                <a:off x="2568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Line 49"/>
              <p:cNvSpPr>
                <a:spLocks noChangeShapeType="1"/>
              </p:cNvSpPr>
              <p:nvPr/>
            </p:nvSpPr>
            <p:spPr bwMode="auto">
              <a:xfrm>
                <a:off x="2592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Line 50"/>
              <p:cNvSpPr>
                <a:spLocks noChangeShapeType="1"/>
              </p:cNvSpPr>
              <p:nvPr/>
            </p:nvSpPr>
            <p:spPr bwMode="auto">
              <a:xfrm flipH="1">
                <a:off x="2600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8" name="Group 51"/>
            <p:cNvGrpSpPr>
              <a:grpSpLocks/>
            </p:cNvGrpSpPr>
            <p:nvPr/>
          </p:nvGrpSpPr>
          <p:grpSpPr bwMode="auto">
            <a:xfrm>
              <a:off x="2568" y="2904"/>
              <a:ext cx="216" cy="216"/>
              <a:chOff x="2568" y="2904"/>
              <a:chExt cx="216" cy="216"/>
            </a:xfrm>
          </p:grpSpPr>
          <p:sp>
            <p:nvSpPr>
              <p:cNvPr id="13539" name="Oval 52"/>
              <p:cNvSpPr>
                <a:spLocks noChangeArrowheads="1"/>
              </p:cNvSpPr>
              <p:nvPr/>
            </p:nvSpPr>
            <p:spPr bwMode="auto">
              <a:xfrm>
                <a:off x="2568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Line 53"/>
              <p:cNvSpPr>
                <a:spLocks noChangeShapeType="1"/>
              </p:cNvSpPr>
              <p:nvPr/>
            </p:nvSpPr>
            <p:spPr bwMode="auto">
              <a:xfrm>
                <a:off x="2592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Line 54"/>
              <p:cNvSpPr>
                <a:spLocks noChangeShapeType="1"/>
              </p:cNvSpPr>
              <p:nvPr/>
            </p:nvSpPr>
            <p:spPr bwMode="auto">
              <a:xfrm flipH="1">
                <a:off x="2600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0" name="Group 55"/>
          <p:cNvGrpSpPr>
            <a:grpSpLocks/>
          </p:cNvGrpSpPr>
          <p:nvPr/>
        </p:nvGrpSpPr>
        <p:grpSpPr bwMode="auto">
          <a:xfrm>
            <a:off x="5821402" y="1844894"/>
            <a:ext cx="217747" cy="1935528"/>
            <a:chOff x="3064" y="1200"/>
            <a:chExt cx="216" cy="1920"/>
          </a:xfrm>
        </p:grpSpPr>
        <p:grpSp>
          <p:nvGrpSpPr>
            <p:cNvPr id="13519" name="Group 56"/>
            <p:cNvGrpSpPr>
              <a:grpSpLocks/>
            </p:cNvGrpSpPr>
            <p:nvPr/>
          </p:nvGrpSpPr>
          <p:grpSpPr bwMode="auto">
            <a:xfrm>
              <a:off x="3064" y="1200"/>
              <a:ext cx="216" cy="216"/>
              <a:chOff x="3064" y="1200"/>
              <a:chExt cx="216" cy="216"/>
            </a:xfrm>
          </p:grpSpPr>
          <p:sp>
            <p:nvSpPr>
              <p:cNvPr id="13532" name="Oval 57"/>
              <p:cNvSpPr>
                <a:spLocks noChangeArrowheads="1"/>
              </p:cNvSpPr>
              <p:nvPr/>
            </p:nvSpPr>
            <p:spPr bwMode="auto">
              <a:xfrm>
                <a:off x="3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Line 58"/>
              <p:cNvSpPr>
                <a:spLocks noChangeShapeType="1"/>
              </p:cNvSpPr>
              <p:nvPr/>
            </p:nvSpPr>
            <p:spPr bwMode="auto">
              <a:xfrm>
                <a:off x="3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Line 59"/>
              <p:cNvSpPr>
                <a:spLocks noChangeShapeType="1"/>
              </p:cNvSpPr>
              <p:nvPr/>
            </p:nvSpPr>
            <p:spPr bwMode="auto">
              <a:xfrm flipH="1">
                <a:off x="3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0" name="Group 60"/>
            <p:cNvGrpSpPr>
              <a:grpSpLocks/>
            </p:cNvGrpSpPr>
            <p:nvPr/>
          </p:nvGrpSpPr>
          <p:grpSpPr bwMode="auto">
            <a:xfrm>
              <a:off x="3064" y="1768"/>
              <a:ext cx="216" cy="216"/>
              <a:chOff x="3064" y="1768"/>
              <a:chExt cx="216" cy="216"/>
            </a:xfrm>
          </p:grpSpPr>
          <p:sp>
            <p:nvSpPr>
              <p:cNvPr id="13529" name="Oval 61"/>
              <p:cNvSpPr>
                <a:spLocks noChangeArrowheads="1"/>
              </p:cNvSpPr>
              <p:nvPr/>
            </p:nvSpPr>
            <p:spPr bwMode="auto">
              <a:xfrm>
                <a:off x="3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Line 62"/>
              <p:cNvSpPr>
                <a:spLocks noChangeShapeType="1"/>
              </p:cNvSpPr>
              <p:nvPr/>
            </p:nvSpPr>
            <p:spPr bwMode="auto">
              <a:xfrm>
                <a:off x="3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Line 63"/>
              <p:cNvSpPr>
                <a:spLocks noChangeShapeType="1"/>
              </p:cNvSpPr>
              <p:nvPr/>
            </p:nvSpPr>
            <p:spPr bwMode="auto">
              <a:xfrm flipH="1">
                <a:off x="3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1" name="Group 64"/>
            <p:cNvGrpSpPr>
              <a:grpSpLocks/>
            </p:cNvGrpSpPr>
            <p:nvPr/>
          </p:nvGrpSpPr>
          <p:grpSpPr bwMode="auto">
            <a:xfrm>
              <a:off x="3064" y="2336"/>
              <a:ext cx="216" cy="216"/>
              <a:chOff x="3064" y="2336"/>
              <a:chExt cx="216" cy="216"/>
            </a:xfrm>
          </p:grpSpPr>
          <p:sp>
            <p:nvSpPr>
              <p:cNvPr id="13526" name="Oval 65"/>
              <p:cNvSpPr>
                <a:spLocks noChangeArrowheads="1"/>
              </p:cNvSpPr>
              <p:nvPr/>
            </p:nvSpPr>
            <p:spPr bwMode="auto">
              <a:xfrm>
                <a:off x="3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Line 66"/>
              <p:cNvSpPr>
                <a:spLocks noChangeShapeType="1"/>
              </p:cNvSpPr>
              <p:nvPr/>
            </p:nvSpPr>
            <p:spPr bwMode="auto">
              <a:xfrm>
                <a:off x="3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Line 67"/>
              <p:cNvSpPr>
                <a:spLocks noChangeShapeType="1"/>
              </p:cNvSpPr>
              <p:nvPr/>
            </p:nvSpPr>
            <p:spPr bwMode="auto">
              <a:xfrm flipH="1">
                <a:off x="3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2" name="Group 68"/>
            <p:cNvGrpSpPr>
              <a:grpSpLocks/>
            </p:cNvGrpSpPr>
            <p:nvPr/>
          </p:nvGrpSpPr>
          <p:grpSpPr bwMode="auto">
            <a:xfrm>
              <a:off x="3064" y="2904"/>
              <a:ext cx="216" cy="216"/>
              <a:chOff x="3064" y="2904"/>
              <a:chExt cx="216" cy="216"/>
            </a:xfrm>
          </p:grpSpPr>
          <p:sp>
            <p:nvSpPr>
              <p:cNvPr id="13523" name="Oval 69"/>
              <p:cNvSpPr>
                <a:spLocks noChangeArrowheads="1"/>
              </p:cNvSpPr>
              <p:nvPr/>
            </p:nvSpPr>
            <p:spPr bwMode="auto">
              <a:xfrm>
                <a:off x="3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Line 70"/>
              <p:cNvSpPr>
                <a:spLocks noChangeShapeType="1"/>
              </p:cNvSpPr>
              <p:nvPr/>
            </p:nvSpPr>
            <p:spPr bwMode="auto">
              <a:xfrm>
                <a:off x="3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Line 71"/>
              <p:cNvSpPr>
                <a:spLocks noChangeShapeType="1"/>
              </p:cNvSpPr>
              <p:nvPr/>
            </p:nvSpPr>
            <p:spPr bwMode="auto">
              <a:xfrm flipH="1">
                <a:off x="3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1" name="Group 72"/>
          <p:cNvGrpSpPr>
            <a:grpSpLocks/>
          </p:cNvGrpSpPr>
          <p:nvPr/>
        </p:nvGrpSpPr>
        <p:grpSpPr bwMode="auto">
          <a:xfrm>
            <a:off x="6321413" y="1844894"/>
            <a:ext cx="217747" cy="1935528"/>
            <a:chOff x="3560" y="1200"/>
            <a:chExt cx="216" cy="1920"/>
          </a:xfrm>
        </p:grpSpPr>
        <p:grpSp>
          <p:nvGrpSpPr>
            <p:cNvPr id="13503" name="Group 73"/>
            <p:cNvGrpSpPr>
              <a:grpSpLocks/>
            </p:cNvGrpSpPr>
            <p:nvPr/>
          </p:nvGrpSpPr>
          <p:grpSpPr bwMode="auto">
            <a:xfrm>
              <a:off x="3560" y="1200"/>
              <a:ext cx="216" cy="216"/>
              <a:chOff x="3560" y="1200"/>
              <a:chExt cx="216" cy="216"/>
            </a:xfrm>
          </p:grpSpPr>
          <p:sp>
            <p:nvSpPr>
              <p:cNvPr id="13516" name="Oval 74"/>
              <p:cNvSpPr>
                <a:spLocks noChangeArrowheads="1"/>
              </p:cNvSpPr>
              <p:nvPr/>
            </p:nvSpPr>
            <p:spPr bwMode="auto">
              <a:xfrm>
                <a:off x="3560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Line 75"/>
              <p:cNvSpPr>
                <a:spLocks noChangeShapeType="1"/>
              </p:cNvSpPr>
              <p:nvPr/>
            </p:nvSpPr>
            <p:spPr bwMode="auto">
              <a:xfrm>
                <a:off x="3584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Line 76"/>
              <p:cNvSpPr>
                <a:spLocks noChangeShapeType="1"/>
              </p:cNvSpPr>
              <p:nvPr/>
            </p:nvSpPr>
            <p:spPr bwMode="auto">
              <a:xfrm flipH="1">
                <a:off x="3592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4" name="Group 77"/>
            <p:cNvGrpSpPr>
              <a:grpSpLocks/>
            </p:cNvGrpSpPr>
            <p:nvPr/>
          </p:nvGrpSpPr>
          <p:grpSpPr bwMode="auto">
            <a:xfrm>
              <a:off x="3560" y="1768"/>
              <a:ext cx="216" cy="216"/>
              <a:chOff x="3560" y="1768"/>
              <a:chExt cx="216" cy="216"/>
            </a:xfrm>
          </p:grpSpPr>
          <p:sp>
            <p:nvSpPr>
              <p:cNvPr id="13513" name="Oval 78"/>
              <p:cNvSpPr>
                <a:spLocks noChangeArrowheads="1"/>
              </p:cNvSpPr>
              <p:nvPr/>
            </p:nvSpPr>
            <p:spPr bwMode="auto">
              <a:xfrm>
                <a:off x="3560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Line 79"/>
              <p:cNvSpPr>
                <a:spLocks noChangeShapeType="1"/>
              </p:cNvSpPr>
              <p:nvPr/>
            </p:nvSpPr>
            <p:spPr bwMode="auto">
              <a:xfrm>
                <a:off x="3584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Line 80"/>
              <p:cNvSpPr>
                <a:spLocks noChangeShapeType="1"/>
              </p:cNvSpPr>
              <p:nvPr/>
            </p:nvSpPr>
            <p:spPr bwMode="auto">
              <a:xfrm flipH="1">
                <a:off x="3592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5" name="Group 81"/>
            <p:cNvGrpSpPr>
              <a:grpSpLocks/>
            </p:cNvGrpSpPr>
            <p:nvPr/>
          </p:nvGrpSpPr>
          <p:grpSpPr bwMode="auto">
            <a:xfrm>
              <a:off x="3560" y="2336"/>
              <a:ext cx="216" cy="216"/>
              <a:chOff x="3560" y="2336"/>
              <a:chExt cx="216" cy="216"/>
            </a:xfrm>
          </p:grpSpPr>
          <p:sp>
            <p:nvSpPr>
              <p:cNvPr id="13510" name="Oval 82"/>
              <p:cNvSpPr>
                <a:spLocks noChangeArrowheads="1"/>
              </p:cNvSpPr>
              <p:nvPr/>
            </p:nvSpPr>
            <p:spPr bwMode="auto">
              <a:xfrm>
                <a:off x="3560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Line 83"/>
              <p:cNvSpPr>
                <a:spLocks noChangeShapeType="1"/>
              </p:cNvSpPr>
              <p:nvPr/>
            </p:nvSpPr>
            <p:spPr bwMode="auto">
              <a:xfrm>
                <a:off x="3584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Line 84"/>
              <p:cNvSpPr>
                <a:spLocks noChangeShapeType="1"/>
              </p:cNvSpPr>
              <p:nvPr/>
            </p:nvSpPr>
            <p:spPr bwMode="auto">
              <a:xfrm flipH="1">
                <a:off x="3592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6" name="Group 85"/>
            <p:cNvGrpSpPr>
              <a:grpSpLocks/>
            </p:cNvGrpSpPr>
            <p:nvPr/>
          </p:nvGrpSpPr>
          <p:grpSpPr bwMode="auto">
            <a:xfrm>
              <a:off x="3560" y="2904"/>
              <a:ext cx="216" cy="216"/>
              <a:chOff x="3560" y="2904"/>
              <a:chExt cx="216" cy="216"/>
            </a:xfrm>
          </p:grpSpPr>
          <p:sp>
            <p:nvSpPr>
              <p:cNvPr id="13507" name="Oval 86"/>
              <p:cNvSpPr>
                <a:spLocks noChangeArrowheads="1"/>
              </p:cNvSpPr>
              <p:nvPr/>
            </p:nvSpPr>
            <p:spPr bwMode="auto">
              <a:xfrm>
                <a:off x="3560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Line 87"/>
              <p:cNvSpPr>
                <a:spLocks noChangeShapeType="1"/>
              </p:cNvSpPr>
              <p:nvPr/>
            </p:nvSpPr>
            <p:spPr bwMode="auto">
              <a:xfrm>
                <a:off x="3584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Line 88"/>
              <p:cNvSpPr>
                <a:spLocks noChangeShapeType="1"/>
              </p:cNvSpPr>
              <p:nvPr/>
            </p:nvSpPr>
            <p:spPr bwMode="auto">
              <a:xfrm flipH="1">
                <a:off x="3592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2" name="Group 89"/>
          <p:cNvGrpSpPr>
            <a:grpSpLocks/>
          </p:cNvGrpSpPr>
          <p:nvPr/>
        </p:nvGrpSpPr>
        <p:grpSpPr bwMode="auto">
          <a:xfrm>
            <a:off x="6821425" y="1844894"/>
            <a:ext cx="217747" cy="1935528"/>
            <a:chOff x="4056" y="1200"/>
            <a:chExt cx="216" cy="1920"/>
          </a:xfrm>
        </p:grpSpPr>
        <p:grpSp>
          <p:nvGrpSpPr>
            <p:cNvPr id="13487" name="Group 90"/>
            <p:cNvGrpSpPr>
              <a:grpSpLocks/>
            </p:cNvGrpSpPr>
            <p:nvPr/>
          </p:nvGrpSpPr>
          <p:grpSpPr bwMode="auto">
            <a:xfrm>
              <a:off x="4056" y="1200"/>
              <a:ext cx="216" cy="216"/>
              <a:chOff x="4056" y="1200"/>
              <a:chExt cx="216" cy="216"/>
            </a:xfrm>
          </p:grpSpPr>
          <p:sp>
            <p:nvSpPr>
              <p:cNvPr id="13500" name="Oval 91"/>
              <p:cNvSpPr>
                <a:spLocks noChangeArrowheads="1"/>
              </p:cNvSpPr>
              <p:nvPr/>
            </p:nvSpPr>
            <p:spPr bwMode="auto">
              <a:xfrm>
                <a:off x="405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Line 92"/>
              <p:cNvSpPr>
                <a:spLocks noChangeShapeType="1"/>
              </p:cNvSpPr>
              <p:nvPr/>
            </p:nvSpPr>
            <p:spPr bwMode="auto">
              <a:xfrm>
                <a:off x="408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Line 93"/>
              <p:cNvSpPr>
                <a:spLocks noChangeShapeType="1"/>
              </p:cNvSpPr>
              <p:nvPr/>
            </p:nvSpPr>
            <p:spPr bwMode="auto">
              <a:xfrm flipH="1">
                <a:off x="408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88" name="Group 94"/>
            <p:cNvGrpSpPr>
              <a:grpSpLocks/>
            </p:cNvGrpSpPr>
            <p:nvPr/>
          </p:nvGrpSpPr>
          <p:grpSpPr bwMode="auto">
            <a:xfrm>
              <a:off x="4056" y="1768"/>
              <a:ext cx="216" cy="216"/>
              <a:chOff x="4056" y="1768"/>
              <a:chExt cx="216" cy="216"/>
            </a:xfrm>
          </p:grpSpPr>
          <p:sp>
            <p:nvSpPr>
              <p:cNvPr id="13497" name="Oval 95"/>
              <p:cNvSpPr>
                <a:spLocks noChangeArrowheads="1"/>
              </p:cNvSpPr>
              <p:nvPr/>
            </p:nvSpPr>
            <p:spPr bwMode="auto">
              <a:xfrm>
                <a:off x="405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Line 96"/>
              <p:cNvSpPr>
                <a:spLocks noChangeShapeType="1"/>
              </p:cNvSpPr>
              <p:nvPr/>
            </p:nvSpPr>
            <p:spPr bwMode="auto">
              <a:xfrm>
                <a:off x="408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Line 97"/>
              <p:cNvSpPr>
                <a:spLocks noChangeShapeType="1"/>
              </p:cNvSpPr>
              <p:nvPr/>
            </p:nvSpPr>
            <p:spPr bwMode="auto">
              <a:xfrm flipH="1">
                <a:off x="408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89" name="Group 98"/>
            <p:cNvGrpSpPr>
              <a:grpSpLocks/>
            </p:cNvGrpSpPr>
            <p:nvPr/>
          </p:nvGrpSpPr>
          <p:grpSpPr bwMode="auto">
            <a:xfrm>
              <a:off x="4056" y="2336"/>
              <a:ext cx="216" cy="216"/>
              <a:chOff x="4056" y="2336"/>
              <a:chExt cx="216" cy="216"/>
            </a:xfrm>
          </p:grpSpPr>
          <p:sp>
            <p:nvSpPr>
              <p:cNvPr id="13494" name="Oval 99"/>
              <p:cNvSpPr>
                <a:spLocks noChangeArrowheads="1"/>
              </p:cNvSpPr>
              <p:nvPr/>
            </p:nvSpPr>
            <p:spPr bwMode="auto">
              <a:xfrm>
                <a:off x="405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Line 100"/>
              <p:cNvSpPr>
                <a:spLocks noChangeShapeType="1"/>
              </p:cNvSpPr>
              <p:nvPr/>
            </p:nvSpPr>
            <p:spPr bwMode="auto">
              <a:xfrm>
                <a:off x="408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Line 101"/>
              <p:cNvSpPr>
                <a:spLocks noChangeShapeType="1"/>
              </p:cNvSpPr>
              <p:nvPr/>
            </p:nvSpPr>
            <p:spPr bwMode="auto">
              <a:xfrm flipH="1">
                <a:off x="408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90" name="Group 102"/>
            <p:cNvGrpSpPr>
              <a:grpSpLocks/>
            </p:cNvGrpSpPr>
            <p:nvPr/>
          </p:nvGrpSpPr>
          <p:grpSpPr bwMode="auto">
            <a:xfrm>
              <a:off x="4056" y="2904"/>
              <a:ext cx="216" cy="216"/>
              <a:chOff x="4056" y="2904"/>
              <a:chExt cx="216" cy="216"/>
            </a:xfrm>
          </p:grpSpPr>
          <p:sp>
            <p:nvSpPr>
              <p:cNvPr id="13491" name="Oval 103"/>
              <p:cNvSpPr>
                <a:spLocks noChangeArrowheads="1"/>
              </p:cNvSpPr>
              <p:nvPr/>
            </p:nvSpPr>
            <p:spPr bwMode="auto">
              <a:xfrm>
                <a:off x="405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Line 104"/>
              <p:cNvSpPr>
                <a:spLocks noChangeShapeType="1"/>
              </p:cNvSpPr>
              <p:nvPr/>
            </p:nvSpPr>
            <p:spPr bwMode="auto">
              <a:xfrm>
                <a:off x="408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Line 105"/>
              <p:cNvSpPr>
                <a:spLocks noChangeShapeType="1"/>
              </p:cNvSpPr>
              <p:nvPr/>
            </p:nvSpPr>
            <p:spPr bwMode="auto">
              <a:xfrm flipH="1">
                <a:off x="408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24" name="Rectangle 126"/>
          <p:cNvSpPr>
            <a:spLocks noChangeArrowheads="1"/>
          </p:cNvSpPr>
          <p:nvPr/>
        </p:nvSpPr>
        <p:spPr bwMode="auto">
          <a:xfrm>
            <a:off x="4732667" y="2159418"/>
            <a:ext cx="2379087" cy="1693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25" name="Rectangle 127"/>
          <p:cNvSpPr>
            <a:spLocks noChangeArrowheads="1"/>
          </p:cNvSpPr>
          <p:nvPr/>
        </p:nvSpPr>
        <p:spPr bwMode="auto">
          <a:xfrm>
            <a:off x="4764926" y="3304605"/>
            <a:ext cx="2379087" cy="1693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3327" name="Group 130"/>
          <p:cNvGrpSpPr>
            <a:grpSpLocks/>
          </p:cNvGrpSpPr>
          <p:nvPr/>
        </p:nvGrpSpPr>
        <p:grpSpPr bwMode="auto">
          <a:xfrm>
            <a:off x="4861702" y="2167482"/>
            <a:ext cx="145165" cy="145165"/>
            <a:chOff x="2112" y="1520"/>
            <a:chExt cx="144" cy="144"/>
          </a:xfrm>
        </p:grpSpPr>
        <p:sp>
          <p:nvSpPr>
            <p:cNvPr id="13485" name="Line 131"/>
            <p:cNvSpPr>
              <a:spLocks noChangeShapeType="1"/>
            </p:cNvSpPr>
            <p:nvPr/>
          </p:nvSpPr>
          <p:spPr bwMode="auto">
            <a:xfrm>
              <a:off x="211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Line 132"/>
            <p:cNvSpPr>
              <a:spLocks noChangeShapeType="1"/>
            </p:cNvSpPr>
            <p:nvPr/>
          </p:nvSpPr>
          <p:spPr bwMode="auto">
            <a:xfrm rot="10800000" flipH="1">
              <a:off x="218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8" name="Group 133"/>
          <p:cNvGrpSpPr>
            <a:grpSpLocks/>
          </p:cNvGrpSpPr>
          <p:nvPr/>
        </p:nvGrpSpPr>
        <p:grpSpPr bwMode="auto">
          <a:xfrm>
            <a:off x="5192355" y="2167482"/>
            <a:ext cx="145165" cy="145165"/>
            <a:chOff x="2440" y="1520"/>
            <a:chExt cx="144" cy="144"/>
          </a:xfrm>
        </p:grpSpPr>
        <p:sp>
          <p:nvSpPr>
            <p:cNvPr id="13483" name="Line 134"/>
            <p:cNvSpPr>
              <a:spLocks noChangeShapeType="1"/>
            </p:cNvSpPr>
            <p:nvPr/>
          </p:nvSpPr>
          <p:spPr bwMode="auto">
            <a:xfrm>
              <a:off x="244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4" name="Line 135"/>
            <p:cNvSpPr>
              <a:spLocks noChangeShapeType="1"/>
            </p:cNvSpPr>
            <p:nvPr/>
          </p:nvSpPr>
          <p:spPr bwMode="auto">
            <a:xfrm rot="10800000" flipH="1">
              <a:off x="251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9" name="Group 136"/>
          <p:cNvGrpSpPr>
            <a:grpSpLocks/>
          </p:cNvGrpSpPr>
          <p:nvPr/>
        </p:nvGrpSpPr>
        <p:grpSpPr bwMode="auto">
          <a:xfrm>
            <a:off x="5523008" y="2167482"/>
            <a:ext cx="145165" cy="145165"/>
            <a:chOff x="2768" y="1520"/>
            <a:chExt cx="144" cy="144"/>
          </a:xfrm>
        </p:grpSpPr>
        <p:sp>
          <p:nvSpPr>
            <p:cNvPr id="13481" name="Line 137"/>
            <p:cNvSpPr>
              <a:spLocks noChangeShapeType="1"/>
            </p:cNvSpPr>
            <p:nvPr/>
          </p:nvSpPr>
          <p:spPr bwMode="auto">
            <a:xfrm>
              <a:off x="2768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2" name="Line 138"/>
            <p:cNvSpPr>
              <a:spLocks noChangeShapeType="1"/>
            </p:cNvSpPr>
            <p:nvPr/>
          </p:nvSpPr>
          <p:spPr bwMode="auto">
            <a:xfrm rot="10800000" flipH="1">
              <a:off x="2840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0" name="Group 139"/>
          <p:cNvGrpSpPr>
            <a:grpSpLocks/>
          </p:cNvGrpSpPr>
          <p:nvPr/>
        </p:nvGrpSpPr>
        <p:grpSpPr bwMode="auto">
          <a:xfrm>
            <a:off x="5853660" y="2167482"/>
            <a:ext cx="145165" cy="145165"/>
            <a:chOff x="3096" y="1520"/>
            <a:chExt cx="144" cy="144"/>
          </a:xfrm>
        </p:grpSpPr>
        <p:sp>
          <p:nvSpPr>
            <p:cNvPr id="13479" name="Line 140"/>
            <p:cNvSpPr>
              <a:spLocks noChangeShapeType="1"/>
            </p:cNvSpPr>
            <p:nvPr/>
          </p:nvSpPr>
          <p:spPr bwMode="auto">
            <a:xfrm>
              <a:off x="3096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0" name="Line 141"/>
            <p:cNvSpPr>
              <a:spLocks noChangeShapeType="1"/>
            </p:cNvSpPr>
            <p:nvPr/>
          </p:nvSpPr>
          <p:spPr bwMode="auto">
            <a:xfrm rot="10800000" flipH="1">
              <a:off x="3168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1" name="Group 142"/>
          <p:cNvGrpSpPr>
            <a:grpSpLocks/>
          </p:cNvGrpSpPr>
          <p:nvPr/>
        </p:nvGrpSpPr>
        <p:grpSpPr bwMode="auto">
          <a:xfrm>
            <a:off x="6184313" y="2167482"/>
            <a:ext cx="145165" cy="145165"/>
            <a:chOff x="3424" y="1520"/>
            <a:chExt cx="144" cy="144"/>
          </a:xfrm>
        </p:grpSpPr>
        <p:sp>
          <p:nvSpPr>
            <p:cNvPr id="13477" name="Line 143"/>
            <p:cNvSpPr>
              <a:spLocks noChangeShapeType="1"/>
            </p:cNvSpPr>
            <p:nvPr/>
          </p:nvSpPr>
          <p:spPr bwMode="auto">
            <a:xfrm>
              <a:off x="3424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8" name="Line 144"/>
            <p:cNvSpPr>
              <a:spLocks noChangeShapeType="1"/>
            </p:cNvSpPr>
            <p:nvPr/>
          </p:nvSpPr>
          <p:spPr bwMode="auto">
            <a:xfrm rot="10800000" flipH="1">
              <a:off x="3496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2" name="Group 145"/>
          <p:cNvGrpSpPr>
            <a:grpSpLocks/>
          </p:cNvGrpSpPr>
          <p:nvPr/>
        </p:nvGrpSpPr>
        <p:grpSpPr bwMode="auto">
          <a:xfrm>
            <a:off x="6514966" y="2167482"/>
            <a:ext cx="145165" cy="145165"/>
            <a:chOff x="3752" y="1520"/>
            <a:chExt cx="144" cy="144"/>
          </a:xfrm>
        </p:grpSpPr>
        <p:sp>
          <p:nvSpPr>
            <p:cNvPr id="13475" name="Line 146"/>
            <p:cNvSpPr>
              <a:spLocks noChangeShapeType="1"/>
            </p:cNvSpPr>
            <p:nvPr/>
          </p:nvSpPr>
          <p:spPr bwMode="auto">
            <a:xfrm>
              <a:off x="375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Line 147"/>
            <p:cNvSpPr>
              <a:spLocks noChangeShapeType="1"/>
            </p:cNvSpPr>
            <p:nvPr/>
          </p:nvSpPr>
          <p:spPr bwMode="auto">
            <a:xfrm rot="10800000" flipH="1">
              <a:off x="382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3" name="Group 148"/>
          <p:cNvGrpSpPr>
            <a:grpSpLocks/>
          </p:cNvGrpSpPr>
          <p:nvPr/>
        </p:nvGrpSpPr>
        <p:grpSpPr bwMode="auto">
          <a:xfrm>
            <a:off x="6845619" y="2167482"/>
            <a:ext cx="145165" cy="145165"/>
            <a:chOff x="4080" y="1520"/>
            <a:chExt cx="144" cy="144"/>
          </a:xfrm>
        </p:grpSpPr>
        <p:sp>
          <p:nvSpPr>
            <p:cNvPr id="13473" name="Line 149"/>
            <p:cNvSpPr>
              <a:spLocks noChangeShapeType="1"/>
            </p:cNvSpPr>
            <p:nvPr/>
          </p:nvSpPr>
          <p:spPr bwMode="auto">
            <a:xfrm>
              <a:off x="408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Line 150"/>
            <p:cNvSpPr>
              <a:spLocks noChangeShapeType="1"/>
            </p:cNvSpPr>
            <p:nvPr/>
          </p:nvSpPr>
          <p:spPr bwMode="auto">
            <a:xfrm rot="10800000" flipH="1">
              <a:off x="415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4" name="Group 151"/>
          <p:cNvGrpSpPr>
            <a:grpSpLocks/>
          </p:cNvGrpSpPr>
          <p:nvPr/>
        </p:nvGrpSpPr>
        <p:grpSpPr bwMode="auto">
          <a:xfrm>
            <a:off x="4877831" y="3385252"/>
            <a:ext cx="2129081" cy="1008"/>
            <a:chOff x="2128" y="2728"/>
            <a:chExt cx="2112" cy="1"/>
          </a:xfrm>
        </p:grpSpPr>
        <p:sp>
          <p:nvSpPr>
            <p:cNvPr id="13466" name="Line 152"/>
            <p:cNvSpPr>
              <a:spLocks noChangeShapeType="1"/>
            </p:cNvSpPr>
            <p:nvPr/>
          </p:nvSpPr>
          <p:spPr bwMode="auto">
            <a:xfrm>
              <a:off x="212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Line 153"/>
            <p:cNvSpPr>
              <a:spLocks noChangeShapeType="1"/>
            </p:cNvSpPr>
            <p:nvPr/>
          </p:nvSpPr>
          <p:spPr bwMode="auto">
            <a:xfrm>
              <a:off x="245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Line 154"/>
            <p:cNvSpPr>
              <a:spLocks noChangeShapeType="1"/>
            </p:cNvSpPr>
            <p:nvPr/>
          </p:nvSpPr>
          <p:spPr bwMode="auto">
            <a:xfrm>
              <a:off x="2784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Line 155"/>
            <p:cNvSpPr>
              <a:spLocks noChangeShapeType="1"/>
            </p:cNvSpPr>
            <p:nvPr/>
          </p:nvSpPr>
          <p:spPr bwMode="auto">
            <a:xfrm>
              <a:off x="3112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Line 156"/>
            <p:cNvSpPr>
              <a:spLocks noChangeShapeType="1"/>
            </p:cNvSpPr>
            <p:nvPr/>
          </p:nvSpPr>
          <p:spPr bwMode="auto">
            <a:xfrm>
              <a:off x="3440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Line 157"/>
            <p:cNvSpPr>
              <a:spLocks noChangeShapeType="1"/>
            </p:cNvSpPr>
            <p:nvPr/>
          </p:nvSpPr>
          <p:spPr bwMode="auto">
            <a:xfrm>
              <a:off x="376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Line 158"/>
            <p:cNvSpPr>
              <a:spLocks noChangeShapeType="1"/>
            </p:cNvSpPr>
            <p:nvPr/>
          </p:nvSpPr>
          <p:spPr bwMode="auto">
            <a:xfrm>
              <a:off x="409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5" name="Line 159"/>
          <p:cNvSpPr>
            <a:spLocks noChangeShapeType="1"/>
          </p:cNvSpPr>
          <p:nvPr/>
        </p:nvSpPr>
        <p:spPr bwMode="auto">
          <a:xfrm rot="10800000" flipH="1">
            <a:off x="5063320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6" name="Line 160"/>
          <p:cNvSpPr>
            <a:spLocks noChangeShapeType="1"/>
          </p:cNvSpPr>
          <p:nvPr/>
        </p:nvSpPr>
        <p:spPr bwMode="auto">
          <a:xfrm rot="10800000" flipH="1">
            <a:off x="5635913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7" name="Line 161"/>
          <p:cNvSpPr>
            <a:spLocks noChangeShapeType="1"/>
          </p:cNvSpPr>
          <p:nvPr/>
        </p:nvSpPr>
        <p:spPr bwMode="auto">
          <a:xfrm rot="10800000" flipH="1">
            <a:off x="6208507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8" name="Line 162"/>
          <p:cNvSpPr>
            <a:spLocks noChangeShapeType="1"/>
          </p:cNvSpPr>
          <p:nvPr/>
        </p:nvSpPr>
        <p:spPr bwMode="auto">
          <a:xfrm rot="10800000" flipH="1">
            <a:off x="6781101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452" name="Rectangle 164"/>
          <p:cNvSpPr>
            <a:spLocks noChangeArrowheads="1"/>
          </p:cNvSpPr>
          <p:nvPr/>
        </p:nvSpPr>
        <p:spPr bwMode="auto">
          <a:xfrm>
            <a:off x="5958502" y="2667494"/>
            <a:ext cx="129035" cy="27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200" dirty="0"/>
          </a:p>
        </p:txBody>
      </p:sp>
      <p:grpSp>
        <p:nvGrpSpPr>
          <p:cNvPr id="13340" name="Group 285"/>
          <p:cNvGrpSpPr>
            <a:grpSpLocks/>
          </p:cNvGrpSpPr>
          <p:nvPr/>
        </p:nvGrpSpPr>
        <p:grpSpPr bwMode="auto">
          <a:xfrm>
            <a:off x="7328493" y="1215847"/>
            <a:ext cx="1936536" cy="3217816"/>
            <a:chOff x="4559" y="719"/>
            <a:chExt cx="1921" cy="3192"/>
          </a:xfrm>
        </p:grpSpPr>
        <p:grpSp>
          <p:nvGrpSpPr>
            <p:cNvPr id="13347" name="Group 166"/>
            <p:cNvGrpSpPr>
              <a:grpSpLocks/>
            </p:cNvGrpSpPr>
            <p:nvPr/>
          </p:nvGrpSpPr>
          <p:grpSpPr bwMode="auto">
            <a:xfrm rot="5400000">
              <a:off x="5411" y="-133"/>
              <a:ext cx="216" cy="1920"/>
              <a:chOff x="1576" y="1200"/>
              <a:chExt cx="216" cy="1920"/>
            </a:xfrm>
          </p:grpSpPr>
          <p:grpSp>
            <p:nvGrpSpPr>
              <p:cNvPr id="13450" name="Group 167"/>
              <p:cNvGrpSpPr>
                <a:grpSpLocks/>
              </p:cNvGrpSpPr>
              <p:nvPr/>
            </p:nvGrpSpPr>
            <p:grpSpPr bwMode="auto">
              <a:xfrm>
                <a:off x="1576" y="1200"/>
                <a:ext cx="216" cy="216"/>
                <a:chOff x="1576" y="1200"/>
                <a:chExt cx="216" cy="216"/>
              </a:xfrm>
            </p:grpSpPr>
            <p:sp>
              <p:nvSpPr>
                <p:cNvPr id="13463" name="Oval 168"/>
                <p:cNvSpPr>
                  <a:spLocks noChangeArrowheads="1"/>
                </p:cNvSpPr>
                <p:nvPr/>
              </p:nvSpPr>
              <p:spPr bwMode="auto">
                <a:xfrm>
                  <a:off x="1576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4" name="Line 169"/>
                <p:cNvSpPr>
                  <a:spLocks noChangeShapeType="1"/>
                </p:cNvSpPr>
                <p:nvPr/>
              </p:nvSpPr>
              <p:spPr bwMode="auto">
                <a:xfrm>
                  <a:off x="1600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5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1608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1" name="Group 171"/>
              <p:cNvGrpSpPr>
                <a:grpSpLocks/>
              </p:cNvGrpSpPr>
              <p:nvPr/>
            </p:nvGrpSpPr>
            <p:grpSpPr bwMode="auto">
              <a:xfrm>
                <a:off x="1576" y="1768"/>
                <a:ext cx="216" cy="216"/>
                <a:chOff x="1576" y="1768"/>
                <a:chExt cx="216" cy="216"/>
              </a:xfrm>
            </p:grpSpPr>
            <p:sp>
              <p:nvSpPr>
                <p:cNvPr id="13460" name="Oval 172"/>
                <p:cNvSpPr>
                  <a:spLocks noChangeArrowheads="1"/>
                </p:cNvSpPr>
                <p:nvPr/>
              </p:nvSpPr>
              <p:spPr bwMode="auto">
                <a:xfrm>
                  <a:off x="1576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1" name="Line 173"/>
                <p:cNvSpPr>
                  <a:spLocks noChangeShapeType="1"/>
                </p:cNvSpPr>
                <p:nvPr/>
              </p:nvSpPr>
              <p:spPr bwMode="auto">
                <a:xfrm>
                  <a:off x="1600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2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08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2" name="Group 175"/>
              <p:cNvGrpSpPr>
                <a:grpSpLocks/>
              </p:cNvGrpSpPr>
              <p:nvPr/>
            </p:nvGrpSpPr>
            <p:grpSpPr bwMode="auto">
              <a:xfrm>
                <a:off x="1576" y="2336"/>
                <a:ext cx="216" cy="216"/>
                <a:chOff x="1576" y="2336"/>
                <a:chExt cx="216" cy="216"/>
              </a:xfrm>
            </p:grpSpPr>
            <p:sp>
              <p:nvSpPr>
                <p:cNvPr id="13457" name="Oval 176"/>
                <p:cNvSpPr>
                  <a:spLocks noChangeArrowheads="1"/>
                </p:cNvSpPr>
                <p:nvPr/>
              </p:nvSpPr>
              <p:spPr bwMode="auto">
                <a:xfrm>
                  <a:off x="1576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8" name="Line 177"/>
                <p:cNvSpPr>
                  <a:spLocks noChangeShapeType="1"/>
                </p:cNvSpPr>
                <p:nvPr/>
              </p:nvSpPr>
              <p:spPr bwMode="auto">
                <a:xfrm>
                  <a:off x="1600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9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1608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3" name="Group 179"/>
              <p:cNvGrpSpPr>
                <a:grpSpLocks/>
              </p:cNvGrpSpPr>
              <p:nvPr/>
            </p:nvGrpSpPr>
            <p:grpSpPr bwMode="auto">
              <a:xfrm>
                <a:off x="1576" y="2904"/>
                <a:ext cx="216" cy="216"/>
                <a:chOff x="1576" y="2904"/>
                <a:chExt cx="216" cy="216"/>
              </a:xfrm>
            </p:grpSpPr>
            <p:sp>
              <p:nvSpPr>
                <p:cNvPr id="13454" name="Oval 180"/>
                <p:cNvSpPr>
                  <a:spLocks noChangeArrowheads="1"/>
                </p:cNvSpPr>
                <p:nvPr/>
              </p:nvSpPr>
              <p:spPr bwMode="auto">
                <a:xfrm>
                  <a:off x="1576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5" name="Line 181"/>
                <p:cNvSpPr>
                  <a:spLocks noChangeShapeType="1"/>
                </p:cNvSpPr>
                <p:nvPr/>
              </p:nvSpPr>
              <p:spPr bwMode="auto">
                <a:xfrm>
                  <a:off x="1600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6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1608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8" name="Group 183"/>
            <p:cNvGrpSpPr>
              <a:grpSpLocks/>
            </p:cNvGrpSpPr>
            <p:nvPr/>
          </p:nvGrpSpPr>
          <p:grpSpPr bwMode="auto">
            <a:xfrm rot="5400000">
              <a:off x="5411" y="355"/>
              <a:ext cx="216" cy="1920"/>
              <a:chOff x="2064" y="1200"/>
              <a:chExt cx="216" cy="1920"/>
            </a:xfrm>
          </p:grpSpPr>
          <p:grpSp>
            <p:nvGrpSpPr>
              <p:cNvPr id="13434" name="Group 184"/>
              <p:cNvGrpSpPr>
                <a:grpSpLocks/>
              </p:cNvGrpSpPr>
              <p:nvPr/>
            </p:nvGrpSpPr>
            <p:grpSpPr bwMode="auto">
              <a:xfrm>
                <a:off x="2064" y="1200"/>
                <a:ext cx="216" cy="216"/>
                <a:chOff x="2064" y="1200"/>
                <a:chExt cx="216" cy="216"/>
              </a:xfrm>
            </p:grpSpPr>
            <p:sp>
              <p:nvSpPr>
                <p:cNvPr id="13447" name="Oval 185"/>
                <p:cNvSpPr>
                  <a:spLocks noChangeArrowheads="1"/>
                </p:cNvSpPr>
                <p:nvPr/>
              </p:nvSpPr>
              <p:spPr bwMode="auto">
                <a:xfrm>
                  <a:off x="2064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8" name="Line 186"/>
                <p:cNvSpPr>
                  <a:spLocks noChangeShapeType="1"/>
                </p:cNvSpPr>
                <p:nvPr/>
              </p:nvSpPr>
              <p:spPr bwMode="auto">
                <a:xfrm>
                  <a:off x="2088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9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2096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5" name="Group 188"/>
              <p:cNvGrpSpPr>
                <a:grpSpLocks/>
              </p:cNvGrpSpPr>
              <p:nvPr/>
            </p:nvGrpSpPr>
            <p:grpSpPr bwMode="auto">
              <a:xfrm>
                <a:off x="2064" y="1768"/>
                <a:ext cx="216" cy="216"/>
                <a:chOff x="2064" y="1768"/>
                <a:chExt cx="216" cy="216"/>
              </a:xfrm>
            </p:grpSpPr>
            <p:sp>
              <p:nvSpPr>
                <p:cNvPr id="13444" name="Oval 189"/>
                <p:cNvSpPr>
                  <a:spLocks noChangeArrowheads="1"/>
                </p:cNvSpPr>
                <p:nvPr/>
              </p:nvSpPr>
              <p:spPr bwMode="auto">
                <a:xfrm>
                  <a:off x="2064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5" name="Line 190"/>
                <p:cNvSpPr>
                  <a:spLocks noChangeShapeType="1"/>
                </p:cNvSpPr>
                <p:nvPr/>
              </p:nvSpPr>
              <p:spPr bwMode="auto">
                <a:xfrm>
                  <a:off x="2088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6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2096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6" name="Group 192"/>
              <p:cNvGrpSpPr>
                <a:grpSpLocks/>
              </p:cNvGrpSpPr>
              <p:nvPr/>
            </p:nvGrpSpPr>
            <p:grpSpPr bwMode="auto">
              <a:xfrm>
                <a:off x="2064" y="2336"/>
                <a:ext cx="216" cy="216"/>
                <a:chOff x="2064" y="2336"/>
                <a:chExt cx="216" cy="216"/>
              </a:xfrm>
            </p:grpSpPr>
            <p:sp>
              <p:nvSpPr>
                <p:cNvPr id="13441" name="Oval 193"/>
                <p:cNvSpPr>
                  <a:spLocks noChangeArrowheads="1"/>
                </p:cNvSpPr>
                <p:nvPr/>
              </p:nvSpPr>
              <p:spPr bwMode="auto">
                <a:xfrm>
                  <a:off x="2064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2" name="Line 194"/>
                <p:cNvSpPr>
                  <a:spLocks noChangeShapeType="1"/>
                </p:cNvSpPr>
                <p:nvPr/>
              </p:nvSpPr>
              <p:spPr bwMode="auto">
                <a:xfrm>
                  <a:off x="2088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3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2096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7" name="Group 196"/>
              <p:cNvGrpSpPr>
                <a:grpSpLocks/>
              </p:cNvGrpSpPr>
              <p:nvPr/>
            </p:nvGrpSpPr>
            <p:grpSpPr bwMode="auto">
              <a:xfrm>
                <a:off x="2064" y="2904"/>
                <a:ext cx="216" cy="216"/>
                <a:chOff x="2064" y="2904"/>
                <a:chExt cx="216" cy="216"/>
              </a:xfrm>
            </p:grpSpPr>
            <p:sp>
              <p:nvSpPr>
                <p:cNvPr id="13438" name="Oval 197"/>
                <p:cNvSpPr>
                  <a:spLocks noChangeArrowheads="1"/>
                </p:cNvSpPr>
                <p:nvPr/>
              </p:nvSpPr>
              <p:spPr bwMode="auto">
                <a:xfrm>
                  <a:off x="2064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9" name="Line 198"/>
                <p:cNvSpPr>
                  <a:spLocks noChangeShapeType="1"/>
                </p:cNvSpPr>
                <p:nvPr/>
              </p:nvSpPr>
              <p:spPr bwMode="auto">
                <a:xfrm>
                  <a:off x="2088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0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2096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9" name="Group 200"/>
            <p:cNvGrpSpPr>
              <a:grpSpLocks/>
            </p:cNvGrpSpPr>
            <p:nvPr/>
          </p:nvGrpSpPr>
          <p:grpSpPr bwMode="auto">
            <a:xfrm rot="5400000">
              <a:off x="5411" y="859"/>
              <a:ext cx="216" cy="1920"/>
              <a:chOff x="2568" y="1200"/>
              <a:chExt cx="216" cy="1920"/>
            </a:xfrm>
          </p:grpSpPr>
          <p:grpSp>
            <p:nvGrpSpPr>
              <p:cNvPr id="13418" name="Group 201"/>
              <p:cNvGrpSpPr>
                <a:grpSpLocks/>
              </p:cNvGrpSpPr>
              <p:nvPr/>
            </p:nvGrpSpPr>
            <p:grpSpPr bwMode="auto">
              <a:xfrm>
                <a:off x="2568" y="1200"/>
                <a:ext cx="216" cy="216"/>
                <a:chOff x="2568" y="1200"/>
                <a:chExt cx="216" cy="216"/>
              </a:xfrm>
            </p:grpSpPr>
            <p:sp>
              <p:nvSpPr>
                <p:cNvPr id="13431" name="Oval 202"/>
                <p:cNvSpPr>
                  <a:spLocks noChangeArrowheads="1"/>
                </p:cNvSpPr>
                <p:nvPr/>
              </p:nvSpPr>
              <p:spPr bwMode="auto">
                <a:xfrm>
                  <a:off x="2568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2" name="Line 203"/>
                <p:cNvSpPr>
                  <a:spLocks noChangeShapeType="1"/>
                </p:cNvSpPr>
                <p:nvPr/>
              </p:nvSpPr>
              <p:spPr bwMode="auto">
                <a:xfrm>
                  <a:off x="2592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3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600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19" name="Group 205"/>
              <p:cNvGrpSpPr>
                <a:grpSpLocks/>
              </p:cNvGrpSpPr>
              <p:nvPr/>
            </p:nvGrpSpPr>
            <p:grpSpPr bwMode="auto">
              <a:xfrm>
                <a:off x="2568" y="1768"/>
                <a:ext cx="216" cy="216"/>
                <a:chOff x="2568" y="1768"/>
                <a:chExt cx="216" cy="216"/>
              </a:xfrm>
            </p:grpSpPr>
            <p:sp>
              <p:nvSpPr>
                <p:cNvPr id="13428" name="Oval 206"/>
                <p:cNvSpPr>
                  <a:spLocks noChangeArrowheads="1"/>
                </p:cNvSpPr>
                <p:nvPr/>
              </p:nvSpPr>
              <p:spPr bwMode="auto">
                <a:xfrm>
                  <a:off x="2568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9" name="Line 207"/>
                <p:cNvSpPr>
                  <a:spLocks noChangeShapeType="1"/>
                </p:cNvSpPr>
                <p:nvPr/>
              </p:nvSpPr>
              <p:spPr bwMode="auto">
                <a:xfrm>
                  <a:off x="2592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0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600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20" name="Group 209"/>
              <p:cNvGrpSpPr>
                <a:grpSpLocks/>
              </p:cNvGrpSpPr>
              <p:nvPr/>
            </p:nvGrpSpPr>
            <p:grpSpPr bwMode="auto">
              <a:xfrm>
                <a:off x="2568" y="2336"/>
                <a:ext cx="216" cy="216"/>
                <a:chOff x="2568" y="2336"/>
                <a:chExt cx="216" cy="216"/>
              </a:xfrm>
            </p:grpSpPr>
            <p:sp>
              <p:nvSpPr>
                <p:cNvPr id="13425" name="Oval 210"/>
                <p:cNvSpPr>
                  <a:spLocks noChangeArrowheads="1"/>
                </p:cNvSpPr>
                <p:nvPr/>
              </p:nvSpPr>
              <p:spPr bwMode="auto">
                <a:xfrm>
                  <a:off x="2568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6" name="Line 211"/>
                <p:cNvSpPr>
                  <a:spLocks noChangeShapeType="1"/>
                </p:cNvSpPr>
                <p:nvPr/>
              </p:nvSpPr>
              <p:spPr bwMode="auto">
                <a:xfrm>
                  <a:off x="2592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7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2600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21" name="Group 213"/>
              <p:cNvGrpSpPr>
                <a:grpSpLocks/>
              </p:cNvGrpSpPr>
              <p:nvPr/>
            </p:nvGrpSpPr>
            <p:grpSpPr bwMode="auto">
              <a:xfrm>
                <a:off x="2568" y="2904"/>
                <a:ext cx="216" cy="216"/>
                <a:chOff x="2568" y="2904"/>
                <a:chExt cx="216" cy="216"/>
              </a:xfrm>
            </p:grpSpPr>
            <p:sp>
              <p:nvSpPr>
                <p:cNvPr id="13422" name="Oval 214"/>
                <p:cNvSpPr>
                  <a:spLocks noChangeArrowheads="1"/>
                </p:cNvSpPr>
                <p:nvPr/>
              </p:nvSpPr>
              <p:spPr bwMode="auto">
                <a:xfrm>
                  <a:off x="2568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3" name="Line 215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2600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0" name="Group 217"/>
            <p:cNvGrpSpPr>
              <a:grpSpLocks/>
            </p:cNvGrpSpPr>
            <p:nvPr/>
          </p:nvGrpSpPr>
          <p:grpSpPr bwMode="auto">
            <a:xfrm rot="5400000">
              <a:off x="5412" y="1356"/>
              <a:ext cx="216" cy="1920"/>
              <a:chOff x="3064" y="1200"/>
              <a:chExt cx="216" cy="1920"/>
            </a:xfrm>
          </p:grpSpPr>
          <p:grpSp>
            <p:nvGrpSpPr>
              <p:cNvPr id="13402" name="Group 218"/>
              <p:cNvGrpSpPr>
                <a:grpSpLocks/>
              </p:cNvGrpSpPr>
              <p:nvPr/>
            </p:nvGrpSpPr>
            <p:grpSpPr bwMode="auto">
              <a:xfrm>
                <a:off x="3064" y="1200"/>
                <a:ext cx="216" cy="216"/>
                <a:chOff x="3064" y="1200"/>
                <a:chExt cx="216" cy="216"/>
              </a:xfrm>
            </p:grpSpPr>
            <p:sp>
              <p:nvSpPr>
                <p:cNvPr id="13415" name="Oval 219"/>
                <p:cNvSpPr>
                  <a:spLocks noChangeArrowheads="1"/>
                </p:cNvSpPr>
                <p:nvPr/>
              </p:nvSpPr>
              <p:spPr bwMode="auto">
                <a:xfrm>
                  <a:off x="3064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" name="Line 220"/>
                <p:cNvSpPr>
                  <a:spLocks noChangeShapeType="1"/>
                </p:cNvSpPr>
                <p:nvPr/>
              </p:nvSpPr>
              <p:spPr bwMode="auto">
                <a:xfrm>
                  <a:off x="3088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3096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3" name="Group 222"/>
              <p:cNvGrpSpPr>
                <a:grpSpLocks/>
              </p:cNvGrpSpPr>
              <p:nvPr/>
            </p:nvGrpSpPr>
            <p:grpSpPr bwMode="auto">
              <a:xfrm>
                <a:off x="3064" y="1768"/>
                <a:ext cx="216" cy="216"/>
                <a:chOff x="3064" y="1768"/>
                <a:chExt cx="216" cy="216"/>
              </a:xfrm>
            </p:grpSpPr>
            <p:sp>
              <p:nvSpPr>
                <p:cNvPr id="13412" name="Oval 223"/>
                <p:cNvSpPr>
                  <a:spLocks noChangeArrowheads="1"/>
                </p:cNvSpPr>
                <p:nvPr/>
              </p:nvSpPr>
              <p:spPr bwMode="auto">
                <a:xfrm>
                  <a:off x="3064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3" name="Line 224"/>
                <p:cNvSpPr>
                  <a:spLocks noChangeShapeType="1"/>
                </p:cNvSpPr>
                <p:nvPr/>
              </p:nvSpPr>
              <p:spPr bwMode="auto">
                <a:xfrm>
                  <a:off x="3088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4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3096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4" name="Group 226"/>
              <p:cNvGrpSpPr>
                <a:grpSpLocks/>
              </p:cNvGrpSpPr>
              <p:nvPr/>
            </p:nvGrpSpPr>
            <p:grpSpPr bwMode="auto">
              <a:xfrm>
                <a:off x="3064" y="2336"/>
                <a:ext cx="216" cy="216"/>
                <a:chOff x="3064" y="2336"/>
                <a:chExt cx="216" cy="216"/>
              </a:xfrm>
            </p:grpSpPr>
            <p:sp>
              <p:nvSpPr>
                <p:cNvPr id="13409" name="Oval 227"/>
                <p:cNvSpPr>
                  <a:spLocks noChangeArrowheads="1"/>
                </p:cNvSpPr>
                <p:nvPr/>
              </p:nvSpPr>
              <p:spPr bwMode="auto">
                <a:xfrm>
                  <a:off x="3064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0" name="Line 228"/>
                <p:cNvSpPr>
                  <a:spLocks noChangeShapeType="1"/>
                </p:cNvSpPr>
                <p:nvPr/>
              </p:nvSpPr>
              <p:spPr bwMode="auto">
                <a:xfrm>
                  <a:off x="3088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1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3096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5" name="Group 230"/>
              <p:cNvGrpSpPr>
                <a:grpSpLocks/>
              </p:cNvGrpSpPr>
              <p:nvPr/>
            </p:nvGrpSpPr>
            <p:grpSpPr bwMode="auto">
              <a:xfrm>
                <a:off x="3064" y="2904"/>
                <a:ext cx="216" cy="216"/>
                <a:chOff x="3064" y="2904"/>
                <a:chExt cx="216" cy="216"/>
              </a:xfrm>
            </p:grpSpPr>
            <p:sp>
              <p:nvSpPr>
                <p:cNvPr id="13406" name="Oval 231"/>
                <p:cNvSpPr>
                  <a:spLocks noChangeArrowheads="1"/>
                </p:cNvSpPr>
                <p:nvPr/>
              </p:nvSpPr>
              <p:spPr bwMode="auto">
                <a:xfrm>
                  <a:off x="3064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7" name="Line 232"/>
                <p:cNvSpPr>
                  <a:spLocks noChangeShapeType="1"/>
                </p:cNvSpPr>
                <p:nvPr/>
              </p:nvSpPr>
              <p:spPr bwMode="auto">
                <a:xfrm>
                  <a:off x="3088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8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3096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1" name="Group 234"/>
            <p:cNvGrpSpPr>
              <a:grpSpLocks/>
            </p:cNvGrpSpPr>
            <p:nvPr/>
          </p:nvGrpSpPr>
          <p:grpSpPr bwMode="auto">
            <a:xfrm rot="5400000">
              <a:off x="5411" y="1851"/>
              <a:ext cx="216" cy="1920"/>
              <a:chOff x="3560" y="1200"/>
              <a:chExt cx="216" cy="1920"/>
            </a:xfrm>
          </p:grpSpPr>
          <p:grpSp>
            <p:nvGrpSpPr>
              <p:cNvPr id="13386" name="Group 235"/>
              <p:cNvGrpSpPr>
                <a:grpSpLocks/>
              </p:cNvGrpSpPr>
              <p:nvPr/>
            </p:nvGrpSpPr>
            <p:grpSpPr bwMode="auto">
              <a:xfrm>
                <a:off x="3560" y="1200"/>
                <a:ext cx="216" cy="216"/>
                <a:chOff x="3560" y="1200"/>
                <a:chExt cx="216" cy="216"/>
              </a:xfrm>
            </p:grpSpPr>
            <p:sp>
              <p:nvSpPr>
                <p:cNvPr id="13399" name="Oval 236"/>
                <p:cNvSpPr>
                  <a:spLocks noChangeArrowheads="1"/>
                </p:cNvSpPr>
                <p:nvPr/>
              </p:nvSpPr>
              <p:spPr bwMode="auto">
                <a:xfrm>
                  <a:off x="3560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0" name="Line 237"/>
                <p:cNvSpPr>
                  <a:spLocks noChangeShapeType="1"/>
                </p:cNvSpPr>
                <p:nvPr/>
              </p:nvSpPr>
              <p:spPr bwMode="auto">
                <a:xfrm>
                  <a:off x="3584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1" name="Line 238"/>
                <p:cNvSpPr>
                  <a:spLocks noChangeShapeType="1"/>
                </p:cNvSpPr>
                <p:nvPr/>
              </p:nvSpPr>
              <p:spPr bwMode="auto">
                <a:xfrm flipH="1">
                  <a:off x="3592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7" name="Group 239"/>
              <p:cNvGrpSpPr>
                <a:grpSpLocks/>
              </p:cNvGrpSpPr>
              <p:nvPr/>
            </p:nvGrpSpPr>
            <p:grpSpPr bwMode="auto">
              <a:xfrm>
                <a:off x="3560" y="1768"/>
                <a:ext cx="216" cy="216"/>
                <a:chOff x="3560" y="1768"/>
                <a:chExt cx="216" cy="216"/>
              </a:xfrm>
            </p:grpSpPr>
            <p:sp>
              <p:nvSpPr>
                <p:cNvPr id="13396" name="Oval 240"/>
                <p:cNvSpPr>
                  <a:spLocks noChangeArrowheads="1"/>
                </p:cNvSpPr>
                <p:nvPr/>
              </p:nvSpPr>
              <p:spPr bwMode="auto">
                <a:xfrm>
                  <a:off x="3560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7" name="Line 241"/>
                <p:cNvSpPr>
                  <a:spLocks noChangeShapeType="1"/>
                </p:cNvSpPr>
                <p:nvPr/>
              </p:nvSpPr>
              <p:spPr bwMode="auto">
                <a:xfrm>
                  <a:off x="3584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8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3592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8" name="Group 243"/>
              <p:cNvGrpSpPr>
                <a:grpSpLocks/>
              </p:cNvGrpSpPr>
              <p:nvPr/>
            </p:nvGrpSpPr>
            <p:grpSpPr bwMode="auto">
              <a:xfrm>
                <a:off x="3560" y="2336"/>
                <a:ext cx="216" cy="216"/>
                <a:chOff x="3560" y="2336"/>
                <a:chExt cx="216" cy="216"/>
              </a:xfrm>
            </p:grpSpPr>
            <p:sp>
              <p:nvSpPr>
                <p:cNvPr id="13393" name="Oval 244"/>
                <p:cNvSpPr>
                  <a:spLocks noChangeArrowheads="1"/>
                </p:cNvSpPr>
                <p:nvPr/>
              </p:nvSpPr>
              <p:spPr bwMode="auto">
                <a:xfrm>
                  <a:off x="3560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4" name="Line 245"/>
                <p:cNvSpPr>
                  <a:spLocks noChangeShapeType="1"/>
                </p:cNvSpPr>
                <p:nvPr/>
              </p:nvSpPr>
              <p:spPr bwMode="auto">
                <a:xfrm>
                  <a:off x="3584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5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3592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9" name="Group 247"/>
              <p:cNvGrpSpPr>
                <a:grpSpLocks/>
              </p:cNvGrpSpPr>
              <p:nvPr/>
            </p:nvGrpSpPr>
            <p:grpSpPr bwMode="auto">
              <a:xfrm>
                <a:off x="3560" y="2904"/>
                <a:ext cx="216" cy="216"/>
                <a:chOff x="3560" y="2904"/>
                <a:chExt cx="216" cy="216"/>
              </a:xfrm>
            </p:grpSpPr>
            <p:sp>
              <p:nvSpPr>
                <p:cNvPr id="13390" name="Oval 248"/>
                <p:cNvSpPr>
                  <a:spLocks noChangeArrowheads="1"/>
                </p:cNvSpPr>
                <p:nvPr/>
              </p:nvSpPr>
              <p:spPr bwMode="auto">
                <a:xfrm>
                  <a:off x="3560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1" name="Line 249"/>
                <p:cNvSpPr>
                  <a:spLocks noChangeShapeType="1"/>
                </p:cNvSpPr>
                <p:nvPr/>
              </p:nvSpPr>
              <p:spPr bwMode="auto">
                <a:xfrm>
                  <a:off x="3584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2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3592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2" name="Group 251"/>
            <p:cNvGrpSpPr>
              <a:grpSpLocks/>
            </p:cNvGrpSpPr>
            <p:nvPr/>
          </p:nvGrpSpPr>
          <p:grpSpPr bwMode="auto">
            <a:xfrm rot="5400000">
              <a:off x="5411" y="2347"/>
              <a:ext cx="216" cy="1920"/>
              <a:chOff x="4056" y="1200"/>
              <a:chExt cx="216" cy="1920"/>
            </a:xfrm>
          </p:grpSpPr>
          <p:grpSp>
            <p:nvGrpSpPr>
              <p:cNvPr id="13370" name="Group 252"/>
              <p:cNvGrpSpPr>
                <a:grpSpLocks/>
              </p:cNvGrpSpPr>
              <p:nvPr/>
            </p:nvGrpSpPr>
            <p:grpSpPr bwMode="auto">
              <a:xfrm>
                <a:off x="4056" y="1200"/>
                <a:ext cx="216" cy="216"/>
                <a:chOff x="4056" y="1200"/>
                <a:chExt cx="216" cy="216"/>
              </a:xfrm>
            </p:grpSpPr>
            <p:sp>
              <p:nvSpPr>
                <p:cNvPr id="13383" name="Oval 253"/>
                <p:cNvSpPr>
                  <a:spLocks noChangeArrowheads="1"/>
                </p:cNvSpPr>
                <p:nvPr/>
              </p:nvSpPr>
              <p:spPr bwMode="auto">
                <a:xfrm>
                  <a:off x="4056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4" name="Line 254"/>
                <p:cNvSpPr>
                  <a:spLocks noChangeShapeType="1"/>
                </p:cNvSpPr>
                <p:nvPr/>
              </p:nvSpPr>
              <p:spPr bwMode="auto">
                <a:xfrm>
                  <a:off x="4080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5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4088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1" name="Group 256"/>
              <p:cNvGrpSpPr>
                <a:grpSpLocks/>
              </p:cNvGrpSpPr>
              <p:nvPr/>
            </p:nvGrpSpPr>
            <p:grpSpPr bwMode="auto">
              <a:xfrm>
                <a:off x="4056" y="1768"/>
                <a:ext cx="216" cy="216"/>
                <a:chOff x="4056" y="1768"/>
                <a:chExt cx="216" cy="216"/>
              </a:xfrm>
            </p:grpSpPr>
            <p:sp>
              <p:nvSpPr>
                <p:cNvPr id="13380" name="Oval 257"/>
                <p:cNvSpPr>
                  <a:spLocks noChangeArrowheads="1"/>
                </p:cNvSpPr>
                <p:nvPr/>
              </p:nvSpPr>
              <p:spPr bwMode="auto">
                <a:xfrm>
                  <a:off x="4056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1" name="Line 258"/>
                <p:cNvSpPr>
                  <a:spLocks noChangeShapeType="1"/>
                </p:cNvSpPr>
                <p:nvPr/>
              </p:nvSpPr>
              <p:spPr bwMode="auto">
                <a:xfrm>
                  <a:off x="4080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2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4088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2" name="Group 260"/>
              <p:cNvGrpSpPr>
                <a:grpSpLocks/>
              </p:cNvGrpSpPr>
              <p:nvPr/>
            </p:nvGrpSpPr>
            <p:grpSpPr bwMode="auto">
              <a:xfrm>
                <a:off x="4056" y="2336"/>
                <a:ext cx="216" cy="216"/>
                <a:chOff x="4056" y="2336"/>
                <a:chExt cx="216" cy="216"/>
              </a:xfrm>
            </p:grpSpPr>
            <p:sp>
              <p:nvSpPr>
                <p:cNvPr id="13377" name="Oval 261"/>
                <p:cNvSpPr>
                  <a:spLocks noChangeArrowheads="1"/>
                </p:cNvSpPr>
                <p:nvPr/>
              </p:nvSpPr>
              <p:spPr bwMode="auto">
                <a:xfrm>
                  <a:off x="4056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8" name="Line 262"/>
                <p:cNvSpPr>
                  <a:spLocks noChangeShapeType="1"/>
                </p:cNvSpPr>
                <p:nvPr/>
              </p:nvSpPr>
              <p:spPr bwMode="auto">
                <a:xfrm>
                  <a:off x="4080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9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4088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3" name="Group 264"/>
              <p:cNvGrpSpPr>
                <a:grpSpLocks/>
              </p:cNvGrpSpPr>
              <p:nvPr/>
            </p:nvGrpSpPr>
            <p:grpSpPr bwMode="auto">
              <a:xfrm>
                <a:off x="4056" y="2904"/>
                <a:ext cx="216" cy="216"/>
                <a:chOff x="4056" y="2904"/>
                <a:chExt cx="216" cy="216"/>
              </a:xfrm>
            </p:grpSpPr>
            <p:sp>
              <p:nvSpPr>
                <p:cNvPr id="13374" name="Oval 265"/>
                <p:cNvSpPr>
                  <a:spLocks noChangeArrowheads="1"/>
                </p:cNvSpPr>
                <p:nvPr/>
              </p:nvSpPr>
              <p:spPr bwMode="auto">
                <a:xfrm>
                  <a:off x="4056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5" name="Line 266"/>
                <p:cNvSpPr>
                  <a:spLocks noChangeShapeType="1"/>
                </p:cNvSpPr>
                <p:nvPr/>
              </p:nvSpPr>
              <p:spPr bwMode="auto">
                <a:xfrm>
                  <a:off x="4080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6" name="Line 267"/>
                <p:cNvSpPr>
                  <a:spLocks noChangeShapeType="1"/>
                </p:cNvSpPr>
                <p:nvPr/>
              </p:nvSpPr>
              <p:spPr bwMode="auto">
                <a:xfrm flipH="1">
                  <a:off x="4088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3" name="Group 268"/>
            <p:cNvGrpSpPr>
              <a:grpSpLocks/>
            </p:cNvGrpSpPr>
            <p:nvPr/>
          </p:nvGrpSpPr>
          <p:grpSpPr bwMode="auto">
            <a:xfrm rot="5400000">
              <a:off x="5411" y="2843"/>
              <a:ext cx="216" cy="1920"/>
              <a:chOff x="4552" y="1200"/>
              <a:chExt cx="216" cy="1920"/>
            </a:xfrm>
          </p:grpSpPr>
          <p:grpSp>
            <p:nvGrpSpPr>
              <p:cNvPr id="13354" name="Group 269"/>
              <p:cNvGrpSpPr>
                <a:grpSpLocks/>
              </p:cNvGrpSpPr>
              <p:nvPr/>
            </p:nvGrpSpPr>
            <p:grpSpPr bwMode="auto">
              <a:xfrm>
                <a:off x="4552" y="1200"/>
                <a:ext cx="216" cy="216"/>
                <a:chOff x="4552" y="1200"/>
                <a:chExt cx="216" cy="216"/>
              </a:xfrm>
            </p:grpSpPr>
            <p:sp>
              <p:nvSpPr>
                <p:cNvPr id="13367" name="Oval 270"/>
                <p:cNvSpPr>
                  <a:spLocks noChangeArrowheads="1"/>
                </p:cNvSpPr>
                <p:nvPr/>
              </p:nvSpPr>
              <p:spPr bwMode="auto">
                <a:xfrm>
                  <a:off x="4552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8" name="Line 271"/>
                <p:cNvSpPr>
                  <a:spLocks noChangeShapeType="1"/>
                </p:cNvSpPr>
                <p:nvPr/>
              </p:nvSpPr>
              <p:spPr bwMode="auto">
                <a:xfrm>
                  <a:off x="4576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9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4584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5" name="Group 273"/>
              <p:cNvGrpSpPr>
                <a:grpSpLocks/>
              </p:cNvGrpSpPr>
              <p:nvPr/>
            </p:nvGrpSpPr>
            <p:grpSpPr bwMode="auto">
              <a:xfrm>
                <a:off x="4552" y="1768"/>
                <a:ext cx="216" cy="216"/>
                <a:chOff x="4552" y="1768"/>
                <a:chExt cx="216" cy="216"/>
              </a:xfrm>
            </p:grpSpPr>
            <p:sp>
              <p:nvSpPr>
                <p:cNvPr id="13364" name="Oval 274"/>
                <p:cNvSpPr>
                  <a:spLocks noChangeArrowheads="1"/>
                </p:cNvSpPr>
                <p:nvPr/>
              </p:nvSpPr>
              <p:spPr bwMode="auto">
                <a:xfrm>
                  <a:off x="4552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5" name="Line 275"/>
                <p:cNvSpPr>
                  <a:spLocks noChangeShapeType="1"/>
                </p:cNvSpPr>
                <p:nvPr/>
              </p:nvSpPr>
              <p:spPr bwMode="auto">
                <a:xfrm>
                  <a:off x="4576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6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4584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6" name="Group 277"/>
              <p:cNvGrpSpPr>
                <a:grpSpLocks/>
              </p:cNvGrpSpPr>
              <p:nvPr/>
            </p:nvGrpSpPr>
            <p:grpSpPr bwMode="auto">
              <a:xfrm>
                <a:off x="4552" y="2336"/>
                <a:ext cx="216" cy="216"/>
                <a:chOff x="4552" y="2336"/>
                <a:chExt cx="216" cy="216"/>
              </a:xfrm>
            </p:grpSpPr>
            <p:sp>
              <p:nvSpPr>
                <p:cNvPr id="13361" name="Oval 278"/>
                <p:cNvSpPr>
                  <a:spLocks noChangeArrowheads="1"/>
                </p:cNvSpPr>
                <p:nvPr/>
              </p:nvSpPr>
              <p:spPr bwMode="auto">
                <a:xfrm>
                  <a:off x="4552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2" name="Line 279"/>
                <p:cNvSpPr>
                  <a:spLocks noChangeShapeType="1"/>
                </p:cNvSpPr>
                <p:nvPr/>
              </p:nvSpPr>
              <p:spPr bwMode="auto">
                <a:xfrm>
                  <a:off x="4576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3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4584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7" name="Group 281"/>
              <p:cNvGrpSpPr>
                <a:grpSpLocks/>
              </p:cNvGrpSpPr>
              <p:nvPr/>
            </p:nvGrpSpPr>
            <p:grpSpPr bwMode="auto">
              <a:xfrm>
                <a:off x="4552" y="2904"/>
                <a:ext cx="216" cy="216"/>
                <a:chOff x="4552" y="2904"/>
                <a:chExt cx="216" cy="216"/>
              </a:xfrm>
            </p:grpSpPr>
            <p:sp>
              <p:nvSpPr>
                <p:cNvPr id="13358" name="Oval 282"/>
                <p:cNvSpPr>
                  <a:spLocks noChangeArrowheads="1"/>
                </p:cNvSpPr>
                <p:nvPr/>
              </p:nvSpPr>
              <p:spPr bwMode="auto">
                <a:xfrm>
                  <a:off x="4552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9" name="Line 283"/>
                <p:cNvSpPr>
                  <a:spLocks noChangeShapeType="1"/>
                </p:cNvSpPr>
                <p:nvPr/>
              </p:nvSpPr>
              <p:spPr bwMode="auto">
                <a:xfrm>
                  <a:off x="4576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0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4584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341" name="Rectangle 286"/>
          <p:cNvSpPr>
            <a:spLocks/>
          </p:cNvSpPr>
          <p:nvPr/>
        </p:nvSpPr>
        <p:spPr bwMode="auto">
          <a:xfrm>
            <a:off x="7135948" y="877130"/>
            <a:ext cx="2145211" cy="3871057"/>
          </a:xfrm>
          <a:prstGeom prst="rect">
            <a:avLst/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2" name="Rectangle 287"/>
          <p:cNvSpPr>
            <a:spLocks/>
          </p:cNvSpPr>
          <p:nvPr/>
        </p:nvSpPr>
        <p:spPr bwMode="auto">
          <a:xfrm>
            <a:off x="7135948" y="877130"/>
            <a:ext cx="48388" cy="1838752"/>
          </a:xfrm>
          <a:prstGeom prst="rect">
            <a:avLst/>
          </a:prstGeom>
          <a:solidFill>
            <a:srgbClr val="36BC0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3" name="Rectangle 288"/>
          <p:cNvSpPr>
            <a:spLocks/>
          </p:cNvSpPr>
          <p:nvPr/>
        </p:nvSpPr>
        <p:spPr bwMode="auto">
          <a:xfrm>
            <a:off x="7135948" y="2909435"/>
            <a:ext cx="48388" cy="1838752"/>
          </a:xfrm>
          <a:prstGeom prst="rect">
            <a:avLst/>
          </a:prstGeom>
          <a:solidFill>
            <a:srgbClr val="36BC0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4" name="Text Box 289"/>
          <p:cNvSpPr txBox="1">
            <a:spLocks/>
          </p:cNvSpPr>
          <p:nvPr/>
        </p:nvSpPr>
        <p:spPr bwMode="auto">
          <a:xfrm>
            <a:off x="191452" y="1564640"/>
            <a:ext cx="3843906" cy="22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latin typeface="Times New Roman"/>
                <a:cs typeface="Times New Roman"/>
              </a:rPr>
              <a:t>potential difference to give them velocity, and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sent through a velocity trap </a:t>
            </a:r>
            <a:r>
              <a:rPr lang="en-US" sz="2000" dirty="0" smtClean="0">
                <a:latin typeface="Times New Roman"/>
                <a:cs typeface="Times New Roman"/>
              </a:rPr>
              <a:t>made up of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95,000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V/m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.93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teslas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 molecules that make it through the trap move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into a region </a:t>
            </a:r>
            <a:r>
              <a:rPr lang="en-US" sz="2000" dirty="0" smtClean="0">
                <a:latin typeface="Times New Roman"/>
                <a:cs typeface="Times New Roman"/>
              </a:rPr>
              <a:t>in which there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only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1800" dirty="0"/>
          </a:p>
        </p:txBody>
      </p:sp>
      <p:sp>
        <p:nvSpPr>
          <p:cNvPr id="13345" name="Rectangle 29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275" name="Rectangle 9"/>
          <p:cNvSpPr txBox="1">
            <a:spLocks noChangeArrowheads="1"/>
          </p:cNvSpPr>
          <p:nvPr/>
        </p:nvSpPr>
        <p:spPr>
          <a:xfrm>
            <a:off x="158749" y="556259"/>
            <a:ext cx="6501382" cy="10591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</a:t>
            </a:r>
            <a:r>
              <a:rPr lang="en-US" sz="2800" b="1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(mass spectrometer):  </a:t>
            </a:r>
            <a:r>
              <a:rPr lang="en-US" sz="2000" dirty="0" smtClean="0">
                <a:latin typeface="Times New Roman"/>
                <a:cs typeface="Times New Roman"/>
              </a:rPr>
              <a:t>An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unknown mass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volatalizes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(made into a gas), had its molecules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singly ionized </a:t>
            </a:r>
            <a:r>
              <a:rPr lang="en-US" sz="2000" dirty="0" smtClean="0">
                <a:latin typeface="Times New Roman"/>
                <a:cs typeface="Times New Roman"/>
              </a:rPr>
              <a:t>(had one electron stripped away),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accelerated</a:t>
            </a:r>
            <a:r>
              <a:rPr lang="en-US" sz="2000" dirty="0" smtClean="0">
                <a:latin typeface="Times New Roman"/>
                <a:cs typeface="Times New Roman"/>
              </a:rPr>
              <a:t> through a </a:t>
            </a:r>
            <a:endParaRPr lang="en-US" sz="2000" dirty="0">
              <a:solidFill>
                <a:srgbClr val="008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99999" y="3953635"/>
            <a:ext cx="6461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a.) What is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velocity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of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molecules</a:t>
            </a:r>
            <a:r>
              <a:rPr lang="en-US" sz="2000" dirty="0" smtClean="0">
                <a:latin typeface="Times New Roman"/>
                <a:cs typeface="Times New Roman"/>
              </a:rPr>
              <a:t> 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make it through the trap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278" name="Object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43012"/>
              </p:ext>
            </p:extLst>
          </p:nvPr>
        </p:nvGraphicFramePr>
        <p:xfrm>
          <a:off x="2706975" y="4661521"/>
          <a:ext cx="292893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809" name="Equation" r:id="rId4" imgW="1752600" imgH="812800" progId="Equation.DSMT4">
                  <p:embed/>
                </p:oleObj>
              </mc:Choice>
              <mc:Fallback>
                <p:oleObj name="Equation" r:id="rId4" imgW="17526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6975" y="4661521"/>
                        <a:ext cx="2928938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22.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280" name="Object 2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93552"/>
              </p:ext>
            </p:extLst>
          </p:nvPr>
        </p:nvGraphicFramePr>
        <p:xfrm>
          <a:off x="6124340" y="1564640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810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4340" y="1564640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" name="Object 2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74340"/>
              </p:ext>
            </p:extLst>
          </p:nvPr>
        </p:nvGraphicFramePr>
        <p:xfrm>
          <a:off x="6531095" y="2547637"/>
          <a:ext cx="21907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811" name="Equation" r:id="rId8" imgW="114300" imgH="127000" progId="Equation.DSMT4">
                  <p:embed/>
                </p:oleObj>
              </mc:Choice>
              <mc:Fallback>
                <p:oleObj name="Equation" r:id="rId8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31095" y="2547637"/>
                        <a:ext cx="219075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" name="Object 2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62257"/>
              </p:ext>
            </p:extLst>
          </p:nvPr>
        </p:nvGraphicFramePr>
        <p:xfrm>
          <a:off x="5048360" y="2453141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812" name="Equation" r:id="rId10" imgW="139700" imgH="152400" progId="Equation.DSMT4">
                  <p:embed/>
                </p:oleObj>
              </mc:Choice>
              <mc:Fallback>
                <p:oleObj name="Equation" r:id="rId10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48360" y="2453141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46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270"/>
          <p:cNvGrpSpPr>
            <a:grpSpLocks/>
          </p:cNvGrpSpPr>
          <p:nvPr/>
        </p:nvGrpSpPr>
        <p:grpSpPr bwMode="auto">
          <a:xfrm>
            <a:off x="6611742" y="1649627"/>
            <a:ext cx="1112930" cy="1209705"/>
            <a:chOff x="3022600" y="2438400"/>
            <a:chExt cx="1752602" cy="1905000"/>
          </a:xfrm>
        </p:grpSpPr>
        <p:sp>
          <p:nvSpPr>
            <p:cNvPr id="13583" name="Oval 271"/>
            <p:cNvSpPr>
              <a:spLocks noChangeArrowheads="1"/>
            </p:cNvSpPr>
            <p:nvPr/>
          </p:nvSpPr>
          <p:spPr bwMode="auto">
            <a:xfrm flipV="1">
              <a:off x="3098801" y="2590799"/>
              <a:ext cx="1676401" cy="16763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4" name="Rectangle 272"/>
            <p:cNvSpPr>
              <a:spLocks noChangeArrowheads="1"/>
            </p:cNvSpPr>
            <p:nvPr/>
          </p:nvSpPr>
          <p:spPr bwMode="auto">
            <a:xfrm>
              <a:off x="3022600" y="2438400"/>
              <a:ext cx="914401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4" name="Line 108"/>
          <p:cNvSpPr>
            <a:spLocks noChangeShapeType="1"/>
          </p:cNvSpPr>
          <p:nvPr/>
        </p:nvSpPr>
        <p:spPr bwMode="auto">
          <a:xfrm flipH="1">
            <a:off x="7184336" y="1990725"/>
            <a:ext cx="435664" cy="320206"/>
          </a:xfrm>
          <a:prstGeom prst="line">
            <a:avLst/>
          </a:prstGeom>
          <a:noFill/>
          <a:ln w="12700" cmpd="sng">
            <a:solidFill>
              <a:srgbClr val="FF12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4321367" y="1844894"/>
            <a:ext cx="217747" cy="1935528"/>
            <a:chOff x="1576" y="1200"/>
            <a:chExt cx="216" cy="1920"/>
          </a:xfrm>
        </p:grpSpPr>
        <p:grpSp>
          <p:nvGrpSpPr>
            <p:cNvPr id="13567" name="Group 5"/>
            <p:cNvGrpSpPr>
              <a:grpSpLocks/>
            </p:cNvGrpSpPr>
            <p:nvPr/>
          </p:nvGrpSpPr>
          <p:grpSpPr bwMode="auto">
            <a:xfrm>
              <a:off x="1576" y="1200"/>
              <a:ext cx="216" cy="216"/>
              <a:chOff x="1576" y="1200"/>
              <a:chExt cx="216" cy="216"/>
            </a:xfrm>
          </p:grpSpPr>
          <p:sp>
            <p:nvSpPr>
              <p:cNvPr id="13580" name="Oval 6"/>
              <p:cNvSpPr>
                <a:spLocks noChangeArrowheads="1"/>
              </p:cNvSpPr>
              <p:nvPr/>
            </p:nvSpPr>
            <p:spPr bwMode="auto">
              <a:xfrm>
                <a:off x="157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Line 7"/>
              <p:cNvSpPr>
                <a:spLocks noChangeShapeType="1"/>
              </p:cNvSpPr>
              <p:nvPr/>
            </p:nvSpPr>
            <p:spPr bwMode="auto">
              <a:xfrm>
                <a:off x="160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Line 8"/>
              <p:cNvSpPr>
                <a:spLocks noChangeShapeType="1"/>
              </p:cNvSpPr>
              <p:nvPr/>
            </p:nvSpPr>
            <p:spPr bwMode="auto">
              <a:xfrm flipH="1">
                <a:off x="160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68" name="Group 9"/>
            <p:cNvGrpSpPr>
              <a:grpSpLocks/>
            </p:cNvGrpSpPr>
            <p:nvPr/>
          </p:nvGrpSpPr>
          <p:grpSpPr bwMode="auto">
            <a:xfrm>
              <a:off x="1576" y="1768"/>
              <a:ext cx="216" cy="216"/>
              <a:chOff x="1576" y="1768"/>
              <a:chExt cx="216" cy="216"/>
            </a:xfrm>
          </p:grpSpPr>
          <p:sp>
            <p:nvSpPr>
              <p:cNvPr id="13577" name="Oval 10"/>
              <p:cNvSpPr>
                <a:spLocks noChangeArrowheads="1"/>
              </p:cNvSpPr>
              <p:nvPr/>
            </p:nvSpPr>
            <p:spPr bwMode="auto">
              <a:xfrm>
                <a:off x="157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Line 11"/>
              <p:cNvSpPr>
                <a:spLocks noChangeShapeType="1"/>
              </p:cNvSpPr>
              <p:nvPr/>
            </p:nvSpPr>
            <p:spPr bwMode="auto">
              <a:xfrm>
                <a:off x="160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Line 12"/>
              <p:cNvSpPr>
                <a:spLocks noChangeShapeType="1"/>
              </p:cNvSpPr>
              <p:nvPr/>
            </p:nvSpPr>
            <p:spPr bwMode="auto">
              <a:xfrm flipH="1">
                <a:off x="160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69" name="Group 13"/>
            <p:cNvGrpSpPr>
              <a:grpSpLocks/>
            </p:cNvGrpSpPr>
            <p:nvPr/>
          </p:nvGrpSpPr>
          <p:grpSpPr bwMode="auto">
            <a:xfrm>
              <a:off x="1576" y="2336"/>
              <a:ext cx="216" cy="216"/>
              <a:chOff x="1576" y="2336"/>
              <a:chExt cx="216" cy="216"/>
            </a:xfrm>
          </p:grpSpPr>
          <p:sp>
            <p:nvSpPr>
              <p:cNvPr id="13574" name="Oval 14"/>
              <p:cNvSpPr>
                <a:spLocks noChangeArrowheads="1"/>
              </p:cNvSpPr>
              <p:nvPr/>
            </p:nvSpPr>
            <p:spPr bwMode="auto">
              <a:xfrm>
                <a:off x="157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Line 15"/>
              <p:cNvSpPr>
                <a:spLocks noChangeShapeType="1"/>
              </p:cNvSpPr>
              <p:nvPr/>
            </p:nvSpPr>
            <p:spPr bwMode="auto">
              <a:xfrm>
                <a:off x="160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Line 16"/>
              <p:cNvSpPr>
                <a:spLocks noChangeShapeType="1"/>
              </p:cNvSpPr>
              <p:nvPr/>
            </p:nvSpPr>
            <p:spPr bwMode="auto">
              <a:xfrm flipH="1">
                <a:off x="160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70" name="Group 17"/>
            <p:cNvGrpSpPr>
              <a:grpSpLocks/>
            </p:cNvGrpSpPr>
            <p:nvPr/>
          </p:nvGrpSpPr>
          <p:grpSpPr bwMode="auto">
            <a:xfrm>
              <a:off x="1576" y="2904"/>
              <a:ext cx="216" cy="216"/>
              <a:chOff x="1576" y="2904"/>
              <a:chExt cx="216" cy="216"/>
            </a:xfrm>
          </p:grpSpPr>
          <p:sp>
            <p:nvSpPr>
              <p:cNvPr id="13571" name="Oval 18"/>
              <p:cNvSpPr>
                <a:spLocks noChangeArrowheads="1"/>
              </p:cNvSpPr>
              <p:nvPr/>
            </p:nvSpPr>
            <p:spPr bwMode="auto">
              <a:xfrm>
                <a:off x="157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Line 19"/>
              <p:cNvSpPr>
                <a:spLocks noChangeShapeType="1"/>
              </p:cNvSpPr>
              <p:nvPr/>
            </p:nvSpPr>
            <p:spPr bwMode="auto">
              <a:xfrm>
                <a:off x="160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Line 20"/>
              <p:cNvSpPr>
                <a:spLocks noChangeShapeType="1"/>
              </p:cNvSpPr>
              <p:nvPr/>
            </p:nvSpPr>
            <p:spPr bwMode="auto">
              <a:xfrm flipH="1">
                <a:off x="160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8" name="Group 21"/>
          <p:cNvGrpSpPr>
            <a:grpSpLocks/>
          </p:cNvGrpSpPr>
          <p:nvPr/>
        </p:nvGrpSpPr>
        <p:grpSpPr bwMode="auto">
          <a:xfrm>
            <a:off x="4813314" y="1844894"/>
            <a:ext cx="217747" cy="1935528"/>
            <a:chOff x="2064" y="1200"/>
            <a:chExt cx="216" cy="1920"/>
          </a:xfrm>
        </p:grpSpPr>
        <p:grpSp>
          <p:nvGrpSpPr>
            <p:cNvPr id="13551" name="Group 22"/>
            <p:cNvGrpSpPr>
              <a:grpSpLocks/>
            </p:cNvGrpSpPr>
            <p:nvPr/>
          </p:nvGrpSpPr>
          <p:grpSpPr bwMode="auto">
            <a:xfrm>
              <a:off x="2064" y="1200"/>
              <a:ext cx="216" cy="216"/>
              <a:chOff x="2064" y="1200"/>
              <a:chExt cx="216" cy="216"/>
            </a:xfrm>
          </p:grpSpPr>
          <p:sp>
            <p:nvSpPr>
              <p:cNvPr id="13564" name="Oval 23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Line 24"/>
              <p:cNvSpPr>
                <a:spLocks noChangeShapeType="1"/>
              </p:cNvSpPr>
              <p:nvPr/>
            </p:nvSpPr>
            <p:spPr bwMode="auto">
              <a:xfrm>
                <a:off x="2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Line 25"/>
              <p:cNvSpPr>
                <a:spLocks noChangeShapeType="1"/>
              </p:cNvSpPr>
              <p:nvPr/>
            </p:nvSpPr>
            <p:spPr bwMode="auto">
              <a:xfrm flipH="1">
                <a:off x="2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2" name="Group 26"/>
            <p:cNvGrpSpPr>
              <a:grpSpLocks/>
            </p:cNvGrpSpPr>
            <p:nvPr/>
          </p:nvGrpSpPr>
          <p:grpSpPr bwMode="auto">
            <a:xfrm>
              <a:off x="2064" y="1768"/>
              <a:ext cx="216" cy="216"/>
              <a:chOff x="2064" y="1768"/>
              <a:chExt cx="216" cy="216"/>
            </a:xfrm>
          </p:grpSpPr>
          <p:sp>
            <p:nvSpPr>
              <p:cNvPr id="13561" name="Oval 27"/>
              <p:cNvSpPr>
                <a:spLocks noChangeArrowheads="1"/>
              </p:cNvSpPr>
              <p:nvPr/>
            </p:nvSpPr>
            <p:spPr bwMode="auto">
              <a:xfrm>
                <a:off x="2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Line 28"/>
              <p:cNvSpPr>
                <a:spLocks noChangeShapeType="1"/>
              </p:cNvSpPr>
              <p:nvPr/>
            </p:nvSpPr>
            <p:spPr bwMode="auto">
              <a:xfrm>
                <a:off x="2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Line 29"/>
              <p:cNvSpPr>
                <a:spLocks noChangeShapeType="1"/>
              </p:cNvSpPr>
              <p:nvPr/>
            </p:nvSpPr>
            <p:spPr bwMode="auto">
              <a:xfrm flipH="1">
                <a:off x="2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3" name="Group 30"/>
            <p:cNvGrpSpPr>
              <a:grpSpLocks/>
            </p:cNvGrpSpPr>
            <p:nvPr/>
          </p:nvGrpSpPr>
          <p:grpSpPr bwMode="auto">
            <a:xfrm>
              <a:off x="2064" y="2336"/>
              <a:ext cx="216" cy="216"/>
              <a:chOff x="2064" y="2336"/>
              <a:chExt cx="216" cy="216"/>
            </a:xfrm>
          </p:grpSpPr>
          <p:sp>
            <p:nvSpPr>
              <p:cNvPr id="13558" name="Oval 31"/>
              <p:cNvSpPr>
                <a:spLocks noChangeArrowheads="1"/>
              </p:cNvSpPr>
              <p:nvPr/>
            </p:nvSpPr>
            <p:spPr bwMode="auto">
              <a:xfrm>
                <a:off x="2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Line 32"/>
              <p:cNvSpPr>
                <a:spLocks noChangeShapeType="1"/>
              </p:cNvSpPr>
              <p:nvPr/>
            </p:nvSpPr>
            <p:spPr bwMode="auto">
              <a:xfrm>
                <a:off x="2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Line 33"/>
              <p:cNvSpPr>
                <a:spLocks noChangeShapeType="1"/>
              </p:cNvSpPr>
              <p:nvPr/>
            </p:nvSpPr>
            <p:spPr bwMode="auto">
              <a:xfrm flipH="1">
                <a:off x="2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4" name="Group 34"/>
            <p:cNvGrpSpPr>
              <a:grpSpLocks/>
            </p:cNvGrpSpPr>
            <p:nvPr/>
          </p:nvGrpSpPr>
          <p:grpSpPr bwMode="auto">
            <a:xfrm>
              <a:off x="2064" y="2904"/>
              <a:ext cx="216" cy="216"/>
              <a:chOff x="2064" y="2904"/>
              <a:chExt cx="216" cy="216"/>
            </a:xfrm>
          </p:grpSpPr>
          <p:sp>
            <p:nvSpPr>
              <p:cNvPr id="13555" name="Oval 35"/>
              <p:cNvSpPr>
                <a:spLocks noChangeArrowheads="1"/>
              </p:cNvSpPr>
              <p:nvPr/>
            </p:nvSpPr>
            <p:spPr bwMode="auto">
              <a:xfrm>
                <a:off x="2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Line 36"/>
              <p:cNvSpPr>
                <a:spLocks noChangeShapeType="1"/>
              </p:cNvSpPr>
              <p:nvPr/>
            </p:nvSpPr>
            <p:spPr bwMode="auto">
              <a:xfrm>
                <a:off x="2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Line 37"/>
              <p:cNvSpPr>
                <a:spLocks noChangeShapeType="1"/>
              </p:cNvSpPr>
              <p:nvPr/>
            </p:nvSpPr>
            <p:spPr bwMode="auto">
              <a:xfrm flipH="1">
                <a:off x="2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9" name="Group 38"/>
          <p:cNvGrpSpPr>
            <a:grpSpLocks/>
          </p:cNvGrpSpPr>
          <p:nvPr/>
        </p:nvGrpSpPr>
        <p:grpSpPr bwMode="auto">
          <a:xfrm>
            <a:off x="5321390" y="1844894"/>
            <a:ext cx="217747" cy="1935528"/>
            <a:chOff x="2568" y="1200"/>
            <a:chExt cx="216" cy="1920"/>
          </a:xfrm>
        </p:grpSpPr>
        <p:grpSp>
          <p:nvGrpSpPr>
            <p:cNvPr id="13535" name="Group 39"/>
            <p:cNvGrpSpPr>
              <a:grpSpLocks/>
            </p:cNvGrpSpPr>
            <p:nvPr/>
          </p:nvGrpSpPr>
          <p:grpSpPr bwMode="auto">
            <a:xfrm>
              <a:off x="2568" y="1200"/>
              <a:ext cx="216" cy="216"/>
              <a:chOff x="2568" y="1200"/>
              <a:chExt cx="216" cy="216"/>
            </a:xfrm>
          </p:grpSpPr>
          <p:sp>
            <p:nvSpPr>
              <p:cNvPr id="13548" name="Oval 40"/>
              <p:cNvSpPr>
                <a:spLocks noChangeArrowheads="1"/>
              </p:cNvSpPr>
              <p:nvPr/>
            </p:nvSpPr>
            <p:spPr bwMode="auto">
              <a:xfrm>
                <a:off x="2568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Line 41"/>
              <p:cNvSpPr>
                <a:spLocks noChangeShapeType="1"/>
              </p:cNvSpPr>
              <p:nvPr/>
            </p:nvSpPr>
            <p:spPr bwMode="auto">
              <a:xfrm>
                <a:off x="2592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Line 42"/>
              <p:cNvSpPr>
                <a:spLocks noChangeShapeType="1"/>
              </p:cNvSpPr>
              <p:nvPr/>
            </p:nvSpPr>
            <p:spPr bwMode="auto">
              <a:xfrm flipH="1">
                <a:off x="2600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6" name="Group 43"/>
            <p:cNvGrpSpPr>
              <a:grpSpLocks/>
            </p:cNvGrpSpPr>
            <p:nvPr/>
          </p:nvGrpSpPr>
          <p:grpSpPr bwMode="auto">
            <a:xfrm>
              <a:off x="2568" y="1768"/>
              <a:ext cx="216" cy="216"/>
              <a:chOff x="2568" y="1768"/>
              <a:chExt cx="216" cy="216"/>
            </a:xfrm>
          </p:grpSpPr>
          <p:sp>
            <p:nvSpPr>
              <p:cNvPr id="13545" name="Oval 44"/>
              <p:cNvSpPr>
                <a:spLocks noChangeArrowheads="1"/>
              </p:cNvSpPr>
              <p:nvPr/>
            </p:nvSpPr>
            <p:spPr bwMode="auto">
              <a:xfrm>
                <a:off x="2568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Line 45"/>
              <p:cNvSpPr>
                <a:spLocks noChangeShapeType="1"/>
              </p:cNvSpPr>
              <p:nvPr/>
            </p:nvSpPr>
            <p:spPr bwMode="auto">
              <a:xfrm>
                <a:off x="2592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Line 46"/>
              <p:cNvSpPr>
                <a:spLocks noChangeShapeType="1"/>
              </p:cNvSpPr>
              <p:nvPr/>
            </p:nvSpPr>
            <p:spPr bwMode="auto">
              <a:xfrm flipH="1">
                <a:off x="2600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7" name="Group 47"/>
            <p:cNvGrpSpPr>
              <a:grpSpLocks/>
            </p:cNvGrpSpPr>
            <p:nvPr/>
          </p:nvGrpSpPr>
          <p:grpSpPr bwMode="auto">
            <a:xfrm>
              <a:off x="2568" y="2336"/>
              <a:ext cx="216" cy="216"/>
              <a:chOff x="2568" y="2336"/>
              <a:chExt cx="216" cy="216"/>
            </a:xfrm>
          </p:grpSpPr>
          <p:sp>
            <p:nvSpPr>
              <p:cNvPr id="13542" name="Oval 48"/>
              <p:cNvSpPr>
                <a:spLocks noChangeArrowheads="1"/>
              </p:cNvSpPr>
              <p:nvPr/>
            </p:nvSpPr>
            <p:spPr bwMode="auto">
              <a:xfrm>
                <a:off x="2568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Line 49"/>
              <p:cNvSpPr>
                <a:spLocks noChangeShapeType="1"/>
              </p:cNvSpPr>
              <p:nvPr/>
            </p:nvSpPr>
            <p:spPr bwMode="auto">
              <a:xfrm>
                <a:off x="2592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Line 50"/>
              <p:cNvSpPr>
                <a:spLocks noChangeShapeType="1"/>
              </p:cNvSpPr>
              <p:nvPr/>
            </p:nvSpPr>
            <p:spPr bwMode="auto">
              <a:xfrm flipH="1">
                <a:off x="2600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8" name="Group 51"/>
            <p:cNvGrpSpPr>
              <a:grpSpLocks/>
            </p:cNvGrpSpPr>
            <p:nvPr/>
          </p:nvGrpSpPr>
          <p:grpSpPr bwMode="auto">
            <a:xfrm>
              <a:off x="2568" y="2904"/>
              <a:ext cx="216" cy="216"/>
              <a:chOff x="2568" y="2904"/>
              <a:chExt cx="216" cy="216"/>
            </a:xfrm>
          </p:grpSpPr>
          <p:sp>
            <p:nvSpPr>
              <p:cNvPr id="13539" name="Oval 52"/>
              <p:cNvSpPr>
                <a:spLocks noChangeArrowheads="1"/>
              </p:cNvSpPr>
              <p:nvPr/>
            </p:nvSpPr>
            <p:spPr bwMode="auto">
              <a:xfrm>
                <a:off x="2568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Line 53"/>
              <p:cNvSpPr>
                <a:spLocks noChangeShapeType="1"/>
              </p:cNvSpPr>
              <p:nvPr/>
            </p:nvSpPr>
            <p:spPr bwMode="auto">
              <a:xfrm>
                <a:off x="2592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Line 54"/>
              <p:cNvSpPr>
                <a:spLocks noChangeShapeType="1"/>
              </p:cNvSpPr>
              <p:nvPr/>
            </p:nvSpPr>
            <p:spPr bwMode="auto">
              <a:xfrm flipH="1">
                <a:off x="2600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0" name="Group 55"/>
          <p:cNvGrpSpPr>
            <a:grpSpLocks/>
          </p:cNvGrpSpPr>
          <p:nvPr/>
        </p:nvGrpSpPr>
        <p:grpSpPr bwMode="auto">
          <a:xfrm>
            <a:off x="5821402" y="1844894"/>
            <a:ext cx="217747" cy="1935528"/>
            <a:chOff x="3064" y="1200"/>
            <a:chExt cx="216" cy="1920"/>
          </a:xfrm>
        </p:grpSpPr>
        <p:grpSp>
          <p:nvGrpSpPr>
            <p:cNvPr id="13519" name="Group 56"/>
            <p:cNvGrpSpPr>
              <a:grpSpLocks/>
            </p:cNvGrpSpPr>
            <p:nvPr/>
          </p:nvGrpSpPr>
          <p:grpSpPr bwMode="auto">
            <a:xfrm>
              <a:off x="3064" y="1200"/>
              <a:ext cx="216" cy="216"/>
              <a:chOff x="3064" y="1200"/>
              <a:chExt cx="216" cy="216"/>
            </a:xfrm>
          </p:grpSpPr>
          <p:sp>
            <p:nvSpPr>
              <p:cNvPr id="13532" name="Oval 57"/>
              <p:cNvSpPr>
                <a:spLocks noChangeArrowheads="1"/>
              </p:cNvSpPr>
              <p:nvPr/>
            </p:nvSpPr>
            <p:spPr bwMode="auto">
              <a:xfrm>
                <a:off x="3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Line 58"/>
              <p:cNvSpPr>
                <a:spLocks noChangeShapeType="1"/>
              </p:cNvSpPr>
              <p:nvPr/>
            </p:nvSpPr>
            <p:spPr bwMode="auto">
              <a:xfrm>
                <a:off x="3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Line 59"/>
              <p:cNvSpPr>
                <a:spLocks noChangeShapeType="1"/>
              </p:cNvSpPr>
              <p:nvPr/>
            </p:nvSpPr>
            <p:spPr bwMode="auto">
              <a:xfrm flipH="1">
                <a:off x="3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0" name="Group 60"/>
            <p:cNvGrpSpPr>
              <a:grpSpLocks/>
            </p:cNvGrpSpPr>
            <p:nvPr/>
          </p:nvGrpSpPr>
          <p:grpSpPr bwMode="auto">
            <a:xfrm>
              <a:off x="3064" y="1768"/>
              <a:ext cx="216" cy="216"/>
              <a:chOff x="3064" y="1768"/>
              <a:chExt cx="216" cy="216"/>
            </a:xfrm>
          </p:grpSpPr>
          <p:sp>
            <p:nvSpPr>
              <p:cNvPr id="13529" name="Oval 61"/>
              <p:cNvSpPr>
                <a:spLocks noChangeArrowheads="1"/>
              </p:cNvSpPr>
              <p:nvPr/>
            </p:nvSpPr>
            <p:spPr bwMode="auto">
              <a:xfrm>
                <a:off x="3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Line 62"/>
              <p:cNvSpPr>
                <a:spLocks noChangeShapeType="1"/>
              </p:cNvSpPr>
              <p:nvPr/>
            </p:nvSpPr>
            <p:spPr bwMode="auto">
              <a:xfrm>
                <a:off x="3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Line 63"/>
              <p:cNvSpPr>
                <a:spLocks noChangeShapeType="1"/>
              </p:cNvSpPr>
              <p:nvPr/>
            </p:nvSpPr>
            <p:spPr bwMode="auto">
              <a:xfrm flipH="1">
                <a:off x="3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1" name="Group 64"/>
            <p:cNvGrpSpPr>
              <a:grpSpLocks/>
            </p:cNvGrpSpPr>
            <p:nvPr/>
          </p:nvGrpSpPr>
          <p:grpSpPr bwMode="auto">
            <a:xfrm>
              <a:off x="3064" y="2336"/>
              <a:ext cx="216" cy="216"/>
              <a:chOff x="3064" y="2336"/>
              <a:chExt cx="216" cy="216"/>
            </a:xfrm>
          </p:grpSpPr>
          <p:sp>
            <p:nvSpPr>
              <p:cNvPr id="13526" name="Oval 65"/>
              <p:cNvSpPr>
                <a:spLocks noChangeArrowheads="1"/>
              </p:cNvSpPr>
              <p:nvPr/>
            </p:nvSpPr>
            <p:spPr bwMode="auto">
              <a:xfrm>
                <a:off x="3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Line 66"/>
              <p:cNvSpPr>
                <a:spLocks noChangeShapeType="1"/>
              </p:cNvSpPr>
              <p:nvPr/>
            </p:nvSpPr>
            <p:spPr bwMode="auto">
              <a:xfrm>
                <a:off x="3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Line 67"/>
              <p:cNvSpPr>
                <a:spLocks noChangeShapeType="1"/>
              </p:cNvSpPr>
              <p:nvPr/>
            </p:nvSpPr>
            <p:spPr bwMode="auto">
              <a:xfrm flipH="1">
                <a:off x="3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2" name="Group 68"/>
            <p:cNvGrpSpPr>
              <a:grpSpLocks/>
            </p:cNvGrpSpPr>
            <p:nvPr/>
          </p:nvGrpSpPr>
          <p:grpSpPr bwMode="auto">
            <a:xfrm>
              <a:off x="3064" y="2904"/>
              <a:ext cx="216" cy="216"/>
              <a:chOff x="3064" y="2904"/>
              <a:chExt cx="216" cy="216"/>
            </a:xfrm>
          </p:grpSpPr>
          <p:sp>
            <p:nvSpPr>
              <p:cNvPr id="13523" name="Oval 69"/>
              <p:cNvSpPr>
                <a:spLocks noChangeArrowheads="1"/>
              </p:cNvSpPr>
              <p:nvPr/>
            </p:nvSpPr>
            <p:spPr bwMode="auto">
              <a:xfrm>
                <a:off x="3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Line 70"/>
              <p:cNvSpPr>
                <a:spLocks noChangeShapeType="1"/>
              </p:cNvSpPr>
              <p:nvPr/>
            </p:nvSpPr>
            <p:spPr bwMode="auto">
              <a:xfrm>
                <a:off x="3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Line 71"/>
              <p:cNvSpPr>
                <a:spLocks noChangeShapeType="1"/>
              </p:cNvSpPr>
              <p:nvPr/>
            </p:nvSpPr>
            <p:spPr bwMode="auto">
              <a:xfrm flipH="1">
                <a:off x="3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1" name="Group 72"/>
          <p:cNvGrpSpPr>
            <a:grpSpLocks/>
          </p:cNvGrpSpPr>
          <p:nvPr/>
        </p:nvGrpSpPr>
        <p:grpSpPr bwMode="auto">
          <a:xfrm>
            <a:off x="6321413" y="1844894"/>
            <a:ext cx="217747" cy="1935528"/>
            <a:chOff x="3560" y="1200"/>
            <a:chExt cx="216" cy="1920"/>
          </a:xfrm>
        </p:grpSpPr>
        <p:grpSp>
          <p:nvGrpSpPr>
            <p:cNvPr id="13503" name="Group 73"/>
            <p:cNvGrpSpPr>
              <a:grpSpLocks/>
            </p:cNvGrpSpPr>
            <p:nvPr/>
          </p:nvGrpSpPr>
          <p:grpSpPr bwMode="auto">
            <a:xfrm>
              <a:off x="3560" y="1200"/>
              <a:ext cx="216" cy="216"/>
              <a:chOff x="3560" y="1200"/>
              <a:chExt cx="216" cy="216"/>
            </a:xfrm>
          </p:grpSpPr>
          <p:sp>
            <p:nvSpPr>
              <p:cNvPr id="13516" name="Oval 74"/>
              <p:cNvSpPr>
                <a:spLocks noChangeArrowheads="1"/>
              </p:cNvSpPr>
              <p:nvPr/>
            </p:nvSpPr>
            <p:spPr bwMode="auto">
              <a:xfrm>
                <a:off x="3560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Line 75"/>
              <p:cNvSpPr>
                <a:spLocks noChangeShapeType="1"/>
              </p:cNvSpPr>
              <p:nvPr/>
            </p:nvSpPr>
            <p:spPr bwMode="auto">
              <a:xfrm>
                <a:off x="3584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Line 76"/>
              <p:cNvSpPr>
                <a:spLocks noChangeShapeType="1"/>
              </p:cNvSpPr>
              <p:nvPr/>
            </p:nvSpPr>
            <p:spPr bwMode="auto">
              <a:xfrm flipH="1">
                <a:off x="3592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4" name="Group 77"/>
            <p:cNvGrpSpPr>
              <a:grpSpLocks/>
            </p:cNvGrpSpPr>
            <p:nvPr/>
          </p:nvGrpSpPr>
          <p:grpSpPr bwMode="auto">
            <a:xfrm>
              <a:off x="3560" y="1768"/>
              <a:ext cx="216" cy="216"/>
              <a:chOff x="3560" y="1768"/>
              <a:chExt cx="216" cy="216"/>
            </a:xfrm>
          </p:grpSpPr>
          <p:sp>
            <p:nvSpPr>
              <p:cNvPr id="13513" name="Oval 78"/>
              <p:cNvSpPr>
                <a:spLocks noChangeArrowheads="1"/>
              </p:cNvSpPr>
              <p:nvPr/>
            </p:nvSpPr>
            <p:spPr bwMode="auto">
              <a:xfrm>
                <a:off x="3560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Line 79"/>
              <p:cNvSpPr>
                <a:spLocks noChangeShapeType="1"/>
              </p:cNvSpPr>
              <p:nvPr/>
            </p:nvSpPr>
            <p:spPr bwMode="auto">
              <a:xfrm>
                <a:off x="3584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Line 80"/>
              <p:cNvSpPr>
                <a:spLocks noChangeShapeType="1"/>
              </p:cNvSpPr>
              <p:nvPr/>
            </p:nvSpPr>
            <p:spPr bwMode="auto">
              <a:xfrm flipH="1">
                <a:off x="3592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5" name="Group 81"/>
            <p:cNvGrpSpPr>
              <a:grpSpLocks/>
            </p:cNvGrpSpPr>
            <p:nvPr/>
          </p:nvGrpSpPr>
          <p:grpSpPr bwMode="auto">
            <a:xfrm>
              <a:off x="3560" y="2336"/>
              <a:ext cx="216" cy="216"/>
              <a:chOff x="3560" y="2336"/>
              <a:chExt cx="216" cy="216"/>
            </a:xfrm>
          </p:grpSpPr>
          <p:sp>
            <p:nvSpPr>
              <p:cNvPr id="13510" name="Oval 82"/>
              <p:cNvSpPr>
                <a:spLocks noChangeArrowheads="1"/>
              </p:cNvSpPr>
              <p:nvPr/>
            </p:nvSpPr>
            <p:spPr bwMode="auto">
              <a:xfrm>
                <a:off x="3560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Line 83"/>
              <p:cNvSpPr>
                <a:spLocks noChangeShapeType="1"/>
              </p:cNvSpPr>
              <p:nvPr/>
            </p:nvSpPr>
            <p:spPr bwMode="auto">
              <a:xfrm>
                <a:off x="3584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Line 84"/>
              <p:cNvSpPr>
                <a:spLocks noChangeShapeType="1"/>
              </p:cNvSpPr>
              <p:nvPr/>
            </p:nvSpPr>
            <p:spPr bwMode="auto">
              <a:xfrm flipH="1">
                <a:off x="3592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6" name="Group 85"/>
            <p:cNvGrpSpPr>
              <a:grpSpLocks/>
            </p:cNvGrpSpPr>
            <p:nvPr/>
          </p:nvGrpSpPr>
          <p:grpSpPr bwMode="auto">
            <a:xfrm>
              <a:off x="3560" y="2904"/>
              <a:ext cx="216" cy="216"/>
              <a:chOff x="3560" y="2904"/>
              <a:chExt cx="216" cy="216"/>
            </a:xfrm>
          </p:grpSpPr>
          <p:sp>
            <p:nvSpPr>
              <p:cNvPr id="13507" name="Oval 86"/>
              <p:cNvSpPr>
                <a:spLocks noChangeArrowheads="1"/>
              </p:cNvSpPr>
              <p:nvPr/>
            </p:nvSpPr>
            <p:spPr bwMode="auto">
              <a:xfrm>
                <a:off x="3560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Line 87"/>
              <p:cNvSpPr>
                <a:spLocks noChangeShapeType="1"/>
              </p:cNvSpPr>
              <p:nvPr/>
            </p:nvSpPr>
            <p:spPr bwMode="auto">
              <a:xfrm>
                <a:off x="3584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Line 88"/>
              <p:cNvSpPr>
                <a:spLocks noChangeShapeType="1"/>
              </p:cNvSpPr>
              <p:nvPr/>
            </p:nvSpPr>
            <p:spPr bwMode="auto">
              <a:xfrm flipH="1">
                <a:off x="3592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2" name="Group 89"/>
          <p:cNvGrpSpPr>
            <a:grpSpLocks/>
          </p:cNvGrpSpPr>
          <p:nvPr/>
        </p:nvGrpSpPr>
        <p:grpSpPr bwMode="auto">
          <a:xfrm>
            <a:off x="6821425" y="1844894"/>
            <a:ext cx="217747" cy="1935528"/>
            <a:chOff x="4056" y="1200"/>
            <a:chExt cx="216" cy="1920"/>
          </a:xfrm>
        </p:grpSpPr>
        <p:grpSp>
          <p:nvGrpSpPr>
            <p:cNvPr id="13487" name="Group 90"/>
            <p:cNvGrpSpPr>
              <a:grpSpLocks/>
            </p:cNvGrpSpPr>
            <p:nvPr/>
          </p:nvGrpSpPr>
          <p:grpSpPr bwMode="auto">
            <a:xfrm>
              <a:off x="4056" y="1200"/>
              <a:ext cx="216" cy="216"/>
              <a:chOff x="4056" y="1200"/>
              <a:chExt cx="216" cy="216"/>
            </a:xfrm>
          </p:grpSpPr>
          <p:sp>
            <p:nvSpPr>
              <p:cNvPr id="13500" name="Oval 91"/>
              <p:cNvSpPr>
                <a:spLocks noChangeArrowheads="1"/>
              </p:cNvSpPr>
              <p:nvPr/>
            </p:nvSpPr>
            <p:spPr bwMode="auto">
              <a:xfrm>
                <a:off x="405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Line 92"/>
              <p:cNvSpPr>
                <a:spLocks noChangeShapeType="1"/>
              </p:cNvSpPr>
              <p:nvPr/>
            </p:nvSpPr>
            <p:spPr bwMode="auto">
              <a:xfrm>
                <a:off x="408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Line 93"/>
              <p:cNvSpPr>
                <a:spLocks noChangeShapeType="1"/>
              </p:cNvSpPr>
              <p:nvPr/>
            </p:nvSpPr>
            <p:spPr bwMode="auto">
              <a:xfrm flipH="1">
                <a:off x="408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88" name="Group 94"/>
            <p:cNvGrpSpPr>
              <a:grpSpLocks/>
            </p:cNvGrpSpPr>
            <p:nvPr/>
          </p:nvGrpSpPr>
          <p:grpSpPr bwMode="auto">
            <a:xfrm>
              <a:off x="4056" y="1768"/>
              <a:ext cx="216" cy="216"/>
              <a:chOff x="4056" y="1768"/>
              <a:chExt cx="216" cy="216"/>
            </a:xfrm>
          </p:grpSpPr>
          <p:sp>
            <p:nvSpPr>
              <p:cNvPr id="13497" name="Oval 95"/>
              <p:cNvSpPr>
                <a:spLocks noChangeArrowheads="1"/>
              </p:cNvSpPr>
              <p:nvPr/>
            </p:nvSpPr>
            <p:spPr bwMode="auto">
              <a:xfrm>
                <a:off x="405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Line 96"/>
              <p:cNvSpPr>
                <a:spLocks noChangeShapeType="1"/>
              </p:cNvSpPr>
              <p:nvPr/>
            </p:nvSpPr>
            <p:spPr bwMode="auto">
              <a:xfrm>
                <a:off x="408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Line 97"/>
              <p:cNvSpPr>
                <a:spLocks noChangeShapeType="1"/>
              </p:cNvSpPr>
              <p:nvPr/>
            </p:nvSpPr>
            <p:spPr bwMode="auto">
              <a:xfrm flipH="1">
                <a:off x="408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89" name="Group 98"/>
            <p:cNvGrpSpPr>
              <a:grpSpLocks/>
            </p:cNvGrpSpPr>
            <p:nvPr/>
          </p:nvGrpSpPr>
          <p:grpSpPr bwMode="auto">
            <a:xfrm>
              <a:off x="4056" y="2336"/>
              <a:ext cx="216" cy="216"/>
              <a:chOff x="4056" y="2336"/>
              <a:chExt cx="216" cy="216"/>
            </a:xfrm>
          </p:grpSpPr>
          <p:sp>
            <p:nvSpPr>
              <p:cNvPr id="13494" name="Oval 99"/>
              <p:cNvSpPr>
                <a:spLocks noChangeArrowheads="1"/>
              </p:cNvSpPr>
              <p:nvPr/>
            </p:nvSpPr>
            <p:spPr bwMode="auto">
              <a:xfrm>
                <a:off x="405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Line 100"/>
              <p:cNvSpPr>
                <a:spLocks noChangeShapeType="1"/>
              </p:cNvSpPr>
              <p:nvPr/>
            </p:nvSpPr>
            <p:spPr bwMode="auto">
              <a:xfrm>
                <a:off x="408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Line 101"/>
              <p:cNvSpPr>
                <a:spLocks noChangeShapeType="1"/>
              </p:cNvSpPr>
              <p:nvPr/>
            </p:nvSpPr>
            <p:spPr bwMode="auto">
              <a:xfrm flipH="1">
                <a:off x="408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90" name="Group 102"/>
            <p:cNvGrpSpPr>
              <a:grpSpLocks/>
            </p:cNvGrpSpPr>
            <p:nvPr/>
          </p:nvGrpSpPr>
          <p:grpSpPr bwMode="auto">
            <a:xfrm>
              <a:off x="4056" y="2904"/>
              <a:ext cx="216" cy="216"/>
              <a:chOff x="4056" y="2904"/>
              <a:chExt cx="216" cy="216"/>
            </a:xfrm>
          </p:grpSpPr>
          <p:sp>
            <p:nvSpPr>
              <p:cNvPr id="13491" name="Oval 103"/>
              <p:cNvSpPr>
                <a:spLocks noChangeArrowheads="1"/>
              </p:cNvSpPr>
              <p:nvPr/>
            </p:nvSpPr>
            <p:spPr bwMode="auto">
              <a:xfrm>
                <a:off x="405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Line 104"/>
              <p:cNvSpPr>
                <a:spLocks noChangeShapeType="1"/>
              </p:cNvSpPr>
              <p:nvPr/>
            </p:nvSpPr>
            <p:spPr bwMode="auto">
              <a:xfrm>
                <a:off x="408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Line 105"/>
              <p:cNvSpPr>
                <a:spLocks noChangeShapeType="1"/>
              </p:cNvSpPr>
              <p:nvPr/>
            </p:nvSpPr>
            <p:spPr bwMode="auto">
              <a:xfrm flipH="1">
                <a:off x="408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24" name="Rectangle 126"/>
          <p:cNvSpPr>
            <a:spLocks noChangeArrowheads="1"/>
          </p:cNvSpPr>
          <p:nvPr/>
        </p:nvSpPr>
        <p:spPr bwMode="auto">
          <a:xfrm>
            <a:off x="4732667" y="2159418"/>
            <a:ext cx="2379087" cy="1693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25" name="Rectangle 127"/>
          <p:cNvSpPr>
            <a:spLocks noChangeArrowheads="1"/>
          </p:cNvSpPr>
          <p:nvPr/>
        </p:nvSpPr>
        <p:spPr bwMode="auto">
          <a:xfrm>
            <a:off x="4764926" y="3304605"/>
            <a:ext cx="2379087" cy="1693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3327" name="Group 130"/>
          <p:cNvGrpSpPr>
            <a:grpSpLocks/>
          </p:cNvGrpSpPr>
          <p:nvPr/>
        </p:nvGrpSpPr>
        <p:grpSpPr bwMode="auto">
          <a:xfrm>
            <a:off x="4861702" y="2167482"/>
            <a:ext cx="145165" cy="145165"/>
            <a:chOff x="2112" y="1520"/>
            <a:chExt cx="144" cy="144"/>
          </a:xfrm>
        </p:grpSpPr>
        <p:sp>
          <p:nvSpPr>
            <p:cNvPr id="13485" name="Line 131"/>
            <p:cNvSpPr>
              <a:spLocks noChangeShapeType="1"/>
            </p:cNvSpPr>
            <p:nvPr/>
          </p:nvSpPr>
          <p:spPr bwMode="auto">
            <a:xfrm>
              <a:off x="211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Line 132"/>
            <p:cNvSpPr>
              <a:spLocks noChangeShapeType="1"/>
            </p:cNvSpPr>
            <p:nvPr/>
          </p:nvSpPr>
          <p:spPr bwMode="auto">
            <a:xfrm rot="10800000" flipH="1">
              <a:off x="218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8" name="Group 133"/>
          <p:cNvGrpSpPr>
            <a:grpSpLocks/>
          </p:cNvGrpSpPr>
          <p:nvPr/>
        </p:nvGrpSpPr>
        <p:grpSpPr bwMode="auto">
          <a:xfrm>
            <a:off x="5192355" y="2167482"/>
            <a:ext cx="145165" cy="145165"/>
            <a:chOff x="2440" y="1520"/>
            <a:chExt cx="144" cy="144"/>
          </a:xfrm>
        </p:grpSpPr>
        <p:sp>
          <p:nvSpPr>
            <p:cNvPr id="13483" name="Line 134"/>
            <p:cNvSpPr>
              <a:spLocks noChangeShapeType="1"/>
            </p:cNvSpPr>
            <p:nvPr/>
          </p:nvSpPr>
          <p:spPr bwMode="auto">
            <a:xfrm>
              <a:off x="244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4" name="Line 135"/>
            <p:cNvSpPr>
              <a:spLocks noChangeShapeType="1"/>
            </p:cNvSpPr>
            <p:nvPr/>
          </p:nvSpPr>
          <p:spPr bwMode="auto">
            <a:xfrm rot="10800000" flipH="1">
              <a:off x="251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9" name="Group 136"/>
          <p:cNvGrpSpPr>
            <a:grpSpLocks/>
          </p:cNvGrpSpPr>
          <p:nvPr/>
        </p:nvGrpSpPr>
        <p:grpSpPr bwMode="auto">
          <a:xfrm>
            <a:off x="5523008" y="2167482"/>
            <a:ext cx="145165" cy="145165"/>
            <a:chOff x="2768" y="1520"/>
            <a:chExt cx="144" cy="144"/>
          </a:xfrm>
        </p:grpSpPr>
        <p:sp>
          <p:nvSpPr>
            <p:cNvPr id="13481" name="Line 137"/>
            <p:cNvSpPr>
              <a:spLocks noChangeShapeType="1"/>
            </p:cNvSpPr>
            <p:nvPr/>
          </p:nvSpPr>
          <p:spPr bwMode="auto">
            <a:xfrm>
              <a:off x="2768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2" name="Line 138"/>
            <p:cNvSpPr>
              <a:spLocks noChangeShapeType="1"/>
            </p:cNvSpPr>
            <p:nvPr/>
          </p:nvSpPr>
          <p:spPr bwMode="auto">
            <a:xfrm rot="10800000" flipH="1">
              <a:off x="2840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0" name="Group 139"/>
          <p:cNvGrpSpPr>
            <a:grpSpLocks/>
          </p:cNvGrpSpPr>
          <p:nvPr/>
        </p:nvGrpSpPr>
        <p:grpSpPr bwMode="auto">
          <a:xfrm>
            <a:off x="5853660" y="2167482"/>
            <a:ext cx="145165" cy="145165"/>
            <a:chOff x="3096" y="1520"/>
            <a:chExt cx="144" cy="144"/>
          </a:xfrm>
        </p:grpSpPr>
        <p:sp>
          <p:nvSpPr>
            <p:cNvPr id="13479" name="Line 140"/>
            <p:cNvSpPr>
              <a:spLocks noChangeShapeType="1"/>
            </p:cNvSpPr>
            <p:nvPr/>
          </p:nvSpPr>
          <p:spPr bwMode="auto">
            <a:xfrm>
              <a:off x="3096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0" name="Line 141"/>
            <p:cNvSpPr>
              <a:spLocks noChangeShapeType="1"/>
            </p:cNvSpPr>
            <p:nvPr/>
          </p:nvSpPr>
          <p:spPr bwMode="auto">
            <a:xfrm rot="10800000" flipH="1">
              <a:off x="3168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1" name="Group 142"/>
          <p:cNvGrpSpPr>
            <a:grpSpLocks/>
          </p:cNvGrpSpPr>
          <p:nvPr/>
        </p:nvGrpSpPr>
        <p:grpSpPr bwMode="auto">
          <a:xfrm>
            <a:off x="6184313" y="2167482"/>
            <a:ext cx="145165" cy="145165"/>
            <a:chOff x="3424" y="1520"/>
            <a:chExt cx="144" cy="144"/>
          </a:xfrm>
        </p:grpSpPr>
        <p:sp>
          <p:nvSpPr>
            <p:cNvPr id="13477" name="Line 143"/>
            <p:cNvSpPr>
              <a:spLocks noChangeShapeType="1"/>
            </p:cNvSpPr>
            <p:nvPr/>
          </p:nvSpPr>
          <p:spPr bwMode="auto">
            <a:xfrm>
              <a:off x="3424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8" name="Line 144"/>
            <p:cNvSpPr>
              <a:spLocks noChangeShapeType="1"/>
            </p:cNvSpPr>
            <p:nvPr/>
          </p:nvSpPr>
          <p:spPr bwMode="auto">
            <a:xfrm rot="10800000" flipH="1">
              <a:off x="3496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2" name="Group 145"/>
          <p:cNvGrpSpPr>
            <a:grpSpLocks/>
          </p:cNvGrpSpPr>
          <p:nvPr/>
        </p:nvGrpSpPr>
        <p:grpSpPr bwMode="auto">
          <a:xfrm>
            <a:off x="6514966" y="2167482"/>
            <a:ext cx="145165" cy="145165"/>
            <a:chOff x="3752" y="1520"/>
            <a:chExt cx="144" cy="144"/>
          </a:xfrm>
        </p:grpSpPr>
        <p:sp>
          <p:nvSpPr>
            <p:cNvPr id="13475" name="Line 146"/>
            <p:cNvSpPr>
              <a:spLocks noChangeShapeType="1"/>
            </p:cNvSpPr>
            <p:nvPr/>
          </p:nvSpPr>
          <p:spPr bwMode="auto">
            <a:xfrm>
              <a:off x="375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Line 147"/>
            <p:cNvSpPr>
              <a:spLocks noChangeShapeType="1"/>
            </p:cNvSpPr>
            <p:nvPr/>
          </p:nvSpPr>
          <p:spPr bwMode="auto">
            <a:xfrm rot="10800000" flipH="1">
              <a:off x="382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3" name="Group 148"/>
          <p:cNvGrpSpPr>
            <a:grpSpLocks/>
          </p:cNvGrpSpPr>
          <p:nvPr/>
        </p:nvGrpSpPr>
        <p:grpSpPr bwMode="auto">
          <a:xfrm>
            <a:off x="6845619" y="2167482"/>
            <a:ext cx="145165" cy="145165"/>
            <a:chOff x="4080" y="1520"/>
            <a:chExt cx="144" cy="144"/>
          </a:xfrm>
        </p:grpSpPr>
        <p:sp>
          <p:nvSpPr>
            <p:cNvPr id="13473" name="Line 149"/>
            <p:cNvSpPr>
              <a:spLocks noChangeShapeType="1"/>
            </p:cNvSpPr>
            <p:nvPr/>
          </p:nvSpPr>
          <p:spPr bwMode="auto">
            <a:xfrm>
              <a:off x="408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Line 150"/>
            <p:cNvSpPr>
              <a:spLocks noChangeShapeType="1"/>
            </p:cNvSpPr>
            <p:nvPr/>
          </p:nvSpPr>
          <p:spPr bwMode="auto">
            <a:xfrm rot="10800000" flipH="1">
              <a:off x="415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4" name="Group 151"/>
          <p:cNvGrpSpPr>
            <a:grpSpLocks/>
          </p:cNvGrpSpPr>
          <p:nvPr/>
        </p:nvGrpSpPr>
        <p:grpSpPr bwMode="auto">
          <a:xfrm>
            <a:off x="4877831" y="3385252"/>
            <a:ext cx="2129081" cy="1008"/>
            <a:chOff x="2128" y="2728"/>
            <a:chExt cx="2112" cy="1"/>
          </a:xfrm>
        </p:grpSpPr>
        <p:sp>
          <p:nvSpPr>
            <p:cNvPr id="13466" name="Line 152"/>
            <p:cNvSpPr>
              <a:spLocks noChangeShapeType="1"/>
            </p:cNvSpPr>
            <p:nvPr/>
          </p:nvSpPr>
          <p:spPr bwMode="auto">
            <a:xfrm>
              <a:off x="212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Line 153"/>
            <p:cNvSpPr>
              <a:spLocks noChangeShapeType="1"/>
            </p:cNvSpPr>
            <p:nvPr/>
          </p:nvSpPr>
          <p:spPr bwMode="auto">
            <a:xfrm>
              <a:off x="245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Line 154"/>
            <p:cNvSpPr>
              <a:spLocks noChangeShapeType="1"/>
            </p:cNvSpPr>
            <p:nvPr/>
          </p:nvSpPr>
          <p:spPr bwMode="auto">
            <a:xfrm>
              <a:off x="2784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Line 155"/>
            <p:cNvSpPr>
              <a:spLocks noChangeShapeType="1"/>
            </p:cNvSpPr>
            <p:nvPr/>
          </p:nvSpPr>
          <p:spPr bwMode="auto">
            <a:xfrm>
              <a:off x="3112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Line 156"/>
            <p:cNvSpPr>
              <a:spLocks noChangeShapeType="1"/>
            </p:cNvSpPr>
            <p:nvPr/>
          </p:nvSpPr>
          <p:spPr bwMode="auto">
            <a:xfrm>
              <a:off x="3440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Line 157"/>
            <p:cNvSpPr>
              <a:spLocks noChangeShapeType="1"/>
            </p:cNvSpPr>
            <p:nvPr/>
          </p:nvSpPr>
          <p:spPr bwMode="auto">
            <a:xfrm>
              <a:off x="376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Line 158"/>
            <p:cNvSpPr>
              <a:spLocks noChangeShapeType="1"/>
            </p:cNvSpPr>
            <p:nvPr/>
          </p:nvSpPr>
          <p:spPr bwMode="auto">
            <a:xfrm>
              <a:off x="409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5" name="Line 159"/>
          <p:cNvSpPr>
            <a:spLocks noChangeShapeType="1"/>
          </p:cNvSpPr>
          <p:nvPr/>
        </p:nvSpPr>
        <p:spPr bwMode="auto">
          <a:xfrm rot="10800000" flipH="1">
            <a:off x="5063320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6" name="Line 160"/>
          <p:cNvSpPr>
            <a:spLocks noChangeShapeType="1"/>
          </p:cNvSpPr>
          <p:nvPr/>
        </p:nvSpPr>
        <p:spPr bwMode="auto">
          <a:xfrm rot="10800000" flipH="1">
            <a:off x="5635913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7" name="Line 161"/>
          <p:cNvSpPr>
            <a:spLocks noChangeShapeType="1"/>
          </p:cNvSpPr>
          <p:nvPr/>
        </p:nvSpPr>
        <p:spPr bwMode="auto">
          <a:xfrm rot="10800000" flipH="1">
            <a:off x="6208507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8" name="Line 162"/>
          <p:cNvSpPr>
            <a:spLocks noChangeShapeType="1"/>
          </p:cNvSpPr>
          <p:nvPr/>
        </p:nvSpPr>
        <p:spPr bwMode="auto">
          <a:xfrm rot="10800000" flipH="1">
            <a:off x="6781101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452" name="Rectangle 164"/>
          <p:cNvSpPr>
            <a:spLocks noChangeArrowheads="1"/>
          </p:cNvSpPr>
          <p:nvPr/>
        </p:nvSpPr>
        <p:spPr bwMode="auto">
          <a:xfrm>
            <a:off x="5958502" y="2667494"/>
            <a:ext cx="129035" cy="27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200" dirty="0"/>
          </a:p>
        </p:txBody>
      </p:sp>
      <p:grpSp>
        <p:nvGrpSpPr>
          <p:cNvPr id="13340" name="Group 285"/>
          <p:cNvGrpSpPr>
            <a:grpSpLocks/>
          </p:cNvGrpSpPr>
          <p:nvPr/>
        </p:nvGrpSpPr>
        <p:grpSpPr bwMode="auto">
          <a:xfrm>
            <a:off x="7328493" y="1215847"/>
            <a:ext cx="1936536" cy="3217816"/>
            <a:chOff x="4559" y="719"/>
            <a:chExt cx="1921" cy="3192"/>
          </a:xfrm>
        </p:grpSpPr>
        <p:grpSp>
          <p:nvGrpSpPr>
            <p:cNvPr id="13347" name="Group 166"/>
            <p:cNvGrpSpPr>
              <a:grpSpLocks/>
            </p:cNvGrpSpPr>
            <p:nvPr/>
          </p:nvGrpSpPr>
          <p:grpSpPr bwMode="auto">
            <a:xfrm rot="5400000">
              <a:off x="5411" y="-133"/>
              <a:ext cx="216" cy="1920"/>
              <a:chOff x="1576" y="1200"/>
              <a:chExt cx="216" cy="1920"/>
            </a:xfrm>
          </p:grpSpPr>
          <p:grpSp>
            <p:nvGrpSpPr>
              <p:cNvPr id="13450" name="Group 167"/>
              <p:cNvGrpSpPr>
                <a:grpSpLocks/>
              </p:cNvGrpSpPr>
              <p:nvPr/>
            </p:nvGrpSpPr>
            <p:grpSpPr bwMode="auto">
              <a:xfrm>
                <a:off x="1576" y="1200"/>
                <a:ext cx="216" cy="216"/>
                <a:chOff x="1576" y="1200"/>
                <a:chExt cx="216" cy="216"/>
              </a:xfrm>
            </p:grpSpPr>
            <p:sp>
              <p:nvSpPr>
                <p:cNvPr id="13463" name="Oval 168"/>
                <p:cNvSpPr>
                  <a:spLocks noChangeArrowheads="1"/>
                </p:cNvSpPr>
                <p:nvPr/>
              </p:nvSpPr>
              <p:spPr bwMode="auto">
                <a:xfrm>
                  <a:off x="1576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4" name="Line 169"/>
                <p:cNvSpPr>
                  <a:spLocks noChangeShapeType="1"/>
                </p:cNvSpPr>
                <p:nvPr/>
              </p:nvSpPr>
              <p:spPr bwMode="auto">
                <a:xfrm>
                  <a:off x="1600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5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1608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1" name="Group 171"/>
              <p:cNvGrpSpPr>
                <a:grpSpLocks/>
              </p:cNvGrpSpPr>
              <p:nvPr/>
            </p:nvGrpSpPr>
            <p:grpSpPr bwMode="auto">
              <a:xfrm>
                <a:off x="1576" y="1768"/>
                <a:ext cx="216" cy="216"/>
                <a:chOff x="1576" y="1768"/>
                <a:chExt cx="216" cy="216"/>
              </a:xfrm>
            </p:grpSpPr>
            <p:sp>
              <p:nvSpPr>
                <p:cNvPr id="13460" name="Oval 172"/>
                <p:cNvSpPr>
                  <a:spLocks noChangeArrowheads="1"/>
                </p:cNvSpPr>
                <p:nvPr/>
              </p:nvSpPr>
              <p:spPr bwMode="auto">
                <a:xfrm>
                  <a:off x="1576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1" name="Line 173"/>
                <p:cNvSpPr>
                  <a:spLocks noChangeShapeType="1"/>
                </p:cNvSpPr>
                <p:nvPr/>
              </p:nvSpPr>
              <p:spPr bwMode="auto">
                <a:xfrm>
                  <a:off x="1600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2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08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2" name="Group 175"/>
              <p:cNvGrpSpPr>
                <a:grpSpLocks/>
              </p:cNvGrpSpPr>
              <p:nvPr/>
            </p:nvGrpSpPr>
            <p:grpSpPr bwMode="auto">
              <a:xfrm>
                <a:off x="1576" y="2336"/>
                <a:ext cx="216" cy="216"/>
                <a:chOff x="1576" y="2336"/>
                <a:chExt cx="216" cy="216"/>
              </a:xfrm>
            </p:grpSpPr>
            <p:sp>
              <p:nvSpPr>
                <p:cNvPr id="13457" name="Oval 176"/>
                <p:cNvSpPr>
                  <a:spLocks noChangeArrowheads="1"/>
                </p:cNvSpPr>
                <p:nvPr/>
              </p:nvSpPr>
              <p:spPr bwMode="auto">
                <a:xfrm>
                  <a:off x="1576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8" name="Line 177"/>
                <p:cNvSpPr>
                  <a:spLocks noChangeShapeType="1"/>
                </p:cNvSpPr>
                <p:nvPr/>
              </p:nvSpPr>
              <p:spPr bwMode="auto">
                <a:xfrm>
                  <a:off x="1600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9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1608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3" name="Group 179"/>
              <p:cNvGrpSpPr>
                <a:grpSpLocks/>
              </p:cNvGrpSpPr>
              <p:nvPr/>
            </p:nvGrpSpPr>
            <p:grpSpPr bwMode="auto">
              <a:xfrm>
                <a:off x="1576" y="2904"/>
                <a:ext cx="216" cy="216"/>
                <a:chOff x="1576" y="2904"/>
                <a:chExt cx="216" cy="216"/>
              </a:xfrm>
            </p:grpSpPr>
            <p:sp>
              <p:nvSpPr>
                <p:cNvPr id="13454" name="Oval 180"/>
                <p:cNvSpPr>
                  <a:spLocks noChangeArrowheads="1"/>
                </p:cNvSpPr>
                <p:nvPr/>
              </p:nvSpPr>
              <p:spPr bwMode="auto">
                <a:xfrm>
                  <a:off x="1576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5" name="Line 181"/>
                <p:cNvSpPr>
                  <a:spLocks noChangeShapeType="1"/>
                </p:cNvSpPr>
                <p:nvPr/>
              </p:nvSpPr>
              <p:spPr bwMode="auto">
                <a:xfrm>
                  <a:off x="1600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6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1608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8" name="Group 183"/>
            <p:cNvGrpSpPr>
              <a:grpSpLocks/>
            </p:cNvGrpSpPr>
            <p:nvPr/>
          </p:nvGrpSpPr>
          <p:grpSpPr bwMode="auto">
            <a:xfrm rot="5400000">
              <a:off x="5411" y="355"/>
              <a:ext cx="216" cy="1920"/>
              <a:chOff x="2064" y="1200"/>
              <a:chExt cx="216" cy="1920"/>
            </a:xfrm>
          </p:grpSpPr>
          <p:grpSp>
            <p:nvGrpSpPr>
              <p:cNvPr id="13434" name="Group 184"/>
              <p:cNvGrpSpPr>
                <a:grpSpLocks/>
              </p:cNvGrpSpPr>
              <p:nvPr/>
            </p:nvGrpSpPr>
            <p:grpSpPr bwMode="auto">
              <a:xfrm>
                <a:off x="2064" y="1200"/>
                <a:ext cx="216" cy="216"/>
                <a:chOff x="2064" y="1200"/>
                <a:chExt cx="216" cy="216"/>
              </a:xfrm>
            </p:grpSpPr>
            <p:sp>
              <p:nvSpPr>
                <p:cNvPr id="13447" name="Oval 185"/>
                <p:cNvSpPr>
                  <a:spLocks noChangeArrowheads="1"/>
                </p:cNvSpPr>
                <p:nvPr/>
              </p:nvSpPr>
              <p:spPr bwMode="auto">
                <a:xfrm>
                  <a:off x="2064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8" name="Line 186"/>
                <p:cNvSpPr>
                  <a:spLocks noChangeShapeType="1"/>
                </p:cNvSpPr>
                <p:nvPr/>
              </p:nvSpPr>
              <p:spPr bwMode="auto">
                <a:xfrm>
                  <a:off x="2088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9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2096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5" name="Group 188"/>
              <p:cNvGrpSpPr>
                <a:grpSpLocks/>
              </p:cNvGrpSpPr>
              <p:nvPr/>
            </p:nvGrpSpPr>
            <p:grpSpPr bwMode="auto">
              <a:xfrm>
                <a:off x="2064" y="1768"/>
                <a:ext cx="216" cy="216"/>
                <a:chOff x="2064" y="1768"/>
                <a:chExt cx="216" cy="216"/>
              </a:xfrm>
            </p:grpSpPr>
            <p:sp>
              <p:nvSpPr>
                <p:cNvPr id="13444" name="Oval 189"/>
                <p:cNvSpPr>
                  <a:spLocks noChangeArrowheads="1"/>
                </p:cNvSpPr>
                <p:nvPr/>
              </p:nvSpPr>
              <p:spPr bwMode="auto">
                <a:xfrm>
                  <a:off x="2064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5" name="Line 190"/>
                <p:cNvSpPr>
                  <a:spLocks noChangeShapeType="1"/>
                </p:cNvSpPr>
                <p:nvPr/>
              </p:nvSpPr>
              <p:spPr bwMode="auto">
                <a:xfrm>
                  <a:off x="2088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6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2096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6" name="Group 192"/>
              <p:cNvGrpSpPr>
                <a:grpSpLocks/>
              </p:cNvGrpSpPr>
              <p:nvPr/>
            </p:nvGrpSpPr>
            <p:grpSpPr bwMode="auto">
              <a:xfrm>
                <a:off x="2064" y="2336"/>
                <a:ext cx="216" cy="216"/>
                <a:chOff x="2064" y="2336"/>
                <a:chExt cx="216" cy="216"/>
              </a:xfrm>
            </p:grpSpPr>
            <p:sp>
              <p:nvSpPr>
                <p:cNvPr id="13441" name="Oval 193"/>
                <p:cNvSpPr>
                  <a:spLocks noChangeArrowheads="1"/>
                </p:cNvSpPr>
                <p:nvPr/>
              </p:nvSpPr>
              <p:spPr bwMode="auto">
                <a:xfrm>
                  <a:off x="2064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2" name="Line 194"/>
                <p:cNvSpPr>
                  <a:spLocks noChangeShapeType="1"/>
                </p:cNvSpPr>
                <p:nvPr/>
              </p:nvSpPr>
              <p:spPr bwMode="auto">
                <a:xfrm>
                  <a:off x="2088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3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2096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7" name="Group 196"/>
              <p:cNvGrpSpPr>
                <a:grpSpLocks/>
              </p:cNvGrpSpPr>
              <p:nvPr/>
            </p:nvGrpSpPr>
            <p:grpSpPr bwMode="auto">
              <a:xfrm>
                <a:off x="2064" y="2904"/>
                <a:ext cx="216" cy="216"/>
                <a:chOff x="2064" y="2904"/>
                <a:chExt cx="216" cy="216"/>
              </a:xfrm>
            </p:grpSpPr>
            <p:sp>
              <p:nvSpPr>
                <p:cNvPr id="13438" name="Oval 197"/>
                <p:cNvSpPr>
                  <a:spLocks noChangeArrowheads="1"/>
                </p:cNvSpPr>
                <p:nvPr/>
              </p:nvSpPr>
              <p:spPr bwMode="auto">
                <a:xfrm>
                  <a:off x="2064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9" name="Line 198"/>
                <p:cNvSpPr>
                  <a:spLocks noChangeShapeType="1"/>
                </p:cNvSpPr>
                <p:nvPr/>
              </p:nvSpPr>
              <p:spPr bwMode="auto">
                <a:xfrm>
                  <a:off x="2088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0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2096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9" name="Group 200"/>
            <p:cNvGrpSpPr>
              <a:grpSpLocks/>
            </p:cNvGrpSpPr>
            <p:nvPr/>
          </p:nvGrpSpPr>
          <p:grpSpPr bwMode="auto">
            <a:xfrm rot="5400000">
              <a:off x="5411" y="859"/>
              <a:ext cx="216" cy="1920"/>
              <a:chOff x="2568" y="1200"/>
              <a:chExt cx="216" cy="1920"/>
            </a:xfrm>
          </p:grpSpPr>
          <p:grpSp>
            <p:nvGrpSpPr>
              <p:cNvPr id="13418" name="Group 201"/>
              <p:cNvGrpSpPr>
                <a:grpSpLocks/>
              </p:cNvGrpSpPr>
              <p:nvPr/>
            </p:nvGrpSpPr>
            <p:grpSpPr bwMode="auto">
              <a:xfrm>
                <a:off x="2568" y="1200"/>
                <a:ext cx="216" cy="216"/>
                <a:chOff x="2568" y="1200"/>
                <a:chExt cx="216" cy="216"/>
              </a:xfrm>
            </p:grpSpPr>
            <p:sp>
              <p:nvSpPr>
                <p:cNvPr id="13431" name="Oval 202"/>
                <p:cNvSpPr>
                  <a:spLocks noChangeArrowheads="1"/>
                </p:cNvSpPr>
                <p:nvPr/>
              </p:nvSpPr>
              <p:spPr bwMode="auto">
                <a:xfrm>
                  <a:off x="2568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2" name="Line 203"/>
                <p:cNvSpPr>
                  <a:spLocks noChangeShapeType="1"/>
                </p:cNvSpPr>
                <p:nvPr/>
              </p:nvSpPr>
              <p:spPr bwMode="auto">
                <a:xfrm>
                  <a:off x="2592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3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600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19" name="Group 205"/>
              <p:cNvGrpSpPr>
                <a:grpSpLocks/>
              </p:cNvGrpSpPr>
              <p:nvPr/>
            </p:nvGrpSpPr>
            <p:grpSpPr bwMode="auto">
              <a:xfrm>
                <a:off x="2568" y="1768"/>
                <a:ext cx="216" cy="216"/>
                <a:chOff x="2568" y="1768"/>
                <a:chExt cx="216" cy="216"/>
              </a:xfrm>
            </p:grpSpPr>
            <p:sp>
              <p:nvSpPr>
                <p:cNvPr id="13428" name="Oval 206"/>
                <p:cNvSpPr>
                  <a:spLocks noChangeArrowheads="1"/>
                </p:cNvSpPr>
                <p:nvPr/>
              </p:nvSpPr>
              <p:spPr bwMode="auto">
                <a:xfrm>
                  <a:off x="2568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9" name="Line 207"/>
                <p:cNvSpPr>
                  <a:spLocks noChangeShapeType="1"/>
                </p:cNvSpPr>
                <p:nvPr/>
              </p:nvSpPr>
              <p:spPr bwMode="auto">
                <a:xfrm>
                  <a:off x="2592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0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600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20" name="Group 209"/>
              <p:cNvGrpSpPr>
                <a:grpSpLocks/>
              </p:cNvGrpSpPr>
              <p:nvPr/>
            </p:nvGrpSpPr>
            <p:grpSpPr bwMode="auto">
              <a:xfrm>
                <a:off x="2568" y="2336"/>
                <a:ext cx="216" cy="216"/>
                <a:chOff x="2568" y="2336"/>
                <a:chExt cx="216" cy="216"/>
              </a:xfrm>
            </p:grpSpPr>
            <p:sp>
              <p:nvSpPr>
                <p:cNvPr id="13425" name="Oval 210"/>
                <p:cNvSpPr>
                  <a:spLocks noChangeArrowheads="1"/>
                </p:cNvSpPr>
                <p:nvPr/>
              </p:nvSpPr>
              <p:spPr bwMode="auto">
                <a:xfrm>
                  <a:off x="2568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6" name="Line 211"/>
                <p:cNvSpPr>
                  <a:spLocks noChangeShapeType="1"/>
                </p:cNvSpPr>
                <p:nvPr/>
              </p:nvSpPr>
              <p:spPr bwMode="auto">
                <a:xfrm>
                  <a:off x="2592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7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2600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21" name="Group 213"/>
              <p:cNvGrpSpPr>
                <a:grpSpLocks/>
              </p:cNvGrpSpPr>
              <p:nvPr/>
            </p:nvGrpSpPr>
            <p:grpSpPr bwMode="auto">
              <a:xfrm>
                <a:off x="2568" y="2904"/>
                <a:ext cx="216" cy="216"/>
                <a:chOff x="2568" y="2904"/>
                <a:chExt cx="216" cy="216"/>
              </a:xfrm>
            </p:grpSpPr>
            <p:sp>
              <p:nvSpPr>
                <p:cNvPr id="13422" name="Oval 214"/>
                <p:cNvSpPr>
                  <a:spLocks noChangeArrowheads="1"/>
                </p:cNvSpPr>
                <p:nvPr/>
              </p:nvSpPr>
              <p:spPr bwMode="auto">
                <a:xfrm>
                  <a:off x="2568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3" name="Line 215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2600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0" name="Group 217"/>
            <p:cNvGrpSpPr>
              <a:grpSpLocks/>
            </p:cNvGrpSpPr>
            <p:nvPr/>
          </p:nvGrpSpPr>
          <p:grpSpPr bwMode="auto">
            <a:xfrm rot="5400000">
              <a:off x="5412" y="1356"/>
              <a:ext cx="216" cy="1920"/>
              <a:chOff x="3064" y="1200"/>
              <a:chExt cx="216" cy="1920"/>
            </a:xfrm>
          </p:grpSpPr>
          <p:grpSp>
            <p:nvGrpSpPr>
              <p:cNvPr id="13402" name="Group 218"/>
              <p:cNvGrpSpPr>
                <a:grpSpLocks/>
              </p:cNvGrpSpPr>
              <p:nvPr/>
            </p:nvGrpSpPr>
            <p:grpSpPr bwMode="auto">
              <a:xfrm>
                <a:off x="3064" y="1200"/>
                <a:ext cx="216" cy="216"/>
                <a:chOff x="3064" y="1200"/>
                <a:chExt cx="216" cy="216"/>
              </a:xfrm>
            </p:grpSpPr>
            <p:sp>
              <p:nvSpPr>
                <p:cNvPr id="13415" name="Oval 219"/>
                <p:cNvSpPr>
                  <a:spLocks noChangeArrowheads="1"/>
                </p:cNvSpPr>
                <p:nvPr/>
              </p:nvSpPr>
              <p:spPr bwMode="auto">
                <a:xfrm>
                  <a:off x="3064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" name="Line 220"/>
                <p:cNvSpPr>
                  <a:spLocks noChangeShapeType="1"/>
                </p:cNvSpPr>
                <p:nvPr/>
              </p:nvSpPr>
              <p:spPr bwMode="auto">
                <a:xfrm>
                  <a:off x="3088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3096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3" name="Group 222"/>
              <p:cNvGrpSpPr>
                <a:grpSpLocks/>
              </p:cNvGrpSpPr>
              <p:nvPr/>
            </p:nvGrpSpPr>
            <p:grpSpPr bwMode="auto">
              <a:xfrm>
                <a:off x="3064" y="1768"/>
                <a:ext cx="216" cy="216"/>
                <a:chOff x="3064" y="1768"/>
                <a:chExt cx="216" cy="216"/>
              </a:xfrm>
            </p:grpSpPr>
            <p:sp>
              <p:nvSpPr>
                <p:cNvPr id="13412" name="Oval 223"/>
                <p:cNvSpPr>
                  <a:spLocks noChangeArrowheads="1"/>
                </p:cNvSpPr>
                <p:nvPr/>
              </p:nvSpPr>
              <p:spPr bwMode="auto">
                <a:xfrm>
                  <a:off x="3064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3" name="Line 224"/>
                <p:cNvSpPr>
                  <a:spLocks noChangeShapeType="1"/>
                </p:cNvSpPr>
                <p:nvPr/>
              </p:nvSpPr>
              <p:spPr bwMode="auto">
                <a:xfrm>
                  <a:off x="3088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4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3096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4" name="Group 226"/>
              <p:cNvGrpSpPr>
                <a:grpSpLocks/>
              </p:cNvGrpSpPr>
              <p:nvPr/>
            </p:nvGrpSpPr>
            <p:grpSpPr bwMode="auto">
              <a:xfrm>
                <a:off x="3064" y="2336"/>
                <a:ext cx="216" cy="216"/>
                <a:chOff x="3064" y="2336"/>
                <a:chExt cx="216" cy="216"/>
              </a:xfrm>
            </p:grpSpPr>
            <p:sp>
              <p:nvSpPr>
                <p:cNvPr id="13409" name="Oval 227"/>
                <p:cNvSpPr>
                  <a:spLocks noChangeArrowheads="1"/>
                </p:cNvSpPr>
                <p:nvPr/>
              </p:nvSpPr>
              <p:spPr bwMode="auto">
                <a:xfrm>
                  <a:off x="3064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0" name="Line 228"/>
                <p:cNvSpPr>
                  <a:spLocks noChangeShapeType="1"/>
                </p:cNvSpPr>
                <p:nvPr/>
              </p:nvSpPr>
              <p:spPr bwMode="auto">
                <a:xfrm>
                  <a:off x="3088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1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3096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5" name="Group 230"/>
              <p:cNvGrpSpPr>
                <a:grpSpLocks/>
              </p:cNvGrpSpPr>
              <p:nvPr/>
            </p:nvGrpSpPr>
            <p:grpSpPr bwMode="auto">
              <a:xfrm>
                <a:off x="3064" y="2904"/>
                <a:ext cx="216" cy="216"/>
                <a:chOff x="3064" y="2904"/>
                <a:chExt cx="216" cy="216"/>
              </a:xfrm>
            </p:grpSpPr>
            <p:sp>
              <p:nvSpPr>
                <p:cNvPr id="13406" name="Oval 231"/>
                <p:cNvSpPr>
                  <a:spLocks noChangeArrowheads="1"/>
                </p:cNvSpPr>
                <p:nvPr/>
              </p:nvSpPr>
              <p:spPr bwMode="auto">
                <a:xfrm>
                  <a:off x="3064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7" name="Line 232"/>
                <p:cNvSpPr>
                  <a:spLocks noChangeShapeType="1"/>
                </p:cNvSpPr>
                <p:nvPr/>
              </p:nvSpPr>
              <p:spPr bwMode="auto">
                <a:xfrm>
                  <a:off x="3088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8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3096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1" name="Group 234"/>
            <p:cNvGrpSpPr>
              <a:grpSpLocks/>
            </p:cNvGrpSpPr>
            <p:nvPr/>
          </p:nvGrpSpPr>
          <p:grpSpPr bwMode="auto">
            <a:xfrm rot="5400000">
              <a:off x="5411" y="1851"/>
              <a:ext cx="216" cy="1920"/>
              <a:chOff x="3560" y="1200"/>
              <a:chExt cx="216" cy="1920"/>
            </a:xfrm>
          </p:grpSpPr>
          <p:grpSp>
            <p:nvGrpSpPr>
              <p:cNvPr id="13386" name="Group 235"/>
              <p:cNvGrpSpPr>
                <a:grpSpLocks/>
              </p:cNvGrpSpPr>
              <p:nvPr/>
            </p:nvGrpSpPr>
            <p:grpSpPr bwMode="auto">
              <a:xfrm>
                <a:off x="3560" y="1200"/>
                <a:ext cx="216" cy="216"/>
                <a:chOff x="3560" y="1200"/>
                <a:chExt cx="216" cy="216"/>
              </a:xfrm>
            </p:grpSpPr>
            <p:sp>
              <p:nvSpPr>
                <p:cNvPr id="13399" name="Oval 236"/>
                <p:cNvSpPr>
                  <a:spLocks noChangeArrowheads="1"/>
                </p:cNvSpPr>
                <p:nvPr/>
              </p:nvSpPr>
              <p:spPr bwMode="auto">
                <a:xfrm>
                  <a:off x="3560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0" name="Line 237"/>
                <p:cNvSpPr>
                  <a:spLocks noChangeShapeType="1"/>
                </p:cNvSpPr>
                <p:nvPr/>
              </p:nvSpPr>
              <p:spPr bwMode="auto">
                <a:xfrm>
                  <a:off x="3584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1" name="Line 238"/>
                <p:cNvSpPr>
                  <a:spLocks noChangeShapeType="1"/>
                </p:cNvSpPr>
                <p:nvPr/>
              </p:nvSpPr>
              <p:spPr bwMode="auto">
                <a:xfrm flipH="1">
                  <a:off x="3592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7" name="Group 239"/>
              <p:cNvGrpSpPr>
                <a:grpSpLocks/>
              </p:cNvGrpSpPr>
              <p:nvPr/>
            </p:nvGrpSpPr>
            <p:grpSpPr bwMode="auto">
              <a:xfrm>
                <a:off x="3560" y="1768"/>
                <a:ext cx="216" cy="216"/>
                <a:chOff x="3560" y="1768"/>
                <a:chExt cx="216" cy="216"/>
              </a:xfrm>
            </p:grpSpPr>
            <p:sp>
              <p:nvSpPr>
                <p:cNvPr id="13396" name="Oval 240"/>
                <p:cNvSpPr>
                  <a:spLocks noChangeArrowheads="1"/>
                </p:cNvSpPr>
                <p:nvPr/>
              </p:nvSpPr>
              <p:spPr bwMode="auto">
                <a:xfrm>
                  <a:off x="3560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7" name="Line 241"/>
                <p:cNvSpPr>
                  <a:spLocks noChangeShapeType="1"/>
                </p:cNvSpPr>
                <p:nvPr/>
              </p:nvSpPr>
              <p:spPr bwMode="auto">
                <a:xfrm>
                  <a:off x="3584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8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3592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8" name="Group 243"/>
              <p:cNvGrpSpPr>
                <a:grpSpLocks/>
              </p:cNvGrpSpPr>
              <p:nvPr/>
            </p:nvGrpSpPr>
            <p:grpSpPr bwMode="auto">
              <a:xfrm>
                <a:off x="3560" y="2336"/>
                <a:ext cx="216" cy="216"/>
                <a:chOff x="3560" y="2336"/>
                <a:chExt cx="216" cy="216"/>
              </a:xfrm>
            </p:grpSpPr>
            <p:sp>
              <p:nvSpPr>
                <p:cNvPr id="13393" name="Oval 244"/>
                <p:cNvSpPr>
                  <a:spLocks noChangeArrowheads="1"/>
                </p:cNvSpPr>
                <p:nvPr/>
              </p:nvSpPr>
              <p:spPr bwMode="auto">
                <a:xfrm>
                  <a:off x="3560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4" name="Line 245"/>
                <p:cNvSpPr>
                  <a:spLocks noChangeShapeType="1"/>
                </p:cNvSpPr>
                <p:nvPr/>
              </p:nvSpPr>
              <p:spPr bwMode="auto">
                <a:xfrm>
                  <a:off x="3584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5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3592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9" name="Group 247"/>
              <p:cNvGrpSpPr>
                <a:grpSpLocks/>
              </p:cNvGrpSpPr>
              <p:nvPr/>
            </p:nvGrpSpPr>
            <p:grpSpPr bwMode="auto">
              <a:xfrm>
                <a:off x="3560" y="2904"/>
                <a:ext cx="216" cy="216"/>
                <a:chOff x="3560" y="2904"/>
                <a:chExt cx="216" cy="216"/>
              </a:xfrm>
            </p:grpSpPr>
            <p:sp>
              <p:nvSpPr>
                <p:cNvPr id="13390" name="Oval 248"/>
                <p:cNvSpPr>
                  <a:spLocks noChangeArrowheads="1"/>
                </p:cNvSpPr>
                <p:nvPr/>
              </p:nvSpPr>
              <p:spPr bwMode="auto">
                <a:xfrm>
                  <a:off x="3560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1" name="Line 249"/>
                <p:cNvSpPr>
                  <a:spLocks noChangeShapeType="1"/>
                </p:cNvSpPr>
                <p:nvPr/>
              </p:nvSpPr>
              <p:spPr bwMode="auto">
                <a:xfrm>
                  <a:off x="3584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2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3592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2" name="Group 251"/>
            <p:cNvGrpSpPr>
              <a:grpSpLocks/>
            </p:cNvGrpSpPr>
            <p:nvPr/>
          </p:nvGrpSpPr>
          <p:grpSpPr bwMode="auto">
            <a:xfrm rot="5400000">
              <a:off x="5411" y="2347"/>
              <a:ext cx="216" cy="1920"/>
              <a:chOff x="4056" y="1200"/>
              <a:chExt cx="216" cy="1920"/>
            </a:xfrm>
          </p:grpSpPr>
          <p:grpSp>
            <p:nvGrpSpPr>
              <p:cNvPr id="13370" name="Group 252"/>
              <p:cNvGrpSpPr>
                <a:grpSpLocks/>
              </p:cNvGrpSpPr>
              <p:nvPr/>
            </p:nvGrpSpPr>
            <p:grpSpPr bwMode="auto">
              <a:xfrm>
                <a:off x="4056" y="1200"/>
                <a:ext cx="216" cy="216"/>
                <a:chOff x="4056" y="1200"/>
                <a:chExt cx="216" cy="216"/>
              </a:xfrm>
            </p:grpSpPr>
            <p:sp>
              <p:nvSpPr>
                <p:cNvPr id="13383" name="Oval 253"/>
                <p:cNvSpPr>
                  <a:spLocks noChangeArrowheads="1"/>
                </p:cNvSpPr>
                <p:nvPr/>
              </p:nvSpPr>
              <p:spPr bwMode="auto">
                <a:xfrm>
                  <a:off x="4056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4" name="Line 254"/>
                <p:cNvSpPr>
                  <a:spLocks noChangeShapeType="1"/>
                </p:cNvSpPr>
                <p:nvPr/>
              </p:nvSpPr>
              <p:spPr bwMode="auto">
                <a:xfrm>
                  <a:off x="4080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5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4088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1" name="Group 256"/>
              <p:cNvGrpSpPr>
                <a:grpSpLocks/>
              </p:cNvGrpSpPr>
              <p:nvPr/>
            </p:nvGrpSpPr>
            <p:grpSpPr bwMode="auto">
              <a:xfrm>
                <a:off x="4056" y="1768"/>
                <a:ext cx="216" cy="216"/>
                <a:chOff x="4056" y="1768"/>
                <a:chExt cx="216" cy="216"/>
              </a:xfrm>
            </p:grpSpPr>
            <p:sp>
              <p:nvSpPr>
                <p:cNvPr id="13380" name="Oval 257"/>
                <p:cNvSpPr>
                  <a:spLocks noChangeArrowheads="1"/>
                </p:cNvSpPr>
                <p:nvPr/>
              </p:nvSpPr>
              <p:spPr bwMode="auto">
                <a:xfrm>
                  <a:off x="4056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1" name="Line 258"/>
                <p:cNvSpPr>
                  <a:spLocks noChangeShapeType="1"/>
                </p:cNvSpPr>
                <p:nvPr/>
              </p:nvSpPr>
              <p:spPr bwMode="auto">
                <a:xfrm>
                  <a:off x="4080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2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4088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2" name="Group 260"/>
              <p:cNvGrpSpPr>
                <a:grpSpLocks/>
              </p:cNvGrpSpPr>
              <p:nvPr/>
            </p:nvGrpSpPr>
            <p:grpSpPr bwMode="auto">
              <a:xfrm>
                <a:off x="4056" y="2336"/>
                <a:ext cx="216" cy="216"/>
                <a:chOff x="4056" y="2336"/>
                <a:chExt cx="216" cy="216"/>
              </a:xfrm>
            </p:grpSpPr>
            <p:sp>
              <p:nvSpPr>
                <p:cNvPr id="13377" name="Oval 261"/>
                <p:cNvSpPr>
                  <a:spLocks noChangeArrowheads="1"/>
                </p:cNvSpPr>
                <p:nvPr/>
              </p:nvSpPr>
              <p:spPr bwMode="auto">
                <a:xfrm>
                  <a:off x="4056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8" name="Line 262"/>
                <p:cNvSpPr>
                  <a:spLocks noChangeShapeType="1"/>
                </p:cNvSpPr>
                <p:nvPr/>
              </p:nvSpPr>
              <p:spPr bwMode="auto">
                <a:xfrm>
                  <a:off x="4080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9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4088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3" name="Group 264"/>
              <p:cNvGrpSpPr>
                <a:grpSpLocks/>
              </p:cNvGrpSpPr>
              <p:nvPr/>
            </p:nvGrpSpPr>
            <p:grpSpPr bwMode="auto">
              <a:xfrm>
                <a:off x="4056" y="2904"/>
                <a:ext cx="216" cy="216"/>
                <a:chOff x="4056" y="2904"/>
                <a:chExt cx="216" cy="216"/>
              </a:xfrm>
            </p:grpSpPr>
            <p:sp>
              <p:nvSpPr>
                <p:cNvPr id="13374" name="Oval 265"/>
                <p:cNvSpPr>
                  <a:spLocks noChangeArrowheads="1"/>
                </p:cNvSpPr>
                <p:nvPr/>
              </p:nvSpPr>
              <p:spPr bwMode="auto">
                <a:xfrm>
                  <a:off x="4056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5" name="Line 266"/>
                <p:cNvSpPr>
                  <a:spLocks noChangeShapeType="1"/>
                </p:cNvSpPr>
                <p:nvPr/>
              </p:nvSpPr>
              <p:spPr bwMode="auto">
                <a:xfrm>
                  <a:off x="4080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6" name="Line 267"/>
                <p:cNvSpPr>
                  <a:spLocks noChangeShapeType="1"/>
                </p:cNvSpPr>
                <p:nvPr/>
              </p:nvSpPr>
              <p:spPr bwMode="auto">
                <a:xfrm flipH="1">
                  <a:off x="4088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3" name="Group 268"/>
            <p:cNvGrpSpPr>
              <a:grpSpLocks/>
            </p:cNvGrpSpPr>
            <p:nvPr/>
          </p:nvGrpSpPr>
          <p:grpSpPr bwMode="auto">
            <a:xfrm rot="5400000">
              <a:off x="5411" y="2843"/>
              <a:ext cx="216" cy="1920"/>
              <a:chOff x="4552" y="1200"/>
              <a:chExt cx="216" cy="1920"/>
            </a:xfrm>
          </p:grpSpPr>
          <p:grpSp>
            <p:nvGrpSpPr>
              <p:cNvPr id="13354" name="Group 269"/>
              <p:cNvGrpSpPr>
                <a:grpSpLocks/>
              </p:cNvGrpSpPr>
              <p:nvPr/>
            </p:nvGrpSpPr>
            <p:grpSpPr bwMode="auto">
              <a:xfrm>
                <a:off x="4552" y="1200"/>
                <a:ext cx="216" cy="216"/>
                <a:chOff x="4552" y="1200"/>
                <a:chExt cx="216" cy="216"/>
              </a:xfrm>
            </p:grpSpPr>
            <p:sp>
              <p:nvSpPr>
                <p:cNvPr id="13367" name="Oval 270"/>
                <p:cNvSpPr>
                  <a:spLocks noChangeArrowheads="1"/>
                </p:cNvSpPr>
                <p:nvPr/>
              </p:nvSpPr>
              <p:spPr bwMode="auto">
                <a:xfrm>
                  <a:off x="4552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8" name="Line 271"/>
                <p:cNvSpPr>
                  <a:spLocks noChangeShapeType="1"/>
                </p:cNvSpPr>
                <p:nvPr/>
              </p:nvSpPr>
              <p:spPr bwMode="auto">
                <a:xfrm>
                  <a:off x="4576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9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4584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5" name="Group 273"/>
              <p:cNvGrpSpPr>
                <a:grpSpLocks/>
              </p:cNvGrpSpPr>
              <p:nvPr/>
            </p:nvGrpSpPr>
            <p:grpSpPr bwMode="auto">
              <a:xfrm>
                <a:off x="4552" y="1768"/>
                <a:ext cx="216" cy="216"/>
                <a:chOff x="4552" y="1768"/>
                <a:chExt cx="216" cy="216"/>
              </a:xfrm>
            </p:grpSpPr>
            <p:sp>
              <p:nvSpPr>
                <p:cNvPr id="13364" name="Oval 274"/>
                <p:cNvSpPr>
                  <a:spLocks noChangeArrowheads="1"/>
                </p:cNvSpPr>
                <p:nvPr/>
              </p:nvSpPr>
              <p:spPr bwMode="auto">
                <a:xfrm>
                  <a:off x="4552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5" name="Line 275"/>
                <p:cNvSpPr>
                  <a:spLocks noChangeShapeType="1"/>
                </p:cNvSpPr>
                <p:nvPr/>
              </p:nvSpPr>
              <p:spPr bwMode="auto">
                <a:xfrm>
                  <a:off x="4576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6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4584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6" name="Group 277"/>
              <p:cNvGrpSpPr>
                <a:grpSpLocks/>
              </p:cNvGrpSpPr>
              <p:nvPr/>
            </p:nvGrpSpPr>
            <p:grpSpPr bwMode="auto">
              <a:xfrm>
                <a:off x="4552" y="2336"/>
                <a:ext cx="216" cy="216"/>
                <a:chOff x="4552" y="2336"/>
                <a:chExt cx="216" cy="216"/>
              </a:xfrm>
            </p:grpSpPr>
            <p:sp>
              <p:nvSpPr>
                <p:cNvPr id="13361" name="Oval 278"/>
                <p:cNvSpPr>
                  <a:spLocks noChangeArrowheads="1"/>
                </p:cNvSpPr>
                <p:nvPr/>
              </p:nvSpPr>
              <p:spPr bwMode="auto">
                <a:xfrm>
                  <a:off x="4552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2" name="Line 279"/>
                <p:cNvSpPr>
                  <a:spLocks noChangeShapeType="1"/>
                </p:cNvSpPr>
                <p:nvPr/>
              </p:nvSpPr>
              <p:spPr bwMode="auto">
                <a:xfrm>
                  <a:off x="4576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3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4584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7" name="Group 281"/>
              <p:cNvGrpSpPr>
                <a:grpSpLocks/>
              </p:cNvGrpSpPr>
              <p:nvPr/>
            </p:nvGrpSpPr>
            <p:grpSpPr bwMode="auto">
              <a:xfrm>
                <a:off x="4552" y="2904"/>
                <a:ext cx="216" cy="216"/>
                <a:chOff x="4552" y="2904"/>
                <a:chExt cx="216" cy="216"/>
              </a:xfrm>
            </p:grpSpPr>
            <p:sp>
              <p:nvSpPr>
                <p:cNvPr id="13358" name="Oval 282"/>
                <p:cNvSpPr>
                  <a:spLocks noChangeArrowheads="1"/>
                </p:cNvSpPr>
                <p:nvPr/>
              </p:nvSpPr>
              <p:spPr bwMode="auto">
                <a:xfrm>
                  <a:off x="4552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9" name="Line 283"/>
                <p:cNvSpPr>
                  <a:spLocks noChangeShapeType="1"/>
                </p:cNvSpPr>
                <p:nvPr/>
              </p:nvSpPr>
              <p:spPr bwMode="auto">
                <a:xfrm>
                  <a:off x="4576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0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4584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341" name="Rectangle 286"/>
          <p:cNvSpPr>
            <a:spLocks/>
          </p:cNvSpPr>
          <p:nvPr/>
        </p:nvSpPr>
        <p:spPr bwMode="auto">
          <a:xfrm>
            <a:off x="7135948" y="877130"/>
            <a:ext cx="2145211" cy="3871057"/>
          </a:xfrm>
          <a:prstGeom prst="rect">
            <a:avLst/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2" name="Rectangle 287"/>
          <p:cNvSpPr>
            <a:spLocks/>
          </p:cNvSpPr>
          <p:nvPr/>
        </p:nvSpPr>
        <p:spPr bwMode="auto">
          <a:xfrm>
            <a:off x="7135948" y="877130"/>
            <a:ext cx="48388" cy="1838752"/>
          </a:xfrm>
          <a:prstGeom prst="rect">
            <a:avLst/>
          </a:prstGeom>
          <a:solidFill>
            <a:srgbClr val="36BC0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3" name="Rectangle 288"/>
          <p:cNvSpPr>
            <a:spLocks/>
          </p:cNvSpPr>
          <p:nvPr/>
        </p:nvSpPr>
        <p:spPr bwMode="auto">
          <a:xfrm>
            <a:off x="7135948" y="2909435"/>
            <a:ext cx="48388" cy="1838752"/>
          </a:xfrm>
          <a:prstGeom prst="rect">
            <a:avLst/>
          </a:prstGeom>
          <a:solidFill>
            <a:srgbClr val="36BC0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5" name="Rectangle 29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277" name="TextBox 276"/>
          <p:cNvSpPr txBox="1"/>
          <p:nvPr/>
        </p:nvSpPr>
        <p:spPr>
          <a:xfrm>
            <a:off x="399999" y="486372"/>
            <a:ext cx="621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Draw in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path</a:t>
            </a:r>
            <a:r>
              <a:rPr lang="en-US" sz="2000" dirty="0" smtClean="0">
                <a:latin typeface="Times New Roman"/>
                <a:cs typeface="Times New Roman"/>
              </a:rPr>
              <a:t> of the molecules in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far right chamber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278" name="Object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895455"/>
              </p:ext>
            </p:extLst>
          </p:nvPr>
        </p:nvGraphicFramePr>
        <p:xfrm>
          <a:off x="1984704" y="4343400"/>
          <a:ext cx="54959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12" name="Equation" r:id="rId4" imgW="3289300" imgH="1104900" progId="Equation.DSMT4">
                  <p:embed/>
                </p:oleObj>
              </mc:Choice>
              <mc:Fallback>
                <p:oleObj name="Equation" r:id="rId4" imgW="32893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4704" y="4343400"/>
                        <a:ext cx="5495925" cy="184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23.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274" name="Object 2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989149"/>
              </p:ext>
            </p:extLst>
          </p:nvPr>
        </p:nvGraphicFramePr>
        <p:xfrm>
          <a:off x="6124340" y="1564640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13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4340" y="1564640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48539"/>
              </p:ext>
            </p:extLst>
          </p:nvPr>
        </p:nvGraphicFramePr>
        <p:xfrm>
          <a:off x="6531095" y="2547637"/>
          <a:ext cx="21907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14" name="Equation" r:id="rId8" imgW="114300" imgH="127000" progId="Equation.DSMT4">
                  <p:embed/>
                </p:oleObj>
              </mc:Choice>
              <mc:Fallback>
                <p:oleObj name="Equation" r:id="rId8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31095" y="2547637"/>
                        <a:ext cx="219075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" name="Object 2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764485"/>
              </p:ext>
            </p:extLst>
          </p:nvPr>
        </p:nvGraphicFramePr>
        <p:xfrm>
          <a:off x="5048360" y="2453141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15" name="Equation" r:id="rId10" imgW="139700" imgH="152400" progId="Equation.DSMT4">
                  <p:embed/>
                </p:oleObj>
              </mc:Choice>
              <mc:Fallback>
                <p:oleObj name="Equation" r:id="rId10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48360" y="2453141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" name="Object 2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718530"/>
              </p:ext>
            </p:extLst>
          </p:nvPr>
        </p:nvGraphicFramePr>
        <p:xfrm>
          <a:off x="7229581" y="1917426"/>
          <a:ext cx="225912" cy="2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16" name="Equation" r:id="rId12" imgW="152400" imgH="152400" progId="Equation.DSMT4">
                  <p:embed/>
                </p:oleObj>
              </mc:Choice>
              <mc:Fallback>
                <p:oleObj name="Equation" r:id="rId12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29581" y="1917426"/>
                        <a:ext cx="225912" cy="22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" name="Line 108"/>
          <p:cNvSpPr>
            <a:spLocks noChangeShapeType="1"/>
          </p:cNvSpPr>
          <p:nvPr/>
        </p:nvSpPr>
        <p:spPr bwMode="auto">
          <a:xfrm flipH="1">
            <a:off x="6283237" y="2812659"/>
            <a:ext cx="846794" cy="0"/>
          </a:xfrm>
          <a:prstGeom prst="line">
            <a:avLst/>
          </a:prstGeom>
          <a:noFill/>
          <a:ln w="38100">
            <a:solidFill>
              <a:srgbClr val="FF12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83" name="TextBox 282"/>
          <p:cNvSpPr txBox="1"/>
          <p:nvPr/>
        </p:nvSpPr>
        <p:spPr>
          <a:xfrm>
            <a:off x="795169" y="1185396"/>
            <a:ext cx="293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They will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circle upward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90621" y="1789395"/>
            <a:ext cx="3644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c.) If the radius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 the arc </a:t>
            </a:r>
            <a:r>
              <a:rPr lang="en-US" sz="2000" dirty="0" smtClean="0">
                <a:latin typeface="Times New Roman"/>
                <a:cs typeface="Times New Roman"/>
              </a:rPr>
              <a:t>is observed to be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.0667 meters</a:t>
            </a:r>
            <a:r>
              <a:rPr lang="en-US" sz="2000" dirty="0" smtClean="0">
                <a:latin typeface="Times New Roman"/>
                <a:cs typeface="Times New Roman"/>
              </a:rPr>
              <a:t>, what was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mass of the particle </a:t>
            </a:r>
            <a:r>
              <a:rPr lang="en-US" sz="2000" dirty="0" smtClean="0">
                <a:latin typeface="Times New Roman"/>
                <a:cs typeface="Times New Roman"/>
              </a:rPr>
              <a:t>(that’s what these devices are designed to do—determine the mass of an unknown material from which the identification of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84570" y="3925832"/>
            <a:ext cx="6654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 material can be had).  In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region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which there exists only a B-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376065" y="6261005"/>
            <a:ext cx="665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(This 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molecular weight of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table salt</a:t>
            </a:r>
            <a:r>
              <a:rPr lang="en-US" sz="2000" dirty="0" smtClean="0">
                <a:latin typeface="Times New Roman"/>
                <a:cs typeface="Times New Roman"/>
              </a:rPr>
              <a:t>.)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10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283" grpId="0"/>
      <p:bldP spid="284" grpId="0"/>
      <p:bldP spid="285" grpId="0"/>
      <p:bldP spid="2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5516033" y="1210735"/>
            <a:ext cx="4021666" cy="4504267"/>
            <a:chOff x="795867" y="939800"/>
            <a:chExt cx="4021666" cy="4504267"/>
          </a:xfrm>
        </p:grpSpPr>
        <p:sp>
          <p:nvSpPr>
            <p:cNvPr id="43" name="Freeform 42"/>
            <p:cNvSpPr/>
            <p:nvPr/>
          </p:nvSpPr>
          <p:spPr>
            <a:xfrm>
              <a:off x="889000" y="4025900"/>
              <a:ext cx="3352800" cy="1257300"/>
            </a:xfrm>
            <a:custGeom>
              <a:avLst/>
              <a:gdLst>
                <a:gd name="connsiteX0" fmla="*/ 850900 w 3352800"/>
                <a:gd name="connsiteY0" fmla="*/ 0 h 1257300"/>
                <a:gd name="connsiteX1" fmla="*/ 3352800 w 3352800"/>
                <a:gd name="connsiteY1" fmla="*/ 0 h 1257300"/>
                <a:gd name="connsiteX2" fmla="*/ 2794000 w 3352800"/>
                <a:gd name="connsiteY2" fmla="*/ 1257300 h 1257300"/>
                <a:gd name="connsiteX3" fmla="*/ 0 w 3352800"/>
                <a:gd name="connsiteY3" fmla="*/ 1257300 h 1257300"/>
                <a:gd name="connsiteX4" fmla="*/ 850900 w 3352800"/>
                <a:gd name="connsiteY4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1257300">
                  <a:moveTo>
                    <a:pt x="850900" y="0"/>
                  </a:moveTo>
                  <a:lnTo>
                    <a:pt x="3352800" y="0"/>
                  </a:lnTo>
                  <a:lnTo>
                    <a:pt x="2794000" y="1257300"/>
                  </a:lnTo>
                  <a:lnTo>
                    <a:pt x="0" y="1257300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727200" y="990600"/>
              <a:ext cx="0" cy="30607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727200" y="4051300"/>
              <a:ext cx="3090333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5867" y="4051300"/>
              <a:ext cx="931333" cy="139276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562100" y="21209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146300" y="21209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30500" y="21209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314700" y="21209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1809750" y="17272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393950" y="17272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2978150" y="17272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3562350" y="17272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2057400" y="13335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2641600" y="13335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3225800" y="13335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3810000" y="13335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2305050" y="9398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2889250" y="9398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3473450" y="9398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057650" y="9398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Connector 155"/>
          <p:cNvCxnSpPr/>
          <p:nvPr/>
        </p:nvCxnSpPr>
        <p:spPr>
          <a:xfrm>
            <a:off x="7356210" y="5168904"/>
            <a:ext cx="1397265" cy="0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7900" y="127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Point of Order</a:t>
            </a:r>
            <a:endParaRPr lang="en-US" sz="4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387166" y="5169960"/>
            <a:ext cx="10414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428566" y="4579411"/>
            <a:ext cx="0" cy="55244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387166" y="4534960"/>
            <a:ext cx="1041400" cy="63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344400"/>
              </p:ext>
            </p:extLst>
          </p:nvPr>
        </p:nvGraphicFramePr>
        <p:xfrm>
          <a:off x="7236036" y="5015607"/>
          <a:ext cx="251460" cy="32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95" name="Equation" r:id="rId4" imgW="88900" imgH="114300" progId="Equation.DSMT4">
                  <p:embed/>
                </p:oleObj>
              </mc:Choice>
              <mc:Fallback>
                <p:oleObj name="Equation" r:id="rId4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6036" y="5015607"/>
                        <a:ext cx="251460" cy="322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4" name="Group 83"/>
          <p:cNvGrpSpPr>
            <a:grpSpLocks/>
          </p:cNvGrpSpPr>
          <p:nvPr/>
        </p:nvGrpSpPr>
        <p:grpSpPr bwMode="auto">
          <a:xfrm>
            <a:off x="6963303" y="3505204"/>
            <a:ext cx="785813" cy="1651000"/>
            <a:chOff x="4504" y="7971"/>
            <a:chExt cx="2618" cy="2805"/>
          </a:xfrm>
        </p:grpSpPr>
        <p:sp>
          <p:nvSpPr>
            <p:cNvPr id="115" name="Arc 84"/>
            <p:cNvSpPr>
              <a:spLocks/>
            </p:cNvSpPr>
            <p:nvPr/>
          </p:nvSpPr>
          <p:spPr bwMode="auto">
            <a:xfrm>
              <a:off x="5813" y="9841"/>
              <a:ext cx="1309" cy="3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Arc 85"/>
            <p:cNvSpPr>
              <a:spLocks/>
            </p:cNvSpPr>
            <p:nvPr/>
          </p:nvSpPr>
          <p:spPr bwMode="auto">
            <a:xfrm flipH="1">
              <a:off x="4504" y="9841"/>
              <a:ext cx="1309" cy="3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" name="Group 86"/>
            <p:cNvGrpSpPr>
              <a:grpSpLocks/>
            </p:cNvGrpSpPr>
            <p:nvPr/>
          </p:nvGrpSpPr>
          <p:grpSpPr bwMode="auto">
            <a:xfrm>
              <a:off x="4504" y="9467"/>
              <a:ext cx="2618" cy="374"/>
              <a:chOff x="4504" y="9467"/>
              <a:chExt cx="2618" cy="374"/>
            </a:xfrm>
          </p:grpSpPr>
          <p:sp>
            <p:nvSpPr>
              <p:cNvPr id="145" name="Arc 87"/>
              <p:cNvSpPr>
                <a:spLocks/>
              </p:cNvSpPr>
              <p:nvPr/>
            </p:nvSpPr>
            <p:spPr bwMode="auto">
              <a:xfrm>
                <a:off x="5813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rc 88"/>
              <p:cNvSpPr>
                <a:spLocks/>
              </p:cNvSpPr>
              <p:nvPr/>
            </p:nvSpPr>
            <p:spPr bwMode="auto">
              <a:xfrm flipH="1">
                <a:off x="4504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" name="Group 89"/>
            <p:cNvGrpSpPr>
              <a:grpSpLocks/>
            </p:cNvGrpSpPr>
            <p:nvPr/>
          </p:nvGrpSpPr>
          <p:grpSpPr bwMode="auto">
            <a:xfrm>
              <a:off x="4504" y="9093"/>
              <a:ext cx="2618" cy="374"/>
              <a:chOff x="4504" y="9467"/>
              <a:chExt cx="2618" cy="374"/>
            </a:xfrm>
          </p:grpSpPr>
          <p:sp>
            <p:nvSpPr>
              <p:cNvPr id="143" name="Arc 90"/>
              <p:cNvSpPr>
                <a:spLocks/>
              </p:cNvSpPr>
              <p:nvPr/>
            </p:nvSpPr>
            <p:spPr bwMode="auto">
              <a:xfrm>
                <a:off x="5813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Arc 91"/>
              <p:cNvSpPr>
                <a:spLocks/>
              </p:cNvSpPr>
              <p:nvPr/>
            </p:nvSpPr>
            <p:spPr bwMode="auto">
              <a:xfrm flipH="1">
                <a:off x="4504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" name="Group 92"/>
            <p:cNvGrpSpPr>
              <a:grpSpLocks/>
            </p:cNvGrpSpPr>
            <p:nvPr/>
          </p:nvGrpSpPr>
          <p:grpSpPr bwMode="auto">
            <a:xfrm>
              <a:off x="4504" y="8719"/>
              <a:ext cx="2618" cy="374"/>
              <a:chOff x="4504" y="9467"/>
              <a:chExt cx="2618" cy="374"/>
            </a:xfrm>
          </p:grpSpPr>
          <p:sp>
            <p:nvSpPr>
              <p:cNvPr id="141" name="Arc 93"/>
              <p:cNvSpPr>
                <a:spLocks/>
              </p:cNvSpPr>
              <p:nvPr/>
            </p:nvSpPr>
            <p:spPr bwMode="auto">
              <a:xfrm>
                <a:off x="5813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Arc 94"/>
              <p:cNvSpPr>
                <a:spLocks/>
              </p:cNvSpPr>
              <p:nvPr/>
            </p:nvSpPr>
            <p:spPr bwMode="auto">
              <a:xfrm flipH="1">
                <a:off x="4504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0" name="Group 95"/>
            <p:cNvGrpSpPr>
              <a:grpSpLocks/>
            </p:cNvGrpSpPr>
            <p:nvPr/>
          </p:nvGrpSpPr>
          <p:grpSpPr bwMode="auto">
            <a:xfrm>
              <a:off x="4504" y="8345"/>
              <a:ext cx="2618" cy="374"/>
              <a:chOff x="4504" y="9467"/>
              <a:chExt cx="2618" cy="374"/>
            </a:xfrm>
          </p:grpSpPr>
          <p:sp>
            <p:nvSpPr>
              <p:cNvPr id="139" name="Arc 96"/>
              <p:cNvSpPr>
                <a:spLocks/>
              </p:cNvSpPr>
              <p:nvPr/>
            </p:nvSpPr>
            <p:spPr bwMode="auto">
              <a:xfrm>
                <a:off x="5813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Arc 97"/>
              <p:cNvSpPr>
                <a:spLocks/>
              </p:cNvSpPr>
              <p:nvPr/>
            </p:nvSpPr>
            <p:spPr bwMode="auto">
              <a:xfrm flipH="1">
                <a:off x="4504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" name="Arc 98"/>
            <p:cNvSpPr>
              <a:spLocks/>
            </p:cNvSpPr>
            <p:nvPr/>
          </p:nvSpPr>
          <p:spPr bwMode="auto">
            <a:xfrm>
              <a:off x="5813" y="7971"/>
              <a:ext cx="1309" cy="3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rc 99"/>
            <p:cNvSpPr>
              <a:spLocks/>
            </p:cNvSpPr>
            <p:nvPr/>
          </p:nvSpPr>
          <p:spPr bwMode="auto">
            <a:xfrm flipV="1">
              <a:off x="5813" y="10215"/>
              <a:ext cx="1309" cy="5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" name="Group 101"/>
            <p:cNvGrpSpPr>
              <a:grpSpLocks/>
            </p:cNvGrpSpPr>
            <p:nvPr/>
          </p:nvGrpSpPr>
          <p:grpSpPr bwMode="auto">
            <a:xfrm>
              <a:off x="4504" y="9841"/>
              <a:ext cx="2618" cy="561"/>
              <a:chOff x="4504" y="9841"/>
              <a:chExt cx="2618" cy="748"/>
            </a:xfrm>
          </p:grpSpPr>
          <p:sp>
            <p:nvSpPr>
              <p:cNvPr id="137" name="Arc 102"/>
              <p:cNvSpPr>
                <a:spLocks/>
              </p:cNvSpPr>
              <p:nvPr/>
            </p:nvSpPr>
            <p:spPr bwMode="auto">
              <a:xfrm flipH="1" flipV="1">
                <a:off x="4504" y="10215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Arc 103"/>
              <p:cNvSpPr>
                <a:spLocks/>
              </p:cNvSpPr>
              <p:nvPr/>
            </p:nvSpPr>
            <p:spPr bwMode="auto">
              <a:xfrm flipV="1">
                <a:off x="5813" y="9841"/>
                <a:ext cx="1309" cy="7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04"/>
            <p:cNvGrpSpPr>
              <a:grpSpLocks/>
            </p:cNvGrpSpPr>
            <p:nvPr/>
          </p:nvGrpSpPr>
          <p:grpSpPr bwMode="auto">
            <a:xfrm>
              <a:off x="4504" y="9467"/>
              <a:ext cx="2618" cy="561"/>
              <a:chOff x="4504" y="9467"/>
              <a:chExt cx="2618" cy="748"/>
            </a:xfrm>
          </p:grpSpPr>
          <p:sp>
            <p:nvSpPr>
              <p:cNvPr id="135" name="Arc 105"/>
              <p:cNvSpPr>
                <a:spLocks/>
              </p:cNvSpPr>
              <p:nvPr/>
            </p:nvSpPr>
            <p:spPr bwMode="auto">
              <a:xfrm flipH="1" flipV="1">
                <a:off x="4504" y="9841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rc 106"/>
              <p:cNvSpPr>
                <a:spLocks/>
              </p:cNvSpPr>
              <p:nvPr/>
            </p:nvSpPr>
            <p:spPr bwMode="auto">
              <a:xfrm flipV="1">
                <a:off x="5813" y="9467"/>
                <a:ext cx="1309" cy="7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07"/>
            <p:cNvGrpSpPr>
              <a:grpSpLocks/>
            </p:cNvGrpSpPr>
            <p:nvPr/>
          </p:nvGrpSpPr>
          <p:grpSpPr bwMode="auto">
            <a:xfrm>
              <a:off x="4504" y="9093"/>
              <a:ext cx="2618" cy="561"/>
              <a:chOff x="4504" y="9467"/>
              <a:chExt cx="2618" cy="748"/>
            </a:xfrm>
          </p:grpSpPr>
          <p:sp>
            <p:nvSpPr>
              <p:cNvPr id="133" name="Arc 108"/>
              <p:cNvSpPr>
                <a:spLocks/>
              </p:cNvSpPr>
              <p:nvPr/>
            </p:nvSpPr>
            <p:spPr bwMode="auto">
              <a:xfrm flipH="1" flipV="1">
                <a:off x="4504" y="9841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rc 109"/>
              <p:cNvSpPr>
                <a:spLocks/>
              </p:cNvSpPr>
              <p:nvPr/>
            </p:nvSpPr>
            <p:spPr bwMode="auto">
              <a:xfrm flipV="1">
                <a:off x="5813" y="9467"/>
                <a:ext cx="1309" cy="7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10"/>
            <p:cNvGrpSpPr>
              <a:grpSpLocks/>
            </p:cNvGrpSpPr>
            <p:nvPr/>
          </p:nvGrpSpPr>
          <p:grpSpPr bwMode="auto">
            <a:xfrm>
              <a:off x="4504" y="8719"/>
              <a:ext cx="2618" cy="561"/>
              <a:chOff x="4504" y="9467"/>
              <a:chExt cx="2618" cy="748"/>
            </a:xfrm>
          </p:grpSpPr>
          <p:sp>
            <p:nvSpPr>
              <p:cNvPr id="131" name="Arc 111"/>
              <p:cNvSpPr>
                <a:spLocks/>
              </p:cNvSpPr>
              <p:nvPr/>
            </p:nvSpPr>
            <p:spPr bwMode="auto">
              <a:xfrm flipH="1" flipV="1">
                <a:off x="4504" y="9841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Arc 112"/>
              <p:cNvSpPr>
                <a:spLocks/>
              </p:cNvSpPr>
              <p:nvPr/>
            </p:nvSpPr>
            <p:spPr bwMode="auto">
              <a:xfrm flipV="1">
                <a:off x="5813" y="9467"/>
                <a:ext cx="1309" cy="7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113"/>
            <p:cNvGrpSpPr>
              <a:grpSpLocks/>
            </p:cNvGrpSpPr>
            <p:nvPr/>
          </p:nvGrpSpPr>
          <p:grpSpPr bwMode="auto">
            <a:xfrm>
              <a:off x="4504" y="8345"/>
              <a:ext cx="2618" cy="561"/>
              <a:chOff x="4504" y="9467"/>
              <a:chExt cx="2618" cy="748"/>
            </a:xfrm>
          </p:grpSpPr>
          <p:sp>
            <p:nvSpPr>
              <p:cNvPr id="129" name="Arc 114"/>
              <p:cNvSpPr>
                <a:spLocks/>
              </p:cNvSpPr>
              <p:nvPr/>
            </p:nvSpPr>
            <p:spPr bwMode="auto">
              <a:xfrm flipH="1" flipV="1">
                <a:off x="4504" y="9841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rc 115"/>
              <p:cNvSpPr>
                <a:spLocks/>
              </p:cNvSpPr>
              <p:nvPr/>
            </p:nvSpPr>
            <p:spPr bwMode="auto">
              <a:xfrm flipV="1">
                <a:off x="5813" y="9467"/>
                <a:ext cx="1309" cy="7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7" name="TextBox 146"/>
          <p:cNvSpPr txBox="1"/>
          <p:nvPr/>
        </p:nvSpPr>
        <p:spPr>
          <a:xfrm>
            <a:off x="324961" y="824407"/>
            <a:ext cx="5796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Magnetic forces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exist</a:t>
            </a:r>
            <a:r>
              <a:rPr lang="en-US" sz="2000" dirty="0" smtClean="0">
                <a:latin typeface="Times New Roman"/>
                <a:cs typeface="Times New Roman"/>
              </a:rPr>
              <a:t> on charges moving through magnetic fields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ONLY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when the charges cut across magnetic field lines</a:t>
            </a:r>
            <a:r>
              <a:rPr lang="en-US" sz="2000" dirty="0" smtClean="0">
                <a:latin typeface="Times New Roman"/>
                <a:cs typeface="Times New Roman"/>
              </a:rPr>
              <a:t>.  Until now, the only examples we’ve viewed have been situations in which the charges have cut across at right-angles to the field lines.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What happens when they cut across at an angle?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02760" y="2972327"/>
            <a:ext cx="5618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--The velocity component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perpendicular to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will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generate a magnetic force that will motivate the charge to circle </a:t>
            </a:r>
            <a:r>
              <a:rPr lang="en-US" sz="2000" dirty="0" smtClean="0">
                <a:latin typeface="Times New Roman"/>
                <a:cs typeface="Times New Roman"/>
              </a:rPr>
              <a:t>(magnetic forces </a:t>
            </a:r>
            <a:r>
              <a:rPr lang="en-US" sz="2000" i="1" dirty="0" smtClean="0">
                <a:latin typeface="Times New Roman"/>
                <a:cs typeface="Times New Roman"/>
              </a:rPr>
              <a:t>are</a:t>
            </a:r>
            <a:r>
              <a:rPr lang="en-US" sz="2000" dirty="0" smtClean="0">
                <a:latin typeface="Times New Roman"/>
                <a:cs typeface="Times New Roman"/>
              </a:rPr>
              <a:t> centripetal in nature);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02760" y="4358345"/>
            <a:ext cx="5009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he parallel component </a:t>
            </a:r>
            <a:r>
              <a:rPr lang="en-US" sz="2000" dirty="0" smtClean="0">
                <a:latin typeface="Times New Roman"/>
                <a:cs typeface="Times New Roman"/>
              </a:rPr>
              <a:t>will simply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provide momentum </a:t>
            </a:r>
            <a:r>
              <a:rPr lang="en-US" sz="2000" dirty="0" smtClean="0">
                <a:latin typeface="Times New Roman"/>
                <a:cs typeface="Times New Roman"/>
              </a:rPr>
              <a:t>for the charge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continue to move in that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parallel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06994" y="5443670"/>
            <a:ext cx="4763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--The net effect </a:t>
            </a:r>
            <a:r>
              <a:rPr lang="en-US" sz="2000" dirty="0" smtClean="0">
                <a:latin typeface="Times New Roman"/>
                <a:cs typeface="Times New Roman"/>
              </a:rPr>
              <a:t>is that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charge will helix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along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lines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720526"/>
              </p:ext>
            </p:extLst>
          </p:nvPr>
        </p:nvGraphicFramePr>
        <p:xfrm>
          <a:off x="8265054" y="1261535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96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5054" y="1261535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16450"/>
              </p:ext>
            </p:extLst>
          </p:nvPr>
        </p:nvGraphicFramePr>
        <p:xfrm>
          <a:off x="8034338" y="5124450"/>
          <a:ext cx="3651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97" name="Equation" r:id="rId8" imgW="190500" imgH="203200" progId="Equation.DSMT4">
                  <p:embed/>
                </p:oleObj>
              </mc:Choice>
              <mc:Fallback>
                <p:oleObj name="Equation" r:id="rId8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34338" y="5124450"/>
                        <a:ext cx="36512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38011"/>
              </p:ext>
            </p:extLst>
          </p:nvPr>
        </p:nvGraphicFramePr>
        <p:xfrm>
          <a:off x="8426450" y="4646613"/>
          <a:ext cx="29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98" name="Equation" r:id="rId10" imgW="152400" imgH="228600" progId="Equation.DSMT4">
                  <p:embed/>
                </p:oleObj>
              </mc:Choice>
              <mc:Fallback>
                <p:oleObj name="Equation" r:id="rId10" imgW="15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26450" y="4646613"/>
                        <a:ext cx="29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29383"/>
              </p:ext>
            </p:extLst>
          </p:nvPr>
        </p:nvGraphicFramePr>
        <p:xfrm>
          <a:off x="8011053" y="4467758"/>
          <a:ext cx="21907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99" name="Equation" r:id="rId12" imgW="114300" imgH="127000" progId="Equation.DSMT4">
                  <p:embed/>
                </p:oleObj>
              </mc:Choice>
              <mc:Fallback>
                <p:oleObj name="Equation" r:id="rId12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11053" y="4467758"/>
                        <a:ext cx="219075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7737475" y="4949825"/>
            <a:ext cx="98425" cy="215900"/>
          </a:xfrm>
          <a:custGeom>
            <a:avLst/>
            <a:gdLst>
              <a:gd name="connsiteX0" fmla="*/ 0 w 98425"/>
              <a:gd name="connsiteY0" fmla="*/ 0 h 215900"/>
              <a:gd name="connsiteX1" fmla="*/ 76200 w 98425"/>
              <a:gd name="connsiteY1" fmla="*/ 98425 h 215900"/>
              <a:gd name="connsiteX2" fmla="*/ 98425 w 98425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" h="215900">
                <a:moveTo>
                  <a:pt x="0" y="0"/>
                </a:moveTo>
                <a:cubicBezTo>
                  <a:pt x="29898" y="31221"/>
                  <a:pt x="59796" y="62442"/>
                  <a:pt x="76200" y="98425"/>
                </a:cubicBezTo>
                <a:cubicBezTo>
                  <a:pt x="92604" y="134408"/>
                  <a:pt x="98425" y="215900"/>
                  <a:pt x="98425" y="21590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424672"/>
              </p:ext>
            </p:extLst>
          </p:nvPr>
        </p:nvGraphicFramePr>
        <p:xfrm>
          <a:off x="7805738" y="4849813"/>
          <a:ext cx="24447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00" name="Equation" r:id="rId14" imgW="127000" imgH="177800" progId="Equation.DSMT4">
                  <p:embed/>
                </p:oleObj>
              </mc:Choice>
              <mc:Fallback>
                <p:oleObj name="Equation" r:id="rId14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05738" y="4849813"/>
                        <a:ext cx="244475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90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790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40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flds</a:t>
            </a:r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 and Current Carrying Wires</a:t>
            </a:r>
            <a:endParaRPr lang="en-US" sz="4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25.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24961" y="1040307"/>
            <a:ext cx="5694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Consider a current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moving into the page </a:t>
            </a:r>
            <a:r>
              <a:rPr lang="en-US" sz="2000" dirty="0" smtClean="0">
                <a:latin typeface="Times New Roman"/>
                <a:cs typeface="Times New Roman"/>
              </a:rPr>
              <a:t>that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positioned between the poles of a horseshoe magnet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What effect will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wire feel </a:t>
            </a:r>
            <a:r>
              <a:rPr lang="en-US" sz="2000" dirty="0" smtClean="0">
                <a:latin typeface="Times New Roman"/>
                <a:cs typeface="Times New Roman"/>
              </a:rPr>
              <a:t>due to being in the </a:t>
            </a:r>
            <a:r>
              <a:rPr lang="en-US" sz="2000" i="1" dirty="0" smtClean="0">
                <a:latin typeface="Times New Roman"/>
                <a:cs typeface="Times New Roman"/>
              </a:rPr>
              <a:t>B-fld.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12345" y="2545870"/>
            <a:ext cx="5307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--According to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right-hand-rule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conventional current </a:t>
            </a:r>
            <a:r>
              <a:rPr lang="en-US" sz="2000" dirty="0" smtClean="0">
                <a:latin typeface="Times New Roman"/>
                <a:cs typeface="Times New Roman"/>
              </a:rPr>
              <a:t>is the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motion of positive charge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Positive charge into the page </a:t>
            </a:r>
            <a:r>
              <a:rPr lang="en-US" sz="2000" dirty="0" smtClean="0">
                <a:latin typeface="Times New Roman"/>
                <a:cs typeface="Times New Roman"/>
              </a:rPr>
              <a:t>in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field to the left </a:t>
            </a:r>
            <a:r>
              <a:rPr lang="en-US" sz="2000" dirty="0" smtClean="0">
                <a:latin typeface="Times New Roman"/>
                <a:cs typeface="Times New Roman"/>
              </a:rPr>
              <a:t>produces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magnetic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force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upward</a:t>
            </a:r>
            <a:r>
              <a:rPr lang="en-US" sz="2000" i="1" dirty="0" smtClean="0">
                <a:latin typeface="Times New Roman"/>
                <a:cs typeface="Times New Roman"/>
              </a:rPr>
              <a:t>. 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4961" y="4074754"/>
            <a:ext cx="862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--Mathematically:</a:t>
            </a:r>
            <a:r>
              <a:rPr lang="en-US" sz="2000" dirty="0" smtClean="0">
                <a:latin typeface="Times New Roman"/>
                <a:cs typeface="Times New Roman"/>
              </a:rPr>
              <a:t>  Noticing that a charge’s velocity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 is the distance it travels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per unit time, and current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(q/t)</a:t>
            </a:r>
            <a:r>
              <a:rPr lang="en-US" sz="2000" dirty="0" smtClean="0">
                <a:latin typeface="Times New Roman"/>
                <a:cs typeface="Times New Roman"/>
              </a:rPr>
              <a:t> is the charge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 smtClean="0">
                <a:latin typeface="Times New Roman"/>
                <a:cs typeface="Times New Roman"/>
              </a:rPr>
              <a:t> that passes by per unit time, we can write: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73529" y="2070766"/>
            <a:ext cx="1996772" cy="135375"/>
            <a:chOff x="6573529" y="1870741"/>
            <a:chExt cx="1996772" cy="135375"/>
          </a:xfrm>
        </p:grpSpPr>
        <p:grpSp>
          <p:nvGrpSpPr>
            <p:cNvPr id="82" name="Group 18"/>
            <p:cNvGrpSpPr>
              <a:grpSpLocks/>
            </p:cNvGrpSpPr>
            <p:nvPr/>
          </p:nvGrpSpPr>
          <p:grpSpPr bwMode="auto">
            <a:xfrm flipV="1">
              <a:off x="6573529" y="1904585"/>
              <a:ext cx="1996772" cy="101531"/>
              <a:chOff x="1920" y="1728"/>
              <a:chExt cx="2832" cy="336"/>
            </a:xfrm>
          </p:grpSpPr>
          <p:sp>
            <p:nvSpPr>
              <p:cNvPr id="97" name="Freeform 19"/>
              <p:cNvSpPr>
                <a:spLocks/>
              </p:cNvSpPr>
              <p:nvPr/>
            </p:nvSpPr>
            <p:spPr bwMode="auto">
              <a:xfrm>
                <a:off x="3312" y="1728"/>
                <a:ext cx="1440" cy="336"/>
              </a:xfrm>
              <a:custGeom>
                <a:avLst/>
                <a:gdLst>
                  <a:gd name="T0" fmla="*/ 1440 w 1440"/>
                  <a:gd name="T1" fmla="*/ 336 h 336"/>
                  <a:gd name="T2" fmla="*/ 1008 w 1440"/>
                  <a:gd name="T3" fmla="*/ 144 h 336"/>
                  <a:gd name="T4" fmla="*/ 576 w 1440"/>
                  <a:gd name="T5" fmla="*/ 48 h 336"/>
                  <a:gd name="T6" fmla="*/ 144 w 1440"/>
                  <a:gd name="T7" fmla="*/ 0 h 336"/>
                  <a:gd name="T8" fmla="*/ 0 w 1440"/>
                  <a:gd name="T9" fmla="*/ 0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336"/>
                  <a:gd name="T17" fmla="*/ 1440 w 1440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336">
                    <a:moveTo>
                      <a:pt x="1440" y="336"/>
                    </a:moveTo>
                    <a:lnTo>
                      <a:pt x="1008" y="144"/>
                    </a:lnTo>
                    <a:lnTo>
                      <a:pt x="576" y="48"/>
                    </a:lnTo>
                    <a:lnTo>
                      <a:pt x="144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Freeform 20"/>
              <p:cNvSpPr>
                <a:spLocks/>
              </p:cNvSpPr>
              <p:nvPr/>
            </p:nvSpPr>
            <p:spPr bwMode="auto">
              <a:xfrm flipH="1">
                <a:off x="1920" y="1728"/>
                <a:ext cx="1440" cy="336"/>
              </a:xfrm>
              <a:custGeom>
                <a:avLst/>
                <a:gdLst>
                  <a:gd name="T0" fmla="*/ 1440 w 1440"/>
                  <a:gd name="T1" fmla="*/ 336 h 336"/>
                  <a:gd name="T2" fmla="*/ 1008 w 1440"/>
                  <a:gd name="T3" fmla="*/ 144 h 336"/>
                  <a:gd name="T4" fmla="*/ 576 w 1440"/>
                  <a:gd name="T5" fmla="*/ 48 h 336"/>
                  <a:gd name="T6" fmla="*/ 144 w 1440"/>
                  <a:gd name="T7" fmla="*/ 0 h 336"/>
                  <a:gd name="T8" fmla="*/ 0 w 1440"/>
                  <a:gd name="T9" fmla="*/ 0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336"/>
                  <a:gd name="T17" fmla="*/ 1440 w 1440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336">
                    <a:moveTo>
                      <a:pt x="1440" y="336"/>
                    </a:moveTo>
                    <a:lnTo>
                      <a:pt x="1008" y="144"/>
                    </a:lnTo>
                    <a:lnTo>
                      <a:pt x="576" y="48"/>
                    </a:lnTo>
                    <a:lnTo>
                      <a:pt x="144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 flipV="1">
              <a:off x="6573530" y="1870741"/>
              <a:ext cx="135374" cy="338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>
              <a:off x="6573529" y="1904585"/>
              <a:ext cx="101531" cy="1015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</p:grpSp>
      <p:sp>
        <p:nvSpPr>
          <p:cNvPr id="88" name="Line 26"/>
          <p:cNvSpPr>
            <a:spLocks noChangeShapeType="1"/>
          </p:cNvSpPr>
          <p:nvPr/>
        </p:nvSpPr>
        <p:spPr bwMode="auto">
          <a:xfrm flipV="1">
            <a:off x="7577556" y="1460500"/>
            <a:ext cx="0" cy="406123"/>
          </a:xfrm>
          <a:prstGeom prst="line">
            <a:avLst/>
          </a:prstGeom>
          <a:noFill/>
          <a:ln w="57150">
            <a:solidFill>
              <a:srgbClr val="FF191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89" name="Freeform 25"/>
          <p:cNvSpPr>
            <a:spLocks noChangeArrowheads="1"/>
          </p:cNvSpPr>
          <p:nvPr/>
        </p:nvSpPr>
        <p:spPr bwMode="auto">
          <a:xfrm>
            <a:off x="6330983" y="1906107"/>
            <a:ext cx="2464942" cy="1624493"/>
          </a:xfrm>
          <a:custGeom>
            <a:avLst/>
            <a:gdLst>
              <a:gd name="T0" fmla="*/ 0 w 5549900"/>
              <a:gd name="T1" fmla="*/ 0 h 3657600"/>
              <a:gd name="T2" fmla="*/ 558800 w 5549900"/>
              <a:gd name="T3" fmla="*/ 12700 h 3657600"/>
              <a:gd name="T4" fmla="*/ 520700 w 5549900"/>
              <a:gd name="T5" fmla="*/ 3098800 h 3657600"/>
              <a:gd name="T6" fmla="*/ 5054600 w 5549900"/>
              <a:gd name="T7" fmla="*/ 3098800 h 3657600"/>
              <a:gd name="T8" fmla="*/ 5041900 w 5549900"/>
              <a:gd name="T9" fmla="*/ 12700 h 3657600"/>
              <a:gd name="T10" fmla="*/ 5549900 w 5549900"/>
              <a:gd name="T11" fmla="*/ 0 h 3657600"/>
              <a:gd name="T12" fmla="*/ 5549900 w 5549900"/>
              <a:gd name="T13" fmla="*/ 3657600 h 3657600"/>
              <a:gd name="T14" fmla="*/ 12700 w 5549900"/>
              <a:gd name="T15" fmla="*/ 3657600 h 3657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49900"/>
              <a:gd name="T25" fmla="*/ 0 h 3657600"/>
              <a:gd name="T26" fmla="*/ 5549900 w 5549900"/>
              <a:gd name="T27" fmla="*/ 3657600 h 3657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49900" h="3657600">
                <a:moveTo>
                  <a:pt x="0" y="0"/>
                </a:moveTo>
                <a:lnTo>
                  <a:pt x="558800" y="12700"/>
                </a:lnTo>
                <a:lnTo>
                  <a:pt x="520700" y="3098800"/>
                </a:lnTo>
                <a:lnTo>
                  <a:pt x="5054600" y="3098800"/>
                </a:lnTo>
                <a:cubicBezTo>
                  <a:pt x="5050367" y="2070100"/>
                  <a:pt x="5041900" y="12700"/>
                  <a:pt x="5041900" y="12700"/>
                </a:cubicBezTo>
                <a:lnTo>
                  <a:pt x="5549900" y="0"/>
                </a:lnTo>
                <a:lnTo>
                  <a:pt x="5549900" y="3657600"/>
                </a:lnTo>
                <a:lnTo>
                  <a:pt x="12700" y="3657600"/>
                </a:lnTo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90" name="Oval 26"/>
          <p:cNvSpPr>
            <a:spLocks noChangeArrowheads="1"/>
          </p:cNvSpPr>
          <p:nvPr/>
        </p:nvSpPr>
        <p:spPr bwMode="auto">
          <a:xfrm>
            <a:off x="7447822" y="1911748"/>
            <a:ext cx="270749" cy="270749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91" name="Straight Connector 27"/>
          <p:cNvCxnSpPr>
            <a:cxnSpLocks noChangeShapeType="1"/>
            <a:stCxn id="90" idx="1"/>
            <a:endCxn id="90" idx="5"/>
          </p:cNvCxnSpPr>
          <p:nvPr/>
        </p:nvCxnSpPr>
        <p:spPr bwMode="auto">
          <a:xfrm rot="16200000" flipH="1">
            <a:off x="7487306" y="1951232"/>
            <a:ext cx="191780" cy="19178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2" name="Straight Connector 28"/>
          <p:cNvCxnSpPr>
            <a:cxnSpLocks noChangeShapeType="1"/>
          </p:cNvCxnSpPr>
          <p:nvPr/>
        </p:nvCxnSpPr>
        <p:spPr bwMode="auto">
          <a:xfrm rot="5400000">
            <a:off x="7481665" y="1956873"/>
            <a:ext cx="191780" cy="19178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3" name="Straight Connector 29"/>
          <p:cNvCxnSpPr>
            <a:cxnSpLocks noChangeShapeType="1"/>
            <a:stCxn id="89" idx="0"/>
            <a:endCxn id="89" idx="7"/>
          </p:cNvCxnSpPr>
          <p:nvPr/>
        </p:nvCxnSpPr>
        <p:spPr bwMode="auto">
          <a:xfrm>
            <a:off x="6330983" y="1906107"/>
            <a:ext cx="5641" cy="16244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6520"/>
              </p:ext>
            </p:extLst>
          </p:nvPr>
        </p:nvGraphicFramePr>
        <p:xfrm>
          <a:off x="6714545" y="2143012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57" name="Equation" r:id="rId4" imgW="139700" imgH="152400" progId="Equation.DSMT4">
                  <p:embed/>
                </p:oleObj>
              </mc:Choice>
              <mc:Fallback>
                <p:oleObj name="Equation" r:id="rId4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4545" y="2143012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76559"/>
              </p:ext>
            </p:extLst>
          </p:nvPr>
        </p:nvGraphicFramePr>
        <p:xfrm>
          <a:off x="8549158" y="1917220"/>
          <a:ext cx="3127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58" name="Equation" r:id="rId6" imgW="165100" imgH="152400" progId="Equation.DSMT4">
                  <p:embed/>
                </p:oleObj>
              </mc:Choice>
              <mc:Fallback>
                <p:oleObj name="Equation" r:id="rId6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49158" y="1917220"/>
                        <a:ext cx="312738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65747"/>
              </p:ext>
            </p:extLst>
          </p:nvPr>
        </p:nvGraphicFramePr>
        <p:xfrm>
          <a:off x="7718571" y="1869759"/>
          <a:ext cx="1682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59" name="Equation" r:id="rId8" imgW="88900" imgH="165100" progId="Equation.DSMT4">
                  <p:embed/>
                </p:oleObj>
              </mc:Choice>
              <mc:Fallback>
                <p:oleObj name="Equation" r:id="rId8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18571" y="1869759"/>
                        <a:ext cx="168275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79004"/>
              </p:ext>
            </p:extLst>
          </p:nvPr>
        </p:nvGraphicFramePr>
        <p:xfrm>
          <a:off x="6330983" y="1917220"/>
          <a:ext cx="2413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60" name="Equation" r:id="rId10" imgW="127000" imgH="152400" progId="Equation.DSMT4">
                  <p:embed/>
                </p:oleObj>
              </mc:Choice>
              <mc:Fallback>
                <p:oleObj name="Equation" r:id="rId10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30983" y="1917220"/>
                        <a:ext cx="241300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" name="Group 107"/>
          <p:cNvGrpSpPr/>
          <p:nvPr/>
        </p:nvGrpSpPr>
        <p:grpSpPr>
          <a:xfrm flipV="1">
            <a:off x="6579170" y="1889185"/>
            <a:ext cx="1996772" cy="135375"/>
            <a:chOff x="6573529" y="1870741"/>
            <a:chExt cx="1996772" cy="135375"/>
          </a:xfrm>
        </p:grpSpPr>
        <p:grpSp>
          <p:nvGrpSpPr>
            <p:cNvPr id="109" name="Group 18"/>
            <p:cNvGrpSpPr>
              <a:grpSpLocks/>
            </p:cNvGrpSpPr>
            <p:nvPr/>
          </p:nvGrpSpPr>
          <p:grpSpPr bwMode="auto">
            <a:xfrm flipV="1">
              <a:off x="6573529" y="1904585"/>
              <a:ext cx="1996772" cy="101531"/>
              <a:chOff x="1920" y="1728"/>
              <a:chExt cx="2832" cy="336"/>
            </a:xfrm>
          </p:grpSpPr>
          <p:sp>
            <p:nvSpPr>
              <p:cNvPr id="112" name="Freeform 19"/>
              <p:cNvSpPr>
                <a:spLocks/>
              </p:cNvSpPr>
              <p:nvPr/>
            </p:nvSpPr>
            <p:spPr bwMode="auto">
              <a:xfrm>
                <a:off x="3312" y="1728"/>
                <a:ext cx="1440" cy="336"/>
              </a:xfrm>
              <a:custGeom>
                <a:avLst/>
                <a:gdLst>
                  <a:gd name="T0" fmla="*/ 1440 w 1440"/>
                  <a:gd name="T1" fmla="*/ 336 h 336"/>
                  <a:gd name="T2" fmla="*/ 1008 w 1440"/>
                  <a:gd name="T3" fmla="*/ 144 h 336"/>
                  <a:gd name="T4" fmla="*/ 576 w 1440"/>
                  <a:gd name="T5" fmla="*/ 48 h 336"/>
                  <a:gd name="T6" fmla="*/ 144 w 1440"/>
                  <a:gd name="T7" fmla="*/ 0 h 336"/>
                  <a:gd name="T8" fmla="*/ 0 w 1440"/>
                  <a:gd name="T9" fmla="*/ 0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336"/>
                  <a:gd name="T17" fmla="*/ 1440 w 1440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336">
                    <a:moveTo>
                      <a:pt x="1440" y="336"/>
                    </a:moveTo>
                    <a:lnTo>
                      <a:pt x="1008" y="144"/>
                    </a:lnTo>
                    <a:lnTo>
                      <a:pt x="576" y="48"/>
                    </a:lnTo>
                    <a:lnTo>
                      <a:pt x="144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Freeform 20"/>
              <p:cNvSpPr>
                <a:spLocks/>
              </p:cNvSpPr>
              <p:nvPr/>
            </p:nvSpPr>
            <p:spPr bwMode="auto">
              <a:xfrm flipH="1">
                <a:off x="1920" y="1728"/>
                <a:ext cx="1440" cy="336"/>
              </a:xfrm>
              <a:custGeom>
                <a:avLst/>
                <a:gdLst>
                  <a:gd name="T0" fmla="*/ 1440 w 1440"/>
                  <a:gd name="T1" fmla="*/ 336 h 336"/>
                  <a:gd name="T2" fmla="*/ 1008 w 1440"/>
                  <a:gd name="T3" fmla="*/ 144 h 336"/>
                  <a:gd name="T4" fmla="*/ 576 w 1440"/>
                  <a:gd name="T5" fmla="*/ 48 h 336"/>
                  <a:gd name="T6" fmla="*/ 144 w 1440"/>
                  <a:gd name="T7" fmla="*/ 0 h 336"/>
                  <a:gd name="T8" fmla="*/ 0 w 1440"/>
                  <a:gd name="T9" fmla="*/ 0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336"/>
                  <a:gd name="T17" fmla="*/ 1440 w 1440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336">
                    <a:moveTo>
                      <a:pt x="1440" y="336"/>
                    </a:moveTo>
                    <a:lnTo>
                      <a:pt x="1008" y="144"/>
                    </a:lnTo>
                    <a:lnTo>
                      <a:pt x="576" y="48"/>
                    </a:lnTo>
                    <a:lnTo>
                      <a:pt x="144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" name="Line 23"/>
            <p:cNvSpPr>
              <a:spLocks noChangeShapeType="1"/>
            </p:cNvSpPr>
            <p:nvPr/>
          </p:nvSpPr>
          <p:spPr bwMode="auto">
            <a:xfrm flipV="1">
              <a:off x="6573530" y="1870741"/>
              <a:ext cx="135374" cy="338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111" name="Line 24"/>
            <p:cNvSpPr>
              <a:spLocks noChangeShapeType="1"/>
            </p:cNvSpPr>
            <p:nvPr/>
          </p:nvSpPr>
          <p:spPr bwMode="auto">
            <a:xfrm>
              <a:off x="6573529" y="1904585"/>
              <a:ext cx="101531" cy="1015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</p:grp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042351"/>
              </p:ext>
            </p:extLst>
          </p:nvPr>
        </p:nvGraphicFramePr>
        <p:xfrm>
          <a:off x="7679086" y="1316037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61" name="Equation" r:id="rId12" imgW="139700" imgH="152400" progId="Equation.DSMT4">
                  <p:embed/>
                </p:oleObj>
              </mc:Choice>
              <mc:Fallback>
                <p:oleObj name="Equation" r:id="rId12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79086" y="1316037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208994"/>
              </p:ext>
            </p:extLst>
          </p:nvPr>
        </p:nvGraphicFramePr>
        <p:xfrm>
          <a:off x="3135313" y="5029200"/>
          <a:ext cx="2249487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62" name="Equation" r:id="rId14" imgW="1346200" imgH="863600" progId="Equation.DSMT4">
                  <p:embed/>
                </p:oleObj>
              </mc:Choice>
              <mc:Fallback>
                <p:oleObj name="Equation" r:id="rId14" imgW="13462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35313" y="5029200"/>
                        <a:ext cx="2249487" cy="144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4329268" y="5664200"/>
            <a:ext cx="572932" cy="470995"/>
          </a:xfrm>
          <a:custGeom>
            <a:avLst/>
            <a:gdLst>
              <a:gd name="connsiteX0" fmla="*/ 395132 w 572932"/>
              <a:gd name="connsiteY0" fmla="*/ 469900 h 470995"/>
              <a:gd name="connsiteX1" fmla="*/ 547532 w 572932"/>
              <a:gd name="connsiteY1" fmla="*/ 431800 h 470995"/>
              <a:gd name="connsiteX2" fmla="*/ 572932 w 572932"/>
              <a:gd name="connsiteY2" fmla="*/ 393700 h 470995"/>
              <a:gd name="connsiteX3" fmla="*/ 560232 w 572932"/>
              <a:gd name="connsiteY3" fmla="*/ 317500 h 470995"/>
              <a:gd name="connsiteX4" fmla="*/ 496732 w 572932"/>
              <a:gd name="connsiteY4" fmla="*/ 254000 h 470995"/>
              <a:gd name="connsiteX5" fmla="*/ 458632 w 572932"/>
              <a:gd name="connsiteY5" fmla="*/ 241300 h 470995"/>
              <a:gd name="connsiteX6" fmla="*/ 407832 w 572932"/>
              <a:gd name="connsiteY6" fmla="*/ 215900 h 470995"/>
              <a:gd name="connsiteX7" fmla="*/ 331632 w 572932"/>
              <a:gd name="connsiteY7" fmla="*/ 190500 h 470995"/>
              <a:gd name="connsiteX8" fmla="*/ 255432 w 572932"/>
              <a:gd name="connsiteY8" fmla="*/ 139700 h 470995"/>
              <a:gd name="connsiteX9" fmla="*/ 204632 w 572932"/>
              <a:gd name="connsiteY9" fmla="*/ 63500 h 470995"/>
              <a:gd name="connsiteX10" fmla="*/ 179232 w 572932"/>
              <a:gd name="connsiteY10" fmla="*/ 25400 h 470995"/>
              <a:gd name="connsiteX11" fmla="*/ 103032 w 572932"/>
              <a:gd name="connsiteY11" fmla="*/ 0 h 470995"/>
              <a:gd name="connsiteX12" fmla="*/ 26832 w 572932"/>
              <a:gd name="connsiteY12" fmla="*/ 12700 h 470995"/>
              <a:gd name="connsiteX13" fmla="*/ 14132 w 572932"/>
              <a:gd name="connsiteY13" fmla="*/ 139700 h 470995"/>
              <a:gd name="connsiteX14" fmla="*/ 64932 w 572932"/>
              <a:gd name="connsiteY14" fmla="*/ 215900 h 470995"/>
              <a:gd name="connsiteX15" fmla="*/ 90332 w 572932"/>
              <a:gd name="connsiteY15" fmla="*/ 254000 h 470995"/>
              <a:gd name="connsiteX16" fmla="*/ 128432 w 572932"/>
              <a:gd name="connsiteY16" fmla="*/ 330200 h 470995"/>
              <a:gd name="connsiteX17" fmla="*/ 166532 w 572932"/>
              <a:gd name="connsiteY17" fmla="*/ 342900 h 470995"/>
              <a:gd name="connsiteX18" fmla="*/ 204632 w 572932"/>
              <a:gd name="connsiteY18" fmla="*/ 368300 h 470995"/>
              <a:gd name="connsiteX19" fmla="*/ 280832 w 572932"/>
              <a:gd name="connsiteY19" fmla="*/ 393700 h 470995"/>
              <a:gd name="connsiteX20" fmla="*/ 318932 w 572932"/>
              <a:gd name="connsiteY20" fmla="*/ 419100 h 470995"/>
              <a:gd name="connsiteX21" fmla="*/ 395132 w 572932"/>
              <a:gd name="connsiteY21" fmla="*/ 469900 h 47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2932" h="470995">
                <a:moveTo>
                  <a:pt x="395132" y="469900"/>
                </a:moveTo>
                <a:cubicBezTo>
                  <a:pt x="433232" y="472017"/>
                  <a:pt x="503784" y="475548"/>
                  <a:pt x="547532" y="431800"/>
                </a:cubicBezTo>
                <a:cubicBezTo>
                  <a:pt x="558325" y="421007"/>
                  <a:pt x="564465" y="406400"/>
                  <a:pt x="572932" y="393700"/>
                </a:cubicBezTo>
                <a:cubicBezTo>
                  <a:pt x="568699" y="368300"/>
                  <a:pt x="568375" y="341929"/>
                  <a:pt x="560232" y="317500"/>
                </a:cubicBezTo>
                <a:cubicBezTo>
                  <a:pt x="550072" y="287020"/>
                  <a:pt x="523825" y="267547"/>
                  <a:pt x="496732" y="254000"/>
                </a:cubicBezTo>
                <a:cubicBezTo>
                  <a:pt x="484758" y="248013"/>
                  <a:pt x="470937" y="246573"/>
                  <a:pt x="458632" y="241300"/>
                </a:cubicBezTo>
                <a:cubicBezTo>
                  <a:pt x="441231" y="233842"/>
                  <a:pt x="425410" y="222931"/>
                  <a:pt x="407832" y="215900"/>
                </a:cubicBezTo>
                <a:cubicBezTo>
                  <a:pt x="382973" y="205956"/>
                  <a:pt x="353909" y="205352"/>
                  <a:pt x="331632" y="190500"/>
                </a:cubicBezTo>
                <a:lnTo>
                  <a:pt x="255432" y="139700"/>
                </a:lnTo>
                <a:cubicBezTo>
                  <a:pt x="233113" y="72743"/>
                  <a:pt x="257483" y="126921"/>
                  <a:pt x="204632" y="63500"/>
                </a:cubicBezTo>
                <a:cubicBezTo>
                  <a:pt x="194861" y="51774"/>
                  <a:pt x="192175" y="33490"/>
                  <a:pt x="179232" y="25400"/>
                </a:cubicBezTo>
                <a:cubicBezTo>
                  <a:pt x="156528" y="11210"/>
                  <a:pt x="103032" y="0"/>
                  <a:pt x="103032" y="0"/>
                </a:cubicBezTo>
                <a:cubicBezTo>
                  <a:pt x="77632" y="4233"/>
                  <a:pt x="49864" y="1184"/>
                  <a:pt x="26832" y="12700"/>
                </a:cubicBezTo>
                <a:cubicBezTo>
                  <a:pt x="-17969" y="35100"/>
                  <a:pt x="4757" y="115326"/>
                  <a:pt x="14132" y="139700"/>
                </a:cubicBezTo>
                <a:cubicBezTo>
                  <a:pt x="25091" y="168192"/>
                  <a:pt x="47999" y="190500"/>
                  <a:pt x="64932" y="215900"/>
                </a:cubicBezTo>
                <a:cubicBezTo>
                  <a:pt x="73399" y="228600"/>
                  <a:pt x="85505" y="239520"/>
                  <a:pt x="90332" y="254000"/>
                </a:cubicBezTo>
                <a:cubicBezTo>
                  <a:pt x="98698" y="279099"/>
                  <a:pt x="106051" y="312295"/>
                  <a:pt x="128432" y="330200"/>
                </a:cubicBezTo>
                <a:cubicBezTo>
                  <a:pt x="138885" y="338563"/>
                  <a:pt x="154558" y="336913"/>
                  <a:pt x="166532" y="342900"/>
                </a:cubicBezTo>
                <a:cubicBezTo>
                  <a:pt x="180184" y="349726"/>
                  <a:pt x="190684" y="362101"/>
                  <a:pt x="204632" y="368300"/>
                </a:cubicBezTo>
                <a:cubicBezTo>
                  <a:pt x="229098" y="379174"/>
                  <a:pt x="258555" y="378848"/>
                  <a:pt x="280832" y="393700"/>
                </a:cubicBezTo>
                <a:cubicBezTo>
                  <a:pt x="293532" y="402167"/>
                  <a:pt x="304640" y="413741"/>
                  <a:pt x="318932" y="419100"/>
                </a:cubicBezTo>
                <a:cubicBezTo>
                  <a:pt x="407726" y="452398"/>
                  <a:pt x="357032" y="467783"/>
                  <a:pt x="395132" y="469900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19600" y="5295900"/>
            <a:ext cx="317500" cy="330200"/>
          </a:xfrm>
          <a:custGeom>
            <a:avLst/>
            <a:gdLst>
              <a:gd name="connsiteX0" fmla="*/ 0 w 317500"/>
              <a:gd name="connsiteY0" fmla="*/ 330200 h 330200"/>
              <a:gd name="connsiteX1" fmla="*/ 76200 w 317500"/>
              <a:gd name="connsiteY1" fmla="*/ 127000 h 330200"/>
              <a:gd name="connsiteX2" fmla="*/ 317500 w 3175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30200">
                <a:moveTo>
                  <a:pt x="0" y="330200"/>
                </a:moveTo>
                <a:cubicBezTo>
                  <a:pt x="11641" y="256116"/>
                  <a:pt x="23283" y="182033"/>
                  <a:pt x="76200" y="127000"/>
                </a:cubicBezTo>
                <a:cubicBezTo>
                  <a:pt x="129117" y="71967"/>
                  <a:pt x="317500" y="0"/>
                  <a:pt x="317500" y="0"/>
                </a:cubicBezTo>
              </a:path>
            </a:pathLst>
          </a:custGeom>
          <a:ln w="95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6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793821"/>
              </p:ext>
            </p:extLst>
          </p:nvPr>
        </p:nvGraphicFramePr>
        <p:xfrm>
          <a:off x="4736519" y="5094287"/>
          <a:ext cx="1476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63" name="Equation" r:id="rId16" imgW="88900" imgH="165100" progId="Equation.DSMT4">
                  <p:embed/>
                </p:oleObj>
              </mc:Choice>
              <mc:Fallback>
                <p:oleObj name="Equation" r:id="rId16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36519" y="5094287"/>
                        <a:ext cx="147638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6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88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85763"/>
            <a:ext cx="27178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196849" y="444500"/>
            <a:ext cx="5683251" cy="18516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6: </a:t>
            </a:r>
            <a:r>
              <a:rPr lang="en-US" sz="1800" dirty="0" smtClean="0">
                <a:latin typeface="Times New Roman"/>
                <a:cs typeface="Times New Roman"/>
              </a:rPr>
              <a:t>(courtesy of Mr. White)</a:t>
            </a:r>
            <a:r>
              <a:rPr lang="en-US" sz="2000" dirty="0" smtClean="0">
                <a:latin typeface="Times New Roman"/>
                <a:cs typeface="Times New Roman"/>
              </a:rPr>
              <a:t>: 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12 cm </a:t>
            </a:r>
            <a:r>
              <a:rPr lang="en-US" sz="2000" dirty="0">
                <a:latin typeface="Times New Roman"/>
                <a:cs typeface="Times New Roman"/>
              </a:rPr>
              <a:t>length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wire carrying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30-Amp </a:t>
            </a:r>
            <a:r>
              <a:rPr lang="en-US" sz="2000" dirty="0">
                <a:latin typeface="Times New Roman"/>
                <a:cs typeface="Times New Roman"/>
              </a:rPr>
              <a:t>current </a:t>
            </a:r>
            <a:r>
              <a:rPr lang="en-US" sz="2000" dirty="0" smtClean="0">
                <a:latin typeface="Times New Roman"/>
                <a:cs typeface="Times New Roman"/>
              </a:rPr>
              <a:t>is placed in a magnet field </a:t>
            </a:r>
            <a:r>
              <a:rPr lang="en-US" sz="2000" dirty="0">
                <a:latin typeface="Times New Roman"/>
                <a:cs typeface="Times New Roman"/>
              </a:rPr>
              <a:t>at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angle</a:t>
            </a:r>
            <a:r>
              <a:rPr lang="en-US" sz="2000" dirty="0">
                <a:latin typeface="Times New Roman"/>
                <a:cs typeface="Times New Roman"/>
              </a:rPr>
              <a:t> of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60°</a:t>
            </a:r>
            <a:r>
              <a:rPr lang="en-US" sz="2000" dirty="0">
                <a:latin typeface="Times New Roman"/>
                <a:cs typeface="Times New Roman"/>
              </a:rPr>
              <a:t> relative to the </a:t>
            </a:r>
            <a:r>
              <a:rPr lang="en-US" sz="2000" dirty="0" smtClean="0">
                <a:latin typeface="Times New Roman"/>
                <a:cs typeface="Times New Roman"/>
              </a:rPr>
              <a:t>field’s direction </a:t>
            </a:r>
            <a:r>
              <a:rPr lang="en-US" sz="2000" dirty="0">
                <a:latin typeface="Times New Roman"/>
                <a:cs typeface="Times New Roman"/>
              </a:rPr>
              <a:t>(as shown). </a:t>
            </a:r>
            <a:r>
              <a:rPr lang="en-US" sz="2000" dirty="0" smtClean="0">
                <a:latin typeface="Times New Roman"/>
                <a:cs typeface="Times New Roman"/>
              </a:rPr>
              <a:t> If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field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0.90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what force does the wire feel</a:t>
            </a:r>
            <a:r>
              <a:rPr lang="en-US" sz="2000" dirty="0" smtClean="0">
                <a:latin typeface="Times New Roman"/>
                <a:cs typeface="Times New Roman"/>
              </a:rPr>
              <a:t>, 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 which direction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539749" y="2435860"/>
            <a:ext cx="5683251" cy="5867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a.) On the sketch,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show the direction of the force </a:t>
            </a:r>
            <a:r>
              <a:rPr lang="en-US" sz="2000" dirty="0" smtClean="0">
                <a:latin typeface="Times New Roman"/>
                <a:cs typeface="Times New Roman"/>
              </a:rPr>
              <a:t>on the wire.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869949" y="2971800"/>
            <a:ext cx="5683251" cy="482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According to the </a:t>
            </a:r>
            <a:r>
              <a:rPr lang="en-US" sz="2000" b="1" dirty="0" err="1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r.h.r</a:t>
            </a:r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., </a:t>
            </a:r>
            <a:r>
              <a:rPr lang="en-US" sz="2000" dirty="0" smtClean="0">
                <a:latin typeface="Times New Roman"/>
                <a:cs typeface="Times New Roman"/>
              </a:rPr>
              <a:t>it’s out of the page.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539749" y="3632200"/>
            <a:ext cx="8439151" cy="5867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b.) Determine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magnitude of the force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366449"/>
              </p:ext>
            </p:extLst>
          </p:nvPr>
        </p:nvGraphicFramePr>
        <p:xfrm>
          <a:off x="2401888" y="4346575"/>
          <a:ext cx="32893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20" name="Equation" r:id="rId5" imgW="1968500" imgH="571500" progId="Equation.DSMT4">
                  <p:embed/>
                </p:oleObj>
              </mc:Choice>
              <mc:Fallback>
                <p:oleObj name="Equation" r:id="rId5" imgW="19685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1888" y="4346575"/>
                        <a:ext cx="3289300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35530"/>
              </p:ext>
            </p:extLst>
          </p:nvPr>
        </p:nvGraphicFramePr>
        <p:xfrm>
          <a:off x="7214393" y="1617663"/>
          <a:ext cx="2333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21" name="Equation" r:id="rId7" imgW="139700" imgH="152400" progId="Equation.DSMT4">
                  <p:embed/>
                </p:oleObj>
              </mc:Choice>
              <mc:Fallback>
                <p:oleObj name="Equation" r:id="rId7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4393" y="1617663"/>
                        <a:ext cx="233363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7457017" y="1617663"/>
            <a:ext cx="210079" cy="214312"/>
            <a:chOff x="6654800" y="2706688"/>
            <a:chExt cx="210079" cy="214312"/>
          </a:xfrm>
        </p:grpSpPr>
        <p:sp>
          <p:nvSpPr>
            <p:cNvPr id="17" name="Oval 16"/>
            <p:cNvSpPr/>
            <p:nvPr/>
          </p:nvSpPr>
          <p:spPr>
            <a:xfrm>
              <a:off x="6654800" y="2706688"/>
              <a:ext cx="210079" cy="2100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5223785"/>
                </p:ext>
              </p:extLst>
            </p:nvPr>
          </p:nvGraphicFramePr>
          <p:xfrm>
            <a:off x="6694220" y="2730500"/>
            <a:ext cx="149225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122" name="Equation" r:id="rId9" imgW="88900" imgH="114300" progId="Equation.DSMT4">
                    <p:embed/>
                  </p:oleObj>
                </mc:Choice>
                <mc:Fallback>
                  <p:oleObj name="Equation" r:id="rId9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94220" y="2730500"/>
                          <a:ext cx="149225" cy="190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3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26.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982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003300"/>
            <a:ext cx="50419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139700" y="622300"/>
            <a:ext cx="3632200" cy="31623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7: </a:t>
            </a:r>
            <a:r>
              <a:rPr lang="en-US" sz="1800" dirty="0" smtClean="0">
                <a:latin typeface="Times New Roman"/>
                <a:cs typeface="Times New Roman"/>
              </a:rPr>
              <a:t>(courtesy of Mr. White)</a:t>
            </a:r>
            <a:r>
              <a:rPr lang="en-US" sz="2000" dirty="0" smtClean="0">
                <a:latin typeface="Times New Roman"/>
                <a:cs typeface="Times New Roman"/>
              </a:rPr>
              <a:t>: 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 cm 10 cm square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loop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 smtClean="0">
                <a:latin typeface="Times New Roman"/>
                <a:cs typeface="Times New Roman"/>
              </a:rPr>
              <a:t>wire </a:t>
            </a:r>
            <a:r>
              <a:rPr lang="en-US" sz="2000" dirty="0">
                <a:latin typeface="Times New Roman"/>
                <a:cs typeface="Times New Roman"/>
              </a:rPr>
              <a:t>hangs vertically, as shown here. When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</a:t>
            </a:r>
            <a:r>
              <a:rPr lang="en-US" sz="2000" dirty="0">
                <a:latin typeface="Times New Roman"/>
                <a:cs typeface="Times New Roman"/>
              </a:rPr>
              <a:t> in the wire is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0.245 A</a:t>
            </a:r>
            <a:r>
              <a:rPr lang="en-US" sz="2000" dirty="0">
                <a:latin typeface="Times New Roman"/>
                <a:cs typeface="Times New Roman"/>
              </a:rPr>
              <a:t> counterclockwise, a scale supporting the wire measures a downward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force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of                     . </a:t>
            </a:r>
            <a:r>
              <a:rPr lang="en-US" sz="2000" dirty="0">
                <a:latin typeface="Times New Roman"/>
                <a:cs typeface="Times New Roman"/>
              </a:rPr>
              <a:t>Find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of the magnetic field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950721"/>
              </p:ext>
            </p:extLst>
          </p:nvPr>
        </p:nvGraphicFramePr>
        <p:xfrm>
          <a:off x="1793876" y="4425156"/>
          <a:ext cx="47117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60" name="Equation" r:id="rId5" imgW="2819400" imgH="571500" progId="Equation.DSMT4">
                  <p:embed/>
                </p:oleObj>
              </mc:Choice>
              <mc:Fallback>
                <p:oleObj name="Equation" r:id="rId5" imgW="28194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76" y="4425156"/>
                        <a:ext cx="4711700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633704"/>
              </p:ext>
            </p:extLst>
          </p:nvPr>
        </p:nvGraphicFramePr>
        <p:xfrm>
          <a:off x="2217738" y="2840038"/>
          <a:ext cx="12954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61" name="Equation" r:id="rId7" imgW="774700" imgH="190500" progId="Equation.DSMT4">
                  <p:embed/>
                </p:oleObj>
              </mc:Choice>
              <mc:Fallback>
                <p:oleObj name="Equation" r:id="rId7" imgW="774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17738" y="2840038"/>
                        <a:ext cx="1295400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215900" y="5557044"/>
            <a:ext cx="8621712" cy="392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Note:  </a:t>
            </a:r>
            <a:r>
              <a:rPr lang="en-US" sz="2000" dirty="0" smtClean="0">
                <a:latin typeface="Times New Roman"/>
                <a:cs typeface="Times New Roman"/>
              </a:rPr>
              <a:t>This could easily have been turned into a torque problem . . . just </a:t>
            </a:r>
            <a:r>
              <a:rPr lang="en-US" sz="2000" dirty="0" err="1" smtClean="0">
                <a:latin typeface="Times New Roman"/>
                <a:cs typeface="Times New Roman"/>
              </a:rPr>
              <a:t>sayin</a:t>
            </a:r>
            <a:r>
              <a:rPr lang="en-US" sz="2000" dirty="0" smtClean="0">
                <a:latin typeface="Times New Roman"/>
                <a:cs typeface="Times New Roman"/>
              </a:rPr>
              <a:t> . . 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>
          <a:xfrm>
            <a:off x="711200" y="3873500"/>
            <a:ext cx="8126412" cy="392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According to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r-h-r</a:t>
            </a:r>
            <a:r>
              <a:rPr lang="en-US" sz="2000" dirty="0" smtClean="0">
                <a:latin typeface="Times New Roman"/>
                <a:cs typeface="Times New Roman"/>
              </a:rPr>
              <a:t>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force will be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downward</a:t>
            </a:r>
            <a:r>
              <a:rPr lang="en-US" sz="2000" dirty="0" smtClean="0">
                <a:latin typeface="Times New Roman"/>
                <a:cs typeface="Times New Roman"/>
              </a:rPr>
              <a:t>.  Its magnitude will be: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27.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163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45" name="Line 1"/>
          <p:cNvSpPr>
            <a:spLocks noChangeShapeType="1"/>
          </p:cNvSpPr>
          <p:nvPr/>
        </p:nvSpPr>
        <p:spPr bwMode="auto">
          <a:xfrm rot="10800000" flipH="1">
            <a:off x="7431776" y="1090534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6" name="Line 5"/>
          <p:cNvSpPr>
            <a:spLocks noChangeShapeType="1"/>
          </p:cNvSpPr>
          <p:nvPr/>
        </p:nvSpPr>
        <p:spPr bwMode="auto">
          <a:xfrm>
            <a:off x="6327166" y="3258338"/>
            <a:ext cx="1328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7" name="Line 6"/>
          <p:cNvSpPr>
            <a:spLocks noChangeShapeType="1"/>
          </p:cNvSpPr>
          <p:nvPr/>
        </p:nvSpPr>
        <p:spPr bwMode="auto">
          <a:xfrm rot="10800000" flipH="1">
            <a:off x="6897595" y="1217752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8" name="Line 7"/>
          <p:cNvSpPr>
            <a:spLocks noChangeShapeType="1"/>
          </p:cNvSpPr>
          <p:nvPr/>
        </p:nvSpPr>
        <p:spPr bwMode="auto">
          <a:xfrm rot="10800000" flipH="1">
            <a:off x="7263890" y="1864023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9" name="Line 8"/>
          <p:cNvSpPr>
            <a:spLocks noChangeShapeType="1"/>
          </p:cNvSpPr>
          <p:nvPr/>
        </p:nvSpPr>
        <p:spPr bwMode="auto">
          <a:xfrm rot="10800000" flipH="1">
            <a:off x="7711585" y="1538343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0" name="Line 9"/>
          <p:cNvSpPr>
            <a:spLocks noChangeShapeType="1"/>
          </p:cNvSpPr>
          <p:nvPr/>
        </p:nvSpPr>
        <p:spPr bwMode="auto">
          <a:xfrm rot="10800000" flipH="1">
            <a:off x="8001569" y="1975975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1" name="Line 10"/>
          <p:cNvSpPr>
            <a:spLocks noChangeShapeType="1"/>
          </p:cNvSpPr>
          <p:nvPr/>
        </p:nvSpPr>
        <p:spPr bwMode="auto">
          <a:xfrm rot="10800000" flipH="1">
            <a:off x="6444813" y="1691005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2" name="Line 11"/>
          <p:cNvSpPr>
            <a:spLocks noChangeShapeType="1"/>
          </p:cNvSpPr>
          <p:nvPr/>
        </p:nvSpPr>
        <p:spPr bwMode="auto">
          <a:xfrm rot="10800000" flipH="1">
            <a:off x="6322714" y="678346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3" name="Line 12"/>
          <p:cNvSpPr>
            <a:spLocks noChangeShapeType="1"/>
          </p:cNvSpPr>
          <p:nvPr/>
        </p:nvSpPr>
        <p:spPr bwMode="auto">
          <a:xfrm rot="10800000" flipH="1">
            <a:off x="5875020" y="1538343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4" name="Line 17"/>
          <p:cNvSpPr>
            <a:spLocks noChangeShapeType="1"/>
          </p:cNvSpPr>
          <p:nvPr/>
        </p:nvSpPr>
        <p:spPr bwMode="auto">
          <a:xfrm rot="10800000" flipH="1">
            <a:off x="8652761" y="2874202"/>
            <a:ext cx="266932" cy="3027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5" name="Line 19"/>
          <p:cNvSpPr>
            <a:spLocks noChangeShapeType="1"/>
          </p:cNvSpPr>
          <p:nvPr/>
        </p:nvSpPr>
        <p:spPr bwMode="auto">
          <a:xfrm rot="10800000" flipH="1">
            <a:off x="7981219" y="3237982"/>
            <a:ext cx="605405" cy="31550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6" name="Freeform 31"/>
          <p:cNvSpPr>
            <a:spLocks/>
          </p:cNvSpPr>
          <p:nvPr/>
        </p:nvSpPr>
        <p:spPr bwMode="auto">
          <a:xfrm>
            <a:off x="6917945" y="2874202"/>
            <a:ext cx="181604" cy="384136"/>
          </a:xfrm>
          <a:custGeom>
            <a:avLst/>
            <a:gdLst>
              <a:gd name="T0" fmla="*/ 112 w 112"/>
              <a:gd name="T1" fmla="*/ 0 h 240"/>
              <a:gd name="T2" fmla="*/ 16 w 112"/>
              <a:gd name="T3" fmla="*/ 144 h 240"/>
              <a:gd name="T4" fmla="*/ 16 w 112"/>
              <a:gd name="T5" fmla="*/ 240 h 240"/>
              <a:gd name="T6" fmla="*/ 0 60000 65536"/>
              <a:gd name="T7" fmla="*/ 0 60000 65536"/>
              <a:gd name="T8" fmla="*/ 0 60000 65536"/>
              <a:gd name="T9" fmla="*/ 0 w 112"/>
              <a:gd name="T10" fmla="*/ 0 h 240"/>
              <a:gd name="T11" fmla="*/ 112 w 11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40">
                <a:moveTo>
                  <a:pt x="112" y="0"/>
                </a:moveTo>
                <a:cubicBezTo>
                  <a:pt x="72" y="52"/>
                  <a:pt x="32" y="104"/>
                  <a:pt x="16" y="144"/>
                </a:cubicBezTo>
                <a:cubicBezTo>
                  <a:pt x="0" y="184"/>
                  <a:pt x="8" y="212"/>
                  <a:pt x="16" y="24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57" name="Line 38"/>
          <p:cNvSpPr>
            <a:spLocks noChangeShapeType="1"/>
          </p:cNvSpPr>
          <p:nvPr/>
        </p:nvSpPr>
        <p:spPr bwMode="auto">
          <a:xfrm flipV="1">
            <a:off x="6291508" y="1667648"/>
            <a:ext cx="560105" cy="291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58" name="Cube 48"/>
          <p:cNvSpPr>
            <a:spLocks noChangeArrowheads="1"/>
          </p:cNvSpPr>
          <p:nvPr/>
        </p:nvSpPr>
        <p:spPr bwMode="auto">
          <a:xfrm rot="2021226">
            <a:off x="5983295" y="2563488"/>
            <a:ext cx="2055337" cy="226022"/>
          </a:xfrm>
          <a:prstGeom prst="cube">
            <a:avLst>
              <a:gd name="adj" fmla="val 26319"/>
            </a:avLst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59" name="Cube 49"/>
          <p:cNvSpPr>
            <a:spLocks noChangeArrowheads="1"/>
          </p:cNvSpPr>
          <p:nvPr/>
        </p:nvSpPr>
        <p:spPr bwMode="auto">
          <a:xfrm rot="2021226">
            <a:off x="6741720" y="2218757"/>
            <a:ext cx="2055337" cy="226022"/>
          </a:xfrm>
          <a:prstGeom prst="cube">
            <a:avLst>
              <a:gd name="adj" fmla="val 27347"/>
            </a:avLst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37260" name="Line 18"/>
          <p:cNvSpPr>
            <a:spLocks noChangeShapeType="1"/>
          </p:cNvSpPr>
          <p:nvPr/>
        </p:nvSpPr>
        <p:spPr bwMode="auto">
          <a:xfrm>
            <a:off x="7799483" y="3218932"/>
            <a:ext cx="186823" cy="3447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61" name="Line 16"/>
          <p:cNvSpPr>
            <a:spLocks noChangeShapeType="1"/>
          </p:cNvSpPr>
          <p:nvPr/>
        </p:nvSpPr>
        <p:spPr bwMode="auto">
          <a:xfrm rot="10800000">
            <a:off x="8618098" y="2874203"/>
            <a:ext cx="3015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62" name="Cube 50"/>
          <p:cNvSpPr>
            <a:spLocks noChangeArrowheads="1"/>
          </p:cNvSpPr>
          <p:nvPr/>
        </p:nvSpPr>
        <p:spPr bwMode="auto">
          <a:xfrm rot="9142984">
            <a:off x="6197513" y="1925295"/>
            <a:ext cx="1272929" cy="118279"/>
          </a:xfrm>
          <a:prstGeom prst="cube">
            <a:avLst>
              <a:gd name="adj" fmla="val 41926"/>
            </a:avLst>
          </a:prstGeom>
          <a:solidFill>
            <a:srgbClr val="3366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37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243739"/>
              </p:ext>
            </p:extLst>
          </p:nvPr>
        </p:nvGraphicFramePr>
        <p:xfrm>
          <a:off x="6762430" y="2915542"/>
          <a:ext cx="178593" cy="25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104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430" y="2915542"/>
                        <a:ext cx="178593" cy="25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7229" name="Group 2"/>
          <p:cNvGrpSpPr>
            <a:grpSpLocks/>
          </p:cNvGrpSpPr>
          <p:nvPr/>
        </p:nvGrpSpPr>
        <p:grpSpPr bwMode="auto">
          <a:xfrm>
            <a:off x="6493715" y="4307868"/>
            <a:ext cx="2148794" cy="1861475"/>
            <a:chOff x="1374" y="794"/>
            <a:chExt cx="2977" cy="2580"/>
          </a:xfrm>
        </p:grpSpPr>
        <p:sp>
          <p:nvSpPr>
            <p:cNvPr id="137238" name="Line 3"/>
            <p:cNvSpPr>
              <a:spLocks noChangeShapeType="1"/>
            </p:cNvSpPr>
            <p:nvPr/>
          </p:nvSpPr>
          <p:spPr bwMode="auto">
            <a:xfrm rot="10800000" flipH="1">
              <a:off x="1374" y="794"/>
              <a:ext cx="0" cy="2579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9" name="Line 4"/>
            <p:cNvSpPr>
              <a:spLocks noChangeShapeType="1"/>
            </p:cNvSpPr>
            <p:nvPr/>
          </p:nvSpPr>
          <p:spPr bwMode="auto">
            <a:xfrm rot="10800000" flipH="1">
              <a:off x="1870" y="794"/>
              <a:ext cx="0" cy="2579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0" name="Line 5"/>
            <p:cNvSpPr>
              <a:spLocks noChangeShapeType="1"/>
            </p:cNvSpPr>
            <p:nvPr/>
          </p:nvSpPr>
          <p:spPr bwMode="auto">
            <a:xfrm rot="10800000" flipH="1">
              <a:off x="2366" y="794"/>
              <a:ext cx="0" cy="2579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1" name="Line 6"/>
            <p:cNvSpPr>
              <a:spLocks noChangeShapeType="1"/>
            </p:cNvSpPr>
            <p:nvPr/>
          </p:nvSpPr>
          <p:spPr bwMode="auto">
            <a:xfrm rot="10800000" flipH="1">
              <a:off x="2862" y="794"/>
              <a:ext cx="0" cy="258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2" name="Line 7"/>
            <p:cNvSpPr>
              <a:spLocks noChangeShapeType="1"/>
            </p:cNvSpPr>
            <p:nvPr/>
          </p:nvSpPr>
          <p:spPr bwMode="auto">
            <a:xfrm rot="10800000" flipH="1">
              <a:off x="3358" y="794"/>
              <a:ext cx="0" cy="258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3" name="Line 8"/>
            <p:cNvSpPr>
              <a:spLocks noChangeShapeType="1"/>
            </p:cNvSpPr>
            <p:nvPr/>
          </p:nvSpPr>
          <p:spPr bwMode="auto">
            <a:xfrm rot="10800000" flipH="1">
              <a:off x="3854" y="794"/>
              <a:ext cx="0" cy="258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4" name="Line 9"/>
            <p:cNvSpPr>
              <a:spLocks noChangeShapeType="1"/>
            </p:cNvSpPr>
            <p:nvPr/>
          </p:nvSpPr>
          <p:spPr bwMode="auto">
            <a:xfrm rot="10800000" flipH="1">
              <a:off x="4350" y="794"/>
              <a:ext cx="0" cy="258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31" name="Rectangle 11"/>
          <p:cNvSpPr>
            <a:spLocks noChangeArrowheads="1"/>
          </p:cNvSpPr>
          <p:nvPr/>
        </p:nvSpPr>
        <p:spPr bwMode="auto">
          <a:xfrm rot="1342807">
            <a:off x="6264082" y="5091063"/>
            <a:ext cx="2350693" cy="167511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32" name="Rectangle 12"/>
          <p:cNvSpPr>
            <a:spLocks noChangeArrowheads="1"/>
          </p:cNvSpPr>
          <p:nvPr/>
        </p:nvSpPr>
        <p:spPr bwMode="auto">
          <a:xfrm rot="1342807">
            <a:off x="6808768" y="4647327"/>
            <a:ext cx="259586" cy="215213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33" name="Line 13"/>
          <p:cNvSpPr>
            <a:spLocks noChangeShapeType="1"/>
          </p:cNvSpPr>
          <p:nvPr/>
        </p:nvSpPr>
        <p:spPr bwMode="auto">
          <a:xfrm rot="10800000" flipH="1">
            <a:off x="6801003" y="5708967"/>
            <a:ext cx="165735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34" name="Freeform 16"/>
          <p:cNvSpPr>
            <a:spLocks/>
          </p:cNvSpPr>
          <p:nvPr/>
        </p:nvSpPr>
        <p:spPr bwMode="auto">
          <a:xfrm>
            <a:off x="7721600" y="5431631"/>
            <a:ext cx="160240" cy="277337"/>
          </a:xfrm>
          <a:custGeom>
            <a:avLst/>
            <a:gdLst>
              <a:gd name="T0" fmla="*/ 144 w 144"/>
              <a:gd name="T1" fmla="*/ 0 h 192"/>
              <a:gd name="T2" fmla="*/ 48 w 144"/>
              <a:gd name="T3" fmla="*/ 96 h 192"/>
              <a:gd name="T4" fmla="*/ 0 w 144"/>
              <a:gd name="T5" fmla="*/ 192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144" y="0"/>
                </a:moveTo>
                <a:cubicBezTo>
                  <a:pt x="108" y="32"/>
                  <a:pt x="72" y="64"/>
                  <a:pt x="48" y="96"/>
                </a:cubicBezTo>
                <a:cubicBezTo>
                  <a:pt x="24" y="128"/>
                  <a:pt x="12" y="160"/>
                  <a:pt x="0" y="192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7235" name="TextBox 67"/>
          <p:cNvSpPr txBox="1">
            <a:spLocks noChangeArrowheads="1"/>
          </p:cNvSpPr>
          <p:nvPr/>
        </p:nvSpPr>
        <p:spPr bwMode="auto">
          <a:xfrm>
            <a:off x="7799483" y="685920"/>
            <a:ext cx="1049332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3-d view:</a:t>
            </a:r>
          </a:p>
        </p:txBody>
      </p:sp>
      <p:sp>
        <p:nvSpPr>
          <p:cNvPr id="137236" name="TextBox 68"/>
          <p:cNvSpPr txBox="1">
            <a:spLocks noChangeArrowheads="1"/>
          </p:cNvSpPr>
          <p:nvPr/>
        </p:nvSpPr>
        <p:spPr bwMode="auto">
          <a:xfrm>
            <a:off x="7890975" y="3712382"/>
            <a:ext cx="1097009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Apple Chancery"/>
                <a:cs typeface="Apple Chancery"/>
              </a:rPr>
              <a:t>side </a:t>
            </a:r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view:</a:t>
            </a:r>
          </a:p>
        </p:txBody>
      </p:sp>
      <p:sp>
        <p:nvSpPr>
          <p:cNvPr id="137237" name="Rectangle 6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8" name="Rectangle 9"/>
          <p:cNvSpPr txBox="1">
            <a:spLocks noChangeArrowheads="1"/>
          </p:cNvSpPr>
          <p:nvPr/>
        </p:nvSpPr>
        <p:spPr>
          <a:xfrm>
            <a:off x="149578" y="358463"/>
            <a:ext cx="5552721" cy="26076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8: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Two metal ramps </a:t>
            </a:r>
            <a:r>
              <a:rPr lang="en-US" sz="2000" dirty="0" smtClean="0">
                <a:latin typeface="Times New Roman"/>
                <a:cs typeface="Times New Roman"/>
              </a:rPr>
              <a:t>(in red) at an angle    are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units apart </a:t>
            </a:r>
            <a:r>
              <a:rPr lang="en-US" sz="2000" dirty="0" smtClean="0">
                <a:latin typeface="Times New Roman"/>
                <a:cs typeface="Times New Roman"/>
              </a:rPr>
              <a:t>and 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bathed in</a:t>
            </a:r>
            <a:r>
              <a:rPr lang="en-US" sz="2000" dirty="0" smtClean="0">
                <a:latin typeface="Times New Roman"/>
                <a:cs typeface="Times New Roman"/>
              </a:rPr>
              <a:t>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downward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 smtClean="0">
                <a:latin typeface="Times New Roman"/>
                <a:cs typeface="Times New Roman"/>
              </a:rPr>
              <a:t>. 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battery wire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connected to each ramp </a:t>
            </a:r>
            <a:r>
              <a:rPr lang="en-US" sz="2000" dirty="0" smtClean="0">
                <a:latin typeface="Times New Roman"/>
                <a:cs typeface="Times New Roman"/>
              </a:rPr>
              <a:t>making a circuit. 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metal rod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would slide frictionless down the ramp if </a:t>
            </a:r>
            <a:r>
              <a:rPr lang="en-US" sz="2000" dirty="0" smtClean="0">
                <a:latin typeface="Times New Roman"/>
                <a:cs typeface="Times New Roman"/>
              </a:rPr>
              <a:t>it were not for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force </a:t>
            </a:r>
            <a:r>
              <a:rPr lang="en-US" sz="2000" dirty="0" smtClean="0">
                <a:latin typeface="Times New Roman"/>
                <a:cs typeface="Times New Roman"/>
              </a:rPr>
              <a:t>provided by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 smtClean="0">
                <a:latin typeface="Times New Roman"/>
                <a:cs typeface="Times New Roman"/>
              </a:rPr>
              <a:t>.  In fact, in this case the rod is motionless.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Assuming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net resistance </a:t>
            </a:r>
            <a:r>
              <a:rPr lang="en-US" sz="2000" dirty="0" smtClean="0">
                <a:latin typeface="Times New Roman"/>
                <a:cs typeface="Times New Roman"/>
              </a:rPr>
              <a:t>of the system 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17395"/>
              </p:ext>
            </p:extLst>
          </p:nvPr>
        </p:nvGraphicFramePr>
        <p:xfrm>
          <a:off x="6486525" y="1538288"/>
          <a:ext cx="1762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105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1538288"/>
                        <a:ext cx="176213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00944"/>
              </p:ext>
            </p:extLst>
          </p:nvPr>
        </p:nvGraphicFramePr>
        <p:xfrm>
          <a:off x="7527925" y="1195388"/>
          <a:ext cx="19367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106" name="Equation" r:id="rId8" imgW="139700" imgH="152400" progId="Equation.DSMT4">
                  <p:embed/>
                </p:oleObj>
              </mc:Choice>
              <mc:Fallback>
                <p:oleObj name="Equation" r:id="rId8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195388"/>
                        <a:ext cx="19367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2190"/>
              </p:ext>
            </p:extLst>
          </p:nvPr>
        </p:nvGraphicFramePr>
        <p:xfrm>
          <a:off x="8812212" y="3271475"/>
          <a:ext cx="2127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107" name="Equation" r:id="rId10" imgW="152400" imgH="152400" progId="Equation.DSMT4">
                  <p:embed/>
                </p:oleObj>
              </mc:Choice>
              <mc:Fallback>
                <p:oleObj name="Equation" r:id="rId10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2212" y="3271475"/>
                        <a:ext cx="2127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18252"/>
              </p:ext>
            </p:extLst>
          </p:nvPr>
        </p:nvGraphicFramePr>
        <p:xfrm>
          <a:off x="8701556" y="4307868"/>
          <a:ext cx="19367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108" name="Equation" r:id="rId12" imgW="139700" imgH="152400" progId="Equation.DSMT4">
                  <p:embed/>
                </p:oleObj>
              </mc:Choice>
              <mc:Fallback>
                <p:oleObj name="Equation" r:id="rId12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556" y="4307868"/>
                        <a:ext cx="19367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20438"/>
              </p:ext>
            </p:extLst>
          </p:nvPr>
        </p:nvGraphicFramePr>
        <p:xfrm>
          <a:off x="7567751" y="5402199"/>
          <a:ext cx="178593" cy="25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109" name="Equation" r:id="rId13" imgW="127000" imgH="177800" progId="Equation.DSMT4">
                  <p:embed/>
                </p:oleObj>
              </mc:Choice>
              <mc:Fallback>
                <p:oleObj name="Equation" r:id="rId13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751" y="5402199"/>
                        <a:ext cx="178593" cy="25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5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28.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563257"/>
              </p:ext>
            </p:extLst>
          </p:nvPr>
        </p:nvGraphicFramePr>
        <p:xfrm>
          <a:off x="805861" y="830119"/>
          <a:ext cx="213196" cy="30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110" name="Equation" r:id="rId14" imgW="127000" imgH="177800" progId="Equation.DSMT4">
                  <p:embed/>
                </p:oleObj>
              </mc:Choice>
              <mc:Fallback>
                <p:oleObj name="Equation" r:id="rId1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61" y="830119"/>
                        <a:ext cx="213196" cy="300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9"/>
          <p:cNvSpPr txBox="1">
            <a:spLocks noChangeArrowheads="1"/>
          </p:cNvSpPr>
          <p:nvPr/>
        </p:nvSpPr>
        <p:spPr>
          <a:xfrm>
            <a:off x="540458" y="3051356"/>
            <a:ext cx="5552721" cy="920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a.) What must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polarity of the battery be </a:t>
            </a:r>
            <a:r>
              <a:rPr lang="en-US" sz="2000" dirty="0" smtClean="0">
                <a:latin typeface="Times New Roman"/>
                <a:cs typeface="Times New Roman"/>
              </a:rPr>
              <a:t>if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rod</a:t>
            </a:r>
            <a:r>
              <a:rPr lang="en-US" sz="2000" dirty="0" smtClean="0">
                <a:latin typeface="Times New Roman"/>
                <a:cs typeface="Times New Roman"/>
              </a:rPr>
              <a:t> is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stay stationary on the ramp </a:t>
            </a:r>
            <a:r>
              <a:rPr lang="en-US" sz="2000" dirty="0" smtClean="0">
                <a:latin typeface="Times New Roman"/>
                <a:cs typeface="Times New Roman"/>
              </a:rPr>
              <a:t>(again, assume the rod is frictionless).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0" name="Rectangle 9"/>
          <p:cNvSpPr txBox="1">
            <a:spLocks noChangeArrowheads="1"/>
          </p:cNvSpPr>
          <p:nvPr/>
        </p:nvSpPr>
        <p:spPr>
          <a:xfrm>
            <a:off x="805862" y="4006484"/>
            <a:ext cx="4299538" cy="15437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For equilibrium, </a:t>
            </a:r>
            <a:r>
              <a:rPr lang="en-US" sz="2000" dirty="0" smtClean="0">
                <a:latin typeface="Times New Roman"/>
                <a:cs typeface="Times New Roman"/>
              </a:rPr>
              <a:t>you can see from observation that you need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component of the magnetic force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the left </a:t>
            </a:r>
            <a:r>
              <a:rPr lang="en-US" sz="2000" dirty="0" smtClean="0">
                <a:latin typeface="Times New Roman"/>
                <a:cs typeface="Times New Roman"/>
              </a:rPr>
              <a:t>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counter the component of gravity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the right</a:t>
            </a:r>
            <a:r>
              <a:rPr lang="en-US" sz="2000" dirty="0" smtClean="0">
                <a:latin typeface="Times New Roman"/>
                <a:cs typeface="Times New Roman"/>
              </a:rPr>
              <a:t>.  Reverse engineering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75309"/>
              </p:ext>
            </p:extLst>
          </p:nvPr>
        </p:nvGraphicFramePr>
        <p:xfrm>
          <a:off x="3697288" y="5232718"/>
          <a:ext cx="9969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111" name="Equation" r:id="rId15" imgW="596900" imgH="190500" progId="Equation.DSMT4">
                  <p:embed/>
                </p:oleObj>
              </mc:Choice>
              <mc:Fallback>
                <p:oleObj name="Equation" r:id="rId15" imgW="596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97288" y="5232718"/>
                        <a:ext cx="99695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211763" y="4108450"/>
            <a:ext cx="889000" cy="1295717"/>
            <a:chOff x="5211763" y="4413250"/>
            <a:chExt cx="889000" cy="1295717"/>
          </a:xfrm>
        </p:grpSpPr>
        <p:sp>
          <p:nvSpPr>
            <p:cNvPr id="62" name="Rectangle 12"/>
            <p:cNvSpPr>
              <a:spLocks noChangeArrowheads="1"/>
            </p:cNvSpPr>
            <p:nvPr/>
          </p:nvSpPr>
          <p:spPr bwMode="auto">
            <a:xfrm rot="1342807">
              <a:off x="5572502" y="4996750"/>
              <a:ext cx="259586" cy="215213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 rot="10800000" flipH="1">
              <a:off x="5702298" y="5105951"/>
              <a:ext cx="1" cy="603016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rot="10800000" flipV="1">
              <a:off x="5702299" y="4649859"/>
              <a:ext cx="172721" cy="43234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1074850"/>
                </p:ext>
              </p:extLst>
            </p:nvPr>
          </p:nvGraphicFramePr>
          <p:xfrm>
            <a:off x="5588000" y="4413250"/>
            <a:ext cx="230188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3112" name="Equation" r:id="rId17" imgW="165100" imgH="152400" progId="Equation.DSMT4">
                    <p:embed/>
                  </p:oleObj>
                </mc:Choice>
                <mc:Fallback>
                  <p:oleObj name="Equation" r:id="rId17" imgW="1651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0" y="4413250"/>
                          <a:ext cx="230188" cy="217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3415273"/>
                </p:ext>
              </p:extLst>
            </p:nvPr>
          </p:nvGraphicFramePr>
          <p:xfrm>
            <a:off x="5765800" y="5445125"/>
            <a:ext cx="334963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3113" name="Equation" r:id="rId19" imgW="241300" imgH="165100" progId="Equation.DSMT4">
                    <p:embed/>
                  </p:oleObj>
                </mc:Choice>
                <mc:Fallback>
                  <p:oleObj name="Equation" r:id="rId19" imgW="2413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5800" y="5445125"/>
                          <a:ext cx="334963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3112873"/>
                </p:ext>
              </p:extLst>
            </p:nvPr>
          </p:nvGraphicFramePr>
          <p:xfrm>
            <a:off x="5211763" y="5138738"/>
            <a:ext cx="247650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3114" name="Equation" r:id="rId21" imgW="177800" imgH="203200" progId="Equation.DSMT4">
                    <p:embed/>
                  </p:oleObj>
                </mc:Choice>
                <mc:Fallback>
                  <p:oleObj name="Equation" r:id="rId21" imgW="177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1763" y="5138738"/>
                          <a:ext cx="247650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Line 12"/>
            <p:cNvSpPr>
              <a:spLocks noChangeShapeType="1"/>
            </p:cNvSpPr>
            <p:nvPr/>
          </p:nvSpPr>
          <p:spPr bwMode="auto">
            <a:xfrm rot="10800000" flipH="1">
              <a:off x="5261769" y="5105951"/>
              <a:ext cx="395286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Rectangle 9"/>
          <p:cNvSpPr txBox="1">
            <a:spLocks noChangeArrowheads="1"/>
          </p:cNvSpPr>
          <p:nvPr/>
        </p:nvSpPr>
        <p:spPr>
          <a:xfrm>
            <a:off x="794457" y="5537518"/>
            <a:ext cx="5679367" cy="9418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yields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need for a current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into the page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generate a magnetic force </a:t>
            </a:r>
            <a:r>
              <a:rPr lang="en-US" sz="2000" dirty="0" smtClean="0">
                <a:latin typeface="Times New Roman"/>
                <a:cs typeface="Times New Roman"/>
              </a:rPr>
              <a:t>in that direction . . . So the polarity of the battery must be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high-side on left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32800" y="3051356"/>
            <a:ext cx="286862" cy="345894"/>
            <a:chOff x="8432800" y="3051356"/>
            <a:chExt cx="286862" cy="34589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432800" y="3051356"/>
              <a:ext cx="286862" cy="34589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610759" y="3107877"/>
              <a:ext cx="90797" cy="11105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12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7" name="Rectangle 6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5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29.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9" name="Rectangle 9"/>
          <p:cNvSpPr txBox="1">
            <a:spLocks noChangeArrowheads="1"/>
          </p:cNvSpPr>
          <p:nvPr/>
        </p:nvSpPr>
        <p:spPr>
          <a:xfrm>
            <a:off x="213079" y="492058"/>
            <a:ext cx="5552721" cy="7033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b.) How big must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battery voltage be </a:t>
            </a:r>
            <a:r>
              <a:rPr lang="en-US" sz="2000" dirty="0" smtClean="0">
                <a:latin typeface="Times New Roman"/>
                <a:cs typeface="Times New Roman"/>
              </a:rPr>
              <a:t>to effect this situation?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17911"/>
              </p:ext>
            </p:extLst>
          </p:nvPr>
        </p:nvGraphicFramePr>
        <p:xfrm>
          <a:off x="8305484" y="2827097"/>
          <a:ext cx="165735" cy="23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02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484" y="2827097"/>
                        <a:ext cx="165735" cy="230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47"/>
          <p:cNvGrpSpPr>
            <a:grpSpLocks/>
          </p:cNvGrpSpPr>
          <p:nvPr/>
        </p:nvGrpSpPr>
        <p:grpSpPr bwMode="auto">
          <a:xfrm>
            <a:off x="6796724" y="2004137"/>
            <a:ext cx="334328" cy="275749"/>
            <a:chOff x="3707" y="3035"/>
            <a:chExt cx="234" cy="193"/>
          </a:xfrm>
        </p:grpSpPr>
        <p:sp>
          <p:nvSpPr>
            <p:cNvPr id="72" name="Rectangle 37"/>
            <p:cNvSpPr>
              <a:spLocks noChangeArrowheads="1"/>
            </p:cNvSpPr>
            <p:nvPr/>
          </p:nvSpPr>
          <p:spPr bwMode="auto">
            <a:xfrm rot="1342807">
              <a:off x="3707" y="3035"/>
              <a:ext cx="234" cy="193"/>
            </a:xfrm>
            <a:prstGeom prst="rect">
              <a:avLst/>
            </a:prstGeom>
            <a:solidFill>
              <a:srgbClr val="FFBA1B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43"/>
            <p:cNvSpPr>
              <a:spLocks/>
            </p:cNvSpPr>
            <p:nvPr/>
          </p:nvSpPr>
          <p:spPr bwMode="auto">
            <a:xfrm>
              <a:off x="3747" y="3055"/>
              <a:ext cx="156" cy="1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/>
          </p:nvSpPr>
          <p:spPr bwMode="auto">
            <a:xfrm>
              <a:off x="3778" y="3086"/>
              <a:ext cx="94" cy="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/>
          </p:nvSpPr>
          <p:spPr bwMode="auto">
            <a:xfrm flipH="1">
              <a:off x="3778" y="3086"/>
              <a:ext cx="94" cy="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Line 46"/>
          <p:cNvSpPr>
            <a:spLocks noChangeShapeType="1"/>
          </p:cNvSpPr>
          <p:nvPr/>
        </p:nvSpPr>
        <p:spPr bwMode="auto">
          <a:xfrm flipH="1">
            <a:off x="5493704" y="2141297"/>
            <a:ext cx="109728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235626"/>
              </p:ext>
            </p:extLst>
          </p:nvPr>
        </p:nvGraphicFramePr>
        <p:xfrm>
          <a:off x="5059364" y="1656951"/>
          <a:ext cx="1120140" cy="317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03" name="Equation" r:id="rId6" imgW="673100" imgH="190500" progId="Equation.DSMT4">
                  <p:embed/>
                </p:oleObj>
              </mc:Choice>
              <mc:Fallback>
                <p:oleObj name="Equation" r:id="rId6" imgW="673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4" y="1656951"/>
                        <a:ext cx="1120140" cy="317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Line 49"/>
          <p:cNvSpPr>
            <a:spLocks noChangeShapeType="1"/>
          </p:cNvSpPr>
          <p:nvPr/>
        </p:nvSpPr>
        <p:spPr bwMode="auto">
          <a:xfrm flipV="1">
            <a:off x="7071044" y="838277"/>
            <a:ext cx="411480" cy="10287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8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601253"/>
              </p:ext>
            </p:extLst>
          </p:nvPr>
        </p:nvGraphicFramePr>
        <p:xfrm>
          <a:off x="7551104" y="838277"/>
          <a:ext cx="292893" cy="26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04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104" y="838277"/>
                        <a:ext cx="292893" cy="268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Line 51"/>
          <p:cNvSpPr>
            <a:spLocks noChangeShapeType="1"/>
          </p:cNvSpPr>
          <p:nvPr/>
        </p:nvSpPr>
        <p:spPr bwMode="auto">
          <a:xfrm flipH="1">
            <a:off x="7002464" y="2415617"/>
            <a:ext cx="0" cy="96012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283034"/>
              </p:ext>
            </p:extLst>
          </p:nvPr>
        </p:nvGraphicFramePr>
        <p:xfrm>
          <a:off x="7140259" y="3021407"/>
          <a:ext cx="428625" cy="29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05" name="Equation" r:id="rId10" imgW="241300" imgH="165100" progId="Equation.DSMT4">
                  <p:embed/>
                </p:oleObj>
              </mc:Choice>
              <mc:Fallback>
                <p:oleObj name="Equation" r:id="rId10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259" y="3021407"/>
                        <a:ext cx="428625" cy="291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Line 53"/>
          <p:cNvSpPr>
            <a:spLocks noChangeShapeType="1"/>
          </p:cNvSpPr>
          <p:nvPr/>
        </p:nvSpPr>
        <p:spPr bwMode="auto">
          <a:xfrm>
            <a:off x="7276784" y="2415617"/>
            <a:ext cx="1851660" cy="68580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84" name="Line 54"/>
          <p:cNvSpPr>
            <a:spLocks noChangeShapeType="1"/>
          </p:cNvSpPr>
          <p:nvPr/>
        </p:nvSpPr>
        <p:spPr bwMode="auto">
          <a:xfrm>
            <a:off x="7756844" y="3101417"/>
            <a:ext cx="137160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 flipV="1">
            <a:off x="7002464" y="492058"/>
            <a:ext cx="0" cy="1443499"/>
          </a:xfrm>
          <a:prstGeom prst="line">
            <a:avLst/>
          </a:prstGeom>
          <a:noFill/>
          <a:ln w="19050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5100"/>
              </p:ext>
            </p:extLst>
          </p:nvPr>
        </p:nvGraphicFramePr>
        <p:xfrm>
          <a:off x="7042469" y="1249757"/>
          <a:ext cx="165735" cy="23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06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469" y="1249757"/>
                        <a:ext cx="165735" cy="230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Freeform 58"/>
          <p:cNvSpPr>
            <a:spLocks/>
          </p:cNvSpPr>
          <p:nvPr/>
        </p:nvSpPr>
        <p:spPr bwMode="auto">
          <a:xfrm>
            <a:off x="8579804" y="2895677"/>
            <a:ext cx="68580" cy="205740"/>
          </a:xfrm>
          <a:custGeom>
            <a:avLst/>
            <a:gdLst>
              <a:gd name="T0" fmla="*/ 48 w 48"/>
              <a:gd name="T1" fmla="*/ 0 h 144"/>
              <a:gd name="T2" fmla="*/ 0 w 48"/>
              <a:gd name="T3" fmla="*/ 144 h 144"/>
              <a:gd name="T4" fmla="*/ 0 60000 65536"/>
              <a:gd name="T5" fmla="*/ 0 60000 65536"/>
              <a:gd name="T6" fmla="*/ 0 w 48"/>
              <a:gd name="T7" fmla="*/ 0 h 144"/>
              <a:gd name="T8" fmla="*/ 48 w 48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44">
                <a:moveTo>
                  <a:pt x="48" y="0"/>
                </a:moveTo>
                <a:cubicBezTo>
                  <a:pt x="28" y="60"/>
                  <a:pt x="8" y="120"/>
                  <a:pt x="0" y="144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88" name="Freeform 59"/>
          <p:cNvSpPr>
            <a:spLocks/>
          </p:cNvSpPr>
          <p:nvPr/>
        </p:nvSpPr>
        <p:spPr bwMode="auto">
          <a:xfrm>
            <a:off x="7002464" y="1524077"/>
            <a:ext cx="205740" cy="68580"/>
          </a:xfrm>
          <a:custGeom>
            <a:avLst/>
            <a:gdLst>
              <a:gd name="T0" fmla="*/ 0 w 144"/>
              <a:gd name="T1" fmla="*/ 0 h 48"/>
              <a:gd name="T2" fmla="*/ 144 w 144"/>
              <a:gd name="T3" fmla="*/ 48 h 48"/>
              <a:gd name="T4" fmla="*/ 0 60000 65536"/>
              <a:gd name="T5" fmla="*/ 0 60000 65536"/>
              <a:gd name="T6" fmla="*/ 0 w 144"/>
              <a:gd name="T7" fmla="*/ 0 h 48"/>
              <a:gd name="T8" fmla="*/ 144 w 144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48">
                <a:moveTo>
                  <a:pt x="0" y="0"/>
                </a:moveTo>
                <a:cubicBezTo>
                  <a:pt x="60" y="20"/>
                  <a:pt x="120" y="40"/>
                  <a:pt x="144" y="48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89" name="Line 56"/>
          <p:cNvSpPr>
            <a:spLocks noChangeShapeType="1"/>
          </p:cNvSpPr>
          <p:nvPr/>
        </p:nvSpPr>
        <p:spPr bwMode="auto">
          <a:xfrm flipV="1">
            <a:off x="7258687" y="2132959"/>
            <a:ext cx="1316355" cy="0"/>
          </a:xfrm>
          <a:prstGeom prst="line">
            <a:avLst/>
          </a:prstGeom>
          <a:noFill/>
          <a:ln w="19050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56404"/>
              </p:ext>
            </p:extLst>
          </p:nvPr>
        </p:nvGraphicFramePr>
        <p:xfrm>
          <a:off x="2695575" y="3322638"/>
          <a:ext cx="2874963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07" name="Equation" r:id="rId14" imgW="1739900" imgH="1866900" progId="Equation.DSMT4">
                  <p:embed/>
                </p:oleObj>
              </mc:Choice>
              <mc:Fallback>
                <p:oleObj name="Equation" r:id="rId14" imgW="1739900" imgH="186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3322638"/>
                        <a:ext cx="2874963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39426"/>
              </p:ext>
            </p:extLst>
          </p:nvPr>
        </p:nvGraphicFramePr>
        <p:xfrm>
          <a:off x="139700" y="2362200"/>
          <a:ext cx="244633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08" name="Equation" r:id="rId16" imgW="1485900" imgH="901700" progId="Equation.DSMT4">
                  <p:embed/>
                </p:oleObj>
              </mc:Choice>
              <mc:Fallback>
                <p:oleObj name="Equation" r:id="rId16" imgW="1485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2362200"/>
                        <a:ext cx="244633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"/>
          <p:cNvSpPr txBox="1">
            <a:spLocks noChangeArrowheads="1"/>
          </p:cNvSpPr>
          <p:nvPr/>
        </p:nvSpPr>
        <p:spPr>
          <a:xfrm>
            <a:off x="626783" y="1172412"/>
            <a:ext cx="4432581" cy="7033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Doing a </a:t>
            </a:r>
            <a:r>
              <a:rPr lang="en-US" sz="2000" b="1" dirty="0" err="1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f.d.b</a:t>
            </a:r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. </a:t>
            </a:r>
            <a:r>
              <a:rPr lang="en-US" sz="2000" dirty="0" smtClean="0">
                <a:latin typeface="Times New Roman"/>
                <a:cs typeface="Times New Roman"/>
              </a:rPr>
              <a:t>and breaking the forces into components, we can determine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183635"/>
              </p:ext>
            </p:extLst>
          </p:nvPr>
        </p:nvGraphicFramePr>
        <p:xfrm>
          <a:off x="6599141" y="4360544"/>
          <a:ext cx="1995067" cy="111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09" name="Equation" r:id="rId18" imgW="1155700" imgH="647700" progId="Equation.DSMT4">
                  <p:embed/>
                </p:oleObj>
              </mc:Choice>
              <mc:Fallback>
                <p:oleObj name="Equation" r:id="rId18" imgW="11557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141" y="4360544"/>
                        <a:ext cx="1995067" cy="1113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angle 9"/>
          <p:cNvSpPr txBox="1">
            <a:spLocks noChangeArrowheads="1"/>
          </p:cNvSpPr>
          <p:nvPr/>
        </p:nvSpPr>
        <p:spPr>
          <a:xfrm>
            <a:off x="5998883" y="3737812"/>
            <a:ext cx="2103717" cy="3769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From Ohm’s Law: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46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67278" y="5219700"/>
            <a:ext cx="6798827" cy="448732"/>
            <a:chOff x="1367278" y="5219700"/>
            <a:chExt cx="6798827" cy="448732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 rot="16200000">
              <a:off x="4659801" y="2168477"/>
              <a:ext cx="207432" cy="6792477"/>
            </a:xfrm>
            <a:prstGeom prst="rect">
              <a:avLst/>
            </a:prstGeom>
            <a:gradFill flip="none" rotWithShape="1">
              <a:gsLst>
                <a:gs pos="23000">
                  <a:srgbClr val="3366FF">
                    <a:alpha val="57000"/>
                  </a:srgbClr>
                </a:gs>
                <a:gs pos="100000">
                  <a:srgbClr val="FFFFFF">
                    <a:alpha val="57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 rot="5400000" flipV="1">
              <a:off x="4655566" y="1937762"/>
              <a:ext cx="228602" cy="6792477"/>
            </a:xfrm>
            <a:prstGeom prst="rect">
              <a:avLst/>
            </a:prstGeom>
            <a:gradFill flip="none" rotWithShape="1">
              <a:gsLst>
                <a:gs pos="23000">
                  <a:srgbClr val="3366FF">
                    <a:alpha val="57000"/>
                  </a:srgbClr>
                </a:gs>
                <a:gs pos="100000">
                  <a:srgbClr val="FFFFFF">
                    <a:alpha val="57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373628" y="5226050"/>
            <a:ext cx="679247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6650" y="1820515"/>
            <a:ext cx="8624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--With this in mind,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consider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 wire </a:t>
            </a:r>
            <a:r>
              <a:rPr lang="en-US" sz="2000" dirty="0">
                <a:latin typeface="Times New Roman"/>
                <a:cs typeface="Times New Roman"/>
              </a:rPr>
              <a:t>with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conventional current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flowing through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cs typeface="Times New Roman"/>
              </a:rPr>
              <a:t>i.e., assume </a:t>
            </a:r>
            <a:r>
              <a:rPr lang="en-US" sz="2000" dirty="0" smtClean="0">
                <a:latin typeface="Times New Roman"/>
                <a:cs typeface="Times New Roman"/>
              </a:rPr>
              <a:t>positive </a:t>
            </a:r>
            <a:r>
              <a:rPr lang="en-US" sz="2000" dirty="0">
                <a:latin typeface="Times New Roman"/>
                <a:cs typeface="Times New Roman"/>
              </a:rPr>
              <a:t>charge </a:t>
            </a:r>
            <a:r>
              <a:rPr lang="en-US" sz="2000" dirty="0" smtClean="0">
                <a:latin typeface="Times New Roman"/>
                <a:cs typeface="Times New Roman"/>
              </a:rPr>
              <a:t>flow)</a:t>
            </a:r>
            <a:r>
              <a:rPr lang="en-US" sz="2000" dirty="0">
                <a:latin typeface="Times New Roman"/>
                <a:cs typeface="Times New Roman"/>
              </a:rPr>
              <a:t>.  If you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fire a positive charge opposite the direction of current flow</a:t>
            </a:r>
            <a:r>
              <a:rPr lang="en-US" sz="2000" dirty="0">
                <a:latin typeface="Times New Roman"/>
                <a:cs typeface="Times New Roman"/>
              </a:rPr>
              <a:t>, an interesting thing is observed.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607" y="2423368"/>
            <a:ext cx="862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                                                                                   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</a:t>
            </a:r>
            <a:r>
              <a:rPr lang="en-US" sz="2000" dirty="0">
                <a:latin typeface="Times New Roman"/>
                <a:cs typeface="Times New Roman"/>
              </a:rPr>
              <a:t>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feel a force </a:t>
            </a:r>
            <a:r>
              <a:rPr lang="en-US" sz="2000" dirty="0">
                <a:latin typeface="Times New Roman"/>
                <a:cs typeface="Times New Roman"/>
              </a:rPr>
              <a:t>that </a:t>
            </a:r>
            <a:r>
              <a:rPr lang="en-US" sz="2000" dirty="0" smtClean="0">
                <a:latin typeface="Times New Roman"/>
                <a:cs typeface="Times New Roman"/>
              </a:rPr>
              <a:t>motivates it to veer </a:t>
            </a:r>
            <a:r>
              <a:rPr lang="en-US" sz="2000" dirty="0">
                <a:latin typeface="Times New Roman"/>
                <a:cs typeface="Times New Roman"/>
              </a:rPr>
              <a:t>away from the wire.  So </a:t>
            </a:r>
            <a:r>
              <a:rPr lang="en-US" sz="2000" dirty="0" smtClean="0">
                <a:latin typeface="Times New Roman"/>
                <a:cs typeface="Times New Roman"/>
              </a:rPr>
              <a:t>what’</a:t>
            </a:r>
            <a:r>
              <a:rPr lang="en-US" altLang="ja-JP" sz="2000" dirty="0" smtClean="0">
                <a:latin typeface="Times New Roman"/>
                <a:cs typeface="Times New Roman"/>
              </a:rPr>
              <a:t>s </a:t>
            </a:r>
            <a:r>
              <a:rPr lang="en-US" altLang="ja-JP" sz="2000" dirty="0">
                <a:latin typeface="Times New Roman"/>
                <a:cs typeface="Times New Roman"/>
              </a:rPr>
              <a:t>going on?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3786" y="321233"/>
            <a:ext cx="8761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--One of the stranger </a:t>
            </a:r>
            <a:r>
              <a:rPr lang="en-US" sz="2000" dirty="0" smtClean="0">
                <a:latin typeface="Times New Roman"/>
                <a:cs typeface="Times New Roman"/>
              </a:rPr>
              <a:t>characteristics of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Special Relativity </a:t>
            </a:r>
            <a:r>
              <a:rPr lang="en-US" sz="2000" dirty="0" smtClean="0">
                <a:latin typeface="Times New Roman"/>
                <a:cs typeface="Times New Roman"/>
              </a:rPr>
              <a:t>is that if you have an object that is approaching at relativistic speeds, it will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length contract</a:t>
            </a:r>
            <a:r>
              <a:rPr lang="en-US" sz="2000" dirty="0" smtClean="0">
                <a:latin typeface="Times New Roman"/>
                <a:cs typeface="Times New Roman"/>
              </a:rPr>
              <a:t>.  And, in fact, this length contraction phenomenon will occur even at classical speeds (though observing it at classical speeds is difficult).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048000" y="4686300"/>
            <a:ext cx="152400" cy="152400"/>
          </a:xfrm>
          <a:prstGeom prst="ellipse">
            <a:avLst/>
          </a:prstGeom>
          <a:solidFill>
            <a:srgbClr val="FF12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276600" y="47625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3276600" y="3467100"/>
            <a:ext cx="1066800" cy="1308100"/>
          </a:xfrm>
          <a:custGeom>
            <a:avLst/>
            <a:gdLst>
              <a:gd name="T0" fmla="*/ 0 w 672"/>
              <a:gd name="T1" fmla="*/ 2056447500 h 824"/>
              <a:gd name="T2" fmla="*/ 362902500 w 672"/>
              <a:gd name="T3" fmla="*/ 2056447500 h 824"/>
              <a:gd name="T4" fmla="*/ 846772500 w 672"/>
              <a:gd name="T5" fmla="*/ 1935480000 h 824"/>
              <a:gd name="T6" fmla="*/ 1209675000 w 672"/>
              <a:gd name="T7" fmla="*/ 1693545000 h 824"/>
              <a:gd name="T8" fmla="*/ 1451610000 w 672"/>
              <a:gd name="T9" fmla="*/ 1330642500 h 824"/>
              <a:gd name="T10" fmla="*/ 1572577500 w 672"/>
              <a:gd name="T11" fmla="*/ 846772500 h 824"/>
              <a:gd name="T12" fmla="*/ 1693545000 w 672"/>
              <a:gd name="T13" fmla="*/ 0 h 8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824"/>
              <a:gd name="T23" fmla="*/ 672 w 672"/>
              <a:gd name="T24" fmla="*/ 824 h 8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824">
                <a:moveTo>
                  <a:pt x="0" y="816"/>
                </a:moveTo>
                <a:cubicBezTo>
                  <a:pt x="44" y="820"/>
                  <a:pt x="88" y="824"/>
                  <a:pt x="144" y="816"/>
                </a:cubicBezTo>
                <a:cubicBezTo>
                  <a:pt x="200" y="808"/>
                  <a:pt x="280" y="792"/>
                  <a:pt x="336" y="768"/>
                </a:cubicBezTo>
                <a:cubicBezTo>
                  <a:pt x="392" y="744"/>
                  <a:pt x="440" y="712"/>
                  <a:pt x="480" y="672"/>
                </a:cubicBezTo>
                <a:cubicBezTo>
                  <a:pt x="520" y="632"/>
                  <a:pt x="552" y="584"/>
                  <a:pt x="576" y="528"/>
                </a:cubicBezTo>
                <a:cubicBezTo>
                  <a:pt x="600" y="472"/>
                  <a:pt x="608" y="424"/>
                  <a:pt x="624" y="336"/>
                </a:cubicBezTo>
                <a:cubicBezTo>
                  <a:pt x="640" y="248"/>
                  <a:pt x="664" y="56"/>
                  <a:pt x="672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371850" y="38100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path taken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191512"/>
              </p:ext>
            </p:extLst>
          </p:nvPr>
        </p:nvGraphicFramePr>
        <p:xfrm>
          <a:off x="2743200" y="4305300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21" name="Equation" r:id="rId4" imgW="190500" imgH="203200" progId="Equation.DSMT4">
                  <p:embed/>
                </p:oleObj>
              </mc:Choice>
              <mc:Fallback>
                <p:oleObj name="Equation" r:id="rId4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05300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579923"/>
              </p:ext>
            </p:extLst>
          </p:nvPr>
        </p:nvGraphicFramePr>
        <p:xfrm>
          <a:off x="3810000" y="4686300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22" name="Equation" r:id="rId6" imgW="177800" imgH="228600" progId="Equation.DSMT4">
                  <p:embed/>
                </p:oleObj>
              </mc:Choice>
              <mc:Fallback>
                <p:oleObj name="Equation" r:id="rId6" imgW="17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86300"/>
                        <a:ext cx="333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359779"/>
              </p:ext>
            </p:extLst>
          </p:nvPr>
        </p:nvGraphicFramePr>
        <p:xfrm>
          <a:off x="5925344" y="5651500"/>
          <a:ext cx="1666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23" name="Equation" r:id="rId8" imgW="88900" imgH="165100" progId="Equation.DSMT4">
                  <p:embed/>
                </p:oleObj>
              </mc:Choice>
              <mc:Fallback>
                <p:oleObj name="Equation" r:id="rId8" imgW="88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344" y="5651500"/>
                        <a:ext cx="1666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181600" y="5448300"/>
            <a:ext cx="1600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60928" y="5668432"/>
            <a:ext cx="679247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1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" grpId="0"/>
      <p:bldP spid="13" grpId="0" animBg="1"/>
      <p:bldP spid="14" grpId="0" animBg="1"/>
      <p:bldP spid="16" grpId="0" animBg="1"/>
      <p:bldP spid="17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36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Another Point of Order</a:t>
            </a:r>
            <a:endParaRPr lang="en-US" sz="4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962" y="1316167"/>
            <a:ext cx="852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relationship </a:t>
            </a:r>
            <a:r>
              <a:rPr lang="en-US" sz="2000" dirty="0" smtClean="0">
                <a:latin typeface="Times New Roman"/>
                <a:cs typeface="Times New Roman"/>
              </a:rPr>
              <a:t>for the force on a wire in a </a:t>
            </a:r>
            <a:r>
              <a:rPr lang="en-US" sz="2000" i="1" dirty="0" smtClean="0"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looks like: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733859"/>
              </p:ext>
            </p:extLst>
          </p:nvPr>
        </p:nvGraphicFramePr>
        <p:xfrm>
          <a:off x="3427413" y="1943100"/>
          <a:ext cx="14954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05" name="Equation" r:id="rId4" imgW="749300" imgH="228600" progId="Equation.DSMT4">
                  <p:embed/>
                </p:oleObj>
              </mc:Choice>
              <mc:Fallback>
                <p:oleObj name="Equation" r:id="rId4" imgW="749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7413" y="1943100"/>
                        <a:ext cx="149542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30.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962" y="2449513"/>
            <a:ext cx="4869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but this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only works when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straight wire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 smtClean="0">
                <a:latin typeface="Times New Roman"/>
                <a:cs typeface="Times New Roman"/>
              </a:rPr>
              <a:t> and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angle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between the two vectors remains the same throughout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64702"/>
              </p:ext>
            </p:extLst>
          </p:nvPr>
        </p:nvGraphicFramePr>
        <p:xfrm>
          <a:off x="3239611" y="5552341"/>
          <a:ext cx="19002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06" name="Equation" r:id="rId6" imgW="952500" imgH="330200" progId="Equation.DSMT4">
                  <p:embed/>
                </p:oleObj>
              </mc:Choice>
              <mc:Fallback>
                <p:oleObj name="Equation" r:id="rId6" imgW="952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9611" y="5552341"/>
                        <a:ext cx="1900238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6140450" y="4093120"/>
            <a:ext cx="914400" cy="47063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975350" y="4342784"/>
            <a:ext cx="914400" cy="47063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6115050" y="2933700"/>
            <a:ext cx="1828800" cy="1409700"/>
          </a:xfrm>
          <a:custGeom>
            <a:avLst/>
            <a:gdLst>
              <a:gd name="connsiteX0" fmla="*/ 0 w 1828800"/>
              <a:gd name="connsiteY0" fmla="*/ 1409700 h 1409700"/>
              <a:gd name="connsiteX1" fmla="*/ 336550 w 1828800"/>
              <a:gd name="connsiteY1" fmla="*/ 1371600 h 1409700"/>
              <a:gd name="connsiteX2" fmla="*/ 692150 w 1828800"/>
              <a:gd name="connsiteY2" fmla="*/ 1181100 h 1409700"/>
              <a:gd name="connsiteX3" fmla="*/ 895350 w 1828800"/>
              <a:gd name="connsiteY3" fmla="*/ 844550 h 1409700"/>
              <a:gd name="connsiteX4" fmla="*/ 933450 w 1828800"/>
              <a:gd name="connsiteY4" fmla="*/ 501650 h 1409700"/>
              <a:gd name="connsiteX5" fmla="*/ 1136650 w 1828800"/>
              <a:gd name="connsiteY5" fmla="*/ 234950 h 1409700"/>
              <a:gd name="connsiteX6" fmla="*/ 1473200 w 1828800"/>
              <a:gd name="connsiteY6" fmla="*/ 69850 h 1409700"/>
              <a:gd name="connsiteX7" fmla="*/ 1828800 w 1828800"/>
              <a:gd name="connsiteY7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1409700">
                <a:moveTo>
                  <a:pt x="0" y="1409700"/>
                </a:moveTo>
                <a:cubicBezTo>
                  <a:pt x="110596" y="1409700"/>
                  <a:pt x="221192" y="1409700"/>
                  <a:pt x="336550" y="1371600"/>
                </a:cubicBezTo>
                <a:cubicBezTo>
                  <a:pt x="451908" y="1333500"/>
                  <a:pt x="599017" y="1268942"/>
                  <a:pt x="692150" y="1181100"/>
                </a:cubicBezTo>
                <a:cubicBezTo>
                  <a:pt x="785283" y="1093258"/>
                  <a:pt x="855133" y="957792"/>
                  <a:pt x="895350" y="844550"/>
                </a:cubicBezTo>
                <a:cubicBezTo>
                  <a:pt x="935567" y="731308"/>
                  <a:pt x="893233" y="603250"/>
                  <a:pt x="933450" y="501650"/>
                </a:cubicBezTo>
                <a:cubicBezTo>
                  <a:pt x="973667" y="400050"/>
                  <a:pt x="1046692" y="306917"/>
                  <a:pt x="1136650" y="234950"/>
                </a:cubicBezTo>
                <a:cubicBezTo>
                  <a:pt x="1226608" y="162983"/>
                  <a:pt x="1357842" y="109008"/>
                  <a:pt x="1473200" y="69850"/>
                </a:cubicBezTo>
                <a:cubicBezTo>
                  <a:pt x="1588558" y="30692"/>
                  <a:pt x="1708679" y="15346"/>
                  <a:pt x="1828800" y="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394450" y="4254500"/>
            <a:ext cx="31750" cy="14605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46850" y="4197350"/>
            <a:ext cx="57150" cy="14605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70650" y="4246562"/>
            <a:ext cx="92075" cy="1587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502400" y="4262436"/>
            <a:ext cx="63500" cy="8096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410325" y="4262437"/>
            <a:ext cx="155575" cy="5800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305550" y="2508250"/>
            <a:ext cx="2063750" cy="1805841"/>
            <a:chOff x="7194550" y="2552700"/>
            <a:chExt cx="2063750" cy="180584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8343900" y="2552700"/>
              <a:ext cx="914400" cy="499329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089900" y="2705100"/>
              <a:ext cx="914400" cy="499329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943850" y="2933700"/>
              <a:ext cx="825500" cy="454879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810500" y="3204429"/>
              <a:ext cx="793750" cy="433814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639050" y="3444875"/>
              <a:ext cx="800100" cy="41433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391400" y="3655706"/>
              <a:ext cx="882650" cy="45317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194550" y="3887906"/>
              <a:ext cx="914400" cy="470635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164390"/>
                </p:ext>
              </p:extLst>
            </p:nvPr>
          </p:nvGraphicFramePr>
          <p:xfrm>
            <a:off x="8441849" y="3655706"/>
            <a:ext cx="233043" cy="255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607" name="Equation" r:id="rId8" imgW="139700" imgH="152400" progId="Equation.DSMT4">
                    <p:embed/>
                  </p:oleObj>
                </mc:Choice>
                <mc:Fallback>
                  <p:oleObj name="Equation" r:id="rId8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441849" y="3655706"/>
                          <a:ext cx="233043" cy="2556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26273"/>
              </p:ext>
            </p:extLst>
          </p:nvPr>
        </p:nvGraphicFramePr>
        <p:xfrm>
          <a:off x="6327774" y="3934081"/>
          <a:ext cx="280987" cy="26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08" name="Equation" r:id="rId10" imgW="177800" imgH="165100" progId="Equation.DSMT4">
                  <p:embed/>
                </p:oleObj>
              </mc:Choice>
              <mc:Fallback>
                <p:oleObj name="Equation" r:id="rId10" imgW="1778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27774" y="3934081"/>
                        <a:ext cx="280987" cy="263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16241"/>
              </p:ext>
            </p:extLst>
          </p:nvPr>
        </p:nvGraphicFramePr>
        <p:xfrm>
          <a:off x="7785893" y="2700136"/>
          <a:ext cx="176213" cy="23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09" name="Equation" r:id="rId12" imgW="127000" imgH="165100" progId="Equation.DSMT4">
                  <p:embed/>
                </p:oleObj>
              </mc:Choice>
              <mc:Fallback>
                <p:oleObj name="Equation" r:id="rId12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85893" y="2700136"/>
                        <a:ext cx="176213" cy="231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018175"/>
              </p:ext>
            </p:extLst>
          </p:nvPr>
        </p:nvGraphicFramePr>
        <p:xfrm>
          <a:off x="5946775" y="4114800"/>
          <a:ext cx="15875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10" name="Equation" r:id="rId14" imgW="114300" imgH="127000" progId="Equation.DSMT4">
                  <p:embed/>
                </p:oleObj>
              </mc:Choice>
              <mc:Fallback>
                <p:oleObj name="Equation" r:id="rId14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46775" y="4114800"/>
                        <a:ext cx="15875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337739"/>
              </p:ext>
            </p:extLst>
          </p:nvPr>
        </p:nvGraphicFramePr>
        <p:xfrm>
          <a:off x="6040437" y="4270375"/>
          <a:ext cx="1238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11" name="Equation" r:id="rId16" imgW="88900" imgH="114300" progId="Equation.DSMT4">
                  <p:embed/>
                </p:oleObj>
              </mc:Choice>
              <mc:Fallback>
                <p:oleObj name="Equation" r:id="rId16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40437" y="4270375"/>
                        <a:ext cx="123825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4149"/>
              </p:ext>
            </p:extLst>
          </p:nvPr>
        </p:nvGraphicFramePr>
        <p:xfrm>
          <a:off x="7900987" y="2861926"/>
          <a:ext cx="1238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12" name="Equation" r:id="rId18" imgW="88900" imgH="114300" progId="Equation.DSMT4">
                  <p:embed/>
                </p:oleObj>
              </mc:Choice>
              <mc:Fallback>
                <p:oleObj name="Equation" r:id="rId18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00987" y="2861926"/>
                        <a:ext cx="123825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24962" y="3584942"/>
            <a:ext cx="527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If any of those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parameters vary</a:t>
            </a:r>
            <a:r>
              <a:rPr lang="en-US" sz="2000" dirty="0" smtClean="0">
                <a:latin typeface="Times New Roman"/>
                <a:cs typeface="Times New Roman"/>
              </a:rPr>
              <a:t>, you need to use an integral.  Specifically: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5462" y="4235449"/>
            <a:ext cx="4907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--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define</a:t>
            </a:r>
            <a:r>
              <a:rPr lang="en-US" sz="2000" dirty="0" smtClean="0">
                <a:latin typeface="Times New Roman"/>
                <a:cs typeface="Times New Roman"/>
              </a:rPr>
              <a:t>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differential displacement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dirty="0" smtClean="0">
                <a:latin typeface="Times New Roman"/>
                <a:cs typeface="Times New Roman"/>
              </a:rPr>
              <a:t> along the wire;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5462" y="4873450"/>
            <a:ext cx="527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--cross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dirty="0" smtClean="0">
                <a:latin typeface="Times New Roman"/>
                <a:cs typeface="Times New Roman"/>
              </a:rPr>
              <a:t> into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magnetic field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evaluated at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dirty="0" smtClean="0">
                <a:latin typeface="Times New Roman"/>
                <a:cs typeface="Times New Roman"/>
              </a:rPr>
              <a:t>;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5462" y="5273560"/>
            <a:ext cx="527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--execute the integral: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161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483641" y="5226421"/>
            <a:ext cx="4403784" cy="1270322"/>
            <a:chOff x="4483641" y="5226421"/>
            <a:chExt cx="4403784" cy="1270322"/>
          </a:xfrm>
        </p:grpSpPr>
        <p:sp>
          <p:nvSpPr>
            <p:cNvPr id="84" name="Rectangle 5"/>
            <p:cNvSpPr>
              <a:spLocks noChangeArrowheads="1"/>
            </p:cNvSpPr>
            <p:nvPr/>
          </p:nvSpPr>
          <p:spPr bwMode="auto">
            <a:xfrm>
              <a:off x="4483641" y="5226421"/>
              <a:ext cx="1227978" cy="1270322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7659447" y="5226421"/>
              <a:ext cx="1227978" cy="1270322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86" name="Straight Arrow Connector 8"/>
            <p:cNvCxnSpPr>
              <a:cxnSpLocks noChangeShapeType="1"/>
            </p:cNvCxnSpPr>
            <p:nvPr/>
          </p:nvCxnSpPr>
          <p:spPr bwMode="auto">
            <a:xfrm>
              <a:off x="5796307" y="5268766"/>
              <a:ext cx="1778451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7" name="Straight Arrow Connector 9"/>
            <p:cNvCxnSpPr>
              <a:cxnSpLocks noChangeShapeType="1"/>
            </p:cNvCxnSpPr>
            <p:nvPr/>
          </p:nvCxnSpPr>
          <p:spPr bwMode="auto">
            <a:xfrm>
              <a:off x="5796307" y="5564292"/>
              <a:ext cx="1778451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8" name="Straight Arrow Connector 10"/>
            <p:cNvCxnSpPr>
              <a:cxnSpLocks noChangeShapeType="1"/>
            </p:cNvCxnSpPr>
            <p:nvPr/>
          </p:nvCxnSpPr>
          <p:spPr bwMode="auto">
            <a:xfrm>
              <a:off x="5796307" y="5859819"/>
              <a:ext cx="1778451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9" name="Straight Arrow Connector 11"/>
            <p:cNvCxnSpPr>
              <a:cxnSpLocks noChangeShapeType="1"/>
            </p:cNvCxnSpPr>
            <p:nvPr/>
          </p:nvCxnSpPr>
          <p:spPr bwMode="auto">
            <a:xfrm>
              <a:off x="5796307" y="6157991"/>
              <a:ext cx="1778451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0" name="Straight Arrow Connector 12"/>
            <p:cNvCxnSpPr>
              <a:cxnSpLocks noChangeShapeType="1"/>
            </p:cNvCxnSpPr>
            <p:nvPr/>
          </p:nvCxnSpPr>
          <p:spPr bwMode="auto">
            <a:xfrm>
              <a:off x="5796307" y="6453518"/>
              <a:ext cx="1778451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3" name="Straight Connector 17"/>
            <p:cNvCxnSpPr>
              <a:cxnSpLocks noChangeShapeType="1"/>
            </p:cNvCxnSpPr>
            <p:nvPr/>
          </p:nvCxnSpPr>
          <p:spPr bwMode="auto">
            <a:xfrm flipV="1">
              <a:off x="6135060" y="5438142"/>
              <a:ext cx="1058602" cy="84688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</p:spPr>
        </p:cxn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6642307" y="5734550"/>
              <a:ext cx="43226" cy="84688"/>
              <a:chOff x="5080000" y="3353594"/>
              <a:chExt cx="76994" cy="152400"/>
            </a:xfrm>
          </p:grpSpPr>
          <p:cxnSp>
            <p:nvCxnSpPr>
              <p:cNvPr id="10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6" name="Straight Connector 36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2" name="Group 38"/>
            <p:cNvGrpSpPr>
              <a:grpSpLocks/>
            </p:cNvGrpSpPr>
            <p:nvPr/>
          </p:nvGrpSpPr>
          <p:grpSpPr bwMode="auto">
            <a:xfrm flipH="1" flipV="1">
              <a:off x="6684651" y="5860701"/>
              <a:ext cx="43226" cy="84688"/>
              <a:chOff x="5080000" y="3353594"/>
              <a:chExt cx="76994" cy="152400"/>
            </a:xfrm>
          </p:grpSpPr>
          <p:cxnSp>
            <p:nvCxnSpPr>
              <p:cNvPr id="103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aphicFrame>
          <p:nvGraphicFramePr>
            <p:cNvPr id="110" name="Object 1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0796867"/>
                </p:ext>
              </p:extLst>
            </p:nvPr>
          </p:nvGraphicFramePr>
          <p:xfrm>
            <a:off x="5304027" y="5692208"/>
            <a:ext cx="407593" cy="374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898" name="Equation" r:id="rId4" imgW="165100" imgH="152400" progId="Equation.DSMT4">
                    <p:embed/>
                  </p:oleObj>
                </mc:Choice>
                <mc:Fallback>
                  <p:oleObj name="Equation" r:id="rId4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304027" y="5692208"/>
                          <a:ext cx="407593" cy="3742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8698955"/>
                </p:ext>
              </p:extLst>
            </p:nvPr>
          </p:nvGraphicFramePr>
          <p:xfrm>
            <a:off x="7672612" y="5692207"/>
            <a:ext cx="313533" cy="374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899" name="Equation" r:id="rId6" imgW="127000" imgH="152400" progId="Equation.DSMT4">
                    <p:embed/>
                  </p:oleObj>
                </mc:Choice>
                <mc:Fallback>
                  <p:oleObj name="Equation" r:id="rId6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672612" y="5692207"/>
                          <a:ext cx="313533" cy="3742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1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3787282"/>
                </p:ext>
              </p:extLst>
            </p:nvPr>
          </p:nvGraphicFramePr>
          <p:xfrm>
            <a:off x="6284916" y="5591323"/>
            <a:ext cx="345177" cy="286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900" name="Equation" r:id="rId8" imgW="241300" imgH="203200" progId="Equation.DSMT4">
                    <p:embed/>
                  </p:oleObj>
                </mc:Choice>
                <mc:Fallback>
                  <p:oleObj name="Equation" r:id="rId8" imgW="2413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284916" y="5591323"/>
                          <a:ext cx="345177" cy="2864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75700"/>
              </p:ext>
            </p:extLst>
          </p:nvPr>
        </p:nvGraphicFramePr>
        <p:xfrm>
          <a:off x="6918990" y="3281362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01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18990" y="3281362"/>
                        <a:ext cx="2286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42290"/>
              </p:ext>
            </p:extLst>
          </p:nvPr>
        </p:nvGraphicFramePr>
        <p:xfrm>
          <a:off x="6695305" y="3031974"/>
          <a:ext cx="177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02" name="Equation" r:id="rId12" imgW="88900" imgH="165100" progId="Equation.DSMT4">
                  <p:embed/>
                </p:oleObj>
              </mc:Choice>
              <mc:Fallback>
                <p:oleObj name="Equation" r:id="rId12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95305" y="3031974"/>
                        <a:ext cx="17780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4833" y="10491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Galvanometer and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T</a:t>
            </a:r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orque on a Current-Carrying Loop</a:t>
            </a:r>
            <a:endParaRPr lang="en-US" sz="4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724" y="1577777"/>
            <a:ext cx="46205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Consider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current-carrying loop </a:t>
            </a:r>
            <a:r>
              <a:rPr lang="en-US" sz="2000" dirty="0" smtClean="0">
                <a:latin typeface="Times New Roman"/>
                <a:cs typeface="Times New Roman"/>
              </a:rPr>
              <a:t>of width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height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pinned</a:t>
            </a:r>
            <a:r>
              <a:rPr lang="en-US" sz="2000" dirty="0" smtClean="0">
                <a:latin typeface="Times New Roman"/>
                <a:cs typeface="Times New Roman"/>
              </a:rPr>
              <a:t> at the top and bottom,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bathed in </a:t>
            </a:r>
            <a:r>
              <a:rPr lang="en-US" sz="2000" dirty="0" smtClean="0">
                <a:latin typeface="Times New Roman"/>
                <a:cs typeface="Times New Roman"/>
              </a:rPr>
              <a:t>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field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31.)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63" y="2869968"/>
            <a:ext cx="4785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How will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current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respond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latin typeface="Times New Roman"/>
                <a:cs typeface="Times New Roman"/>
              </a:rPr>
              <a:t>?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42" name="Group 9"/>
          <p:cNvGrpSpPr>
            <a:grpSpLocks/>
          </p:cNvGrpSpPr>
          <p:nvPr/>
        </p:nvGrpSpPr>
        <p:grpSpPr bwMode="auto">
          <a:xfrm>
            <a:off x="5739664" y="1928528"/>
            <a:ext cx="1113823" cy="1183005"/>
            <a:chOff x="2273300" y="1409700"/>
            <a:chExt cx="2044700" cy="2171700"/>
          </a:xfrm>
        </p:grpSpPr>
        <p:sp>
          <p:nvSpPr>
            <p:cNvPr id="69" name="Freeform 10"/>
            <p:cNvSpPr>
              <a:spLocks noChangeArrowheads="1"/>
            </p:cNvSpPr>
            <p:nvPr/>
          </p:nvSpPr>
          <p:spPr bwMode="auto">
            <a:xfrm>
              <a:off x="2273300" y="1409700"/>
              <a:ext cx="2044700" cy="1447800"/>
            </a:xfrm>
            <a:custGeom>
              <a:avLst/>
              <a:gdLst>
                <a:gd name="T0" fmla="*/ 0 w 2044700"/>
                <a:gd name="T1" fmla="*/ 317500 h 1447800"/>
                <a:gd name="T2" fmla="*/ 495300 w 2044700"/>
                <a:gd name="T3" fmla="*/ 0 h 1447800"/>
                <a:gd name="T4" fmla="*/ 2044700 w 2044700"/>
                <a:gd name="T5" fmla="*/ 1130300 h 1447800"/>
                <a:gd name="T6" fmla="*/ 1511300 w 2044700"/>
                <a:gd name="T7" fmla="*/ 1447800 h 1447800"/>
                <a:gd name="T8" fmla="*/ 0 w 2044700"/>
                <a:gd name="T9" fmla="*/ 317500 h 1447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4700"/>
                <a:gd name="T16" fmla="*/ 0 h 1447800"/>
                <a:gd name="T17" fmla="*/ 2044700 w 2044700"/>
                <a:gd name="T18" fmla="*/ 1447800 h 1447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4700" h="1447800">
                  <a:moveTo>
                    <a:pt x="0" y="317500"/>
                  </a:moveTo>
                  <a:lnTo>
                    <a:pt x="495300" y="0"/>
                  </a:lnTo>
                  <a:lnTo>
                    <a:pt x="2044700" y="1130300"/>
                  </a:lnTo>
                  <a:lnTo>
                    <a:pt x="1511300" y="14478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1"/>
            <p:cNvSpPr>
              <a:spLocks noChangeArrowheads="1"/>
            </p:cNvSpPr>
            <p:nvPr/>
          </p:nvSpPr>
          <p:spPr bwMode="auto">
            <a:xfrm>
              <a:off x="3771900" y="2540000"/>
              <a:ext cx="533400" cy="1041400"/>
            </a:xfrm>
            <a:custGeom>
              <a:avLst/>
              <a:gdLst>
                <a:gd name="T0" fmla="*/ 533400 w 533400"/>
                <a:gd name="T1" fmla="*/ 0 h 1041400"/>
                <a:gd name="T2" fmla="*/ 533400 w 533400"/>
                <a:gd name="T3" fmla="*/ 723900 h 1041400"/>
                <a:gd name="T4" fmla="*/ 0 w 533400"/>
                <a:gd name="T5" fmla="*/ 1041400 h 1041400"/>
                <a:gd name="T6" fmla="*/ 0 w 533400"/>
                <a:gd name="T7" fmla="*/ 279400 h 1041400"/>
                <a:gd name="T8" fmla="*/ 533400 w 533400"/>
                <a:gd name="T9" fmla="*/ 0 h 1041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400"/>
                <a:gd name="T16" fmla="*/ 0 h 1041400"/>
                <a:gd name="T17" fmla="*/ 533400 w 533400"/>
                <a:gd name="T18" fmla="*/ 1041400 h 1041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400" h="1041400">
                  <a:moveTo>
                    <a:pt x="533400" y="0"/>
                  </a:moveTo>
                  <a:lnTo>
                    <a:pt x="533400" y="723900"/>
                  </a:lnTo>
                  <a:lnTo>
                    <a:pt x="0" y="1041400"/>
                  </a:lnTo>
                  <a:lnTo>
                    <a:pt x="0" y="2794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3366FF">
                <a:alpha val="34117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2"/>
            <p:cNvSpPr>
              <a:spLocks noChangeArrowheads="1"/>
            </p:cNvSpPr>
            <p:nvPr/>
          </p:nvSpPr>
          <p:spPr bwMode="auto">
            <a:xfrm>
              <a:off x="2273300" y="1701800"/>
              <a:ext cx="1473200" cy="1879600"/>
            </a:xfrm>
            <a:custGeom>
              <a:avLst/>
              <a:gdLst>
                <a:gd name="T0" fmla="*/ 0 w 1473200"/>
                <a:gd name="T1" fmla="*/ 0 h 1879600"/>
                <a:gd name="T2" fmla="*/ 0 w 1473200"/>
                <a:gd name="T3" fmla="*/ 711200 h 1879600"/>
                <a:gd name="T4" fmla="*/ 1473200 w 1473200"/>
                <a:gd name="T5" fmla="*/ 1879600 h 1879600"/>
                <a:gd name="T6" fmla="*/ 1473200 w 1473200"/>
                <a:gd name="T7" fmla="*/ 1117600 h 1879600"/>
                <a:gd name="T8" fmla="*/ 0 w 1473200"/>
                <a:gd name="T9" fmla="*/ 0 h 1879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3200"/>
                <a:gd name="T16" fmla="*/ 0 h 1879600"/>
                <a:gd name="T17" fmla="*/ 1473200 w 1473200"/>
                <a:gd name="T18" fmla="*/ 1879600 h 1879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3200" h="1879600">
                  <a:moveTo>
                    <a:pt x="0" y="0"/>
                  </a:moveTo>
                  <a:lnTo>
                    <a:pt x="0" y="711200"/>
                  </a:lnTo>
                  <a:lnTo>
                    <a:pt x="1473200" y="1879600"/>
                  </a:lnTo>
                  <a:lnTo>
                    <a:pt x="147320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Freeform 13"/>
          <p:cNvSpPr>
            <a:spLocks noChangeArrowheads="1"/>
          </p:cNvSpPr>
          <p:nvPr/>
        </p:nvSpPr>
        <p:spPr bwMode="auto">
          <a:xfrm>
            <a:off x="6915750" y="2675689"/>
            <a:ext cx="913197" cy="1245268"/>
          </a:xfrm>
          <a:custGeom>
            <a:avLst/>
            <a:gdLst>
              <a:gd name="T0" fmla="*/ 12700 w 1676400"/>
              <a:gd name="T1" fmla="*/ 0 h 2286000"/>
              <a:gd name="T2" fmla="*/ 1676400 w 1676400"/>
              <a:gd name="T3" fmla="*/ 431800 h 2286000"/>
              <a:gd name="T4" fmla="*/ 1676400 w 1676400"/>
              <a:gd name="T5" fmla="*/ 2286000 h 2286000"/>
              <a:gd name="T6" fmla="*/ 0 w 1676400"/>
              <a:gd name="T7" fmla="*/ 1854200 h 2286000"/>
              <a:gd name="T8" fmla="*/ 12700 w 1676400"/>
              <a:gd name="T9" fmla="*/ 0 h 2286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6400"/>
              <a:gd name="T16" fmla="*/ 0 h 2286000"/>
              <a:gd name="T17" fmla="*/ 1676400 w 1676400"/>
              <a:gd name="T18" fmla="*/ 2286000 h 2286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6400" h="2286000">
                <a:moveTo>
                  <a:pt x="12700" y="0"/>
                </a:moveTo>
                <a:lnTo>
                  <a:pt x="1676400" y="431800"/>
                </a:lnTo>
                <a:lnTo>
                  <a:pt x="1676400" y="2286000"/>
                </a:lnTo>
                <a:lnTo>
                  <a:pt x="0" y="1854200"/>
                </a:lnTo>
                <a:cubicBezTo>
                  <a:pt x="4233" y="1236133"/>
                  <a:pt x="8467" y="618067"/>
                  <a:pt x="12700" y="0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4" name="Freeform 14"/>
          <p:cNvSpPr>
            <a:spLocks noChangeArrowheads="1"/>
          </p:cNvSpPr>
          <p:nvPr/>
        </p:nvSpPr>
        <p:spPr bwMode="auto">
          <a:xfrm>
            <a:off x="7337758" y="2558080"/>
            <a:ext cx="131445" cy="221381"/>
          </a:xfrm>
          <a:custGeom>
            <a:avLst/>
            <a:gdLst>
              <a:gd name="T0" fmla="*/ 0 w 241300"/>
              <a:gd name="T1" fmla="*/ 0 h 406400"/>
              <a:gd name="T2" fmla="*/ 50800 w 241300"/>
              <a:gd name="T3" fmla="*/ 406400 h 406400"/>
              <a:gd name="T4" fmla="*/ 241300 w 241300"/>
              <a:gd name="T5" fmla="*/ 177800 h 406400"/>
              <a:gd name="T6" fmla="*/ 0 w 241300"/>
              <a:gd name="T7" fmla="*/ 0 h 406400"/>
              <a:gd name="T8" fmla="*/ 0 60000 65536"/>
              <a:gd name="T9" fmla="*/ 0 60000 65536"/>
              <a:gd name="T10" fmla="*/ 0 60000 65536"/>
              <a:gd name="T11" fmla="*/ 0 60000 65536"/>
              <a:gd name="T12" fmla="*/ 0 w 241300"/>
              <a:gd name="T13" fmla="*/ 0 h 406400"/>
              <a:gd name="T14" fmla="*/ 241300 w 241300"/>
              <a:gd name="T15" fmla="*/ 406400 h 40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300" h="406400">
                <a:moveTo>
                  <a:pt x="0" y="0"/>
                </a:moveTo>
                <a:lnTo>
                  <a:pt x="50800" y="406400"/>
                </a:lnTo>
                <a:lnTo>
                  <a:pt x="241300" y="1778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5" name="Freeform 15"/>
          <p:cNvSpPr>
            <a:spLocks noChangeArrowheads="1"/>
          </p:cNvSpPr>
          <p:nvPr/>
        </p:nvSpPr>
        <p:spPr bwMode="auto">
          <a:xfrm>
            <a:off x="7275495" y="3806807"/>
            <a:ext cx="141822" cy="148740"/>
          </a:xfrm>
          <a:custGeom>
            <a:avLst/>
            <a:gdLst>
              <a:gd name="T0" fmla="*/ 101600 w 260350"/>
              <a:gd name="T1" fmla="*/ 0 h 273050"/>
              <a:gd name="T2" fmla="*/ 0 w 260350"/>
              <a:gd name="T3" fmla="*/ 273050 h 273050"/>
              <a:gd name="T4" fmla="*/ 260350 w 260350"/>
              <a:gd name="T5" fmla="*/ 273050 h 273050"/>
              <a:gd name="T6" fmla="*/ 101600 w 260350"/>
              <a:gd name="T7" fmla="*/ 0 h 273050"/>
              <a:gd name="T8" fmla="*/ 0 60000 65536"/>
              <a:gd name="T9" fmla="*/ 0 60000 65536"/>
              <a:gd name="T10" fmla="*/ 0 60000 65536"/>
              <a:gd name="T11" fmla="*/ 0 60000 65536"/>
              <a:gd name="T12" fmla="*/ 0 w 260350"/>
              <a:gd name="T13" fmla="*/ 0 h 273050"/>
              <a:gd name="T14" fmla="*/ 260350 w 260350"/>
              <a:gd name="T15" fmla="*/ 273050 h 2730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350" h="273050">
                <a:moveTo>
                  <a:pt x="101600" y="0"/>
                </a:moveTo>
                <a:lnTo>
                  <a:pt x="0" y="273050"/>
                </a:lnTo>
                <a:lnTo>
                  <a:pt x="260350" y="273050"/>
                </a:lnTo>
                <a:lnTo>
                  <a:pt x="10160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3" name="Freeform 42"/>
          <p:cNvSpPr>
            <a:spLocks noChangeArrowheads="1"/>
          </p:cNvSpPr>
          <p:nvPr/>
        </p:nvSpPr>
        <p:spPr bwMode="auto">
          <a:xfrm>
            <a:off x="7464015" y="3829291"/>
            <a:ext cx="102043" cy="505025"/>
          </a:xfrm>
          <a:custGeom>
            <a:avLst/>
            <a:gdLst>
              <a:gd name="T0" fmla="*/ 0 w 187325"/>
              <a:gd name="T1" fmla="*/ 12700 h 927100"/>
              <a:gd name="T2" fmla="*/ 117475 w 187325"/>
              <a:gd name="T3" fmla="*/ 152400 h 927100"/>
              <a:gd name="T4" fmla="*/ 187325 w 187325"/>
              <a:gd name="T5" fmla="*/ 927100 h 927100"/>
              <a:gd name="T6" fmla="*/ 0 60000 65536"/>
              <a:gd name="T7" fmla="*/ 0 60000 65536"/>
              <a:gd name="T8" fmla="*/ 0 60000 65536"/>
              <a:gd name="T9" fmla="*/ 0 w 187325"/>
              <a:gd name="T10" fmla="*/ 0 h 927100"/>
              <a:gd name="T11" fmla="*/ 187325 w 187325"/>
              <a:gd name="T12" fmla="*/ 927100 h 927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325" h="927100">
                <a:moveTo>
                  <a:pt x="0" y="12700"/>
                </a:moveTo>
                <a:cubicBezTo>
                  <a:pt x="43127" y="6350"/>
                  <a:pt x="86254" y="0"/>
                  <a:pt x="117475" y="152400"/>
                </a:cubicBezTo>
                <a:cubicBezTo>
                  <a:pt x="148696" y="304800"/>
                  <a:pt x="187325" y="927100"/>
                  <a:pt x="187325" y="92710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4" name="Freeform 45"/>
          <p:cNvSpPr>
            <a:spLocks noChangeArrowheads="1"/>
          </p:cNvSpPr>
          <p:nvPr/>
        </p:nvSpPr>
        <p:spPr bwMode="auto">
          <a:xfrm>
            <a:off x="7585082" y="3879448"/>
            <a:ext cx="140093" cy="453139"/>
          </a:xfrm>
          <a:custGeom>
            <a:avLst/>
            <a:gdLst>
              <a:gd name="T0" fmla="*/ 162454 w 257704"/>
              <a:gd name="T1" fmla="*/ 0 h 831850"/>
              <a:gd name="T2" fmla="*/ 48154 w 257704"/>
              <a:gd name="T3" fmla="*/ 12700 h 831850"/>
              <a:gd name="T4" fmla="*/ 529 w 257704"/>
              <a:gd name="T5" fmla="*/ 136525 h 831850"/>
              <a:gd name="T6" fmla="*/ 44979 w 257704"/>
              <a:gd name="T7" fmla="*/ 476250 h 831850"/>
              <a:gd name="T8" fmla="*/ 257704 w 257704"/>
              <a:gd name="T9" fmla="*/ 831850 h 831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7704"/>
              <a:gd name="T16" fmla="*/ 0 h 831850"/>
              <a:gd name="T17" fmla="*/ 257704 w 257704"/>
              <a:gd name="T18" fmla="*/ 831850 h 831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7704" h="831850">
                <a:moveTo>
                  <a:pt x="162454" y="0"/>
                </a:moveTo>
                <a:lnTo>
                  <a:pt x="48154" y="12700"/>
                </a:lnTo>
                <a:cubicBezTo>
                  <a:pt x="21167" y="35454"/>
                  <a:pt x="1058" y="59267"/>
                  <a:pt x="529" y="136525"/>
                </a:cubicBezTo>
                <a:cubicBezTo>
                  <a:pt x="0" y="213783"/>
                  <a:pt x="2117" y="360363"/>
                  <a:pt x="44979" y="476250"/>
                </a:cubicBezTo>
                <a:cubicBezTo>
                  <a:pt x="87842" y="592138"/>
                  <a:pt x="257704" y="831850"/>
                  <a:pt x="257704" y="83185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65" name="Group 8"/>
          <p:cNvGrpSpPr>
            <a:grpSpLocks/>
          </p:cNvGrpSpPr>
          <p:nvPr/>
        </p:nvGrpSpPr>
        <p:grpSpPr bwMode="auto">
          <a:xfrm>
            <a:off x="7780520" y="3505867"/>
            <a:ext cx="1113823" cy="1183005"/>
            <a:chOff x="2273300" y="1409700"/>
            <a:chExt cx="2044700" cy="2171700"/>
          </a:xfrm>
        </p:grpSpPr>
        <p:sp>
          <p:nvSpPr>
            <p:cNvPr id="66" name="Freeform 5"/>
            <p:cNvSpPr>
              <a:spLocks noChangeArrowheads="1"/>
            </p:cNvSpPr>
            <p:nvPr/>
          </p:nvSpPr>
          <p:spPr bwMode="auto">
            <a:xfrm>
              <a:off x="2273300" y="1409700"/>
              <a:ext cx="2044700" cy="1447800"/>
            </a:xfrm>
            <a:custGeom>
              <a:avLst/>
              <a:gdLst>
                <a:gd name="T0" fmla="*/ 0 w 2044700"/>
                <a:gd name="T1" fmla="*/ 317500 h 1447800"/>
                <a:gd name="T2" fmla="*/ 495300 w 2044700"/>
                <a:gd name="T3" fmla="*/ 0 h 1447800"/>
                <a:gd name="T4" fmla="*/ 2044700 w 2044700"/>
                <a:gd name="T5" fmla="*/ 1130300 h 1447800"/>
                <a:gd name="T6" fmla="*/ 1511300 w 2044700"/>
                <a:gd name="T7" fmla="*/ 1447800 h 1447800"/>
                <a:gd name="T8" fmla="*/ 0 w 2044700"/>
                <a:gd name="T9" fmla="*/ 317500 h 1447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4700"/>
                <a:gd name="T16" fmla="*/ 0 h 1447800"/>
                <a:gd name="T17" fmla="*/ 2044700 w 2044700"/>
                <a:gd name="T18" fmla="*/ 1447800 h 1447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4700" h="1447800">
                  <a:moveTo>
                    <a:pt x="0" y="317500"/>
                  </a:moveTo>
                  <a:lnTo>
                    <a:pt x="495300" y="0"/>
                  </a:lnTo>
                  <a:lnTo>
                    <a:pt x="2044700" y="1130300"/>
                  </a:lnTo>
                  <a:lnTo>
                    <a:pt x="1511300" y="14478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"/>
            <p:cNvSpPr>
              <a:spLocks noChangeArrowheads="1"/>
            </p:cNvSpPr>
            <p:nvPr/>
          </p:nvSpPr>
          <p:spPr bwMode="auto">
            <a:xfrm>
              <a:off x="3771900" y="2540000"/>
              <a:ext cx="533400" cy="1041400"/>
            </a:xfrm>
            <a:custGeom>
              <a:avLst/>
              <a:gdLst>
                <a:gd name="T0" fmla="*/ 533400 w 533400"/>
                <a:gd name="T1" fmla="*/ 0 h 1041400"/>
                <a:gd name="T2" fmla="*/ 533400 w 533400"/>
                <a:gd name="T3" fmla="*/ 723900 h 1041400"/>
                <a:gd name="T4" fmla="*/ 0 w 533400"/>
                <a:gd name="T5" fmla="*/ 1041400 h 1041400"/>
                <a:gd name="T6" fmla="*/ 0 w 533400"/>
                <a:gd name="T7" fmla="*/ 279400 h 1041400"/>
                <a:gd name="T8" fmla="*/ 533400 w 533400"/>
                <a:gd name="T9" fmla="*/ 0 h 1041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400"/>
                <a:gd name="T16" fmla="*/ 0 h 1041400"/>
                <a:gd name="T17" fmla="*/ 533400 w 533400"/>
                <a:gd name="T18" fmla="*/ 1041400 h 1041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400" h="1041400">
                  <a:moveTo>
                    <a:pt x="533400" y="0"/>
                  </a:moveTo>
                  <a:lnTo>
                    <a:pt x="533400" y="723900"/>
                  </a:lnTo>
                  <a:lnTo>
                    <a:pt x="0" y="1041400"/>
                  </a:lnTo>
                  <a:lnTo>
                    <a:pt x="0" y="2794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3366FF">
                <a:alpha val="34117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"/>
            <p:cNvSpPr>
              <a:spLocks noChangeArrowheads="1"/>
            </p:cNvSpPr>
            <p:nvPr/>
          </p:nvSpPr>
          <p:spPr bwMode="auto">
            <a:xfrm>
              <a:off x="2273300" y="1701800"/>
              <a:ext cx="1473200" cy="1879600"/>
            </a:xfrm>
            <a:custGeom>
              <a:avLst/>
              <a:gdLst>
                <a:gd name="T0" fmla="*/ 0 w 1473200"/>
                <a:gd name="T1" fmla="*/ 0 h 1879600"/>
                <a:gd name="T2" fmla="*/ 0 w 1473200"/>
                <a:gd name="T3" fmla="*/ 711200 h 1879600"/>
                <a:gd name="T4" fmla="*/ 1473200 w 1473200"/>
                <a:gd name="T5" fmla="*/ 1879600 h 1879600"/>
                <a:gd name="T6" fmla="*/ 1473200 w 1473200"/>
                <a:gd name="T7" fmla="*/ 1117600 h 1879600"/>
                <a:gd name="T8" fmla="*/ 0 w 1473200"/>
                <a:gd name="T9" fmla="*/ 0 h 1879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3200"/>
                <a:gd name="T16" fmla="*/ 0 h 1879600"/>
                <a:gd name="T17" fmla="*/ 1473200 w 1473200"/>
                <a:gd name="T18" fmla="*/ 1879600 h 1879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3200" h="1879600">
                  <a:moveTo>
                    <a:pt x="0" y="0"/>
                  </a:moveTo>
                  <a:lnTo>
                    <a:pt x="0" y="711200"/>
                  </a:lnTo>
                  <a:lnTo>
                    <a:pt x="1473200" y="1879600"/>
                  </a:lnTo>
                  <a:lnTo>
                    <a:pt x="147320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35840" y="3056387"/>
            <a:ext cx="171317" cy="170148"/>
            <a:chOff x="6835840" y="3056387"/>
            <a:chExt cx="171317" cy="170148"/>
          </a:xfrm>
        </p:grpSpPr>
        <p:cxnSp>
          <p:nvCxnSpPr>
            <p:cNvPr id="57" name="Straight Connector 37"/>
            <p:cNvCxnSpPr>
              <a:cxnSpLocks noChangeShapeType="1"/>
            </p:cNvCxnSpPr>
            <p:nvPr/>
          </p:nvCxnSpPr>
          <p:spPr bwMode="auto">
            <a:xfrm rot="16200000" flipH="1">
              <a:off x="6882630" y="3102008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" name="Straight Connector 37"/>
            <p:cNvCxnSpPr>
              <a:cxnSpLocks noChangeShapeType="1"/>
            </p:cNvCxnSpPr>
            <p:nvPr/>
          </p:nvCxnSpPr>
          <p:spPr bwMode="auto">
            <a:xfrm rot="5400000">
              <a:off x="6794331" y="3097896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419485"/>
              </p:ext>
            </p:extLst>
          </p:nvPr>
        </p:nvGraphicFramePr>
        <p:xfrm>
          <a:off x="7314884" y="3545626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03" name="Equation" r:id="rId14" imgW="114300" imgH="127000" progId="Equation.DSMT4">
                  <p:embed/>
                </p:oleObj>
              </mc:Choice>
              <mc:Fallback>
                <p:oleObj name="Equation" r:id="rId14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14884" y="3545626"/>
                        <a:ext cx="2286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985172"/>
              </p:ext>
            </p:extLst>
          </p:nvPr>
        </p:nvGraphicFramePr>
        <p:xfrm>
          <a:off x="6416439" y="2372477"/>
          <a:ext cx="3302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04" name="Equation" r:id="rId16" imgW="165100" imgH="152400" progId="Equation.DSMT4">
                  <p:embed/>
                </p:oleObj>
              </mc:Choice>
              <mc:Fallback>
                <p:oleObj name="Equation" r:id="rId16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6439" y="2372477"/>
                        <a:ext cx="330200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757329"/>
              </p:ext>
            </p:extLst>
          </p:nvPr>
        </p:nvGraphicFramePr>
        <p:xfrm>
          <a:off x="7923213" y="3533775"/>
          <a:ext cx="254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05" name="Equation" r:id="rId17" imgW="127000" imgH="152400" progId="Equation.DSMT4">
                  <p:embed/>
                </p:oleObj>
              </mc:Choice>
              <mc:Fallback>
                <p:oleObj name="Equation" r:id="rId17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23213" y="3533775"/>
                        <a:ext cx="254000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04761"/>
              </p:ext>
            </p:extLst>
          </p:nvPr>
        </p:nvGraphicFramePr>
        <p:xfrm>
          <a:off x="7045173" y="3892813"/>
          <a:ext cx="391141" cy="32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06" name="Equation" r:id="rId18" imgW="241300" imgH="203200" progId="Equation.DSMT4">
                  <p:embed/>
                </p:oleObj>
              </mc:Choice>
              <mc:Fallback>
                <p:oleObj name="Equation" r:id="rId18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45173" y="3892813"/>
                        <a:ext cx="391141" cy="328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366431"/>
              </p:ext>
            </p:extLst>
          </p:nvPr>
        </p:nvGraphicFramePr>
        <p:xfrm>
          <a:off x="7078062" y="2278943"/>
          <a:ext cx="391141" cy="32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07" name="Equation" r:id="rId20" imgW="241300" imgH="203200" progId="Equation.DSMT4">
                  <p:embed/>
                </p:oleObj>
              </mc:Choice>
              <mc:Fallback>
                <p:oleObj name="Equation" r:id="rId20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78062" y="2278943"/>
                        <a:ext cx="391141" cy="328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15148"/>
              </p:ext>
            </p:extLst>
          </p:nvPr>
        </p:nvGraphicFramePr>
        <p:xfrm>
          <a:off x="7888288" y="2974975"/>
          <a:ext cx="177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08" name="Equation" r:id="rId21" imgW="88900" imgH="165100" progId="Equation.DSMT4">
                  <p:embed/>
                </p:oleObj>
              </mc:Choice>
              <mc:Fallback>
                <p:oleObj name="Equation" r:id="rId21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88288" y="2974975"/>
                        <a:ext cx="17780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241574"/>
              </p:ext>
            </p:extLst>
          </p:nvPr>
        </p:nvGraphicFramePr>
        <p:xfrm>
          <a:off x="7865926" y="1928528"/>
          <a:ext cx="94456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09" name="Equation" r:id="rId22" imgW="584200" imgH="165100" progId="Equation.DSMT4">
                  <p:embed/>
                </p:oleObj>
              </mc:Choice>
              <mc:Fallback>
                <p:oleObj name="Equation" r:id="rId22" imgW="584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865926" y="1928528"/>
                        <a:ext cx="944563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88918"/>
              </p:ext>
            </p:extLst>
          </p:nvPr>
        </p:nvGraphicFramePr>
        <p:xfrm>
          <a:off x="6451857" y="4523772"/>
          <a:ext cx="9445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10" name="Equation" r:id="rId24" imgW="584200" imgH="203200" progId="Equation.DSMT4">
                  <p:embed/>
                </p:oleObj>
              </mc:Choice>
              <mc:Fallback>
                <p:oleObj name="Equation" r:id="rId24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51857" y="4523772"/>
                        <a:ext cx="944563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424263" y="3384432"/>
            <a:ext cx="5992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Look down </a:t>
            </a:r>
            <a:r>
              <a:rPr lang="en-US" sz="2000" dirty="0" smtClean="0">
                <a:latin typeface="Times New Roman"/>
                <a:cs typeface="Times New Roman"/>
              </a:rPr>
              <a:t>from the top and ignore the billowing of magnetic field generated by the bar magnets.  In that view,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 moves across the upper section</a:t>
            </a:r>
            <a:r>
              <a:rPr lang="en-US" sz="2000" dirty="0" smtClean="0">
                <a:latin typeface="Times New Roman"/>
                <a:cs typeface="Times New Roman"/>
              </a:rPr>
              <a:t> of wire as shown,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moves down into the page </a:t>
            </a:r>
            <a:r>
              <a:rPr lang="en-US" sz="2000" dirty="0" smtClean="0">
                <a:latin typeface="Times New Roman"/>
                <a:cs typeface="Times New Roman"/>
              </a:rPr>
              <a:t>in the section on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24263" y="4625694"/>
            <a:ext cx="437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he right, and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moves out of the page </a:t>
            </a:r>
            <a:r>
              <a:rPr lang="en-US" sz="2000" dirty="0" smtClean="0">
                <a:latin typeface="Times New Roman"/>
                <a:cs typeface="Times New Roman"/>
              </a:rPr>
              <a:t>in the section on the lower left.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2724" y="5425440"/>
            <a:ext cx="4379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r.h.r</a:t>
            </a:r>
            <a:r>
              <a:rPr lang="en-US" sz="2000" i="1" dirty="0" smtClean="0">
                <a:latin typeface="Times New Roman"/>
                <a:cs typeface="Times New Roman"/>
              </a:rPr>
              <a:t>. </a:t>
            </a:r>
            <a:r>
              <a:rPr lang="en-US" sz="2000" dirty="0" smtClean="0">
                <a:latin typeface="Times New Roman"/>
                <a:cs typeface="Times New Roman"/>
              </a:rPr>
              <a:t>suggests the direction of the magnetic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forces</a:t>
            </a:r>
            <a:r>
              <a:rPr lang="en-US" sz="2000" dirty="0" smtClean="0">
                <a:latin typeface="Times New Roman"/>
                <a:cs typeface="Times New Roman"/>
              </a:rPr>
              <a:t> on those </a:t>
            </a:r>
            <a:r>
              <a:rPr lang="en-US" sz="2000" dirty="0" smtClean="0">
                <a:latin typeface="Times New Roman"/>
                <a:cs typeface="Times New Roman"/>
              </a:rPr>
              <a:t>sections 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 shown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88526"/>
              </p:ext>
            </p:extLst>
          </p:nvPr>
        </p:nvGraphicFramePr>
        <p:xfrm>
          <a:off x="7599763" y="2522754"/>
          <a:ext cx="177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11" name="Equation" r:id="rId26" imgW="88900" imgH="165100" progId="Equation.DSMT4">
                  <p:embed/>
                </p:oleObj>
              </mc:Choice>
              <mc:Fallback>
                <p:oleObj name="Equation" r:id="rId26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99763" y="2522754"/>
                        <a:ext cx="17780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030116"/>
              </p:ext>
            </p:extLst>
          </p:nvPr>
        </p:nvGraphicFramePr>
        <p:xfrm>
          <a:off x="6908865" y="3678278"/>
          <a:ext cx="177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912" name="Equation" r:id="rId27" imgW="88900" imgH="165100" progId="Equation.DSMT4">
                  <p:embed/>
                </p:oleObj>
              </mc:Choice>
              <mc:Fallback>
                <p:oleObj name="Equation" r:id="rId27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08865" y="3678278"/>
                        <a:ext cx="17780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" name="Group 119"/>
          <p:cNvGrpSpPr/>
          <p:nvPr/>
        </p:nvGrpSpPr>
        <p:grpSpPr>
          <a:xfrm rot="6422536">
            <a:off x="7521426" y="2766167"/>
            <a:ext cx="171317" cy="170148"/>
            <a:chOff x="6835840" y="3056387"/>
            <a:chExt cx="171317" cy="170148"/>
          </a:xfrm>
        </p:grpSpPr>
        <p:cxnSp>
          <p:nvCxnSpPr>
            <p:cNvPr id="121" name="Straight Connector 37"/>
            <p:cNvCxnSpPr>
              <a:cxnSpLocks noChangeShapeType="1"/>
            </p:cNvCxnSpPr>
            <p:nvPr/>
          </p:nvCxnSpPr>
          <p:spPr bwMode="auto">
            <a:xfrm rot="16200000" flipH="1">
              <a:off x="6882630" y="3102008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" name="Straight Connector 37"/>
            <p:cNvCxnSpPr>
              <a:cxnSpLocks noChangeShapeType="1"/>
            </p:cNvCxnSpPr>
            <p:nvPr/>
          </p:nvCxnSpPr>
          <p:spPr bwMode="auto">
            <a:xfrm rot="5400000">
              <a:off x="6794331" y="3097896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23" name="Group 122"/>
          <p:cNvGrpSpPr/>
          <p:nvPr/>
        </p:nvGrpSpPr>
        <p:grpSpPr>
          <a:xfrm rot="10800000" flipH="1">
            <a:off x="7746680" y="3111533"/>
            <a:ext cx="171317" cy="170148"/>
            <a:chOff x="6835840" y="3056387"/>
            <a:chExt cx="171317" cy="170148"/>
          </a:xfrm>
        </p:grpSpPr>
        <p:cxnSp>
          <p:nvCxnSpPr>
            <p:cNvPr id="124" name="Straight Connector 37"/>
            <p:cNvCxnSpPr>
              <a:cxnSpLocks noChangeShapeType="1"/>
            </p:cNvCxnSpPr>
            <p:nvPr/>
          </p:nvCxnSpPr>
          <p:spPr bwMode="auto">
            <a:xfrm rot="16200000" flipH="1">
              <a:off x="6882630" y="3102008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" name="Straight Connector 37"/>
            <p:cNvCxnSpPr>
              <a:cxnSpLocks noChangeShapeType="1"/>
            </p:cNvCxnSpPr>
            <p:nvPr/>
          </p:nvCxnSpPr>
          <p:spPr bwMode="auto">
            <a:xfrm rot="5400000">
              <a:off x="6794331" y="3097896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26" name="Group 125"/>
          <p:cNvGrpSpPr/>
          <p:nvPr/>
        </p:nvGrpSpPr>
        <p:grpSpPr>
          <a:xfrm rot="17207777">
            <a:off x="6988240" y="3645327"/>
            <a:ext cx="171317" cy="170148"/>
            <a:chOff x="6835840" y="3056387"/>
            <a:chExt cx="171317" cy="170148"/>
          </a:xfrm>
        </p:grpSpPr>
        <p:cxnSp>
          <p:nvCxnSpPr>
            <p:cNvPr id="127" name="Straight Connector 37"/>
            <p:cNvCxnSpPr>
              <a:cxnSpLocks noChangeShapeType="1"/>
            </p:cNvCxnSpPr>
            <p:nvPr/>
          </p:nvCxnSpPr>
          <p:spPr bwMode="auto">
            <a:xfrm rot="16200000" flipH="1">
              <a:off x="6882630" y="3102008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8" name="Straight Connector 37"/>
            <p:cNvCxnSpPr>
              <a:cxnSpLocks noChangeShapeType="1"/>
            </p:cNvCxnSpPr>
            <p:nvPr/>
          </p:nvCxnSpPr>
          <p:spPr bwMode="auto">
            <a:xfrm rot="5400000">
              <a:off x="6794331" y="3097896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33" name="Group 32"/>
          <p:cNvGrpSpPr/>
          <p:nvPr/>
        </p:nvGrpSpPr>
        <p:grpSpPr>
          <a:xfrm>
            <a:off x="5683594" y="4803863"/>
            <a:ext cx="2014200" cy="2031633"/>
            <a:chOff x="5683594" y="4803863"/>
            <a:chExt cx="2014200" cy="2031633"/>
          </a:xfrm>
        </p:grpSpPr>
        <p:cxnSp>
          <p:nvCxnSpPr>
            <p:cNvPr id="91" name="Straight Arrow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5351695" y="5501658"/>
              <a:ext cx="1397355" cy="1765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2" name="Straight Arrow Connector 15"/>
            <p:cNvCxnSpPr>
              <a:cxnSpLocks noChangeShapeType="1"/>
            </p:cNvCxnSpPr>
            <p:nvPr/>
          </p:nvCxnSpPr>
          <p:spPr bwMode="auto">
            <a:xfrm rot="16200000" flipH="1">
              <a:off x="6622458" y="6136378"/>
              <a:ext cx="1397355" cy="88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29" name="Objec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259857"/>
                </p:ext>
              </p:extLst>
            </p:nvPr>
          </p:nvGraphicFramePr>
          <p:xfrm>
            <a:off x="5683594" y="4803863"/>
            <a:ext cx="225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913" name="Equation" r:id="rId28" imgW="139700" imgH="152400" progId="Equation.DSMT4">
                    <p:embed/>
                  </p:oleObj>
                </mc:Choice>
                <mc:Fallback>
                  <p:oleObj name="Equation" r:id="rId28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5683594" y="4803863"/>
                          <a:ext cx="225425" cy="247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5710947"/>
                </p:ext>
              </p:extLst>
            </p:nvPr>
          </p:nvGraphicFramePr>
          <p:xfrm>
            <a:off x="7472369" y="6524069"/>
            <a:ext cx="225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914" name="Equation" r:id="rId30" imgW="139700" imgH="152400" progId="Equation.DSMT4">
                    <p:embed/>
                  </p:oleObj>
                </mc:Choice>
                <mc:Fallback>
                  <p:oleObj name="Equation" r:id="rId30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472369" y="6524069"/>
                          <a:ext cx="225425" cy="247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" name="TextBox 130"/>
          <p:cNvSpPr txBox="1"/>
          <p:nvPr/>
        </p:nvSpPr>
        <p:spPr>
          <a:xfrm>
            <a:off x="424263" y="3386078"/>
            <a:ext cx="139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Look down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98957" y="4941284"/>
            <a:ext cx="1645758" cy="1706610"/>
            <a:chOff x="5798957" y="4941284"/>
            <a:chExt cx="1645758" cy="1706610"/>
          </a:xfrm>
        </p:grpSpPr>
        <p:sp>
          <p:nvSpPr>
            <p:cNvPr id="94" name="Oval 18"/>
            <p:cNvSpPr>
              <a:spLocks noChangeArrowheads="1"/>
            </p:cNvSpPr>
            <p:nvPr/>
          </p:nvSpPr>
          <p:spPr bwMode="auto">
            <a:xfrm>
              <a:off x="6001678" y="6261729"/>
              <a:ext cx="127032" cy="127032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7193662" y="5311110"/>
              <a:ext cx="127032" cy="127032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96" name="Straight Connector 21"/>
            <p:cNvCxnSpPr>
              <a:cxnSpLocks noChangeShapeType="1"/>
              <a:stCxn id="95" idx="1"/>
              <a:endCxn id="95" idx="5"/>
            </p:cNvCxnSpPr>
            <p:nvPr/>
          </p:nvCxnSpPr>
          <p:spPr bwMode="auto">
            <a:xfrm rot="16200000" flipH="1">
              <a:off x="7212188" y="5329635"/>
              <a:ext cx="89981" cy="89981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" name="Straight Connector 22"/>
            <p:cNvCxnSpPr>
              <a:cxnSpLocks noChangeShapeType="1"/>
              <a:stCxn id="95" idx="7"/>
              <a:endCxn id="95" idx="3"/>
            </p:cNvCxnSpPr>
            <p:nvPr/>
          </p:nvCxnSpPr>
          <p:spPr bwMode="auto">
            <a:xfrm rot="16200000" flipH="1" flipV="1">
              <a:off x="7212188" y="5329635"/>
              <a:ext cx="89981" cy="89981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8" name="Oval 25"/>
            <p:cNvSpPr>
              <a:spLocks noChangeArrowheads="1"/>
            </p:cNvSpPr>
            <p:nvPr/>
          </p:nvSpPr>
          <p:spPr bwMode="auto">
            <a:xfrm>
              <a:off x="6044022" y="6304073"/>
              <a:ext cx="42344" cy="42344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graphicFrame>
          <p:nvGraphicFramePr>
            <p:cNvPr id="112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397493"/>
                </p:ext>
              </p:extLst>
            </p:nvPr>
          </p:nvGraphicFramePr>
          <p:xfrm>
            <a:off x="6991801" y="5485100"/>
            <a:ext cx="219473" cy="405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915" name="Equation" r:id="rId31" imgW="88900" imgH="165100" progId="Equation.DSMT4">
                    <p:embed/>
                  </p:oleObj>
                </mc:Choice>
                <mc:Fallback>
                  <p:oleObj name="Equation" r:id="rId31" imgW="889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991801" y="5485100"/>
                          <a:ext cx="219473" cy="4056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9180293"/>
                </p:ext>
              </p:extLst>
            </p:nvPr>
          </p:nvGraphicFramePr>
          <p:xfrm>
            <a:off x="6937099" y="4941284"/>
            <a:ext cx="507616" cy="328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916" name="Equation" r:id="rId32" imgW="254000" imgH="165100" progId="Equation.DSMT4">
                    <p:embed/>
                  </p:oleObj>
                </mc:Choice>
                <mc:Fallback>
                  <p:oleObj name="Equation" r:id="rId32" imgW="254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6937099" y="4941284"/>
                          <a:ext cx="507616" cy="3283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8157905"/>
                </p:ext>
              </p:extLst>
            </p:nvPr>
          </p:nvGraphicFramePr>
          <p:xfrm>
            <a:off x="5798957" y="6327368"/>
            <a:ext cx="644150" cy="320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917" name="Equation" r:id="rId34" imgW="330200" imgH="165100" progId="Equation.DSMT4">
                    <p:embed/>
                  </p:oleObj>
                </mc:Choice>
                <mc:Fallback>
                  <p:oleObj name="Equation" r:id="rId34" imgW="3302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798957" y="6327368"/>
                          <a:ext cx="644150" cy="3205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0" name="Straight Connector 28"/>
            <p:cNvCxnSpPr>
              <a:cxnSpLocks noChangeShapeType="1"/>
            </p:cNvCxnSpPr>
            <p:nvPr/>
          </p:nvCxnSpPr>
          <p:spPr bwMode="auto">
            <a:xfrm rot="5400000">
              <a:off x="6922302" y="5594228"/>
              <a:ext cx="169377" cy="846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9" name="Straight Connector 27"/>
            <p:cNvCxnSpPr>
              <a:cxnSpLocks noChangeShapeType="1"/>
            </p:cNvCxnSpPr>
            <p:nvPr/>
          </p:nvCxnSpPr>
          <p:spPr bwMode="auto">
            <a:xfrm rot="10800000" flipV="1">
              <a:off x="6837614" y="5551884"/>
              <a:ext cx="211720" cy="423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6639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7" grpId="0"/>
      <p:bldP spid="108" grpId="0"/>
      <p:bldP spid="109" grpId="0"/>
      <p:bldP spid="1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9723" y="320477"/>
            <a:ext cx="4176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magnitude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force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will be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32.)</a:t>
            </a:r>
            <a:endParaRPr lang="en-US" sz="1100" dirty="0">
              <a:latin typeface="Times New Roman"/>
              <a:cs typeface="Times New Roman"/>
            </a:endParaRPr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02208"/>
              </p:ext>
            </p:extLst>
          </p:nvPr>
        </p:nvGraphicFramePr>
        <p:xfrm>
          <a:off x="4884416" y="483393"/>
          <a:ext cx="20796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489" name="Equation" r:id="rId4" imgW="1244600" imgH="584200" progId="Equation.DSMT4">
                  <p:embed/>
                </p:oleObj>
              </mc:Choice>
              <mc:Fallback>
                <p:oleObj name="Equation" r:id="rId4" imgW="12446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4416" y="483393"/>
                        <a:ext cx="2079625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extBox 131"/>
          <p:cNvSpPr txBox="1"/>
          <p:nvPr/>
        </p:nvSpPr>
        <p:spPr>
          <a:xfrm>
            <a:off x="312521" y="1576446"/>
            <a:ext cx="38712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total torque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due to the current in the wires into and out of the page is: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33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910476"/>
              </p:ext>
            </p:extLst>
          </p:nvPr>
        </p:nvGraphicFramePr>
        <p:xfrm>
          <a:off x="1425575" y="2847320"/>
          <a:ext cx="2036763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490" name="Equation" r:id="rId6" imgW="1219200" imgH="1219200" progId="Equation.DSMT4">
                  <p:embed/>
                </p:oleObj>
              </mc:Choice>
              <mc:Fallback>
                <p:oleObj name="Equation" r:id="rId6" imgW="1219200" imgH="121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25575" y="2847320"/>
                        <a:ext cx="2036763" cy="203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4332288" y="1844675"/>
            <a:ext cx="4791311" cy="2141065"/>
            <a:chOff x="4332288" y="1844675"/>
            <a:chExt cx="4791311" cy="2141065"/>
          </a:xfrm>
        </p:grpSpPr>
        <p:sp>
          <p:nvSpPr>
            <p:cNvPr id="84" name="Rectangle 5"/>
            <p:cNvSpPr>
              <a:spLocks noChangeArrowheads="1"/>
            </p:cNvSpPr>
            <p:nvPr/>
          </p:nvSpPr>
          <p:spPr bwMode="auto">
            <a:xfrm>
              <a:off x="4338815" y="2297289"/>
              <a:ext cx="1227978" cy="1270322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7895621" y="2297289"/>
              <a:ext cx="1227978" cy="1270322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86" name="Straight Arrow Connector 8"/>
            <p:cNvCxnSpPr>
              <a:cxnSpLocks noChangeShapeType="1"/>
            </p:cNvCxnSpPr>
            <p:nvPr/>
          </p:nvCxnSpPr>
          <p:spPr bwMode="auto">
            <a:xfrm>
              <a:off x="5566794" y="2339634"/>
              <a:ext cx="2328827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7" name="Straight Arrow Connector 9"/>
            <p:cNvCxnSpPr>
              <a:cxnSpLocks noChangeShapeType="1"/>
            </p:cNvCxnSpPr>
            <p:nvPr/>
          </p:nvCxnSpPr>
          <p:spPr bwMode="auto">
            <a:xfrm>
              <a:off x="5566794" y="2624674"/>
              <a:ext cx="2328827" cy="11368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8" name="Straight Arrow Connector 10"/>
            <p:cNvCxnSpPr>
              <a:cxnSpLocks noChangeShapeType="1"/>
              <a:stCxn id="84" idx="3"/>
              <a:endCxn id="85" idx="1"/>
            </p:cNvCxnSpPr>
            <p:nvPr/>
          </p:nvCxnSpPr>
          <p:spPr bwMode="auto">
            <a:xfrm>
              <a:off x="5566793" y="2932450"/>
              <a:ext cx="2328828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9" name="Straight Arrow Connector 11"/>
            <p:cNvCxnSpPr>
              <a:cxnSpLocks noChangeShapeType="1"/>
            </p:cNvCxnSpPr>
            <p:nvPr/>
          </p:nvCxnSpPr>
          <p:spPr bwMode="auto">
            <a:xfrm>
              <a:off x="5566793" y="3228859"/>
              <a:ext cx="2328828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0" name="Straight Arrow Connector 12"/>
            <p:cNvCxnSpPr>
              <a:cxnSpLocks noChangeShapeType="1"/>
            </p:cNvCxnSpPr>
            <p:nvPr/>
          </p:nvCxnSpPr>
          <p:spPr bwMode="auto">
            <a:xfrm>
              <a:off x="5566793" y="3524386"/>
              <a:ext cx="2328828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3" name="Straight Connector 17"/>
            <p:cNvCxnSpPr>
              <a:cxnSpLocks noChangeShapeType="1"/>
            </p:cNvCxnSpPr>
            <p:nvPr/>
          </p:nvCxnSpPr>
          <p:spPr bwMode="auto">
            <a:xfrm flipV="1">
              <a:off x="6180734" y="2509010"/>
              <a:ext cx="1058602" cy="84688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</p:spPr>
        </p:cxn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6687981" y="2805418"/>
              <a:ext cx="43226" cy="84688"/>
              <a:chOff x="5080000" y="3353594"/>
              <a:chExt cx="76994" cy="152400"/>
            </a:xfrm>
          </p:grpSpPr>
          <p:cxnSp>
            <p:nvCxnSpPr>
              <p:cNvPr id="10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6" name="Straight Connector 36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2" name="Group 38"/>
            <p:cNvGrpSpPr>
              <a:grpSpLocks/>
            </p:cNvGrpSpPr>
            <p:nvPr/>
          </p:nvGrpSpPr>
          <p:grpSpPr bwMode="auto">
            <a:xfrm flipH="1" flipV="1">
              <a:off x="6730325" y="2931569"/>
              <a:ext cx="43226" cy="84688"/>
              <a:chOff x="5080000" y="3353594"/>
              <a:chExt cx="76994" cy="152400"/>
            </a:xfrm>
          </p:grpSpPr>
          <p:cxnSp>
            <p:nvCxnSpPr>
              <p:cNvPr id="103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aphicFrame>
          <p:nvGraphicFramePr>
            <p:cNvPr id="110" name="Object 1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0333852"/>
                </p:ext>
              </p:extLst>
            </p:nvPr>
          </p:nvGraphicFramePr>
          <p:xfrm>
            <a:off x="5159201" y="2953576"/>
            <a:ext cx="407593" cy="374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91" name="Equation" r:id="rId8" imgW="165100" imgH="152400" progId="Equation.DSMT4">
                    <p:embed/>
                  </p:oleObj>
                </mc:Choice>
                <mc:Fallback>
                  <p:oleObj name="Equation" r:id="rId8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59201" y="2953576"/>
                          <a:ext cx="407593" cy="3742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4608591"/>
                </p:ext>
              </p:extLst>
            </p:nvPr>
          </p:nvGraphicFramePr>
          <p:xfrm>
            <a:off x="7908786" y="2763075"/>
            <a:ext cx="313533" cy="374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92" name="Equation" r:id="rId10" imgW="127000" imgH="152400" progId="Equation.DSMT4">
                    <p:embed/>
                  </p:oleObj>
                </mc:Choice>
                <mc:Fallback>
                  <p:oleObj name="Equation" r:id="rId10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908786" y="2763075"/>
                          <a:ext cx="313533" cy="3742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1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087106"/>
                </p:ext>
              </p:extLst>
            </p:nvPr>
          </p:nvGraphicFramePr>
          <p:xfrm>
            <a:off x="6330590" y="2662191"/>
            <a:ext cx="345177" cy="286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93" name="Equation" r:id="rId12" imgW="241300" imgH="203200" progId="Equation.DSMT4">
                    <p:embed/>
                  </p:oleObj>
                </mc:Choice>
                <mc:Fallback>
                  <p:oleObj name="Equation" r:id="rId12" imgW="2413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330590" y="2662191"/>
                          <a:ext cx="345177" cy="2864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Straight Arrow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5397369" y="2572526"/>
              <a:ext cx="1397355" cy="1765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2" name="Straight Arrow Connector 15"/>
            <p:cNvCxnSpPr>
              <a:cxnSpLocks noChangeShapeType="1"/>
            </p:cNvCxnSpPr>
            <p:nvPr/>
          </p:nvCxnSpPr>
          <p:spPr bwMode="auto">
            <a:xfrm rot="16200000" flipH="1">
              <a:off x="6668132" y="3207246"/>
              <a:ext cx="1397355" cy="88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29" name="Objec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5413077"/>
                </p:ext>
              </p:extLst>
            </p:nvPr>
          </p:nvGraphicFramePr>
          <p:xfrm>
            <a:off x="5738813" y="1844675"/>
            <a:ext cx="204787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94" name="Equation" r:id="rId14" imgW="127000" imgH="190500" progId="Equation.DSMT4">
                    <p:embed/>
                  </p:oleObj>
                </mc:Choice>
                <mc:Fallback>
                  <p:oleObj name="Equation" r:id="rId14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738813" y="1844675"/>
                          <a:ext cx="204787" cy="309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5221721"/>
                </p:ext>
              </p:extLst>
            </p:nvPr>
          </p:nvGraphicFramePr>
          <p:xfrm>
            <a:off x="7518043" y="3594937"/>
            <a:ext cx="225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95" name="Equation" r:id="rId16" imgW="139700" imgH="152400" progId="Equation.DSMT4">
                    <p:embed/>
                  </p:oleObj>
                </mc:Choice>
                <mc:Fallback>
                  <p:oleObj name="Equation" r:id="rId16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518043" y="3594937"/>
                          <a:ext cx="225425" cy="247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Oval 18"/>
            <p:cNvSpPr>
              <a:spLocks noChangeArrowheads="1"/>
            </p:cNvSpPr>
            <p:nvPr/>
          </p:nvSpPr>
          <p:spPr bwMode="auto">
            <a:xfrm>
              <a:off x="6047352" y="3332597"/>
              <a:ext cx="127032" cy="127032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7239336" y="2381978"/>
              <a:ext cx="127032" cy="127032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96" name="Straight Connector 21"/>
            <p:cNvCxnSpPr>
              <a:cxnSpLocks noChangeShapeType="1"/>
              <a:stCxn id="95" idx="1"/>
              <a:endCxn id="95" idx="5"/>
            </p:cNvCxnSpPr>
            <p:nvPr/>
          </p:nvCxnSpPr>
          <p:spPr bwMode="auto">
            <a:xfrm rot="16200000" flipH="1">
              <a:off x="7257862" y="2400503"/>
              <a:ext cx="89981" cy="89981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" name="Straight Connector 22"/>
            <p:cNvCxnSpPr>
              <a:cxnSpLocks noChangeShapeType="1"/>
              <a:stCxn id="95" idx="7"/>
              <a:endCxn id="95" idx="3"/>
            </p:cNvCxnSpPr>
            <p:nvPr/>
          </p:nvCxnSpPr>
          <p:spPr bwMode="auto">
            <a:xfrm rot="16200000" flipH="1" flipV="1">
              <a:off x="7257862" y="2400503"/>
              <a:ext cx="89981" cy="89981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8" name="Oval 25"/>
            <p:cNvSpPr>
              <a:spLocks noChangeArrowheads="1"/>
            </p:cNvSpPr>
            <p:nvPr/>
          </p:nvSpPr>
          <p:spPr bwMode="auto">
            <a:xfrm>
              <a:off x="6089696" y="3374941"/>
              <a:ext cx="42344" cy="42344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graphicFrame>
          <p:nvGraphicFramePr>
            <p:cNvPr id="112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571891"/>
                </p:ext>
              </p:extLst>
            </p:nvPr>
          </p:nvGraphicFramePr>
          <p:xfrm>
            <a:off x="7037475" y="2555968"/>
            <a:ext cx="219473" cy="405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96" name="Equation" r:id="rId18" imgW="88900" imgH="165100" progId="Equation.DSMT4">
                    <p:embed/>
                  </p:oleObj>
                </mc:Choice>
                <mc:Fallback>
                  <p:oleObj name="Equation" r:id="rId18" imgW="889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037475" y="2555968"/>
                          <a:ext cx="219473" cy="4056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0" name="Straight Connector 28"/>
            <p:cNvCxnSpPr>
              <a:cxnSpLocks noChangeShapeType="1"/>
            </p:cNvCxnSpPr>
            <p:nvPr/>
          </p:nvCxnSpPr>
          <p:spPr bwMode="auto">
            <a:xfrm rot="5400000">
              <a:off x="6967976" y="2665096"/>
              <a:ext cx="169377" cy="846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9" name="Straight Connector 27"/>
            <p:cNvCxnSpPr>
              <a:cxnSpLocks noChangeShapeType="1"/>
            </p:cNvCxnSpPr>
            <p:nvPr/>
          </p:nvCxnSpPr>
          <p:spPr bwMode="auto">
            <a:xfrm rot="10800000" flipV="1">
              <a:off x="6883288" y="2622752"/>
              <a:ext cx="211720" cy="423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graphicFrame>
          <p:nvGraphicFramePr>
            <p:cNvPr id="134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6475777"/>
                </p:ext>
              </p:extLst>
            </p:nvPr>
          </p:nvGraphicFramePr>
          <p:xfrm>
            <a:off x="6507163" y="3119438"/>
            <a:ext cx="165100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97" name="Equation" r:id="rId20" imgW="114300" imgH="165100" progId="Equation.DSMT4">
                    <p:embed/>
                  </p:oleObj>
                </mc:Choice>
                <mc:Fallback>
                  <p:oleObj name="Equation" r:id="rId20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507163" y="3119438"/>
                          <a:ext cx="165100" cy="239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5" name="Straight Arrow Connector 14"/>
            <p:cNvCxnSpPr>
              <a:cxnSpLocks noChangeShapeType="1"/>
              <a:endCxn id="98" idx="6"/>
            </p:cNvCxnSpPr>
            <p:nvPr/>
          </p:nvCxnSpPr>
          <p:spPr bwMode="auto">
            <a:xfrm flipH="1">
              <a:off x="6132040" y="2915506"/>
              <a:ext cx="604521" cy="480607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36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5397500" y="2915506"/>
              <a:ext cx="1339064" cy="1050069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graphicFrame>
          <p:nvGraphicFramePr>
            <p:cNvPr id="137" name="Objec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7722681"/>
                </p:ext>
              </p:extLst>
            </p:nvPr>
          </p:nvGraphicFramePr>
          <p:xfrm>
            <a:off x="4332288" y="2330450"/>
            <a:ext cx="1255712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98" name="Equation" r:id="rId22" imgW="1092200" imgH="317500" progId="Equation.DSMT4">
                    <p:embed/>
                  </p:oleObj>
                </mc:Choice>
                <mc:Fallback>
                  <p:oleObj name="Equation" r:id="rId22" imgW="1092200" imgH="317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332288" y="2330450"/>
                          <a:ext cx="1255712" cy="366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Freeform 22"/>
            <p:cNvSpPr/>
            <p:nvPr/>
          </p:nvSpPr>
          <p:spPr>
            <a:xfrm>
              <a:off x="5799893" y="3035300"/>
              <a:ext cx="283407" cy="571500"/>
            </a:xfrm>
            <a:custGeom>
              <a:avLst/>
              <a:gdLst>
                <a:gd name="connsiteX0" fmla="*/ 283407 w 283407"/>
                <a:gd name="connsiteY0" fmla="*/ 0 h 571500"/>
                <a:gd name="connsiteX1" fmla="*/ 156407 w 283407"/>
                <a:gd name="connsiteY1" fmla="*/ 50800 h 571500"/>
                <a:gd name="connsiteX2" fmla="*/ 54807 w 283407"/>
                <a:gd name="connsiteY2" fmla="*/ 165100 h 571500"/>
                <a:gd name="connsiteX3" fmla="*/ 29407 w 283407"/>
                <a:gd name="connsiteY3" fmla="*/ 228600 h 571500"/>
                <a:gd name="connsiteX4" fmla="*/ 4007 w 283407"/>
                <a:gd name="connsiteY4" fmla="*/ 330200 h 571500"/>
                <a:gd name="connsiteX5" fmla="*/ 4007 w 283407"/>
                <a:gd name="connsiteY5" fmla="*/ 444500 h 571500"/>
                <a:gd name="connsiteX6" fmla="*/ 42107 w 283407"/>
                <a:gd name="connsiteY6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407" h="571500">
                  <a:moveTo>
                    <a:pt x="283407" y="0"/>
                  </a:moveTo>
                  <a:cubicBezTo>
                    <a:pt x="238957" y="11641"/>
                    <a:pt x="194507" y="23283"/>
                    <a:pt x="156407" y="50800"/>
                  </a:cubicBezTo>
                  <a:cubicBezTo>
                    <a:pt x="118307" y="78317"/>
                    <a:pt x="75974" y="135467"/>
                    <a:pt x="54807" y="165100"/>
                  </a:cubicBezTo>
                  <a:cubicBezTo>
                    <a:pt x="33640" y="194733"/>
                    <a:pt x="37874" y="201083"/>
                    <a:pt x="29407" y="228600"/>
                  </a:cubicBezTo>
                  <a:cubicBezTo>
                    <a:pt x="20940" y="256117"/>
                    <a:pt x="8240" y="294217"/>
                    <a:pt x="4007" y="330200"/>
                  </a:cubicBezTo>
                  <a:cubicBezTo>
                    <a:pt x="-226" y="366183"/>
                    <a:pt x="-2343" y="404283"/>
                    <a:pt x="4007" y="444500"/>
                  </a:cubicBezTo>
                  <a:cubicBezTo>
                    <a:pt x="10357" y="484717"/>
                    <a:pt x="42107" y="571500"/>
                    <a:pt x="42107" y="571500"/>
                  </a:cubicBezTo>
                </a:path>
              </a:pathLst>
            </a:custGeom>
            <a:ln w="952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948993" y="2732745"/>
              <a:ext cx="914400" cy="406400"/>
            </a:xfrm>
            <a:custGeom>
              <a:avLst/>
              <a:gdLst>
                <a:gd name="connsiteX0" fmla="*/ 0 w 914400"/>
                <a:gd name="connsiteY0" fmla="*/ 0 h 406400"/>
                <a:gd name="connsiteX1" fmla="*/ 50800 w 914400"/>
                <a:gd name="connsiteY1" fmla="*/ 76200 h 406400"/>
                <a:gd name="connsiteX2" fmla="*/ 241300 w 914400"/>
                <a:gd name="connsiteY2" fmla="*/ 152400 h 406400"/>
                <a:gd name="connsiteX3" fmla="*/ 482600 w 914400"/>
                <a:gd name="connsiteY3" fmla="*/ 165100 h 406400"/>
                <a:gd name="connsiteX4" fmla="*/ 673100 w 914400"/>
                <a:gd name="connsiteY4" fmla="*/ 215900 h 406400"/>
                <a:gd name="connsiteX5" fmla="*/ 850900 w 914400"/>
                <a:gd name="connsiteY5" fmla="*/ 317500 h 406400"/>
                <a:gd name="connsiteX6" fmla="*/ 914400 w 914400"/>
                <a:gd name="connsiteY6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406400">
                  <a:moveTo>
                    <a:pt x="0" y="0"/>
                  </a:moveTo>
                  <a:cubicBezTo>
                    <a:pt x="5291" y="25400"/>
                    <a:pt x="10583" y="50800"/>
                    <a:pt x="50800" y="76200"/>
                  </a:cubicBezTo>
                  <a:cubicBezTo>
                    <a:pt x="91017" y="101600"/>
                    <a:pt x="169333" y="137583"/>
                    <a:pt x="241300" y="152400"/>
                  </a:cubicBezTo>
                  <a:cubicBezTo>
                    <a:pt x="313267" y="167217"/>
                    <a:pt x="410633" y="154517"/>
                    <a:pt x="482600" y="165100"/>
                  </a:cubicBezTo>
                  <a:cubicBezTo>
                    <a:pt x="554567" y="175683"/>
                    <a:pt x="611717" y="190500"/>
                    <a:pt x="673100" y="215900"/>
                  </a:cubicBezTo>
                  <a:cubicBezTo>
                    <a:pt x="734483" y="241300"/>
                    <a:pt x="810683" y="285750"/>
                    <a:pt x="850900" y="317500"/>
                  </a:cubicBezTo>
                  <a:cubicBezTo>
                    <a:pt x="891117" y="349250"/>
                    <a:pt x="914400" y="406400"/>
                    <a:pt x="914400" y="40640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8" name="Object 1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0036830"/>
                </p:ext>
              </p:extLst>
            </p:nvPr>
          </p:nvGraphicFramePr>
          <p:xfrm>
            <a:off x="5681303" y="3793652"/>
            <a:ext cx="627062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99" name="Equation" r:id="rId24" imgW="546100" imgH="165100" progId="Equation.DSMT4">
                    <p:embed/>
                  </p:oleObj>
                </mc:Choice>
                <mc:Fallback>
                  <p:oleObj name="Equation" r:id="rId24" imgW="5461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681303" y="3793652"/>
                          <a:ext cx="627062" cy="192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312520" y="5038754"/>
            <a:ext cx="8513979" cy="707886"/>
            <a:chOff x="312520" y="5038754"/>
            <a:chExt cx="8513979" cy="707886"/>
          </a:xfrm>
        </p:grpSpPr>
        <p:sp>
          <p:nvSpPr>
            <p:cNvPr id="164" name="TextBox 163"/>
            <p:cNvSpPr txBox="1"/>
            <p:nvPr/>
          </p:nvSpPr>
          <p:spPr>
            <a:xfrm>
              <a:off x="312520" y="5038754"/>
              <a:ext cx="8513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here    is the angle between the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line of the force     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and the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line of the position vector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  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147" name="Object 1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187168"/>
                </p:ext>
              </p:extLst>
            </p:nvPr>
          </p:nvGraphicFramePr>
          <p:xfrm>
            <a:off x="1051145" y="5118100"/>
            <a:ext cx="220991" cy="33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500" name="Equation" r:id="rId26" imgW="127000" imgH="190500" progId="Equation.DSMT4">
                    <p:embed/>
                  </p:oleObj>
                </mc:Choice>
                <mc:Fallback>
                  <p:oleObj name="Equation" r:id="rId26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051145" y="5118100"/>
                          <a:ext cx="220991" cy="331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1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7468764"/>
                </p:ext>
              </p:extLst>
            </p:nvPr>
          </p:nvGraphicFramePr>
          <p:xfrm>
            <a:off x="5445126" y="5072092"/>
            <a:ext cx="204787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501" name="Equation" r:id="rId28" imgW="127000" imgH="190500" progId="Equation.DSMT4">
                    <p:embed/>
                  </p:oleObj>
                </mc:Choice>
                <mc:Fallback>
                  <p:oleObj name="Equation" r:id="rId28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445126" y="5072092"/>
                          <a:ext cx="204787" cy="309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" name="Object 1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5860887"/>
                </p:ext>
              </p:extLst>
            </p:nvPr>
          </p:nvGraphicFramePr>
          <p:xfrm>
            <a:off x="1087438" y="5405438"/>
            <a:ext cx="198437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502" name="Equation" r:id="rId29" imgW="114300" imgH="165100" progId="Equation.DSMT4">
                    <p:embed/>
                  </p:oleObj>
                </mc:Choice>
                <mc:Fallback>
                  <p:oleObj name="Equation" r:id="rId29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087438" y="5405438"/>
                          <a:ext cx="198437" cy="287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2551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2724" y="320477"/>
            <a:ext cx="526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hancery"/>
                <a:cs typeface="Apple Chancery"/>
              </a:rPr>
              <a:t>Two observations: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888" y="910377"/>
            <a:ext cx="849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1.) </a:t>
            </a:r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here </a:t>
            </a:r>
            <a:r>
              <a:rPr lang="en-US" sz="2000" dirty="0" smtClean="0">
                <a:latin typeface="Times New Roman"/>
                <a:cs typeface="Times New Roman"/>
              </a:rPr>
              <a:t>could be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loops in our coil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so the most general torque expression should be the torque expression we’ve already derived </a:t>
            </a:r>
            <a:r>
              <a:rPr lang="en-US" sz="2000" dirty="0" smtClean="0">
                <a:latin typeface="Times New Roman"/>
                <a:cs typeface="Times New Roman"/>
              </a:rPr>
              <a:t>multiplied by </a:t>
            </a:r>
            <a:r>
              <a:rPr lang="en-US" sz="2000" i="1" dirty="0" smtClean="0">
                <a:latin typeface="Times New Roman"/>
                <a:cs typeface="Times New Roman"/>
              </a:rPr>
              <a:t>N.  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493451"/>
              </p:ext>
            </p:extLst>
          </p:nvPr>
        </p:nvGraphicFramePr>
        <p:xfrm>
          <a:off x="5483225" y="2043113"/>
          <a:ext cx="20574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803" name="Equation" r:id="rId4" imgW="1231900" imgH="558800" progId="Equation.DSMT4">
                  <p:embed/>
                </p:oleObj>
              </mc:Choice>
              <mc:Fallback>
                <p:oleObj name="Equation" r:id="rId4" imgW="12319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3225" y="2043113"/>
                        <a:ext cx="20574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TextBox 134"/>
          <p:cNvSpPr txBox="1"/>
          <p:nvPr/>
        </p:nvSpPr>
        <p:spPr>
          <a:xfrm>
            <a:off x="192724" y="3480538"/>
            <a:ext cx="4938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ay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right-hand on the loop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in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your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outstretched thumb points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define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direction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perpendicular to the face of the coil. 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37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00921"/>
              </p:ext>
            </p:extLst>
          </p:nvPr>
        </p:nvGraphicFramePr>
        <p:xfrm>
          <a:off x="1655763" y="5988050"/>
          <a:ext cx="192881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804" name="Equation" r:id="rId6" imgW="1206500" imgH="292100" progId="Equation.DSMT4">
                  <p:embed/>
                </p:oleObj>
              </mc:Choice>
              <mc:Fallback>
                <p:oleObj name="Equation" r:id="rId6" imgW="12065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55763" y="5988050"/>
                        <a:ext cx="1928812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71889" y="1633940"/>
            <a:ext cx="50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.) Notice that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area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of the loop.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2724" y="2099254"/>
            <a:ext cx="5179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With this, we can write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torque calculation </a:t>
            </a:r>
            <a:r>
              <a:rPr lang="en-US" sz="2000" dirty="0" smtClean="0">
                <a:latin typeface="Times New Roman"/>
                <a:cs typeface="Times New Roman"/>
              </a:rPr>
              <a:t>as: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7173" y="4903955"/>
            <a:ext cx="8780397" cy="707886"/>
            <a:chOff x="187173" y="4903955"/>
            <a:chExt cx="8780397" cy="707886"/>
          </a:xfrm>
        </p:grpSpPr>
        <p:sp>
          <p:nvSpPr>
            <p:cNvPr id="47" name="TextBox 46"/>
            <p:cNvSpPr txBox="1"/>
            <p:nvPr/>
          </p:nvSpPr>
          <p:spPr>
            <a:xfrm>
              <a:off x="187173" y="4903955"/>
              <a:ext cx="87803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Define a vector, </a:t>
              </a:r>
              <a:r>
                <a:rPr lang="en-US" sz="2000" dirty="0" smtClean="0">
                  <a:latin typeface="Times New Roman"/>
                  <a:cs typeface="Times New Roman"/>
                </a:rPr>
                <a:t>called the </a:t>
              </a:r>
              <a:r>
                <a:rPr lang="en-US" sz="20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magnetic moment      </a:t>
              </a:r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, 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whose direction is in that perpendicular direction and whose 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magnitude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is equal to        . </a:t>
              </a:r>
              <a:r>
                <a:rPr lang="en-US" sz="2000" dirty="0" smtClean="0">
                  <a:latin typeface="Times New Roman"/>
                  <a:cs typeface="Times New Roman"/>
                </a:rPr>
                <a:t> 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136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898645"/>
                </p:ext>
              </p:extLst>
            </p:nvPr>
          </p:nvGraphicFramePr>
          <p:xfrm>
            <a:off x="6086634" y="5299074"/>
            <a:ext cx="483405" cy="253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805" name="Equation" r:id="rId8" imgW="292100" imgH="152400" progId="Equation.DSMT4">
                    <p:embed/>
                  </p:oleObj>
                </mc:Choice>
                <mc:Fallback>
                  <p:oleObj name="Equation" r:id="rId8" imgW="292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086634" y="5299074"/>
                          <a:ext cx="483405" cy="253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TextBox 53"/>
          <p:cNvSpPr txBox="1"/>
          <p:nvPr/>
        </p:nvSpPr>
        <p:spPr>
          <a:xfrm>
            <a:off x="180024" y="5211302"/>
            <a:ext cx="878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Crossing</a:t>
            </a:r>
            <a:r>
              <a:rPr lang="en-US" sz="2000" dirty="0" smtClean="0">
                <a:latin typeface="Times New Roman"/>
                <a:cs typeface="Times New Roman"/>
              </a:rPr>
              <a:t> 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moment vector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into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yields a magnitude: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78" name="Object 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128906"/>
              </p:ext>
            </p:extLst>
          </p:nvPr>
        </p:nvGraphicFramePr>
        <p:xfrm>
          <a:off x="4856035" y="4919133"/>
          <a:ext cx="335230" cy="41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806" name="Equation" r:id="rId10" imgW="215900" imgH="266700" progId="Equation.DSMT4">
                  <p:embed/>
                </p:oleObj>
              </mc:Choice>
              <mc:Fallback>
                <p:oleObj name="Equation" r:id="rId10" imgW="215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6035" y="4919133"/>
                        <a:ext cx="335230" cy="416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29055" y="3082129"/>
            <a:ext cx="466562" cy="849896"/>
            <a:chOff x="6929055" y="3082129"/>
            <a:chExt cx="466562" cy="849896"/>
          </a:xfrm>
        </p:grpSpPr>
        <p:graphicFrame>
          <p:nvGraphicFramePr>
            <p:cNvPr id="105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6211179"/>
                </p:ext>
              </p:extLst>
            </p:nvPr>
          </p:nvGraphicFramePr>
          <p:xfrm>
            <a:off x="7045700" y="3082129"/>
            <a:ext cx="312737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807" name="Equation" r:id="rId12" imgW="215900" imgH="266700" progId="Equation.DSMT4">
                    <p:embed/>
                  </p:oleObj>
                </mc:Choice>
                <mc:Fallback>
                  <p:oleObj name="Equation" r:id="rId12" imgW="215900" imgH="266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045700" y="3082129"/>
                          <a:ext cx="312737" cy="388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5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6929055" y="3312233"/>
              <a:ext cx="466562" cy="619792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9" name="Group 8"/>
          <p:cNvGrpSpPr/>
          <p:nvPr/>
        </p:nvGrpSpPr>
        <p:grpSpPr>
          <a:xfrm>
            <a:off x="7124567" y="3382942"/>
            <a:ext cx="601361" cy="879174"/>
            <a:chOff x="7124567" y="3382942"/>
            <a:chExt cx="601361" cy="879174"/>
          </a:xfrm>
        </p:grpSpPr>
        <p:sp>
          <p:nvSpPr>
            <p:cNvPr id="179" name="Arc 178"/>
            <p:cNvSpPr/>
            <p:nvPr/>
          </p:nvSpPr>
          <p:spPr>
            <a:xfrm flipH="1" flipV="1">
              <a:off x="7124567" y="3660755"/>
              <a:ext cx="601361" cy="601361"/>
            </a:xfrm>
            <a:prstGeom prst="arc">
              <a:avLst>
                <a:gd name="adj1" fmla="val 3288001"/>
                <a:gd name="adj2" fmla="val 10822317"/>
              </a:avLst>
            </a:prstGeom>
            <a:ln w="9525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0" name="Object 1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4074872"/>
                </p:ext>
              </p:extLst>
            </p:nvPr>
          </p:nvGraphicFramePr>
          <p:xfrm>
            <a:off x="7374452" y="3382942"/>
            <a:ext cx="182563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808" name="Equation" r:id="rId14" imgW="127000" imgH="190500" progId="Equation.DSMT4">
                    <p:embed/>
                  </p:oleObj>
                </mc:Choice>
                <mc:Fallback>
                  <p:oleObj name="Equation" r:id="rId14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374452" y="3382942"/>
                          <a:ext cx="182563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099850" y="3388001"/>
            <a:ext cx="4442284" cy="1406249"/>
            <a:chOff x="5099850" y="3388001"/>
            <a:chExt cx="4442284" cy="1406249"/>
          </a:xfrm>
        </p:grpSpPr>
        <p:sp>
          <p:nvSpPr>
            <p:cNvPr id="88" name="Rectangle 5"/>
            <p:cNvSpPr>
              <a:spLocks noChangeArrowheads="1"/>
            </p:cNvSpPr>
            <p:nvPr/>
          </p:nvSpPr>
          <p:spPr bwMode="auto">
            <a:xfrm>
              <a:off x="5099850" y="3388001"/>
              <a:ext cx="1100966" cy="1138929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89" name="Rectangle 6"/>
            <p:cNvSpPr>
              <a:spLocks noChangeArrowheads="1"/>
            </p:cNvSpPr>
            <p:nvPr/>
          </p:nvSpPr>
          <p:spPr bwMode="auto">
            <a:xfrm>
              <a:off x="8441168" y="3388001"/>
              <a:ext cx="1100966" cy="1138929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90" name="Straight Arrow Connector 8"/>
            <p:cNvCxnSpPr>
              <a:cxnSpLocks noChangeShapeType="1"/>
            </p:cNvCxnSpPr>
            <p:nvPr/>
          </p:nvCxnSpPr>
          <p:spPr bwMode="auto">
            <a:xfrm>
              <a:off x="6200816" y="3425966"/>
              <a:ext cx="2240353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2" name="Straight Arrow Connector 9"/>
            <p:cNvCxnSpPr>
              <a:cxnSpLocks noChangeShapeType="1"/>
            </p:cNvCxnSpPr>
            <p:nvPr/>
          </p:nvCxnSpPr>
          <p:spPr bwMode="auto">
            <a:xfrm>
              <a:off x="6200816" y="3680780"/>
              <a:ext cx="2240353" cy="10936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3" name="Straight Arrow Connector 10"/>
            <p:cNvCxnSpPr>
              <a:cxnSpLocks noChangeShapeType="1"/>
              <a:stCxn id="88" idx="3"/>
              <a:endCxn id="89" idx="1"/>
            </p:cNvCxnSpPr>
            <p:nvPr/>
          </p:nvCxnSpPr>
          <p:spPr bwMode="auto">
            <a:xfrm>
              <a:off x="6200816" y="3957466"/>
              <a:ext cx="2240352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4" name="Straight Arrow Connector 11"/>
            <p:cNvCxnSpPr>
              <a:cxnSpLocks noChangeShapeType="1"/>
            </p:cNvCxnSpPr>
            <p:nvPr/>
          </p:nvCxnSpPr>
          <p:spPr bwMode="auto">
            <a:xfrm>
              <a:off x="6200816" y="4223216"/>
              <a:ext cx="2240353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5" name="Straight Arrow Connector 12"/>
            <p:cNvCxnSpPr>
              <a:cxnSpLocks noChangeShapeType="1"/>
            </p:cNvCxnSpPr>
            <p:nvPr/>
          </p:nvCxnSpPr>
          <p:spPr bwMode="auto">
            <a:xfrm>
              <a:off x="6200816" y="4488967"/>
              <a:ext cx="2240353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6" name="Straight Connector 17"/>
            <p:cNvCxnSpPr>
              <a:cxnSpLocks noChangeShapeType="1"/>
            </p:cNvCxnSpPr>
            <p:nvPr/>
          </p:nvCxnSpPr>
          <p:spPr bwMode="auto">
            <a:xfrm flipV="1">
              <a:off x="6903655" y="3577823"/>
              <a:ext cx="949109" cy="759287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</p:spPr>
        </p:cxnSp>
        <p:grpSp>
          <p:nvGrpSpPr>
            <p:cNvPr id="97" name="Group 37"/>
            <p:cNvGrpSpPr>
              <a:grpSpLocks/>
            </p:cNvGrpSpPr>
            <p:nvPr/>
          </p:nvGrpSpPr>
          <p:grpSpPr bwMode="auto">
            <a:xfrm>
              <a:off x="7358437" y="3843573"/>
              <a:ext cx="38755" cy="75929"/>
              <a:chOff x="5080000" y="3353594"/>
              <a:chExt cx="76994" cy="152400"/>
            </a:xfrm>
          </p:grpSpPr>
          <p:cxnSp>
            <p:nvCxnSpPr>
              <p:cNvPr id="174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7" name="Straight Connector 36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98" name="Group 38"/>
            <p:cNvGrpSpPr>
              <a:grpSpLocks/>
            </p:cNvGrpSpPr>
            <p:nvPr/>
          </p:nvGrpSpPr>
          <p:grpSpPr bwMode="auto">
            <a:xfrm flipH="1" flipV="1">
              <a:off x="7396401" y="3956676"/>
              <a:ext cx="38755" cy="75929"/>
              <a:chOff x="5080000" y="3353594"/>
              <a:chExt cx="76994" cy="152400"/>
            </a:xfrm>
          </p:grpSpPr>
          <p:cxnSp>
            <p:nvCxnSpPr>
              <p:cNvPr id="160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3" name="Straight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4137041"/>
                </p:ext>
              </p:extLst>
            </p:nvPr>
          </p:nvGraphicFramePr>
          <p:xfrm>
            <a:off x="5809982" y="3773207"/>
            <a:ext cx="365435" cy="335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809" name="Equation" r:id="rId16" imgW="165100" imgH="152400" progId="Equation.DSMT4">
                    <p:embed/>
                  </p:oleObj>
                </mc:Choice>
                <mc:Fallback>
                  <p:oleObj name="Equation" r:id="rId16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809982" y="3773207"/>
                          <a:ext cx="365435" cy="335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0063996"/>
                </p:ext>
              </p:extLst>
            </p:nvPr>
          </p:nvGraphicFramePr>
          <p:xfrm>
            <a:off x="8452972" y="3805610"/>
            <a:ext cx="281104" cy="335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810" name="Equation" r:id="rId18" imgW="127000" imgH="152400" progId="Equation.DSMT4">
                    <p:embed/>
                  </p:oleObj>
                </mc:Choice>
                <mc:Fallback>
                  <p:oleObj name="Equation" r:id="rId18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452972" y="3805610"/>
                          <a:ext cx="281104" cy="3355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" name="Oval 18"/>
            <p:cNvSpPr>
              <a:spLocks noChangeArrowheads="1"/>
            </p:cNvSpPr>
            <p:nvPr/>
          </p:nvSpPr>
          <p:spPr bwMode="auto">
            <a:xfrm>
              <a:off x="6784069" y="4316224"/>
              <a:ext cx="113893" cy="113893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107" name="Oval 19"/>
            <p:cNvSpPr>
              <a:spLocks noChangeArrowheads="1"/>
            </p:cNvSpPr>
            <p:nvPr/>
          </p:nvSpPr>
          <p:spPr bwMode="auto">
            <a:xfrm>
              <a:off x="7852764" y="3463930"/>
              <a:ext cx="113893" cy="113893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108" name="Straight Connector 21"/>
            <p:cNvCxnSpPr>
              <a:cxnSpLocks noChangeShapeType="1"/>
              <a:stCxn id="107" idx="1"/>
              <a:endCxn id="107" idx="5"/>
            </p:cNvCxnSpPr>
            <p:nvPr/>
          </p:nvCxnSpPr>
          <p:spPr bwMode="auto">
            <a:xfrm rot="16200000" flipH="1">
              <a:off x="7869374" y="3480539"/>
              <a:ext cx="80674" cy="80674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" name="Straight Connector 22"/>
            <p:cNvCxnSpPr>
              <a:cxnSpLocks noChangeShapeType="1"/>
              <a:stCxn id="107" idx="7"/>
              <a:endCxn id="107" idx="3"/>
            </p:cNvCxnSpPr>
            <p:nvPr/>
          </p:nvCxnSpPr>
          <p:spPr bwMode="auto">
            <a:xfrm rot="16200000" flipH="1" flipV="1">
              <a:off x="7869374" y="3480539"/>
              <a:ext cx="80674" cy="80674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0" name="Oval 25"/>
            <p:cNvSpPr>
              <a:spLocks noChangeArrowheads="1"/>
            </p:cNvSpPr>
            <p:nvPr/>
          </p:nvSpPr>
          <p:spPr bwMode="auto">
            <a:xfrm>
              <a:off x="6822034" y="4354189"/>
              <a:ext cx="37964" cy="37964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graphicFrame>
          <p:nvGraphicFramePr>
            <p:cNvPr id="111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6100590"/>
                </p:ext>
              </p:extLst>
            </p:nvPr>
          </p:nvGraphicFramePr>
          <p:xfrm>
            <a:off x="7768201" y="3656365"/>
            <a:ext cx="131916" cy="224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811" name="Equation" r:id="rId20" imgW="88900" imgH="152400" progId="Equation.DSMT4">
                    <p:embed/>
                  </p:oleObj>
                </mc:Choice>
                <mc:Fallback>
                  <p:oleObj name="Equation" r:id="rId20" imgW="889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7768201" y="3656365"/>
                          <a:ext cx="131916" cy="2244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2" name="Straight Connector 28"/>
            <p:cNvCxnSpPr>
              <a:cxnSpLocks noChangeShapeType="1"/>
            </p:cNvCxnSpPr>
            <p:nvPr/>
          </p:nvCxnSpPr>
          <p:spPr bwMode="auto">
            <a:xfrm rot="5400000">
              <a:off x="7689898" y="3662736"/>
              <a:ext cx="151858" cy="759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3" name="Straight Connector 27"/>
            <p:cNvCxnSpPr>
              <a:cxnSpLocks noChangeShapeType="1"/>
            </p:cNvCxnSpPr>
            <p:nvPr/>
          </p:nvCxnSpPr>
          <p:spPr bwMode="auto">
            <a:xfrm rot="10800000" flipV="1">
              <a:off x="7613970" y="3624772"/>
              <a:ext cx="189821" cy="379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1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6834426" y="3527430"/>
              <a:ext cx="0" cy="773791"/>
            </a:xfrm>
            <a:prstGeom prst="straightConnector1">
              <a:avLst/>
            </a:prstGeom>
            <a:noFill/>
            <a:ln w="19050" cmpd="sng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82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6353737" y="3881140"/>
              <a:ext cx="1099864" cy="875010"/>
            </a:xfrm>
            <a:prstGeom prst="straightConnector1">
              <a:avLst/>
            </a:prstGeom>
            <a:noFill/>
            <a:ln w="19050" cmpd="sng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</p:spPr>
        </p:cxnSp>
        <p:graphicFrame>
          <p:nvGraphicFramePr>
            <p:cNvPr id="184" name="Object 1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8126815"/>
                </p:ext>
              </p:extLst>
            </p:nvPr>
          </p:nvGraphicFramePr>
          <p:xfrm>
            <a:off x="6353737" y="3995036"/>
            <a:ext cx="182563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812" name="Equation" r:id="rId22" imgW="127000" imgH="190500" progId="Equation.DSMT4">
                    <p:embed/>
                  </p:oleObj>
                </mc:Choice>
                <mc:Fallback>
                  <p:oleObj name="Equation" r:id="rId22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353737" y="3995036"/>
                          <a:ext cx="182563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" name="Arc 184"/>
            <p:cNvSpPr/>
            <p:nvPr/>
          </p:nvSpPr>
          <p:spPr>
            <a:xfrm flipH="1" flipV="1">
              <a:off x="6524259" y="4053508"/>
              <a:ext cx="601361" cy="601361"/>
            </a:xfrm>
            <a:prstGeom prst="arc">
              <a:avLst>
                <a:gd name="adj1" fmla="val 19189091"/>
                <a:gd name="adj2" fmla="val 5351652"/>
              </a:avLst>
            </a:prstGeom>
            <a:ln w="9525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6" name="Object 1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2903192"/>
                </p:ext>
              </p:extLst>
            </p:nvPr>
          </p:nvGraphicFramePr>
          <p:xfrm>
            <a:off x="6624638" y="3587750"/>
            <a:ext cx="184150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813" name="Equation" r:id="rId23" imgW="127000" imgH="190500" progId="Equation.DSMT4">
                    <p:embed/>
                  </p:oleObj>
                </mc:Choice>
                <mc:Fallback>
                  <p:oleObj name="Equation" r:id="rId23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624638" y="3587750"/>
                          <a:ext cx="184150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7" name="Object 1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8575942"/>
                </p:ext>
              </p:extLst>
            </p:nvPr>
          </p:nvGraphicFramePr>
          <p:xfrm>
            <a:off x="6597650" y="4552950"/>
            <a:ext cx="165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814" name="Equation" r:id="rId25" imgW="114300" imgH="165100" progId="Equation.DSMT4">
                    <p:embed/>
                  </p:oleObj>
                </mc:Choice>
                <mc:Fallback>
                  <p:oleObj name="Equation" r:id="rId25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597650" y="4552950"/>
                          <a:ext cx="1651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33.)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9443" y="6014978"/>
            <a:ext cx="5147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</a:t>
            </a:r>
            <a:r>
              <a:rPr lang="en-US" sz="2000" dirty="0" smtClean="0">
                <a:latin typeface="Times New Roman"/>
                <a:cs typeface="Times New Roman"/>
              </a:rPr>
              <a:t>hich is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torque on the coil </a:t>
            </a:r>
            <a:r>
              <a:rPr lang="en-US" sz="2000" dirty="0" smtClean="0">
                <a:latin typeface="Times New Roman"/>
                <a:cs typeface="Times New Roman"/>
              </a:rPr>
              <a:t>. . 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2724" y="2754655"/>
            <a:ext cx="493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--Although this is not something I think the AP folks are likely to ever test on, consider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98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5" grpId="0"/>
      <p:bldP spid="85" grpId="0"/>
      <p:bldP spid="86" grpId="0"/>
      <p:bldP spid="54" grpId="0"/>
      <p:bldP spid="48" grpId="0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5"/>
          <p:cNvSpPr txBox="1">
            <a:spLocks/>
          </p:cNvSpPr>
          <p:nvPr/>
        </p:nvSpPr>
        <p:spPr bwMode="auto">
          <a:xfrm>
            <a:off x="296546" y="3504900"/>
            <a:ext cx="8695054" cy="162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And, in fact, that is exactly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how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GALVANOMETER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made</a:t>
            </a:r>
            <a:r>
              <a:rPr lang="en-US" sz="2000" dirty="0" smtClean="0">
                <a:latin typeface="Times New Roman"/>
                <a:cs typeface="Times New Roman"/>
              </a:rPr>
              <a:t>—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it’s a coil suspended in a magnetic field with a spring attached to it to provide a restoring torque</a:t>
            </a:r>
            <a:r>
              <a:rPr lang="en-US" sz="2000" dirty="0" smtClean="0">
                <a:latin typeface="Times New Roman"/>
                <a:cs typeface="Times New Roman"/>
              </a:rPr>
              <a:t>, so that when you put                      through it,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torque provided </a:t>
            </a:r>
            <a:r>
              <a:rPr lang="en-US" sz="2000" dirty="0" smtClean="0">
                <a:latin typeface="Times New Roman"/>
                <a:cs typeface="Times New Roman"/>
              </a:rPr>
              <a:t>by the moving current in the </a:t>
            </a:r>
            <a:r>
              <a:rPr lang="en-US" sz="2000" i="1" dirty="0" smtClean="0"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latin typeface="Times New Roman"/>
                <a:cs typeface="Times New Roman"/>
              </a:rPr>
              <a:t> coupled with the restoring torque sees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pointer swing “full deflection” over the scale </a:t>
            </a:r>
            <a:r>
              <a:rPr lang="en-US" sz="2000" dirty="0" smtClean="0">
                <a:latin typeface="Times New Roman"/>
                <a:cs typeface="Times New Roman"/>
              </a:rPr>
              <a:t>. . . and that is very cool . . 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1316" name="Text Box 4"/>
          <p:cNvSpPr txBox="1">
            <a:spLocks/>
          </p:cNvSpPr>
          <p:nvPr/>
        </p:nvSpPr>
        <p:spPr bwMode="auto">
          <a:xfrm>
            <a:off x="397193" y="241459"/>
            <a:ext cx="8312468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sp>
        <p:nvSpPr>
          <p:cNvPr id="141317" name="Text Box 5"/>
          <p:cNvSpPr txBox="1">
            <a:spLocks/>
          </p:cNvSpPr>
          <p:nvPr/>
        </p:nvSpPr>
        <p:spPr bwMode="auto">
          <a:xfrm>
            <a:off x="294323" y="472917"/>
            <a:ext cx="4137977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Aside from giving physics teachers an excuse for having students do torque calculations in an E&amp;M section, the real usefulness of all of this quite cool.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131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761760" y="775006"/>
            <a:ext cx="4800600" cy="2470212"/>
            <a:chOff x="937260" y="1543050"/>
            <a:chExt cx="7063740" cy="3634740"/>
          </a:xfrm>
        </p:grpSpPr>
        <p:sp>
          <p:nvSpPr>
            <p:cNvPr id="141319" name="Rectangle 6"/>
            <p:cNvSpPr>
              <a:spLocks noChangeArrowheads="1"/>
            </p:cNvSpPr>
            <p:nvPr/>
          </p:nvSpPr>
          <p:spPr bwMode="auto">
            <a:xfrm>
              <a:off x="937260" y="4046220"/>
              <a:ext cx="1988820" cy="617220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141320" name="Rectangle 7"/>
            <p:cNvSpPr>
              <a:spLocks noChangeArrowheads="1"/>
            </p:cNvSpPr>
            <p:nvPr/>
          </p:nvSpPr>
          <p:spPr bwMode="auto">
            <a:xfrm>
              <a:off x="6012180" y="4046220"/>
              <a:ext cx="1988820" cy="617220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141321" name="Straight Connector 8"/>
            <p:cNvCxnSpPr>
              <a:cxnSpLocks noChangeShapeType="1"/>
            </p:cNvCxnSpPr>
            <p:nvPr/>
          </p:nvCxnSpPr>
          <p:spPr bwMode="auto">
            <a:xfrm flipV="1">
              <a:off x="3474720" y="3634740"/>
              <a:ext cx="1851660" cy="14401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22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46320" y="3840480"/>
              <a:ext cx="205740" cy="685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1323" name="Straight Connector 10"/>
            <p:cNvCxnSpPr>
              <a:cxnSpLocks noChangeShapeType="1"/>
            </p:cNvCxnSpPr>
            <p:nvPr/>
          </p:nvCxnSpPr>
          <p:spPr bwMode="auto">
            <a:xfrm rot="5400000">
              <a:off x="4914900" y="3909060"/>
              <a:ext cx="205740" cy="685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1324" name="Straight Arrow Connector 11"/>
            <p:cNvCxnSpPr>
              <a:cxnSpLocks noChangeShapeType="1"/>
            </p:cNvCxnSpPr>
            <p:nvPr/>
          </p:nvCxnSpPr>
          <p:spPr bwMode="auto">
            <a:xfrm>
              <a:off x="3063240" y="4387692"/>
              <a:ext cx="2880360" cy="142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41325" name="Freeform 12"/>
            <p:cNvSpPr>
              <a:spLocks noChangeArrowheads="1"/>
            </p:cNvSpPr>
            <p:nvPr/>
          </p:nvSpPr>
          <p:spPr bwMode="auto">
            <a:xfrm flipV="1">
              <a:off x="3063240" y="4663440"/>
              <a:ext cx="2811780" cy="514350"/>
            </a:xfrm>
            <a:custGeom>
              <a:avLst/>
              <a:gdLst>
                <a:gd name="T0" fmla="*/ 0 w 3124200"/>
                <a:gd name="T1" fmla="*/ 533400 h 571500"/>
                <a:gd name="T2" fmla="*/ 1549400 w 3124200"/>
                <a:gd name="T3" fmla="*/ 6350 h 571500"/>
                <a:gd name="T4" fmla="*/ 3124200 w 3124200"/>
                <a:gd name="T5" fmla="*/ 571500 h 571500"/>
                <a:gd name="T6" fmla="*/ 0 60000 65536"/>
                <a:gd name="T7" fmla="*/ 0 60000 65536"/>
                <a:gd name="T8" fmla="*/ 0 60000 65536"/>
                <a:gd name="T9" fmla="*/ 0 w 3124200"/>
                <a:gd name="T10" fmla="*/ 0 h 571500"/>
                <a:gd name="T11" fmla="*/ 3124200 w 3124200"/>
                <a:gd name="T12" fmla="*/ 571500 h 57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4200" h="571500">
                  <a:moveTo>
                    <a:pt x="0" y="533400"/>
                  </a:moveTo>
                  <a:cubicBezTo>
                    <a:pt x="514350" y="266700"/>
                    <a:pt x="1028700" y="0"/>
                    <a:pt x="1549400" y="6350"/>
                  </a:cubicBezTo>
                  <a:cubicBezTo>
                    <a:pt x="2070100" y="12700"/>
                    <a:pt x="3124200" y="571500"/>
                    <a:pt x="3124200" y="57150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grpSp>
          <p:nvGrpSpPr>
            <p:cNvPr id="141326" name="Group 13"/>
            <p:cNvGrpSpPr>
              <a:grpSpLocks/>
            </p:cNvGrpSpPr>
            <p:nvPr/>
          </p:nvGrpSpPr>
          <p:grpSpPr bwMode="auto">
            <a:xfrm>
              <a:off x="3080385" y="3566160"/>
              <a:ext cx="2811780" cy="514350"/>
              <a:chOff x="3651250" y="3276600"/>
              <a:chExt cx="3124200" cy="571500"/>
            </a:xfrm>
          </p:grpSpPr>
          <p:sp>
            <p:nvSpPr>
              <p:cNvPr id="141361" name="Freeform 14"/>
              <p:cNvSpPr>
                <a:spLocks noChangeArrowheads="1"/>
              </p:cNvSpPr>
              <p:nvPr/>
            </p:nvSpPr>
            <p:spPr bwMode="auto">
              <a:xfrm>
                <a:off x="3651250" y="3276600"/>
                <a:ext cx="3124200" cy="571500"/>
              </a:xfrm>
              <a:custGeom>
                <a:avLst/>
                <a:gdLst>
                  <a:gd name="T0" fmla="*/ 0 w 3124200"/>
                  <a:gd name="T1" fmla="*/ 533400 h 571500"/>
                  <a:gd name="T2" fmla="*/ 1549400 w 3124200"/>
                  <a:gd name="T3" fmla="*/ 6350 h 571500"/>
                  <a:gd name="T4" fmla="*/ 3124200 w 3124200"/>
                  <a:gd name="T5" fmla="*/ 571500 h 571500"/>
                  <a:gd name="T6" fmla="*/ 0 60000 65536"/>
                  <a:gd name="T7" fmla="*/ 0 60000 65536"/>
                  <a:gd name="T8" fmla="*/ 0 60000 65536"/>
                  <a:gd name="T9" fmla="*/ 0 w 3124200"/>
                  <a:gd name="T10" fmla="*/ 0 h 571500"/>
                  <a:gd name="T11" fmla="*/ 3124200 w 3124200"/>
                  <a:gd name="T12" fmla="*/ 571500 h 5715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4200" h="571500">
                    <a:moveTo>
                      <a:pt x="0" y="533400"/>
                    </a:moveTo>
                    <a:cubicBezTo>
                      <a:pt x="514350" y="266700"/>
                      <a:pt x="1028700" y="0"/>
                      <a:pt x="1549400" y="6350"/>
                    </a:cubicBezTo>
                    <a:cubicBezTo>
                      <a:pt x="2070100" y="12700"/>
                      <a:pt x="3124200" y="571500"/>
                      <a:pt x="3124200" y="5715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41362" name="Straight Connector 15"/>
              <p:cNvCxnSpPr>
                <a:cxnSpLocks noChangeShapeType="1"/>
                <a:stCxn id="141361" idx="2"/>
              </p:cNvCxnSpPr>
              <p:nvPr/>
            </p:nvCxnSpPr>
            <p:spPr bwMode="auto">
              <a:xfrm flipH="1" flipV="1">
                <a:off x="6680200" y="3733800"/>
                <a:ext cx="95250" cy="1143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63" name="Straight Connector 16"/>
              <p:cNvCxnSpPr>
                <a:cxnSpLocks noChangeShapeType="1"/>
                <a:stCxn id="141361" idx="2"/>
              </p:cNvCxnSpPr>
              <p:nvPr/>
            </p:nvCxnSpPr>
            <p:spPr bwMode="auto">
              <a:xfrm flipH="1" flipV="1">
                <a:off x="6604000" y="3810000"/>
                <a:ext cx="171450" cy="381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41327" name="Straight Connector 17"/>
            <p:cNvCxnSpPr>
              <a:cxnSpLocks noChangeShapeType="1"/>
            </p:cNvCxnSpPr>
            <p:nvPr/>
          </p:nvCxnSpPr>
          <p:spPr bwMode="auto">
            <a:xfrm flipH="1">
              <a:off x="5806440" y="4663440"/>
              <a:ext cx="85725" cy="10287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28" name="Straight Connector 18"/>
            <p:cNvCxnSpPr>
              <a:cxnSpLocks noChangeShapeType="1"/>
            </p:cNvCxnSpPr>
            <p:nvPr/>
          </p:nvCxnSpPr>
          <p:spPr bwMode="auto">
            <a:xfrm flipH="1">
              <a:off x="5737860" y="4663440"/>
              <a:ext cx="154305" cy="342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1329" name="Freeform 19"/>
            <p:cNvSpPr>
              <a:spLocks noChangeArrowheads="1"/>
            </p:cNvSpPr>
            <p:nvPr/>
          </p:nvSpPr>
          <p:spPr bwMode="auto">
            <a:xfrm flipV="1">
              <a:off x="3063240" y="4526280"/>
              <a:ext cx="2880360" cy="274320"/>
            </a:xfrm>
            <a:custGeom>
              <a:avLst/>
              <a:gdLst>
                <a:gd name="T0" fmla="*/ 0 w 3124200"/>
                <a:gd name="T1" fmla="*/ 284480 h 571500"/>
                <a:gd name="T2" fmla="*/ 1587190 w 3124200"/>
                <a:gd name="T3" fmla="*/ 3387 h 571500"/>
                <a:gd name="T4" fmla="*/ 3200400 w 3124200"/>
                <a:gd name="T5" fmla="*/ 304800 h 571500"/>
                <a:gd name="T6" fmla="*/ 0 60000 65536"/>
                <a:gd name="T7" fmla="*/ 0 60000 65536"/>
                <a:gd name="T8" fmla="*/ 0 60000 65536"/>
                <a:gd name="T9" fmla="*/ 0 w 3124200"/>
                <a:gd name="T10" fmla="*/ 0 h 571500"/>
                <a:gd name="T11" fmla="*/ 3124200 w 3124200"/>
                <a:gd name="T12" fmla="*/ 571500 h 57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4200" h="571500">
                  <a:moveTo>
                    <a:pt x="0" y="533400"/>
                  </a:moveTo>
                  <a:cubicBezTo>
                    <a:pt x="514350" y="266700"/>
                    <a:pt x="1028700" y="0"/>
                    <a:pt x="1549400" y="6350"/>
                  </a:cubicBezTo>
                  <a:cubicBezTo>
                    <a:pt x="2070100" y="12700"/>
                    <a:pt x="3124200" y="571500"/>
                    <a:pt x="3124200" y="57150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141330" name="Straight Connector 20"/>
            <p:cNvCxnSpPr>
              <a:cxnSpLocks noChangeShapeType="1"/>
              <a:stCxn id="141329" idx="2"/>
            </p:cNvCxnSpPr>
            <p:nvPr/>
          </p:nvCxnSpPr>
          <p:spPr bwMode="auto">
            <a:xfrm flipH="1">
              <a:off x="5856447" y="4526280"/>
              <a:ext cx="87153" cy="542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31" name="Straight Connector 21"/>
            <p:cNvCxnSpPr>
              <a:cxnSpLocks noChangeShapeType="1"/>
              <a:stCxn id="141329" idx="2"/>
            </p:cNvCxnSpPr>
            <p:nvPr/>
          </p:nvCxnSpPr>
          <p:spPr bwMode="auto">
            <a:xfrm flipH="1">
              <a:off x="5806440" y="4526280"/>
              <a:ext cx="137160" cy="14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1332" name="Freeform 22"/>
            <p:cNvSpPr>
              <a:spLocks noChangeArrowheads="1"/>
            </p:cNvSpPr>
            <p:nvPr/>
          </p:nvSpPr>
          <p:spPr bwMode="auto">
            <a:xfrm>
              <a:off x="3063240" y="3977640"/>
              <a:ext cx="2880360" cy="274320"/>
            </a:xfrm>
            <a:custGeom>
              <a:avLst/>
              <a:gdLst>
                <a:gd name="T0" fmla="*/ 0 w 3124200"/>
                <a:gd name="T1" fmla="*/ 284480 h 571500"/>
                <a:gd name="T2" fmla="*/ 1587190 w 3124200"/>
                <a:gd name="T3" fmla="*/ 3387 h 571500"/>
                <a:gd name="T4" fmla="*/ 3200400 w 3124200"/>
                <a:gd name="T5" fmla="*/ 304800 h 571500"/>
                <a:gd name="T6" fmla="*/ 0 60000 65536"/>
                <a:gd name="T7" fmla="*/ 0 60000 65536"/>
                <a:gd name="T8" fmla="*/ 0 60000 65536"/>
                <a:gd name="T9" fmla="*/ 0 w 3124200"/>
                <a:gd name="T10" fmla="*/ 0 h 571500"/>
                <a:gd name="T11" fmla="*/ 3124200 w 3124200"/>
                <a:gd name="T12" fmla="*/ 571500 h 57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4200" h="571500">
                  <a:moveTo>
                    <a:pt x="0" y="533400"/>
                  </a:moveTo>
                  <a:cubicBezTo>
                    <a:pt x="514350" y="266700"/>
                    <a:pt x="1028700" y="0"/>
                    <a:pt x="1549400" y="6350"/>
                  </a:cubicBezTo>
                  <a:cubicBezTo>
                    <a:pt x="2070100" y="12700"/>
                    <a:pt x="3124200" y="571500"/>
                    <a:pt x="3124200" y="57150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141333" name="Straight Connector 23"/>
            <p:cNvCxnSpPr>
              <a:cxnSpLocks noChangeShapeType="1"/>
              <a:stCxn id="141332" idx="2"/>
            </p:cNvCxnSpPr>
            <p:nvPr/>
          </p:nvCxnSpPr>
          <p:spPr bwMode="auto">
            <a:xfrm flipH="1" flipV="1">
              <a:off x="5856447" y="4197668"/>
              <a:ext cx="87153" cy="542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34" name="Straight Connector 24"/>
            <p:cNvCxnSpPr>
              <a:cxnSpLocks noChangeShapeType="1"/>
              <a:stCxn id="141332" idx="2"/>
            </p:cNvCxnSpPr>
            <p:nvPr/>
          </p:nvCxnSpPr>
          <p:spPr bwMode="auto">
            <a:xfrm flipH="1">
              <a:off x="5806440" y="4251960"/>
              <a:ext cx="137160" cy="14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1335" name="TextBox 25"/>
            <p:cNvSpPr txBox="1">
              <a:spLocks noChangeArrowheads="1"/>
            </p:cNvSpPr>
            <p:nvPr/>
          </p:nvSpPr>
          <p:spPr bwMode="auto">
            <a:xfrm>
              <a:off x="2408646" y="4002678"/>
              <a:ext cx="418624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2500" dirty="0"/>
                <a:t>N</a:t>
              </a:r>
            </a:p>
          </p:txBody>
        </p:sp>
        <p:sp>
          <p:nvSpPr>
            <p:cNvPr id="141336" name="TextBox 26"/>
            <p:cNvSpPr txBox="1">
              <a:spLocks noChangeArrowheads="1"/>
            </p:cNvSpPr>
            <p:nvPr/>
          </p:nvSpPr>
          <p:spPr bwMode="auto">
            <a:xfrm>
              <a:off x="6008983" y="3990159"/>
              <a:ext cx="312896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2500" dirty="0"/>
                <a:t>S</a:t>
              </a:r>
            </a:p>
          </p:txBody>
        </p:sp>
        <p:sp>
          <p:nvSpPr>
            <p:cNvPr id="141337" name="TextBox 27"/>
            <p:cNvSpPr txBox="1">
              <a:spLocks noChangeArrowheads="1"/>
            </p:cNvSpPr>
            <p:nvPr/>
          </p:nvSpPr>
          <p:spPr bwMode="auto">
            <a:xfrm>
              <a:off x="4777740" y="3977640"/>
              <a:ext cx="217170" cy="36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/>
                <a:t>i</a:t>
              </a:r>
            </a:p>
          </p:txBody>
        </p:sp>
        <p:cxnSp>
          <p:nvCxnSpPr>
            <p:cNvPr id="141338" name="Straight Arrow Connector 29"/>
            <p:cNvCxnSpPr>
              <a:cxnSpLocks noChangeShapeType="1"/>
            </p:cNvCxnSpPr>
            <p:nvPr/>
          </p:nvCxnSpPr>
          <p:spPr bwMode="auto">
            <a:xfrm rot="16200000" flipV="1">
              <a:off x="3063240" y="2948940"/>
              <a:ext cx="1508760" cy="1234440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grpSp>
          <p:nvGrpSpPr>
            <p:cNvPr id="141339" name="Group 64"/>
            <p:cNvGrpSpPr>
              <a:grpSpLocks/>
            </p:cNvGrpSpPr>
            <p:nvPr/>
          </p:nvGrpSpPr>
          <p:grpSpPr bwMode="auto">
            <a:xfrm>
              <a:off x="1760220" y="1543050"/>
              <a:ext cx="5074920" cy="1474470"/>
              <a:chOff x="2171700" y="1714500"/>
              <a:chExt cx="5295900" cy="1394883"/>
            </a:xfrm>
          </p:grpSpPr>
          <p:sp>
            <p:nvSpPr>
              <p:cNvPr id="141357" name="Freeform 34"/>
              <p:cNvSpPr>
                <a:spLocks noChangeArrowheads="1"/>
              </p:cNvSpPr>
              <p:nvPr/>
            </p:nvSpPr>
            <p:spPr bwMode="auto">
              <a:xfrm>
                <a:off x="2171700" y="1714500"/>
                <a:ext cx="5295900" cy="914400"/>
              </a:xfrm>
              <a:custGeom>
                <a:avLst/>
                <a:gdLst>
                  <a:gd name="T0" fmla="*/ 0 w 5295900"/>
                  <a:gd name="T1" fmla="*/ 914400 h 914400"/>
                  <a:gd name="T2" fmla="*/ 2667000 w 5295900"/>
                  <a:gd name="T3" fmla="*/ 12700 h 914400"/>
                  <a:gd name="T4" fmla="*/ 5295900 w 5295900"/>
                  <a:gd name="T5" fmla="*/ 838200 h 914400"/>
                  <a:gd name="T6" fmla="*/ 0 60000 65536"/>
                  <a:gd name="T7" fmla="*/ 0 60000 65536"/>
                  <a:gd name="T8" fmla="*/ 0 60000 65536"/>
                  <a:gd name="T9" fmla="*/ 0 w 5295900"/>
                  <a:gd name="T10" fmla="*/ 0 h 914400"/>
                  <a:gd name="T11" fmla="*/ 5295900 w 5295900"/>
                  <a:gd name="T12" fmla="*/ 914400 h 914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95900" h="914400">
                    <a:moveTo>
                      <a:pt x="0" y="914400"/>
                    </a:moveTo>
                    <a:cubicBezTo>
                      <a:pt x="892175" y="469900"/>
                      <a:pt x="1784350" y="25400"/>
                      <a:pt x="2667000" y="12700"/>
                    </a:cubicBezTo>
                    <a:cubicBezTo>
                      <a:pt x="3549650" y="0"/>
                      <a:pt x="5295900" y="838200"/>
                      <a:pt x="5295900" y="83820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8" name="Freeform 38"/>
              <p:cNvSpPr>
                <a:spLocks noChangeArrowheads="1"/>
              </p:cNvSpPr>
              <p:nvPr/>
            </p:nvSpPr>
            <p:spPr bwMode="auto">
              <a:xfrm>
                <a:off x="2717800" y="2514600"/>
                <a:ext cx="4229100" cy="594783"/>
              </a:xfrm>
              <a:custGeom>
                <a:avLst/>
                <a:gdLst>
                  <a:gd name="T0" fmla="*/ 0 w 4229100"/>
                  <a:gd name="T1" fmla="*/ 594783 h 594783"/>
                  <a:gd name="T2" fmla="*/ 2108200 w 4229100"/>
                  <a:gd name="T3" fmla="*/ 10583 h 594783"/>
                  <a:gd name="T4" fmla="*/ 4229100 w 4229100"/>
                  <a:gd name="T5" fmla="*/ 531283 h 594783"/>
                  <a:gd name="T6" fmla="*/ 4229100 w 4229100"/>
                  <a:gd name="T7" fmla="*/ 531283 h 5947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29100"/>
                  <a:gd name="T13" fmla="*/ 0 h 594783"/>
                  <a:gd name="T14" fmla="*/ 4229100 w 4229100"/>
                  <a:gd name="T15" fmla="*/ 594783 h 5947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29100" h="594783">
                    <a:moveTo>
                      <a:pt x="0" y="594783"/>
                    </a:moveTo>
                    <a:cubicBezTo>
                      <a:pt x="701675" y="307974"/>
                      <a:pt x="1403350" y="21166"/>
                      <a:pt x="2108200" y="10583"/>
                    </a:cubicBezTo>
                    <a:cubicBezTo>
                      <a:pt x="2813050" y="0"/>
                      <a:pt x="4229100" y="531283"/>
                      <a:pt x="4229100" y="531283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41359" name="Straight Connector 40"/>
              <p:cNvCxnSpPr>
                <a:cxnSpLocks noChangeShapeType="1"/>
                <a:stCxn id="141357" idx="0"/>
                <a:endCxn id="141358" idx="0"/>
              </p:cNvCxnSpPr>
              <p:nvPr/>
            </p:nvCxnSpPr>
            <p:spPr bwMode="auto">
              <a:xfrm>
                <a:off x="2171700" y="2628900"/>
                <a:ext cx="546100" cy="48048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60" name="Straight Connector 42"/>
              <p:cNvCxnSpPr>
                <a:cxnSpLocks noChangeShapeType="1"/>
                <a:stCxn id="141357" idx="2"/>
                <a:endCxn id="141358" idx="2"/>
              </p:cNvCxnSpPr>
              <p:nvPr/>
            </p:nvCxnSpPr>
            <p:spPr bwMode="auto">
              <a:xfrm flipH="1">
                <a:off x="6946900" y="2552700"/>
                <a:ext cx="520700" cy="49318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41340" name="Freeform 43"/>
            <p:cNvSpPr>
              <a:spLocks noChangeArrowheads="1"/>
            </p:cNvSpPr>
            <p:nvPr/>
          </p:nvSpPr>
          <p:spPr bwMode="auto">
            <a:xfrm>
              <a:off x="2308860" y="1870234"/>
              <a:ext cx="3977640" cy="667226"/>
            </a:xfrm>
            <a:custGeom>
              <a:avLst/>
              <a:gdLst>
                <a:gd name="T0" fmla="*/ 0 w 4318000"/>
                <a:gd name="T1" fmla="*/ 740833 h 664633"/>
                <a:gd name="T2" fmla="*/ 2105809 w 4318000"/>
                <a:gd name="T3" fmla="*/ 18874 h 664633"/>
                <a:gd name="T4" fmla="*/ 4419600 w 4318000"/>
                <a:gd name="T5" fmla="*/ 627585 h 664633"/>
                <a:gd name="T6" fmla="*/ 0 60000 65536"/>
                <a:gd name="T7" fmla="*/ 0 60000 65536"/>
                <a:gd name="T8" fmla="*/ 0 60000 65536"/>
                <a:gd name="T9" fmla="*/ 0 w 4318000"/>
                <a:gd name="T10" fmla="*/ 0 h 664633"/>
                <a:gd name="T11" fmla="*/ 4318000 w 4318000"/>
                <a:gd name="T12" fmla="*/ 664633 h 6646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8000" h="664633">
                  <a:moveTo>
                    <a:pt x="0" y="664633"/>
                  </a:moveTo>
                  <a:cubicBezTo>
                    <a:pt x="668866" y="349249"/>
                    <a:pt x="1337733" y="33866"/>
                    <a:pt x="2057400" y="16933"/>
                  </a:cubicBezTo>
                  <a:cubicBezTo>
                    <a:pt x="2777067" y="0"/>
                    <a:pt x="4318000" y="563033"/>
                    <a:pt x="4318000" y="56303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41341" name="Straight Connector 45"/>
            <p:cNvCxnSpPr>
              <a:cxnSpLocks noChangeShapeType="1"/>
            </p:cNvCxnSpPr>
            <p:nvPr/>
          </p:nvCxnSpPr>
          <p:spPr bwMode="auto">
            <a:xfrm rot="5400000">
              <a:off x="4126231" y="1815941"/>
              <a:ext cx="342900" cy="28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42" name="Straight Connector 46"/>
            <p:cNvCxnSpPr>
              <a:cxnSpLocks noChangeShapeType="1"/>
            </p:cNvCxnSpPr>
            <p:nvPr/>
          </p:nvCxnSpPr>
          <p:spPr bwMode="auto">
            <a:xfrm rot="5400000">
              <a:off x="4639866" y="1919526"/>
              <a:ext cx="137160" cy="1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43" name="Straight Connector 49"/>
            <p:cNvCxnSpPr>
              <a:cxnSpLocks noChangeShapeType="1"/>
            </p:cNvCxnSpPr>
            <p:nvPr/>
          </p:nvCxnSpPr>
          <p:spPr bwMode="auto">
            <a:xfrm rot="5400000">
              <a:off x="5051346" y="1988106"/>
              <a:ext cx="137160" cy="1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44" name="Straight Connector 50"/>
            <p:cNvCxnSpPr>
              <a:cxnSpLocks noChangeShapeType="1"/>
            </p:cNvCxnSpPr>
            <p:nvPr/>
          </p:nvCxnSpPr>
          <p:spPr bwMode="auto">
            <a:xfrm rot="5400000">
              <a:off x="5462826" y="2125266"/>
              <a:ext cx="137160" cy="1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45" name="Straight Connector 51"/>
            <p:cNvCxnSpPr>
              <a:cxnSpLocks noChangeShapeType="1"/>
            </p:cNvCxnSpPr>
            <p:nvPr/>
          </p:nvCxnSpPr>
          <p:spPr bwMode="auto">
            <a:xfrm rot="5400000">
              <a:off x="5874306" y="2262426"/>
              <a:ext cx="137160" cy="1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46" name="Straight Connector 52"/>
            <p:cNvCxnSpPr>
              <a:cxnSpLocks noChangeShapeType="1"/>
            </p:cNvCxnSpPr>
            <p:nvPr/>
          </p:nvCxnSpPr>
          <p:spPr bwMode="auto">
            <a:xfrm rot="5400000">
              <a:off x="6285786" y="2468166"/>
              <a:ext cx="137160" cy="1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41347" name="Group 63"/>
            <p:cNvGrpSpPr>
              <a:grpSpLocks/>
            </p:cNvGrpSpPr>
            <p:nvPr/>
          </p:nvGrpSpPr>
          <p:grpSpPr bwMode="auto">
            <a:xfrm rot="21378252" flipH="1">
              <a:off x="2258855" y="1904524"/>
              <a:ext cx="1647348" cy="617220"/>
              <a:chOff x="5383212" y="2209800"/>
              <a:chExt cx="1830388" cy="685800"/>
            </a:xfrm>
          </p:grpSpPr>
          <p:cxnSp>
            <p:nvCxnSpPr>
              <p:cNvPr id="141352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5307806" y="2285206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53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5765006" y="2361406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54" name="Straight Connector 60"/>
              <p:cNvCxnSpPr>
                <a:cxnSpLocks noChangeShapeType="1"/>
              </p:cNvCxnSpPr>
              <p:nvPr/>
            </p:nvCxnSpPr>
            <p:spPr bwMode="auto">
              <a:xfrm rot="5400000">
                <a:off x="6222206" y="2513806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55" name="Straight Connector 61"/>
              <p:cNvCxnSpPr>
                <a:cxnSpLocks noChangeShapeType="1"/>
              </p:cNvCxnSpPr>
              <p:nvPr/>
            </p:nvCxnSpPr>
            <p:spPr bwMode="auto">
              <a:xfrm rot="5400000">
                <a:off x="6679406" y="2666206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56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7136606" y="2818606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41348" name="TextBox 65"/>
            <p:cNvSpPr txBox="1">
              <a:spLocks noChangeArrowheads="1"/>
            </p:cNvSpPr>
            <p:nvPr/>
          </p:nvSpPr>
          <p:spPr bwMode="auto">
            <a:xfrm>
              <a:off x="4160520" y="1903095"/>
              <a:ext cx="281464" cy="36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/>
                <a:t>0</a:t>
              </a:r>
            </a:p>
          </p:txBody>
        </p:sp>
        <p:sp>
          <p:nvSpPr>
            <p:cNvPr id="141349" name="TextBox 67"/>
            <p:cNvSpPr txBox="1">
              <a:spLocks noChangeArrowheads="1"/>
            </p:cNvSpPr>
            <p:nvPr/>
          </p:nvSpPr>
          <p:spPr bwMode="auto">
            <a:xfrm>
              <a:off x="6210777" y="2520315"/>
              <a:ext cx="281463" cy="36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  <p:sp>
          <p:nvSpPr>
            <p:cNvPr id="141350" name="TextBox 68"/>
            <p:cNvSpPr txBox="1">
              <a:spLocks noChangeArrowheads="1"/>
            </p:cNvSpPr>
            <p:nvPr/>
          </p:nvSpPr>
          <p:spPr bwMode="auto">
            <a:xfrm>
              <a:off x="2171700" y="2588895"/>
              <a:ext cx="281464" cy="36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</p:grpSp>
      <p:graphicFrame>
        <p:nvGraphicFramePr>
          <p:cNvPr id="141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145219"/>
              </p:ext>
            </p:extLst>
          </p:nvPr>
        </p:nvGraphicFramePr>
        <p:xfrm>
          <a:off x="3306238" y="4143217"/>
          <a:ext cx="1347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22" name="Equation" r:id="rId3" imgW="838200" imgH="228600" progId="Equation.DSMT4">
                  <p:embed/>
                </p:oleObj>
              </mc:Choice>
              <mc:Fallback>
                <p:oleObj name="Equation" r:id="rId3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238" y="4143217"/>
                        <a:ext cx="13477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5" name="Text Box 5"/>
          <p:cNvSpPr txBox="1">
            <a:spLocks/>
          </p:cNvSpPr>
          <p:nvPr/>
        </p:nvSpPr>
        <p:spPr bwMode="auto">
          <a:xfrm>
            <a:off x="296546" y="1819418"/>
            <a:ext cx="4300854" cy="162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If you put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pinned coil in a magnetic field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attach a spring </a:t>
            </a:r>
            <a:r>
              <a:rPr lang="en-US" sz="2000" dirty="0" smtClean="0">
                <a:latin typeface="Times New Roman"/>
                <a:cs typeface="Times New Roman"/>
              </a:rPr>
              <a:t>to it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to provide </a:t>
            </a:r>
            <a:r>
              <a:rPr lang="en-US" sz="2000" dirty="0" smtClean="0">
                <a:latin typeface="Times New Roman"/>
                <a:cs typeface="Times New Roman"/>
              </a:rPr>
              <a:t>a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restoring torque</a:t>
            </a:r>
            <a:r>
              <a:rPr lang="en-US" sz="2000" dirty="0" smtClean="0">
                <a:latin typeface="Times New Roman"/>
                <a:cs typeface="Times New Roman"/>
              </a:rPr>
              <a:t>, then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attach a pointer hung over a scale</a:t>
            </a:r>
            <a:r>
              <a:rPr lang="en-US" sz="2000" dirty="0" smtClean="0">
                <a:latin typeface="Times New Roman"/>
                <a:cs typeface="Times New Roman"/>
              </a:rPr>
              <a:t>, you have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makings of a meter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6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4"/>
          <p:cNvCxnSpPr>
            <a:cxnSpLocks noChangeShapeType="1"/>
          </p:cNvCxnSpPr>
          <p:nvPr/>
        </p:nvCxnSpPr>
        <p:spPr bwMode="auto">
          <a:xfrm flipH="1" flipV="1">
            <a:off x="7483475" y="1346200"/>
            <a:ext cx="723900" cy="156019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209550" y="366713"/>
            <a:ext cx="6584950" cy="1828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8: </a:t>
            </a:r>
            <a:r>
              <a:rPr lang="en-US" sz="1800" dirty="0" smtClean="0">
                <a:latin typeface="Times New Roman"/>
                <a:cs typeface="Times New Roman"/>
              </a:rPr>
              <a:t>(courtesy of Mr. White)</a:t>
            </a:r>
            <a:r>
              <a:rPr lang="en-US" sz="2000" dirty="0" smtClean="0">
                <a:latin typeface="Times New Roman"/>
                <a:cs typeface="Times New Roman"/>
              </a:rPr>
              <a:t>: 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rectangular coil </a:t>
            </a:r>
            <a:r>
              <a:rPr lang="en-US" sz="2000" dirty="0" smtClean="0">
                <a:latin typeface="Times New Roman"/>
                <a:cs typeface="Times New Roman"/>
              </a:rPr>
              <a:t>of dimensions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5.40 cm x 8.50 cm </a:t>
            </a:r>
            <a:r>
              <a:rPr lang="en-US" sz="2000" dirty="0" smtClean="0">
                <a:latin typeface="Times New Roman"/>
                <a:cs typeface="Times New Roman"/>
              </a:rPr>
              <a:t>consists of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25 turns </a:t>
            </a:r>
            <a:r>
              <a:rPr lang="en-US" sz="2000" dirty="0" smtClean="0">
                <a:latin typeface="Times New Roman"/>
                <a:cs typeface="Times New Roman"/>
              </a:rPr>
              <a:t>of wire and carries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</a:t>
            </a:r>
            <a:r>
              <a:rPr lang="en-US" sz="2000" dirty="0" smtClean="0">
                <a:latin typeface="Times New Roman"/>
                <a:cs typeface="Times New Roman"/>
              </a:rPr>
              <a:t> of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15.0 mA.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861300" y="266700"/>
            <a:ext cx="660400" cy="2413000"/>
          </a:xfrm>
          <a:custGeom>
            <a:avLst/>
            <a:gdLst>
              <a:gd name="connsiteX0" fmla="*/ 38100 w 660400"/>
              <a:gd name="connsiteY0" fmla="*/ 558800 h 2413000"/>
              <a:gd name="connsiteX1" fmla="*/ 660400 w 660400"/>
              <a:gd name="connsiteY1" fmla="*/ 0 h 2413000"/>
              <a:gd name="connsiteX2" fmla="*/ 647700 w 660400"/>
              <a:gd name="connsiteY2" fmla="*/ 1701800 h 2413000"/>
              <a:gd name="connsiteX3" fmla="*/ 0 w 660400"/>
              <a:gd name="connsiteY3" fmla="*/ 2413000 h 2413000"/>
              <a:gd name="connsiteX4" fmla="*/ 38100 w 660400"/>
              <a:gd name="connsiteY4" fmla="*/ 5588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2413000">
                <a:moveTo>
                  <a:pt x="38100" y="558800"/>
                </a:moveTo>
                <a:lnTo>
                  <a:pt x="660400" y="0"/>
                </a:lnTo>
                <a:cubicBezTo>
                  <a:pt x="656167" y="567267"/>
                  <a:pt x="651933" y="1134533"/>
                  <a:pt x="647700" y="1701800"/>
                </a:cubicBezTo>
                <a:lnTo>
                  <a:pt x="0" y="2413000"/>
                </a:lnTo>
                <a:lnTo>
                  <a:pt x="38100" y="55880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>
          <a:xfrm>
            <a:off x="514350" y="1981993"/>
            <a:ext cx="6853238" cy="7485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a.)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Calculate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moment </a:t>
            </a:r>
            <a:r>
              <a:rPr lang="en-US" sz="2000" dirty="0" smtClean="0">
                <a:latin typeface="Times New Roman"/>
                <a:cs typeface="Times New Roman"/>
              </a:rPr>
              <a:t>of the coil, putting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onto the sketch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816966"/>
              </p:ext>
            </p:extLst>
          </p:nvPr>
        </p:nvGraphicFramePr>
        <p:xfrm>
          <a:off x="1843088" y="2895600"/>
          <a:ext cx="43053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89" name="Equation" r:id="rId4" imgW="2578100" imgH="723900" progId="Equation.DSMT4">
                  <p:embed/>
                </p:oleObj>
              </mc:Choice>
              <mc:Fallback>
                <p:oleObj name="Equation" r:id="rId4" imgW="25781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3088" y="2895600"/>
                        <a:ext cx="4305300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"/>
          <p:cNvSpPr txBox="1">
            <a:spLocks noChangeArrowheads="1"/>
          </p:cNvSpPr>
          <p:nvPr/>
        </p:nvSpPr>
        <p:spPr>
          <a:xfrm>
            <a:off x="930275" y="4403328"/>
            <a:ext cx="8007349" cy="7612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Circling the right hand </a:t>
            </a:r>
            <a:r>
              <a:rPr lang="en-US" sz="2000" dirty="0" smtClean="0">
                <a:latin typeface="Times New Roman"/>
                <a:cs typeface="Times New Roman"/>
              </a:rPr>
              <a:t>in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the current </a:t>
            </a:r>
            <a:r>
              <a:rPr lang="en-US" sz="2000" dirty="0" smtClean="0">
                <a:latin typeface="Times New Roman"/>
                <a:cs typeface="Times New Roman"/>
              </a:rPr>
              <a:t>yields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thumb-point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leftward</a:t>
            </a:r>
            <a:r>
              <a:rPr lang="en-US" sz="2000" dirty="0" smtClean="0">
                <a:latin typeface="Times New Roman"/>
                <a:cs typeface="Times New Roman"/>
              </a:rPr>
              <a:t> (the direction should be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perpendicular to the face of the coil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894637" y="617749"/>
            <a:ext cx="228600" cy="184150"/>
            <a:chOff x="8064500" y="469900"/>
            <a:chExt cx="228600" cy="184150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8064500" y="469900"/>
              <a:ext cx="228600" cy="635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8207375" y="469900"/>
              <a:ext cx="85725" cy="1841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711754"/>
              </p:ext>
            </p:extLst>
          </p:nvPr>
        </p:nvGraphicFramePr>
        <p:xfrm>
          <a:off x="7747000" y="525674"/>
          <a:ext cx="1476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90" name="Equation" r:id="rId6" imgW="88900" imgH="165100" progId="Equation.DSMT4">
                  <p:embed/>
                </p:oleObj>
              </mc:Choice>
              <mc:Fallback>
                <p:oleObj name="Equation" r:id="rId6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47000" y="525674"/>
                        <a:ext cx="147637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316821"/>
              </p:ext>
            </p:extLst>
          </p:nvPr>
        </p:nvGraphicFramePr>
        <p:xfrm>
          <a:off x="7367588" y="1470025"/>
          <a:ext cx="231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91" name="Equation" r:id="rId8" imgW="139700" imgH="203200" progId="Equation.DSMT4">
                  <p:embed/>
                </p:oleObj>
              </mc:Choice>
              <mc:Fallback>
                <p:oleObj name="Equation" r:id="rId8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7588" y="1470025"/>
                        <a:ext cx="2317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 rot="8112443" flipH="1">
            <a:off x="8461222" y="680223"/>
            <a:ext cx="228600" cy="63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8426450" y="608912"/>
            <a:ext cx="90327" cy="20612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487977"/>
              </p:ext>
            </p:extLst>
          </p:nvPr>
        </p:nvGraphicFramePr>
        <p:xfrm>
          <a:off x="8617743" y="547687"/>
          <a:ext cx="1476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92" name="Equation" r:id="rId10" imgW="88900" imgH="165100" progId="Equation.DSMT4">
                  <p:embed/>
                </p:oleObj>
              </mc:Choice>
              <mc:Fallback>
                <p:oleObj name="Equation" r:id="rId10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17743" y="547687"/>
                        <a:ext cx="147637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35.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029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183455"/>
              </p:ext>
            </p:extLst>
          </p:nvPr>
        </p:nvGraphicFramePr>
        <p:xfrm>
          <a:off x="1363663" y="1463675"/>
          <a:ext cx="531812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34" name="Equation" r:id="rId4" imgW="2755900" imgH="977900" progId="Equation.DSMT4">
                  <p:embed/>
                </p:oleObj>
              </mc:Choice>
              <mc:Fallback>
                <p:oleObj name="Equation" r:id="rId4" imgW="2755900" imgH="97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3663" y="1463675"/>
                        <a:ext cx="5318125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/>
        </p:nvSpPr>
        <p:spPr>
          <a:xfrm>
            <a:off x="7861300" y="266700"/>
            <a:ext cx="660400" cy="2413000"/>
          </a:xfrm>
          <a:custGeom>
            <a:avLst/>
            <a:gdLst>
              <a:gd name="connsiteX0" fmla="*/ 38100 w 660400"/>
              <a:gd name="connsiteY0" fmla="*/ 558800 h 2413000"/>
              <a:gd name="connsiteX1" fmla="*/ 660400 w 660400"/>
              <a:gd name="connsiteY1" fmla="*/ 0 h 2413000"/>
              <a:gd name="connsiteX2" fmla="*/ 647700 w 660400"/>
              <a:gd name="connsiteY2" fmla="*/ 1701800 h 2413000"/>
              <a:gd name="connsiteX3" fmla="*/ 0 w 660400"/>
              <a:gd name="connsiteY3" fmla="*/ 2413000 h 2413000"/>
              <a:gd name="connsiteX4" fmla="*/ 38100 w 660400"/>
              <a:gd name="connsiteY4" fmla="*/ 5588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2413000">
                <a:moveTo>
                  <a:pt x="38100" y="558800"/>
                </a:moveTo>
                <a:lnTo>
                  <a:pt x="660400" y="0"/>
                </a:lnTo>
                <a:cubicBezTo>
                  <a:pt x="656167" y="567267"/>
                  <a:pt x="651933" y="1134533"/>
                  <a:pt x="647700" y="1701800"/>
                </a:cubicBezTo>
                <a:lnTo>
                  <a:pt x="0" y="2413000"/>
                </a:lnTo>
                <a:lnTo>
                  <a:pt x="38100" y="55880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>
          <a:xfrm>
            <a:off x="342105" y="442117"/>
            <a:ext cx="6579395" cy="9231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b.)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If a magnetic field </a:t>
            </a:r>
            <a:r>
              <a:rPr lang="en-US" sz="2000" dirty="0" smtClean="0">
                <a:latin typeface="Times New Roman"/>
                <a:cs typeface="Times New Roman"/>
              </a:rPr>
              <a:t>of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0.350 T</a:t>
            </a:r>
            <a:r>
              <a:rPr lang="en-US" sz="2000" dirty="0" smtClean="0">
                <a:latin typeface="Times New Roman"/>
                <a:cs typeface="Times New Roman"/>
              </a:rPr>
              <a:t>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applied parallel to the plane of the loop</a:t>
            </a:r>
            <a:r>
              <a:rPr lang="en-US" sz="2000" dirty="0" smtClean="0">
                <a:latin typeface="Times New Roman"/>
                <a:cs typeface="Times New Roman"/>
              </a:rPr>
              <a:t>, what 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magnitude of the torque </a:t>
            </a:r>
            <a:r>
              <a:rPr lang="en-US" sz="2000" dirty="0" smtClean="0">
                <a:latin typeface="Times New Roman"/>
                <a:cs typeface="Times New Roman"/>
              </a:rPr>
              <a:t>acting on the loop?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23" name="Straight Arrow Connector 14"/>
          <p:cNvCxnSpPr>
            <a:cxnSpLocks noChangeShapeType="1"/>
          </p:cNvCxnSpPr>
          <p:nvPr/>
        </p:nvCxnSpPr>
        <p:spPr bwMode="auto">
          <a:xfrm flipH="1" flipV="1">
            <a:off x="7483475" y="1346200"/>
            <a:ext cx="723900" cy="156019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799"/>
              </p:ext>
            </p:extLst>
          </p:nvPr>
        </p:nvGraphicFramePr>
        <p:xfrm>
          <a:off x="7367588" y="1470025"/>
          <a:ext cx="231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35" name="Equation" r:id="rId6" imgW="139700" imgH="203200" progId="Equation.DSMT4">
                  <p:embed/>
                </p:oleObj>
              </mc:Choice>
              <mc:Fallback>
                <p:oleObj name="Equation" r:id="rId6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7588" y="1470025"/>
                        <a:ext cx="2317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894637" y="617749"/>
            <a:ext cx="228600" cy="184150"/>
            <a:chOff x="8064500" y="469900"/>
            <a:chExt cx="228600" cy="18415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064500" y="469900"/>
              <a:ext cx="228600" cy="635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207375" y="469900"/>
              <a:ext cx="85725" cy="1841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14"/>
          <p:cNvCxnSpPr>
            <a:cxnSpLocks noChangeShapeType="1"/>
          </p:cNvCxnSpPr>
          <p:nvPr/>
        </p:nvCxnSpPr>
        <p:spPr bwMode="auto">
          <a:xfrm flipV="1">
            <a:off x="7723187" y="1115217"/>
            <a:ext cx="968375" cy="1068389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</p:spPr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304787"/>
              </p:ext>
            </p:extLst>
          </p:nvPr>
        </p:nvGraphicFramePr>
        <p:xfrm>
          <a:off x="8256588" y="1612900"/>
          <a:ext cx="2317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36" name="Equation" r:id="rId8" imgW="139700" imgH="190500" progId="Equation.DSMT4">
                  <p:embed/>
                </p:oleObj>
              </mc:Choice>
              <mc:Fallback>
                <p:oleObj name="Equation" r:id="rId8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56588" y="1612900"/>
                        <a:ext cx="231775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8112443" flipH="1">
            <a:off x="8461222" y="680223"/>
            <a:ext cx="228600" cy="63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8426450" y="608912"/>
            <a:ext cx="90327" cy="20612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396368"/>
              </p:ext>
            </p:extLst>
          </p:nvPr>
        </p:nvGraphicFramePr>
        <p:xfrm>
          <a:off x="8617743" y="547687"/>
          <a:ext cx="1476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37" name="Equation" r:id="rId10" imgW="88900" imgH="165100" progId="Equation.DSMT4">
                  <p:embed/>
                </p:oleObj>
              </mc:Choice>
              <mc:Fallback>
                <p:oleObj name="Equation" r:id="rId10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17743" y="547687"/>
                        <a:ext cx="147637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29"/>
          <p:cNvSpPr/>
          <p:nvPr/>
        </p:nvSpPr>
        <p:spPr>
          <a:xfrm>
            <a:off x="5105401" y="4257477"/>
            <a:ext cx="660400" cy="2413000"/>
          </a:xfrm>
          <a:custGeom>
            <a:avLst/>
            <a:gdLst>
              <a:gd name="connsiteX0" fmla="*/ 38100 w 660400"/>
              <a:gd name="connsiteY0" fmla="*/ 558800 h 2413000"/>
              <a:gd name="connsiteX1" fmla="*/ 660400 w 660400"/>
              <a:gd name="connsiteY1" fmla="*/ 0 h 2413000"/>
              <a:gd name="connsiteX2" fmla="*/ 647700 w 660400"/>
              <a:gd name="connsiteY2" fmla="*/ 1701800 h 2413000"/>
              <a:gd name="connsiteX3" fmla="*/ 0 w 660400"/>
              <a:gd name="connsiteY3" fmla="*/ 2413000 h 2413000"/>
              <a:gd name="connsiteX4" fmla="*/ 38100 w 660400"/>
              <a:gd name="connsiteY4" fmla="*/ 5588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2413000">
                <a:moveTo>
                  <a:pt x="38100" y="558800"/>
                </a:moveTo>
                <a:lnTo>
                  <a:pt x="660400" y="0"/>
                </a:lnTo>
                <a:cubicBezTo>
                  <a:pt x="656167" y="567267"/>
                  <a:pt x="651933" y="1134533"/>
                  <a:pt x="647700" y="1701800"/>
                </a:cubicBezTo>
                <a:lnTo>
                  <a:pt x="0" y="2413000"/>
                </a:lnTo>
                <a:lnTo>
                  <a:pt x="38100" y="55880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14"/>
          <p:cNvCxnSpPr>
            <a:cxnSpLocks noChangeShapeType="1"/>
          </p:cNvCxnSpPr>
          <p:nvPr/>
        </p:nvCxnSpPr>
        <p:spPr bwMode="auto">
          <a:xfrm flipH="1" flipV="1">
            <a:off x="4727576" y="5336977"/>
            <a:ext cx="723900" cy="156019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84264"/>
              </p:ext>
            </p:extLst>
          </p:nvPr>
        </p:nvGraphicFramePr>
        <p:xfrm>
          <a:off x="4611689" y="5460802"/>
          <a:ext cx="231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38" name="Equation" r:id="rId12" imgW="139700" imgH="203200" progId="Equation.DSMT4">
                  <p:embed/>
                </p:oleObj>
              </mc:Choice>
              <mc:Fallback>
                <p:oleObj name="Equation" r:id="rId12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1689" y="5460802"/>
                        <a:ext cx="2317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138738" y="4608526"/>
            <a:ext cx="228600" cy="184150"/>
            <a:chOff x="8064500" y="469900"/>
            <a:chExt cx="228600" cy="184150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8064500" y="469900"/>
              <a:ext cx="228600" cy="635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207375" y="469900"/>
              <a:ext cx="85725" cy="1841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14"/>
          <p:cNvCxnSpPr>
            <a:cxnSpLocks noChangeShapeType="1"/>
          </p:cNvCxnSpPr>
          <p:nvPr/>
        </p:nvCxnSpPr>
        <p:spPr bwMode="auto">
          <a:xfrm flipH="1" flipV="1">
            <a:off x="5353050" y="4749667"/>
            <a:ext cx="121047" cy="776141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</p:spPr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26628"/>
              </p:ext>
            </p:extLst>
          </p:nvPr>
        </p:nvGraphicFramePr>
        <p:xfrm>
          <a:off x="5500689" y="5177433"/>
          <a:ext cx="2317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39" name="Equation" r:id="rId13" imgW="139700" imgH="190500" progId="Equation.DSMT4">
                  <p:embed/>
                </p:oleObj>
              </mc:Choice>
              <mc:Fallback>
                <p:oleObj name="Equation" r:id="rId13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0689" y="5177433"/>
                        <a:ext cx="231775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 rot="8112443" flipH="1">
            <a:off x="5705323" y="4671000"/>
            <a:ext cx="228600" cy="63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5670551" y="4599689"/>
            <a:ext cx="90327" cy="20612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16876"/>
              </p:ext>
            </p:extLst>
          </p:nvPr>
        </p:nvGraphicFramePr>
        <p:xfrm>
          <a:off x="5861844" y="4538464"/>
          <a:ext cx="1476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40" name="Equation" r:id="rId14" imgW="88900" imgH="165100" progId="Equation.DSMT4">
                  <p:embed/>
                </p:oleObj>
              </mc:Choice>
              <mc:Fallback>
                <p:oleObj name="Equation" r:id="rId14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61844" y="4538464"/>
                        <a:ext cx="147637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reeform 40"/>
          <p:cNvSpPr/>
          <p:nvPr/>
        </p:nvSpPr>
        <p:spPr>
          <a:xfrm>
            <a:off x="8037512" y="3349625"/>
            <a:ext cx="660400" cy="2413000"/>
          </a:xfrm>
          <a:custGeom>
            <a:avLst/>
            <a:gdLst>
              <a:gd name="connsiteX0" fmla="*/ 38100 w 660400"/>
              <a:gd name="connsiteY0" fmla="*/ 558800 h 2413000"/>
              <a:gd name="connsiteX1" fmla="*/ 660400 w 660400"/>
              <a:gd name="connsiteY1" fmla="*/ 0 h 2413000"/>
              <a:gd name="connsiteX2" fmla="*/ 647700 w 660400"/>
              <a:gd name="connsiteY2" fmla="*/ 1701800 h 2413000"/>
              <a:gd name="connsiteX3" fmla="*/ 0 w 660400"/>
              <a:gd name="connsiteY3" fmla="*/ 2413000 h 2413000"/>
              <a:gd name="connsiteX4" fmla="*/ 38100 w 660400"/>
              <a:gd name="connsiteY4" fmla="*/ 5588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2413000">
                <a:moveTo>
                  <a:pt x="38100" y="558800"/>
                </a:moveTo>
                <a:lnTo>
                  <a:pt x="660400" y="0"/>
                </a:lnTo>
                <a:cubicBezTo>
                  <a:pt x="656167" y="567267"/>
                  <a:pt x="651933" y="1134533"/>
                  <a:pt x="647700" y="1701800"/>
                </a:cubicBezTo>
                <a:lnTo>
                  <a:pt x="0" y="2413000"/>
                </a:lnTo>
                <a:lnTo>
                  <a:pt x="38100" y="55880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14"/>
          <p:cNvCxnSpPr>
            <a:cxnSpLocks noChangeShapeType="1"/>
          </p:cNvCxnSpPr>
          <p:nvPr/>
        </p:nvCxnSpPr>
        <p:spPr bwMode="auto">
          <a:xfrm flipH="1" flipV="1">
            <a:off x="7659687" y="4429125"/>
            <a:ext cx="723900" cy="156019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70679"/>
              </p:ext>
            </p:extLst>
          </p:nvPr>
        </p:nvGraphicFramePr>
        <p:xfrm>
          <a:off x="7543800" y="4552950"/>
          <a:ext cx="231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41" name="Equation" r:id="rId15" imgW="139700" imgH="203200" progId="Equation.DSMT4">
                  <p:embed/>
                </p:oleObj>
              </mc:Choice>
              <mc:Fallback>
                <p:oleObj name="Equation" r:id="rId15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43800" y="4552950"/>
                        <a:ext cx="2317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8070849" y="3700674"/>
            <a:ext cx="228600" cy="184150"/>
            <a:chOff x="8064500" y="469900"/>
            <a:chExt cx="228600" cy="18415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8064500" y="469900"/>
              <a:ext cx="228600" cy="635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8207375" y="469900"/>
              <a:ext cx="85725" cy="1841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14"/>
          <p:cNvCxnSpPr>
            <a:cxnSpLocks noChangeShapeType="1"/>
          </p:cNvCxnSpPr>
          <p:nvPr/>
        </p:nvCxnSpPr>
        <p:spPr bwMode="auto">
          <a:xfrm flipH="1" flipV="1">
            <a:off x="7666036" y="4194571"/>
            <a:ext cx="745332" cy="156370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</p:spPr>
      </p:cxn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58181"/>
              </p:ext>
            </p:extLst>
          </p:nvPr>
        </p:nvGraphicFramePr>
        <p:xfrm>
          <a:off x="8179593" y="3953668"/>
          <a:ext cx="2317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42" name="Equation" r:id="rId16" imgW="139700" imgH="190500" progId="Equation.DSMT4">
                  <p:embed/>
                </p:oleObj>
              </mc:Choice>
              <mc:Fallback>
                <p:oleObj name="Equation" r:id="rId16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79593" y="3953668"/>
                        <a:ext cx="231775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 rot="8112443" flipH="1">
            <a:off x="8637434" y="3763148"/>
            <a:ext cx="228600" cy="63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8602662" y="3691837"/>
            <a:ext cx="90327" cy="20612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95507"/>
              </p:ext>
            </p:extLst>
          </p:nvPr>
        </p:nvGraphicFramePr>
        <p:xfrm>
          <a:off x="8793955" y="3630612"/>
          <a:ext cx="1476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43" name="Equation" r:id="rId17" imgW="88900" imgH="165100" progId="Equation.DSMT4">
                  <p:embed/>
                </p:oleObj>
              </mc:Choice>
              <mc:Fallback>
                <p:oleObj name="Equation" r:id="rId17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93955" y="3630612"/>
                        <a:ext cx="147637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348490"/>
              </p:ext>
            </p:extLst>
          </p:nvPr>
        </p:nvGraphicFramePr>
        <p:xfrm>
          <a:off x="7764462" y="409574"/>
          <a:ext cx="1476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44" name="Equation" r:id="rId18" imgW="88900" imgH="165100" progId="Equation.DSMT4">
                  <p:embed/>
                </p:oleObj>
              </mc:Choice>
              <mc:Fallback>
                <p:oleObj name="Equation" r:id="rId18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64462" y="409574"/>
                        <a:ext cx="147637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28624"/>
              </p:ext>
            </p:extLst>
          </p:nvPr>
        </p:nvGraphicFramePr>
        <p:xfrm>
          <a:off x="8037512" y="3415612"/>
          <a:ext cx="1476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45" name="Equation" r:id="rId19" imgW="88900" imgH="165100" progId="Equation.DSMT4">
                  <p:embed/>
                </p:oleObj>
              </mc:Choice>
              <mc:Fallback>
                <p:oleObj name="Equation" r:id="rId19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37512" y="3415612"/>
                        <a:ext cx="147637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896964"/>
              </p:ext>
            </p:extLst>
          </p:nvPr>
        </p:nvGraphicFramePr>
        <p:xfrm>
          <a:off x="5105401" y="4352039"/>
          <a:ext cx="1476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46" name="Equation" r:id="rId20" imgW="88900" imgH="165100" progId="Equation.DSMT4">
                  <p:embed/>
                </p:oleObj>
              </mc:Choice>
              <mc:Fallback>
                <p:oleObj name="Equation" r:id="rId20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5401" y="4352039"/>
                        <a:ext cx="147637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42105" y="3500041"/>
            <a:ext cx="5249071" cy="1224359"/>
            <a:chOff x="342105" y="3944541"/>
            <a:chExt cx="5249071" cy="1224359"/>
          </a:xfrm>
        </p:grpSpPr>
        <p:sp>
          <p:nvSpPr>
            <p:cNvPr id="15" name="Rectangle 9"/>
            <p:cNvSpPr txBox="1">
              <a:spLocks noChangeArrowheads="1"/>
            </p:cNvSpPr>
            <p:nvPr/>
          </p:nvSpPr>
          <p:spPr>
            <a:xfrm>
              <a:off x="342105" y="3944541"/>
              <a:ext cx="5093496" cy="122435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0000"/>
                  </a:solidFill>
                  <a:latin typeface="Apple Chancery"/>
                  <a:ea typeface="ＭＳ Ｐゴシック" charset="0"/>
                  <a:cs typeface="Apple Chancery"/>
                </a:rPr>
                <a:t>c.) </a:t>
              </a:r>
              <a:r>
                <a:rPr lang="en-US" sz="2000" dirty="0" smtClean="0">
                  <a:solidFill>
                    <a:srgbClr val="FF0000"/>
                  </a:solidFill>
                  <a:latin typeface="Apple Chancery"/>
                  <a:cs typeface="Apple Chancery"/>
                </a:rPr>
                <a:t>Calculate </a:t>
              </a:r>
              <a:r>
                <a:rPr lang="en-US" sz="2000" dirty="0" smtClean="0">
                  <a:latin typeface="Times New Roman"/>
                  <a:cs typeface="Times New Roman"/>
                </a:rPr>
                <a:t>the 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magnitude of the torque </a:t>
              </a:r>
              <a:r>
                <a:rPr lang="en-US" sz="2000" dirty="0" smtClean="0">
                  <a:latin typeface="Times New Roman"/>
                  <a:cs typeface="Times New Roman"/>
                </a:rPr>
                <a:t>on the coil when the 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0.350 T </a:t>
              </a:r>
              <a:r>
                <a:rPr lang="en-US" sz="20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B-</a:t>
              </a:r>
              <a:r>
                <a:rPr lang="en-US" sz="2000" i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fld</a:t>
              </a:r>
              <a:r>
                <a:rPr lang="en-US" sz="20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 smtClean="0">
                  <a:latin typeface="Times New Roman"/>
                  <a:cs typeface="Times New Roman"/>
                </a:rPr>
                <a:t>makes an angle of     with    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8750191"/>
                </p:ext>
              </p:extLst>
            </p:nvPr>
          </p:nvGraphicFramePr>
          <p:xfrm>
            <a:off x="5168371" y="4384873"/>
            <a:ext cx="422805" cy="317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3047" name="Equation" r:id="rId21" imgW="254000" imgH="190500" progId="Equation.DSMT4">
                    <p:embed/>
                  </p:oleObj>
                </mc:Choice>
                <mc:Fallback>
                  <p:oleObj name="Equation" r:id="rId21" imgW="254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168371" y="4384873"/>
                          <a:ext cx="422805" cy="3171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2195130"/>
                </p:ext>
              </p:extLst>
            </p:nvPr>
          </p:nvGraphicFramePr>
          <p:xfrm>
            <a:off x="950912" y="4725987"/>
            <a:ext cx="23177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3048" name="Equation" r:id="rId23" imgW="139700" imgH="203200" progId="Equation.DSMT4">
                    <p:embed/>
                  </p:oleObj>
                </mc:Choice>
                <mc:Fallback>
                  <p:oleObj name="Equation" r:id="rId23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950912" y="4725987"/>
                          <a:ext cx="231775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30416"/>
              </p:ext>
            </p:extLst>
          </p:nvPr>
        </p:nvGraphicFramePr>
        <p:xfrm>
          <a:off x="341313" y="4884738"/>
          <a:ext cx="4138355" cy="1211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49" name="Equation" r:id="rId25" imgW="2374900" imgH="698500" progId="Equation.DSMT4">
                  <p:embed/>
                </p:oleObj>
              </mc:Choice>
              <mc:Fallback>
                <p:oleObj name="Equation" r:id="rId25" imgW="23749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41313" y="4884738"/>
                        <a:ext cx="4138355" cy="1211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013284"/>
              </p:ext>
            </p:extLst>
          </p:nvPr>
        </p:nvGraphicFramePr>
        <p:xfrm>
          <a:off x="6890543" y="5514416"/>
          <a:ext cx="174783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50" name="Equation" r:id="rId27" imgW="1003300" imgH="558800" progId="Equation.DSMT4">
                  <p:embed/>
                </p:oleObj>
              </mc:Choice>
              <mc:Fallback>
                <p:oleObj name="Equation" r:id="rId27" imgW="10033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890543" y="5514416"/>
                        <a:ext cx="1747838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Freeform 57"/>
          <p:cNvSpPr/>
          <p:nvPr/>
        </p:nvSpPr>
        <p:spPr>
          <a:xfrm>
            <a:off x="6159500" y="3898900"/>
            <a:ext cx="673100" cy="2755900"/>
          </a:xfrm>
          <a:custGeom>
            <a:avLst/>
            <a:gdLst>
              <a:gd name="connsiteX0" fmla="*/ 673100 w 673100"/>
              <a:gd name="connsiteY0" fmla="*/ 0 h 2755900"/>
              <a:gd name="connsiteX1" fmla="*/ 558800 w 673100"/>
              <a:gd name="connsiteY1" fmla="*/ 12700 h 2755900"/>
              <a:gd name="connsiteX2" fmla="*/ 482600 w 673100"/>
              <a:gd name="connsiteY2" fmla="*/ 50800 h 2755900"/>
              <a:gd name="connsiteX3" fmla="*/ 444500 w 673100"/>
              <a:gd name="connsiteY3" fmla="*/ 63500 h 2755900"/>
              <a:gd name="connsiteX4" fmla="*/ 406400 w 673100"/>
              <a:gd name="connsiteY4" fmla="*/ 101600 h 2755900"/>
              <a:gd name="connsiteX5" fmla="*/ 381000 w 673100"/>
              <a:gd name="connsiteY5" fmla="*/ 228600 h 2755900"/>
              <a:gd name="connsiteX6" fmla="*/ 368300 w 673100"/>
              <a:gd name="connsiteY6" fmla="*/ 660400 h 2755900"/>
              <a:gd name="connsiteX7" fmla="*/ 355600 w 673100"/>
              <a:gd name="connsiteY7" fmla="*/ 698500 h 2755900"/>
              <a:gd name="connsiteX8" fmla="*/ 330200 w 673100"/>
              <a:gd name="connsiteY8" fmla="*/ 736600 h 2755900"/>
              <a:gd name="connsiteX9" fmla="*/ 292100 w 673100"/>
              <a:gd name="connsiteY9" fmla="*/ 787400 h 2755900"/>
              <a:gd name="connsiteX10" fmla="*/ 254000 w 673100"/>
              <a:gd name="connsiteY10" fmla="*/ 812800 h 2755900"/>
              <a:gd name="connsiteX11" fmla="*/ 228600 w 673100"/>
              <a:gd name="connsiteY11" fmla="*/ 850900 h 2755900"/>
              <a:gd name="connsiteX12" fmla="*/ 228600 w 673100"/>
              <a:gd name="connsiteY12" fmla="*/ 965200 h 2755900"/>
              <a:gd name="connsiteX13" fmla="*/ 266700 w 673100"/>
              <a:gd name="connsiteY13" fmla="*/ 1016000 h 2755900"/>
              <a:gd name="connsiteX14" fmla="*/ 317500 w 673100"/>
              <a:gd name="connsiteY14" fmla="*/ 1104900 h 2755900"/>
              <a:gd name="connsiteX15" fmla="*/ 330200 w 673100"/>
              <a:gd name="connsiteY15" fmla="*/ 1143000 h 2755900"/>
              <a:gd name="connsiteX16" fmla="*/ 355600 w 673100"/>
              <a:gd name="connsiteY16" fmla="*/ 1181100 h 2755900"/>
              <a:gd name="connsiteX17" fmla="*/ 368300 w 673100"/>
              <a:gd name="connsiteY17" fmla="*/ 1219200 h 2755900"/>
              <a:gd name="connsiteX18" fmla="*/ 406400 w 673100"/>
              <a:gd name="connsiteY18" fmla="*/ 1244600 h 2755900"/>
              <a:gd name="connsiteX19" fmla="*/ 381000 w 673100"/>
              <a:gd name="connsiteY19" fmla="*/ 1358900 h 2755900"/>
              <a:gd name="connsiteX20" fmla="*/ 342900 w 673100"/>
              <a:gd name="connsiteY20" fmla="*/ 1422400 h 2755900"/>
              <a:gd name="connsiteX21" fmla="*/ 304800 w 673100"/>
              <a:gd name="connsiteY21" fmla="*/ 1498600 h 2755900"/>
              <a:gd name="connsiteX22" fmla="*/ 228600 w 673100"/>
              <a:gd name="connsiteY22" fmla="*/ 1676400 h 2755900"/>
              <a:gd name="connsiteX23" fmla="*/ 215900 w 673100"/>
              <a:gd name="connsiteY23" fmla="*/ 1778000 h 2755900"/>
              <a:gd name="connsiteX24" fmla="*/ 190500 w 673100"/>
              <a:gd name="connsiteY24" fmla="*/ 1816100 h 2755900"/>
              <a:gd name="connsiteX25" fmla="*/ 139700 w 673100"/>
              <a:gd name="connsiteY25" fmla="*/ 1892300 h 2755900"/>
              <a:gd name="connsiteX26" fmla="*/ 177800 w 673100"/>
              <a:gd name="connsiteY26" fmla="*/ 2082800 h 2755900"/>
              <a:gd name="connsiteX27" fmla="*/ 215900 w 673100"/>
              <a:gd name="connsiteY27" fmla="*/ 2095500 h 2755900"/>
              <a:gd name="connsiteX28" fmla="*/ 279400 w 673100"/>
              <a:gd name="connsiteY28" fmla="*/ 2171700 h 2755900"/>
              <a:gd name="connsiteX29" fmla="*/ 292100 w 673100"/>
              <a:gd name="connsiteY29" fmla="*/ 2235200 h 2755900"/>
              <a:gd name="connsiteX30" fmla="*/ 304800 w 673100"/>
              <a:gd name="connsiteY30" fmla="*/ 2273300 h 2755900"/>
              <a:gd name="connsiteX31" fmla="*/ 292100 w 673100"/>
              <a:gd name="connsiteY31" fmla="*/ 2374900 h 2755900"/>
              <a:gd name="connsiteX32" fmla="*/ 254000 w 673100"/>
              <a:gd name="connsiteY32" fmla="*/ 2438400 h 2755900"/>
              <a:gd name="connsiteX33" fmla="*/ 203200 w 673100"/>
              <a:gd name="connsiteY33" fmla="*/ 2514600 h 2755900"/>
              <a:gd name="connsiteX34" fmla="*/ 177800 w 673100"/>
              <a:gd name="connsiteY34" fmla="*/ 2552700 h 2755900"/>
              <a:gd name="connsiteX35" fmla="*/ 139700 w 673100"/>
              <a:gd name="connsiteY35" fmla="*/ 2603500 h 2755900"/>
              <a:gd name="connsiteX36" fmla="*/ 127000 w 673100"/>
              <a:gd name="connsiteY36" fmla="*/ 2641600 h 2755900"/>
              <a:gd name="connsiteX37" fmla="*/ 12700 w 673100"/>
              <a:gd name="connsiteY37" fmla="*/ 2730500 h 2755900"/>
              <a:gd name="connsiteX38" fmla="*/ 0 w 673100"/>
              <a:gd name="connsiteY38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73100" h="2755900">
                <a:moveTo>
                  <a:pt x="673100" y="0"/>
                </a:moveTo>
                <a:cubicBezTo>
                  <a:pt x="635000" y="4233"/>
                  <a:pt x="596613" y="6398"/>
                  <a:pt x="558800" y="12700"/>
                </a:cubicBezTo>
                <a:cubicBezTo>
                  <a:pt x="510917" y="20680"/>
                  <a:pt x="526483" y="28859"/>
                  <a:pt x="482600" y="50800"/>
                </a:cubicBezTo>
                <a:cubicBezTo>
                  <a:pt x="470626" y="56787"/>
                  <a:pt x="457200" y="59267"/>
                  <a:pt x="444500" y="63500"/>
                </a:cubicBezTo>
                <a:cubicBezTo>
                  <a:pt x="431800" y="76200"/>
                  <a:pt x="415311" y="86006"/>
                  <a:pt x="406400" y="101600"/>
                </a:cubicBezTo>
                <a:cubicBezTo>
                  <a:pt x="397485" y="117202"/>
                  <a:pt x="381773" y="223965"/>
                  <a:pt x="381000" y="228600"/>
                </a:cubicBezTo>
                <a:cubicBezTo>
                  <a:pt x="376767" y="372533"/>
                  <a:pt x="376072" y="516614"/>
                  <a:pt x="368300" y="660400"/>
                </a:cubicBezTo>
                <a:cubicBezTo>
                  <a:pt x="367577" y="673767"/>
                  <a:pt x="361587" y="686526"/>
                  <a:pt x="355600" y="698500"/>
                </a:cubicBezTo>
                <a:cubicBezTo>
                  <a:pt x="348774" y="712152"/>
                  <a:pt x="339072" y="724180"/>
                  <a:pt x="330200" y="736600"/>
                </a:cubicBezTo>
                <a:cubicBezTo>
                  <a:pt x="317897" y="753824"/>
                  <a:pt x="307067" y="772433"/>
                  <a:pt x="292100" y="787400"/>
                </a:cubicBezTo>
                <a:cubicBezTo>
                  <a:pt x="281307" y="798193"/>
                  <a:pt x="266700" y="804333"/>
                  <a:pt x="254000" y="812800"/>
                </a:cubicBezTo>
                <a:cubicBezTo>
                  <a:pt x="245533" y="825500"/>
                  <a:pt x="235426" y="837248"/>
                  <a:pt x="228600" y="850900"/>
                </a:cubicBezTo>
                <a:cubicBezTo>
                  <a:pt x="209150" y="889799"/>
                  <a:pt x="211019" y="921248"/>
                  <a:pt x="228600" y="965200"/>
                </a:cubicBezTo>
                <a:cubicBezTo>
                  <a:pt x="236461" y="984853"/>
                  <a:pt x="254000" y="999067"/>
                  <a:pt x="266700" y="1016000"/>
                </a:cubicBezTo>
                <a:cubicBezTo>
                  <a:pt x="295819" y="1103357"/>
                  <a:pt x="255990" y="997258"/>
                  <a:pt x="317500" y="1104900"/>
                </a:cubicBezTo>
                <a:cubicBezTo>
                  <a:pt x="324142" y="1116523"/>
                  <a:pt x="324213" y="1131026"/>
                  <a:pt x="330200" y="1143000"/>
                </a:cubicBezTo>
                <a:cubicBezTo>
                  <a:pt x="337026" y="1156652"/>
                  <a:pt x="348774" y="1167448"/>
                  <a:pt x="355600" y="1181100"/>
                </a:cubicBezTo>
                <a:cubicBezTo>
                  <a:pt x="361587" y="1193074"/>
                  <a:pt x="359937" y="1208747"/>
                  <a:pt x="368300" y="1219200"/>
                </a:cubicBezTo>
                <a:cubicBezTo>
                  <a:pt x="377835" y="1231119"/>
                  <a:pt x="393700" y="1236133"/>
                  <a:pt x="406400" y="1244600"/>
                </a:cubicBezTo>
                <a:cubicBezTo>
                  <a:pt x="397933" y="1282700"/>
                  <a:pt x="394127" y="1322144"/>
                  <a:pt x="381000" y="1358900"/>
                </a:cubicBezTo>
                <a:cubicBezTo>
                  <a:pt x="372698" y="1382146"/>
                  <a:pt x="354720" y="1400730"/>
                  <a:pt x="342900" y="1422400"/>
                </a:cubicBezTo>
                <a:cubicBezTo>
                  <a:pt x="329302" y="1447331"/>
                  <a:pt x="316182" y="1472583"/>
                  <a:pt x="304800" y="1498600"/>
                </a:cubicBezTo>
                <a:cubicBezTo>
                  <a:pt x="203595" y="1729925"/>
                  <a:pt x="292400" y="1548799"/>
                  <a:pt x="228600" y="1676400"/>
                </a:cubicBezTo>
                <a:cubicBezTo>
                  <a:pt x="224367" y="1710267"/>
                  <a:pt x="224880" y="1745072"/>
                  <a:pt x="215900" y="1778000"/>
                </a:cubicBezTo>
                <a:cubicBezTo>
                  <a:pt x="211884" y="1792726"/>
                  <a:pt x="197326" y="1802448"/>
                  <a:pt x="190500" y="1816100"/>
                </a:cubicBezTo>
                <a:cubicBezTo>
                  <a:pt x="153741" y="1889618"/>
                  <a:pt x="211925" y="1820075"/>
                  <a:pt x="139700" y="1892300"/>
                </a:cubicBezTo>
                <a:cubicBezTo>
                  <a:pt x="152400" y="1955800"/>
                  <a:pt x="155062" y="2022166"/>
                  <a:pt x="177800" y="2082800"/>
                </a:cubicBezTo>
                <a:cubicBezTo>
                  <a:pt x="182500" y="2095335"/>
                  <a:pt x="204761" y="2088074"/>
                  <a:pt x="215900" y="2095500"/>
                </a:cubicBezTo>
                <a:cubicBezTo>
                  <a:pt x="245236" y="2115057"/>
                  <a:pt x="260658" y="2143587"/>
                  <a:pt x="279400" y="2171700"/>
                </a:cubicBezTo>
                <a:cubicBezTo>
                  <a:pt x="283633" y="2192867"/>
                  <a:pt x="286865" y="2214259"/>
                  <a:pt x="292100" y="2235200"/>
                </a:cubicBezTo>
                <a:cubicBezTo>
                  <a:pt x="295347" y="2248187"/>
                  <a:pt x="304800" y="2259913"/>
                  <a:pt x="304800" y="2273300"/>
                </a:cubicBezTo>
                <a:cubicBezTo>
                  <a:pt x="304800" y="2307430"/>
                  <a:pt x="302137" y="2342279"/>
                  <a:pt x="292100" y="2374900"/>
                </a:cubicBezTo>
                <a:cubicBezTo>
                  <a:pt x="284841" y="2398493"/>
                  <a:pt x="267252" y="2417575"/>
                  <a:pt x="254000" y="2438400"/>
                </a:cubicBezTo>
                <a:cubicBezTo>
                  <a:pt x="237611" y="2464154"/>
                  <a:pt x="220133" y="2489200"/>
                  <a:pt x="203200" y="2514600"/>
                </a:cubicBezTo>
                <a:cubicBezTo>
                  <a:pt x="194733" y="2527300"/>
                  <a:pt x="186958" y="2540489"/>
                  <a:pt x="177800" y="2552700"/>
                </a:cubicBezTo>
                <a:lnTo>
                  <a:pt x="139700" y="2603500"/>
                </a:lnTo>
                <a:cubicBezTo>
                  <a:pt x="135467" y="2616200"/>
                  <a:pt x="136466" y="2632134"/>
                  <a:pt x="127000" y="2641600"/>
                </a:cubicBezTo>
                <a:cubicBezTo>
                  <a:pt x="15777" y="2752823"/>
                  <a:pt x="84199" y="2641126"/>
                  <a:pt x="12700" y="2730500"/>
                </a:cubicBezTo>
                <a:cubicBezTo>
                  <a:pt x="6787" y="2737892"/>
                  <a:pt x="4233" y="2747433"/>
                  <a:pt x="0" y="275590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36.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838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  <p:bldP spid="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84267" y="1193125"/>
            <a:ext cx="85565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Electric motors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convert electrical energy </a:t>
            </a:r>
            <a:r>
              <a:rPr lang="en-US" sz="2000" dirty="0">
                <a:latin typeface="Times New Roman"/>
                <a:cs typeface="Times New Roman"/>
              </a:rPr>
              <a:t>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kinetic energy</a:t>
            </a:r>
            <a:r>
              <a:rPr lang="en-US" sz="2000" dirty="0">
                <a:latin typeface="Times New Roman"/>
                <a:cs typeface="Times New Roman"/>
              </a:rPr>
              <a:t>, and are created by placing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current-carrying loop in an external magnetic field</a:t>
            </a:r>
            <a:r>
              <a:rPr lang="en-US" sz="2000" dirty="0">
                <a:latin typeface="Times New Roman"/>
                <a:cs typeface="Times New Roman"/>
              </a:rPr>
              <a:t>. There are a number of different ways of doing this, but here is one common type:</a:t>
            </a: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5321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4833" y="104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Electric Motors </a:t>
            </a:r>
            <a:r>
              <a:rPr lang="en-US" dirty="0" smtClean="0">
                <a:latin typeface="Times New Roman"/>
                <a:cs typeface="Times New Roman"/>
              </a:rPr>
              <a:t>(courtesy of Mr. White)</a:t>
            </a:r>
            <a:endParaRPr 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1467" y="4939625"/>
            <a:ext cx="76167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 from Fletch: </a:t>
            </a:r>
            <a:r>
              <a:rPr lang="en-US" sz="2000" dirty="0" smtClean="0">
                <a:latin typeface="Times New Roman"/>
                <a:cs typeface="Times New Roman"/>
              </a:rPr>
              <a:t>So “current in” motivates rotation (hence a motor).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37.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644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333467" y="1092200"/>
            <a:ext cx="8775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Electric generators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convert mechanical energy </a:t>
            </a:r>
            <a:r>
              <a:rPr lang="en-US" sz="2000" dirty="0">
                <a:latin typeface="Times New Roman"/>
                <a:cs typeface="Times New Roman"/>
              </a:rPr>
              <a:t>(work provided by an external source) to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electrical energy</a:t>
            </a:r>
            <a:r>
              <a:rPr lang="en-US" sz="2000" dirty="0">
                <a:latin typeface="Times New Roman"/>
                <a:cs typeface="Times New Roman"/>
              </a:rPr>
              <a:t>. Motors and generators, in most cases, have the same physical structure</a:t>
            </a:r>
            <a:r>
              <a:rPr lang="en-US" sz="2000" dirty="0" smtClean="0">
                <a:latin typeface="Times New Roman"/>
                <a:cs typeface="Times New Roman"/>
              </a:rPr>
              <a:t>.  (Note from Fletch: In other words, as far as energy conversion goes, a </a:t>
            </a:r>
            <a:r>
              <a:rPr lang="en-US" sz="2000" i="1" dirty="0" smtClean="0">
                <a:latin typeface="Times New Roman"/>
                <a:cs typeface="Times New Roman"/>
              </a:rPr>
              <a:t>motor</a:t>
            </a:r>
            <a:r>
              <a:rPr lang="en-US" sz="2000" dirty="0" smtClean="0">
                <a:latin typeface="Times New Roman"/>
                <a:cs typeface="Times New Roman"/>
              </a:rPr>
              <a:t> is just a </a:t>
            </a:r>
            <a:r>
              <a:rPr lang="en-US" sz="2000" i="1" dirty="0" smtClean="0">
                <a:latin typeface="Times New Roman"/>
                <a:cs typeface="Times New Roman"/>
              </a:rPr>
              <a:t>generator</a:t>
            </a:r>
            <a:r>
              <a:rPr lang="en-US" sz="2000" dirty="0" smtClean="0">
                <a:latin typeface="Times New Roman"/>
                <a:cs typeface="Times New Roman"/>
              </a:rPr>
              <a:t> run “in reverse.”)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5321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4833" y="104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Electric Generators </a:t>
            </a:r>
            <a:r>
              <a:rPr lang="en-US" dirty="0" smtClean="0">
                <a:latin typeface="Times New Roman"/>
                <a:cs typeface="Times New Roman"/>
              </a:rPr>
              <a:t>(courtesy of Mr. White)</a:t>
            </a:r>
            <a:endParaRPr 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1467" y="5092025"/>
            <a:ext cx="76167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 from Fletch: </a:t>
            </a:r>
            <a:r>
              <a:rPr lang="en-US" sz="2000" dirty="0" smtClean="0">
                <a:latin typeface="Times New Roman"/>
                <a:cs typeface="Times New Roman"/>
              </a:rPr>
              <a:t>So rotation motivates a current (hence a generator).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38.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534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333467" y="939800"/>
            <a:ext cx="8518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 little more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sophisticated version </a:t>
            </a:r>
            <a:r>
              <a:rPr lang="en-US" sz="2000" dirty="0" smtClean="0">
                <a:latin typeface="Times New Roman"/>
                <a:cs typeface="Times New Roman"/>
              </a:rPr>
              <a:t>of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motor</a:t>
            </a:r>
            <a:r>
              <a:rPr lang="en-US" sz="2000" dirty="0" smtClean="0">
                <a:latin typeface="Times New Roman"/>
                <a:cs typeface="Times New Roman"/>
              </a:rPr>
              <a:t> required one bit of information that would normally not be covered until next chapter.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4833" y="104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Other Devices</a:t>
            </a:r>
            <a:endParaRPr lang="en-US" sz="4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39.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3467" y="1700803"/>
            <a:ext cx="47211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It is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 in motion </a:t>
            </a:r>
            <a:r>
              <a:rPr lang="en-US" sz="2000" dirty="0" smtClean="0">
                <a:latin typeface="Times New Roman"/>
                <a:cs typeface="Times New Roman"/>
              </a:rPr>
              <a:t>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generates magnetic fields</a:t>
            </a:r>
            <a:r>
              <a:rPr lang="en-US" sz="2000" dirty="0" smtClean="0">
                <a:latin typeface="Times New Roman"/>
                <a:cs typeface="Times New Roman"/>
              </a:rPr>
              <a:t>.  With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 carrying coils</a:t>
            </a:r>
            <a:r>
              <a:rPr lang="en-US" sz="2000" dirty="0" smtClean="0">
                <a:latin typeface="Times New Roman"/>
                <a:cs typeface="Times New Roman"/>
              </a:rPr>
              <a:t>, the generated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fields </a:t>
            </a:r>
            <a:r>
              <a:rPr lang="en-US" sz="2000" dirty="0" smtClean="0">
                <a:latin typeface="Times New Roman"/>
                <a:cs typeface="Times New Roman"/>
              </a:rPr>
              <a:t>are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down the axis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through the face of the coil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 rot="18996717">
            <a:off x="6988399" y="1707497"/>
            <a:ext cx="1064814" cy="242003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rot="18996717">
            <a:off x="7262669" y="1808332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" name="Freeform 101"/>
          <p:cNvSpPr>
            <a:spLocks/>
          </p:cNvSpPr>
          <p:nvPr/>
        </p:nvSpPr>
        <p:spPr bwMode="auto">
          <a:xfrm rot="18996717">
            <a:off x="7395770" y="1949502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" name="Freeform 102"/>
          <p:cNvSpPr>
            <a:spLocks/>
          </p:cNvSpPr>
          <p:nvPr/>
        </p:nvSpPr>
        <p:spPr bwMode="auto">
          <a:xfrm rot="18996717">
            <a:off x="7528872" y="209066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" name="Freeform 103"/>
          <p:cNvSpPr>
            <a:spLocks/>
          </p:cNvSpPr>
          <p:nvPr/>
        </p:nvSpPr>
        <p:spPr bwMode="auto">
          <a:xfrm rot="18996717">
            <a:off x="7659958" y="223183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5" name="Freeform 104"/>
          <p:cNvSpPr>
            <a:spLocks/>
          </p:cNvSpPr>
          <p:nvPr/>
        </p:nvSpPr>
        <p:spPr bwMode="auto">
          <a:xfrm rot="18996717">
            <a:off x="7793059" y="2370991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" name="Freeform 105"/>
          <p:cNvSpPr>
            <a:spLocks/>
          </p:cNvSpPr>
          <p:nvPr/>
        </p:nvSpPr>
        <p:spPr bwMode="auto">
          <a:xfrm rot="18996717">
            <a:off x="7926161" y="251215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" name="Freeform 106"/>
          <p:cNvSpPr>
            <a:spLocks/>
          </p:cNvSpPr>
          <p:nvPr/>
        </p:nvSpPr>
        <p:spPr bwMode="auto">
          <a:xfrm rot="18996717">
            <a:off x="8059263" y="2653328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Freeform 107"/>
          <p:cNvSpPr>
            <a:spLocks/>
          </p:cNvSpPr>
          <p:nvPr/>
        </p:nvSpPr>
        <p:spPr bwMode="auto">
          <a:xfrm rot="18996717">
            <a:off x="8192365" y="2794496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" name="Freeform 108"/>
          <p:cNvSpPr>
            <a:spLocks/>
          </p:cNvSpPr>
          <p:nvPr/>
        </p:nvSpPr>
        <p:spPr bwMode="auto">
          <a:xfrm rot="18996717">
            <a:off x="8325466" y="2935665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0" name="Freeform 109"/>
          <p:cNvSpPr>
            <a:spLocks/>
          </p:cNvSpPr>
          <p:nvPr/>
        </p:nvSpPr>
        <p:spPr bwMode="auto">
          <a:xfrm rot="18996717">
            <a:off x="8458569" y="3074816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1" name="Freeform 110"/>
          <p:cNvSpPr>
            <a:spLocks/>
          </p:cNvSpPr>
          <p:nvPr/>
        </p:nvSpPr>
        <p:spPr bwMode="auto">
          <a:xfrm rot="18996717">
            <a:off x="8591670" y="3215985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2" name="Freeform 111"/>
          <p:cNvSpPr>
            <a:spLocks/>
          </p:cNvSpPr>
          <p:nvPr/>
        </p:nvSpPr>
        <p:spPr bwMode="auto">
          <a:xfrm rot="18996717" flipH="1">
            <a:off x="6427757" y="2548460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3" name="Freeform 112"/>
          <p:cNvSpPr>
            <a:spLocks/>
          </p:cNvSpPr>
          <p:nvPr/>
        </p:nvSpPr>
        <p:spPr bwMode="auto">
          <a:xfrm rot="18996717" flipH="1">
            <a:off x="6560860" y="2687611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Freeform 113"/>
          <p:cNvSpPr>
            <a:spLocks/>
          </p:cNvSpPr>
          <p:nvPr/>
        </p:nvSpPr>
        <p:spPr bwMode="auto">
          <a:xfrm rot="18996717" flipH="1">
            <a:off x="6693961" y="2828780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5" name="Freeform 114"/>
          <p:cNvSpPr>
            <a:spLocks/>
          </p:cNvSpPr>
          <p:nvPr/>
        </p:nvSpPr>
        <p:spPr bwMode="auto">
          <a:xfrm rot="18996717" flipH="1">
            <a:off x="6827063" y="2969948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6" name="Freeform 115"/>
          <p:cNvSpPr>
            <a:spLocks/>
          </p:cNvSpPr>
          <p:nvPr/>
        </p:nvSpPr>
        <p:spPr bwMode="auto">
          <a:xfrm rot="18996717" flipH="1">
            <a:off x="6960164" y="3111117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7" name="Freeform 116"/>
          <p:cNvSpPr>
            <a:spLocks/>
          </p:cNvSpPr>
          <p:nvPr/>
        </p:nvSpPr>
        <p:spPr bwMode="auto">
          <a:xfrm rot="18996717" flipH="1">
            <a:off x="7093267" y="325026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8" name="Freeform 118"/>
          <p:cNvSpPr>
            <a:spLocks/>
          </p:cNvSpPr>
          <p:nvPr/>
        </p:nvSpPr>
        <p:spPr bwMode="auto">
          <a:xfrm rot="18996717" flipH="1">
            <a:off x="7226368" y="3391437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9" name="Freeform 119"/>
          <p:cNvSpPr>
            <a:spLocks/>
          </p:cNvSpPr>
          <p:nvPr/>
        </p:nvSpPr>
        <p:spPr bwMode="auto">
          <a:xfrm rot="18996717" flipH="1">
            <a:off x="7359470" y="3532606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0" name="Freeform 120"/>
          <p:cNvSpPr>
            <a:spLocks/>
          </p:cNvSpPr>
          <p:nvPr/>
        </p:nvSpPr>
        <p:spPr bwMode="auto">
          <a:xfrm rot="18996717" flipH="1">
            <a:off x="7492571" y="3673774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1" name="Freeform 121"/>
          <p:cNvSpPr>
            <a:spLocks/>
          </p:cNvSpPr>
          <p:nvPr/>
        </p:nvSpPr>
        <p:spPr bwMode="auto">
          <a:xfrm rot="18996717" flipH="1">
            <a:off x="7625674" y="3812927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32" name="Straight Connector 14"/>
          <p:cNvCxnSpPr>
            <a:cxnSpLocks noChangeShapeType="1"/>
            <a:stCxn id="21" idx="0"/>
          </p:cNvCxnSpPr>
          <p:nvPr/>
        </p:nvCxnSpPr>
        <p:spPr bwMode="auto">
          <a:xfrm rot="18996717" flipH="1" flipV="1">
            <a:off x="7567189" y="3413621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133"/>
          <p:cNvCxnSpPr>
            <a:cxnSpLocks noChangeShapeType="1"/>
          </p:cNvCxnSpPr>
          <p:nvPr/>
        </p:nvCxnSpPr>
        <p:spPr bwMode="auto">
          <a:xfrm rot="18996717" flipH="1" flipV="1">
            <a:off x="7434088" y="3272453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134"/>
          <p:cNvCxnSpPr>
            <a:cxnSpLocks noChangeShapeType="1"/>
          </p:cNvCxnSpPr>
          <p:nvPr/>
        </p:nvCxnSpPr>
        <p:spPr bwMode="auto">
          <a:xfrm rot="18996717" flipH="1" flipV="1">
            <a:off x="7300986" y="3131283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135"/>
          <p:cNvCxnSpPr>
            <a:cxnSpLocks noChangeShapeType="1"/>
          </p:cNvCxnSpPr>
          <p:nvPr/>
        </p:nvCxnSpPr>
        <p:spPr bwMode="auto">
          <a:xfrm rot="18996717" flipH="1" flipV="1">
            <a:off x="7167885" y="2990116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136"/>
          <p:cNvCxnSpPr>
            <a:cxnSpLocks noChangeShapeType="1"/>
          </p:cNvCxnSpPr>
          <p:nvPr/>
        </p:nvCxnSpPr>
        <p:spPr bwMode="auto">
          <a:xfrm rot="18996717" flipH="1" flipV="1">
            <a:off x="7034782" y="2850963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137"/>
          <p:cNvCxnSpPr>
            <a:cxnSpLocks noChangeShapeType="1"/>
          </p:cNvCxnSpPr>
          <p:nvPr/>
        </p:nvCxnSpPr>
        <p:spPr bwMode="auto">
          <a:xfrm rot="18996717" flipH="1" flipV="1">
            <a:off x="6901681" y="2709795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138"/>
          <p:cNvCxnSpPr>
            <a:cxnSpLocks noChangeShapeType="1"/>
          </p:cNvCxnSpPr>
          <p:nvPr/>
        </p:nvCxnSpPr>
        <p:spPr bwMode="auto">
          <a:xfrm rot="18996717" flipH="1" flipV="1">
            <a:off x="6768579" y="2568626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39"/>
          <p:cNvCxnSpPr>
            <a:cxnSpLocks noChangeShapeType="1"/>
          </p:cNvCxnSpPr>
          <p:nvPr/>
        </p:nvCxnSpPr>
        <p:spPr bwMode="auto">
          <a:xfrm rot="18996717" flipH="1" flipV="1">
            <a:off x="6635478" y="2427458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140"/>
          <p:cNvCxnSpPr>
            <a:cxnSpLocks noChangeShapeType="1"/>
          </p:cNvCxnSpPr>
          <p:nvPr/>
        </p:nvCxnSpPr>
        <p:spPr bwMode="auto">
          <a:xfrm rot="18996717" flipH="1" flipV="1">
            <a:off x="6502375" y="2288306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141"/>
          <p:cNvCxnSpPr>
            <a:cxnSpLocks noChangeShapeType="1"/>
          </p:cNvCxnSpPr>
          <p:nvPr/>
        </p:nvCxnSpPr>
        <p:spPr bwMode="auto">
          <a:xfrm rot="18996717" flipH="1" flipV="1">
            <a:off x="6369274" y="2147137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136205"/>
          <p:cNvCxnSpPr>
            <a:cxnSpLocks noChangeShapeType="1"/>
          </p:cNvCxnSpPr>
          <p:nvPr/>
        </p:nvCxnSpPr>
        <p:spPr bwMode="auto">
          <a:xfrm flipH="1">
            <a:off x="7633760" y="4020646"/>
            <a:ext cx="199633" cy="14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3" name="Group 224"/>
          <p:cNvGrpSpPr>
            <a:grpSpLocks/>
          </p:cNvGrpSpPr>
          <p:nvPr/>
        </p:nvGrpSpPr>
        <p:grpSpPr bwMode="auto">
          <a:xfrm>
            <a:off x="7113433" y="2171337"/>
            <a:ext cx="193603" cy="193603"/>
            <a:chOff x="6146800" y="4191000"/>
            <a:chExt cx="152400" cy="152400"/>
          </a:xfrm>
        </p:grpSpPr>
        <p:cxnSp>
          <p:nvCxnSpPr>
            <p:cNvPr id="44" name="Straight Connector 13622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226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roup 229"/>
          <p:cNvGrpSpPr>
            <a:grpSpLocks/>
          </p:cNvGrpSpPr>
          <p:nvPr/>
        </p:nvGrpSpPr>
        <p:grpSpPr bwMode="auto">
          <a:xfrm>
            <a:off x="7403837" y="2655344"/>
            <a:ext cx="193603" cy="193603"/>
            <a:chOff x="6146800" y="4191000"/>
            <a:chExt cx="152400" cy="152400"/>
          </a:xfrm>
        </p:grpSpPr>
        <p:cxnSp>
          <p:nvCxnSpPr>
            <p:cNvPr id="47" name="Straight Connector 23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231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Group 232"/>
          <p:cNvGrpSpPr>
            <a:grpSpLocks/>
          </p:cNvGrpSpPr>
          <p:nvPr/>
        </p:nvGrpSpPr>
        <p:grpSpPr bwMode="auto">
          <a:xfrm>
            <a:off x="7791043" y="2848946"/>
            <a:ext cx="193603" cy="193603"/>
            <a:chOff x="6146800" y="4191000"/>
            <a:chExt cx="152400" cy="152400"/>
          </a:xfrm>
        </p:grpSpPr>
        <p:cxnSp>
          <p:nvCxnSpPr>
            <p:cNvPr id="50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55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010436"/>
              </p:ext>
            </p:extLst>
          </p:nvPr>
        </p:nvGraphicFramePr>
        <p:xfrm>
          <a:off x="8371850" y="3720158"/>
          <a:ext cx="419472" cy="38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12" name="Equation" r:id="rId4" imgW="165100" imgH="152400" progId="Equation.DSMT4">
                  <p:embed/>
                </p:oleObj>
              </mc:Choice>
              <mc:Fallback>
                <p:oleObj name="Equation" r:id="rId4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1850" y="3720158"/>
                        <a:ext cx="419472" cy="387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Freeform 2"/>
          <p:cNvSpPr>
            <a:spLocks/>
          </p:cNvSpPr>
          <p:nvPr/>
        </p:nvSpPr>
        <p:spPr bwMode="auto">
          <a:xfrm rot="14187812">
            <a:off x="6671777" y="2086637"/>
            <a:ext cx="794578" cy="992213"/>
          </a:xfrm>
          <a:custGeom>
            <a:avLst/>
            <a:gdLst>
              <a:gd name="T0" fmla="*/ 54754 w 1933226"/>
              <a:gd name="T1" fmla="*/ 81787 h 2414746"/>
              <a:gd name="T2" fmla="*/ 60349 w 1933226"/>
              <a:gd name="T3" fmla="*/ 68882 h 2414746"/>
              <a:gd name="T4" fmla="*/ 62932 w 1933226"/>
              <a:gd name="T5" fmla="*/ 61570 h 2414746"/>
              <a:gd name="T6" fmla="*/ 62501 w 1933226"/>
              <a:gd name="T7" fmla="*/ 47375 h 2414746"/>
              <a:gd name="T8" fmla="*/ 65514 w 1933226"/>
              <a:gd name="T9" fmla="*/ 27588 h 2414746"/>
              <a:gd name="T10" fmla="*/ 65514 w 1933226"/>
              <a:gd name="T11" fmla="*/ 18986 h 2414746"/>
              <a:gd name="T12" fmla="*/ 62501 w 1933226"/>
              <a:gd name="T13" fmla="*/ 15114 h 2414746"/>
              <a:gd name="T14" fmla="*/ 59058 w 1933226"/>
              <a:gd name="T15" fmla="*/ 19846 h 2414746"/>
              <a:gd name="T16" fmla="*/ 56045 w 1933226"/>
              <a:gd name="T17" fmla="*/ 30169 h 2414746"/>
              <a:gd name="T18" fmla="*/ 53033 w 1933226"/>
              <a:gd name="T19" fmla="*/ 40063 h 2414746"/>
              <a:gd name="T20" fmla="*/ 53894 w 1933226"/>
              <a:gd name="T21" fmla="*/ 26298 h 2414746"/>
              <a:gd name="T22" fmla="*/ 55185 w 1933226"/>
              <a:gd name="T23" fmla="*/ 16835 h 2414746"/>
              <a:gd name="T24" fmla="*/ 56476 w 1933226"/>
              <a:gd name="T25" fmla="*/ 7372 h 2414746"/>
              <a:gd name="T26" fmla="*/ 50881 w 1933226"/>
              <a:gd name="T27" fmla="*/ 3070 h 2414746"/>
              <a:gd name="T28" fmla="*/ 46147 w 1933226"/>
              <a:gd name="T29" fmla="*/ 8662 h 2414746"/>
              <a:gd name="T30" fmla="*/ 46147 w 1933226"/>
              <a:gd name="T31" fmla="*/ 16835 h 2414746"/>
              <a:gd name="T32" fmla="*/ 43134 w 1933226"/>
              <a:gd name="T33" fmla="*/ 33180 h 2414746"/>
              <a:gd name="T34" fmla="*/ 41412 w 1933226"/>
              <a:gd name="T35" fmla="*/ 37482 h 2414746"/>
              <a:gd name="T36" fmla="*/ 41412 w 1933226"/>
              <a:gd name="T37" fmla="*/ 27588 h 2414746"/>
              <a:gd name="T38" fmla="*/ 41412 w 1933226"/>
              <a:gd name="T39" fmla="*/ 12533 h 2414746"/>
              <a:gd name="T40" fmla="*/ 41412 w 1933226"/>
              <a:gd name="T41" fmla="*/ 2640 h 2414746"/>
              <a:gd name="T42" fmla="*/ 37969 w 1933226"/>
              <a:gd name="T43" fmla="*/ 59 h 2414746"/>
              <a:gd name="T44" fmla="*/ 33235 w 1933226"/>
              <a:gd name="T45" fmla="*/ 1350 h 2414746"/>
              <a:gd name="T46" fmla="*/ 33235 w 1933226"/>
              <a:gd name="T47" fmla="*/ 6942 h 2414746"/>
              <a:gd name="T48" fmla="*/ 33235 w 1933226"/>
              <a:gd name="T49" fmla="*/ 17695 h 2414746"/>
              <a:gd name="T50" fmla="*/ 33235 w 1933226"/>
              <a:gd name="T51" fmla="*/ 31030 h 2414746"/>
              <a:gd name="T52" fmla="*/ 31944 w 1933226"/>
              <a:gd name="T53" fmla="*/ 37482 h 2414746"/>
              <a:gd name="T54" fmla="*/ 29362 w 1933226"/>
              <a:gd name="T55" fmla="*/ 29309 h 2414746"/>
              <a:gd name="T56" fmla="*/ 28071 w 1933226"/>
              <a:gd name="T57" fmla="*/ 15975 h 2414746"/>
              <a:gd name="T58" fmla="*/ 27210 w 1933226"/>
              <a:gd name="T59" fmla="*/ 9092 h 2414746"/>
              <a:gd name="T60" fmla="*/ 23767 w 1933226"/>
              <a:gd name="T61" fmla="*/ 4360 h 2414746"/>
              <a:gd name="T62" fmla="*/ 20324 w 1933226"/>
              <a:gd name="T63" fmla="*/ 4360 h 2414746"/>
              <a:gd name="T64" fmla="*/ 17311 w 1933226"/>
              <a:gd name="T65" fmla="*/ 6511 h 2414746"/>
              <a:gd name="T66" fmla="*/ 17311 w 1933226"/>
              <a:gd name="T67" fmla="*/ 10813 h 2414746"/>
              <a:gd name="T68" fmla="*/ 19033 w 1933226"/>
              <a:gd name="T69" fmla="*/ 19416 h 2414746"/>
              <a:gd name="T70" fmla="*/ 19033 w 1933226"/>
              <a:gd name="T71" fmla="*/ 28879 h 2414746"/>
              <a:gd name="T72" fmla="*/ 22045 w 1933226"/>
              <a:gd name="T73" fmla="*/ 46945 h 2414746"/>
              <a:gd name="T74" fmla="*/ 10425 w 1933226"/>
              <a:gd name="T75" fmla="*/ 42643 h 2414746"/>
              <a:gd name="T76" fmla="*/ 957 w 1933226"/>
              <a:gd name="T77" fmla="*/ 45654 h 2414746"/>
              <a:gd name="T78" fmla="*/ 957 w 1933226"/>
              <a:gd name="T79" fmla="*/ 50816 h 2414746"/>
              <a:gd name="T80" fmla="*/ 6551 w 1933226"/>
              <a:gd name="T81" fmla="*/ 53397 h 2414746"/>
              <a:gd name="T82" fmla="*/ 14729 w 1933226"/>
              <a:gd name="T83" fmla="*/ 54257 h 2414746"/>
              <a:gd name="T84" fmla="*/ 20324 w 1933226"/>
              <a:gd name="T85" fmla="*/ 62000 h 2414746"/>
              <a:gd name="T86" fmla="*/ 23767 w 1933226"/>
              <a:gd name="T87" fmla="*/ 69743 h 2414746"/>
              <a:gd name="T88" fmla="*/ 27210 w 1933226"/>
              <a:gd name="T89" fmla="*/ 81356 h 24147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33226" h="2414746">
                <a:moveTo>
                  <a:pt x="1615726" y="2414746"/>
                </a:moveTo>
                <a:cubicBezTo>
                  <a:pt x="1678167" y="2273987"/>
                  <a:pt x="1740609" y="2133229"/>
                  <a:pt x="1780826" y="2033746"/>
                </a:cubicBezTo>
                <a:cubicBezTo>
                  <a:pt x="1821043" y="1934263"/>
                  <a:pt x="1846443" y="1923679"/>
                  <a:pt x="1857026" y="1817846"/>
                </a:cubicBezTo>
                <a:cubicBezTo>
                  <a:pt x="1867609" y="1712013"/>
                  <a:pt x="1831626" y="1565963"/>
                  <a:pt x="1844326" y="1398746"/>
                </a:cubicBezTo>
                <a:cubicBezTo>
                  <a:pt x="1857026" y="1231529"/>
                  <a:pt x="1918409" y="954246"/>
                  <a:pt x="1933226" y="814546"/>
                </a:cubicBezTo>
                <a:cubicBezTo>
                  <a:pt x="1948043" y="674846"/>
                  <a:pt x="1948043" y="621929"/>
                  <a:pt x="1933226" y="560546"/>
                </a:cubicBezTo>
                <a:cubicBezTo>
                  <a:pt x="1918409" y="499163"/>
                  <a:pt x="1876076" y="442013"/>
                  <a:pt x="1844326" y="446246"/>
                </a:cubicBezTo>
                <a:cubicBezTo>
                  <a:pt x="1812576" y="450479"/>
                  <a:pt x="1774476" y="511863"/>
                  <a:pt x="1742726" y="585946"/>
                </a:cubicBezTo>
                <a:cubicBezTo>
                  <a:pt x="1710976" y="660029"/>
                  <a:pt x="1683459" y="791263"/>
                  <a:pt x="1653826" y="890746"/>
                </a:cubicBezTo>
                <a:cubicBezTo>
                  <a:pt x="1624193" y="990229"/>
                  <a:pt x="1575509" y="1201896"/>
                  <a:pt x="1564926" y="1182846"/>
                </a:cubicBezTo>
                <a:cubicBezTo>
                  <a:pt x="1554343" y="1163796"/>
                  <a:pt x="1579743" y="890746"/>
                  <a:pt x="1590326" y="776446"/>
                </a:cubicBezTo>
                <a:cubicBezTo>
                  <a:pt x="1600909" y="662146"/>
                  <a:pt x="1628426" y="497046"/>
                  <a:pt x="1628426" y="497046"/>
                </a:cubicBezTo>
                <a:cubicBezTo>
                  <a:pt x="1641126" y="403913"/>
                  <a:pt x="1687693" y="285379"/>
                  <a:pt x="1666526" y="217646"/>
                </a:cubicBezTo>
                <a:cubicBezTo>
                  <a:pt x="1645359" y="149913"/>
                  <a:pt x="1552226" y="84296"/>
                  <a:pt x="1501426" y="90646"/>
                </a:cubicBezTo>
                <a:cubicBezTo>
                  <a:pt x="1450626" y="96996"/>
                  <a:pt x="1385009" y="188013"/>
                  <a:pt x="1361726" y="255746"/>
                </a:cubicBezTo>
                <a:cubicBezTo>
                  <a:pt x="1338443" y="323479"/>
                  <a:pt x="1376543" y="376396"/>
                  <a:pt x="1361726" y="497046"/>
                </a:cubicBezTo>
                <a:cubicBezTo>
                  <a:pt x="1346909" y="617696"/>
                  <a:pt x="1296109" y="878046"/>
                  <a:pt x="1272826" y="979646"/>
                </a:cubicBezTo>
                <a:cubicBezTo>
                  <a:pt x="1249543" y="1081246"/>
                  <a:pt x="1230493" y="1134163"/>
                  <a:pt x="1222026" y="1106646"/>
                </a:cubicBezTo>
                <a:cubicBezTo>
                  <a:pt x="1213559" y="1079129"/>
                  <a:pt x="1222026" y="814546"/>
                  <a:pt x="1222026" y="814546"/>
                </a:cubicBezTo>
                <a:lnTo>
                  <a:pt x="1222026" y="370046"/>
                </a:lnTo>
                <a:cubicBezTo>
                  <a:pt x="1222026" y="247279"/>
                  <a:pt x="1238959" y="139329"/>
                  <a:pt x="1222026" y="77946"/>
                </a:cubicBezTo>
                <a:cubicBezTo>
                  <a:pt x="1205093" y="16563"/>
                  <a:pt x="1160643" y="8096"/>
                  <a:pt x="1120426" y="1746"/>
                </a:cubicBezTo>
                <a:cubicBezTo>
                  <a:pt x="1080209" y="-4604"/>
                  <a:pt x="1004009" y="5979"/>
                  <a:pt x="980726" y="39846"/>
                </a:cubicBezTo>
                <a:cubicBezTo>
                  <a:pt x="957443" y="73713"/>
                  <a:pt x="980726" y="204946"/>
                  <a:pt x="980726" y="204946"/>
                </a:cubicBezTo>
                <a:lnTo>
                  <a:pt x="980726" y="522446"/>
                </a:lnTo>
                <a:cubicBezTo>
                  <a:pt x="980726" y="640979"/>
                  <a:pt x="987076" y="818779"/>
                  <a:pt x="980726" y="916146"/>
                </a:cubicBezTo>
                <a:cubicBezTo>
                  <a:pt x="974376" y="1013513"/>
                  <a:pt x="961676" y="1115113"/>
                  <a:pt x="942626" y="1106646"/>
                </a:cubicBezTo>
                <a:cubicBezTo>
                  <a:pt x="923576" y="1098179"/>
                  <a:pt x="885476" y="971179"/>
                  <a:pt x="866426" y="865346"/>
                </a:cubicBezTo>
                <a:cubicBezTo>
                  <a:pt x="847376" y="759513"/>
                  <a:pt x="838909" y="571129"/>
                  <a:pt x="828326" y="471646"/>
                </a:cubicBezTo>
                <a:cubicBezTo>
                  <a:pt x="817743" y="372163"/>
                  <a:pt x="824093" y="325596"/>
                  <a:pt x="802926" y="268446"/>
                </a:cubicBezTo>
                <a:cubicBezTo>
                  <a:pt x="781759" y="211296"/>
                  <a:pt x="735193" y="152029"/>
                  <a:pt x="701326" y="128746"/>
                </a:cubicBezTo>
                <a:cubicBezTo>
                  <a:pt x="667459" y="105463"/>
                  <a:pt x="631476" y="118163"/>
                  <a:pt x="599726" y="128746"/>
                </a:cubicBezTo>
                <a:cubicBezTo>
                  <a:pt x="567976" y="139329"/>
                  <a:pt x="525643" y="160496"/>
                  <a:pt x="510826" y="192246"/>
                </a:cubicBezTo>
                <a:cubicBezTo>
                  <a:pt x="496009" y="223996"/>
                  <a:pt x="502359" y="255746"/>
                  <a:pt x="510826" y="319246"/>
                </a:cubicBezTo>
                <a:cubicBezTo>
                  <a:pt x="519293" y="382746"/>
                  <a:pt x="553159" y="484346"/>
                  <a:pt x="561626" y="573246"/>
                </a:cubicBezTo>
                <a:cubicBezTo>
                  <a:pt x="570093" y="662146"/>
                  <a:pt x="546809" y="717179"/>
                  <a:pt x="561626" y="852646"/>
                </a:cubicBezTo>
                <a:cubicBezTo>
                  <a:pt x="576443" y="988113"/>
                  <a:pt x="692859" y="1318313"/>
                  <a:pt x="650526" y="1386046"/>
                </a:cubicBezTo>
                <a:cubicBezTo>
                  <a:pt x="608193" y="1453779"/>
                  <a:pt x="411343" y="1265396"/>
                  <a:pt x="307626" y="1259046"/>
                </a:cubicBezTo>
                <a:cubicBezTo>
                  <a:pt x="203909" y="1252696"/>
                  <a:pt x="74793" y="1307729"/>
                  <a:pt x="28226" y="1347946"/>
                </a:cubicBezTo>
                <a:cubicBezTo>
                  <a:pt x="-18341" y="1388163"/>
                  <a:pt x="709" y="1462246"/>
                  <a:pt x="28226" y="1500346"/>
                </a:cubicBezTo>
                <a:cubicBezTo>
                  <a:pt x="55743" y="1538446"/>
                  <a:pt x="125593" y="1559613"/>
                  <a:pt x="193326" y="1576546"/>
                </a:cubicBezTo>
                <a:cubicBezTo>
                  <a:pt x="261059" y="1593479"/>
                  <a:pt x="366893" y="1559613"/>
                  <a:pt x="434626" y="1601946"/>
                </a:cubicBezTo>
                <a:cubicBezTo>
                  <a:pt x="502359" y="1644279"/>
                  <a:pt x="555276" y="1754346"/>
                  <a:pt x="599726" y="1830546"/>
                </a:cubicBezTo>
                <a:cubicBezTo>
                  <a:pt x="644176" y="1906746"/>
                  <a:pt x="667459" y="1963896"/>
                  <a:pt x="701326" y="2059146"/>
                </a:cubicBezTo>
                <a:cubicBezTo>
                  <a:pt x="735193" y="2154396"/>
                  <a:pt x="802926" y="2402046"/>
                  <a:pt x="802926" y="2402046"/>
                </a:cubicBezTo>
              </a:path>
            </a:pathLst>
          </a:cu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57" name="Straight Arrow Connector 5"/>
          <p:cNvCxnSpPr>
            <a:cxnSpLocks noChangeShapeType="1"/>
          </p:cNvCxnSpPr>
          <p:nvPr/>
        </p:nvCxnSpPr>
        <p:spPr bwMode="auto">
          <a:xfrm>
            <a:off x="7403837" y="2945748"/>
            <a:ext cx="387205" cy="387205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142"/>
          <p:cNvCxnSpPr>
            <a:cxnSpLocks noChangeShapeType="1"/>
          </p:cNvCxnSpPr>
          <p:nvPr/>
        </p:nvCxnSpPr>
        <p:spPr bwMode="auto">
          <a:xfrm rot="18996717" flipH="1" flipV="1">
            <a:off x="6687911" y="1923284"/>
            <a:ext cx="580808" cy="1331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" name="Group 232"/>
          <p:cNvGrpSpPr>
            <a:grpSpLocks/>
          </p:cNvGrpSpPr>
          <p:nvPr/>
        </p:nvGrpSpPr>
        <p:grpSpPr bwMode="auto">
          <a:xfrm>
            <a:off x="7972127" y="3189465"/>
            <a:ext cx="193603" cy="193603"/>
            <a:chOff x="6146800" y="4191000"/>
            <a:chExt cx="152400" cy="152400"/>
          </a:xfrm>
        </p:grpSpPr>
        <p:cxnSp>
          <p:nvCxnSpPr>
            <p:cNvPr id="60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5672277" y="3408022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d</a:t>
            </a:r>
            <a:r>
              <a:rPr lang="en-US" sz="1600" dirty="0" smtClean="0">
                <a:solidFill>
                  <a:srgbClr val="0000FF"/>
                </a:solidFill>
                <a:latin typeface="Apple Chancery"/>
                <a:cs typeface="Apple Chancery"/>
              </a:rPr>
              <a:t>irection of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964003" y="3650772"/>
            <a:ext cx="6513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7558474" y="4163856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his end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endParaRPr lang="en-US" sz="1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7487921" y="4401254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coil acts like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7508906" y="4646731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north pole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680200" y="3238500"/>
            <a:ext cx="739365" cy="495300"/>
          </a:xfrm>
          <a:custGeom>
            <a:avLst/>
            <a:gdLst>
              <a:gd name="connsiteX0" fmla="*/ 685800 w 739365"/>
              <a:gd name="connsiteY0" fmla="*/ 0 h 495300"/>
              <a:gd name="connsiteX1" fmla="*/ 266700 w 739365"/>
              <a:gd name="connsiteY1" fmla="*/ 152400 h 495300"/>
              <a:gd name="connsiteX2" fmla="*/ 736600 w 739365"/>
              <a:gd name="connsiteY2" fmla="*/ 254000 h 495300"/>
              <a:gd name="connsiteX3" fmla="*/ 0 w 739365"/>
              <a:gd name="connsiteY3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365" h="495300">
                <a:moveTo>
                  <a:pt x="685800" y="0"/>
                </a:moveTo>
                <a:cubicBezTo>
                  <a:pt x="472016" y="55033"/>
                  <a:pt x="258233" y="110067"/>
                  <a:pt x="266700" y="152400"/>
                </a:cubicBezTo>
                <a:cubicBezTo>
                  <a:pt x="275167" y="194733"/>
                  <a:pt x="781050" y="196850"/>
                  <a:pt x="736600" y="254000"/>
                </a:cubicBezTo>
                <a:cubicBezTo>
                  <a:pt x="692150" y="311150"/>
                  <a:pt x="0" y="495300"/>
                  <a:pt x="0" y="495300"/>
                </a:cubicBezTo>
              </a:path>
            </a:pathLst>
          </a:cu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346167" y="3076249"/>
            <a:ext cx="51783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 handy trick </a:t>
            </a:r>
            <a:r>
              <a:rPr lang="en-US" sz="2000" dirty="0" smtClean="0">
                <a:latin typeface="Times New Roman"/>
                <a:cs typeface="Times New Roman"/>
              </a:rPr>
              <a:t>to determine the direction of a current carrying wire’s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to lay your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right hand on the coil with your fingers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following the direction of current in the coil</a:t>
            </a:r>
            <a:r>
              <a:rPr lang="en-US" sz="2000" dirty="0" smtClean="0">
                <a:latin typeface="Times New Roman"/>
                <a:cs typeface="Times New Roman"/>
              </a:rPr>
              <a:t>. 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in which your extended right-thumb points identifies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the coil’s B-fld.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333467" y="5057017"/>
            <a:ext cx="84578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 that </a:t>
            </a:r>
            <a:r>
              <a:rPr lang="en-US" sz="2000" dirty="0" smtClean="0">
                <a:latin typeface="Times New Roman"/>
                <a:cs typeface="Times New Roman"/>
              </a:rPr>
              <a:t>with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extending along the axis as it does,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coil’s ends look like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north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south poles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346167" y="5841103"/>
            <a:ext cx="8457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With that, </a:t>
            </a:r>
            <a:r>
              <a:rPr lang="en-US" sz="2000" dirty="0" smtClean="0">
                <a:latin typeface="Times New Roman"/>
                <a:cs typeface="Times New Roman"/>
              </a:rPr>
              <a:t>consider the following: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935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6" grpId="0" animBg="1"/>
      <p:bldP spid="62" grpId="0"/>
      <p:bldP spid="63" grpId="0"/>
      <p:bldP spid="64" grpId="0"/>
      <p:bldP spid="65" grpId="0"/>
      <p:bldP spid="66" grpId="0"/>
      <p:bldP spid="4" grpId="0" animBg="1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304800" y="341055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As positive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carriers move onto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wire </a:t>
            </a:r>
            <a:r>
              <a:rPr lang="en-US" sz="2000" dirty="0" smtClean="0">
                <a:latin typeface="Times New Roman"/>
                <a:cs typeface="Times New Roman"/>
              </a:rPr>
              <a:t>(with electrons assumed stationary), </a:t>
            </a:r>
            <a:r>
              <a:rPr lang="en-US" sz="2000" dirty="0">
                <a:latin typeface="Times New Roman"/>
                <a:cs typeface="Times New Roman"/>
              </a:rPr>
              <a:t>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equal number of positive charge carriers move off the wire</a:t>
            </a:r>
            <a:r>
              <a:rPr lang="en-US" sz="2000" dirty="0">
                <a:latin typeface="Times New Roman"/>
                <a:cs typeface="Times New Roman"/>
              </a:rPr>
              <a:t>.  That means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number of positive and negative charge stays even throughout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time</a:t>
            </a:r>
            <a:r>
              <a:rPr lang="en-US" sz="2000" dirty="0" smtClean="0">
                <a:latin typeface="Times New Roman"/>
                <a:cs typeface="Times New Roman"/>
              </a:rPr>
              <a:t>,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wire</a:t>
            </a:r>
            <a:r>
              <a:rPr lang="en-US" sz="2000" dirty="0" smtClean="0">
                <a:latin typeface="Times New Roman"/>
                <a:cs typeface="Times New Roman"/>
              </a:rPr>
              <a:t> stays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electrically neutral</a:t>
            </a:r>
            <a:r>
              <a:rPr lang="en-US" sz="2000" dirty="0" smtClean="0">
                <a:latin typeface="Times New Roman"/>
                <a:cs typeface="Times New Roman"/>
              </a:rPr>
              <a:t>, and there’s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no good reason for the moving test charge to feel a force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But it does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This led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early theorists to conclude </a:t>
            </a:r>
            <a:r>
              <a:rPr lang="en-US" sz="2000" dirty="0">
                <a:latin typeface="Times New Roman"/>
                <a:cs typeface="Times New Roman"/>
              </a:rPr>
              <a:t>that there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must be a force</a:t>
            </a:r>
            <a:r>
              <a:rPr lang="en-US" sz="2000" dirty="0">
                <a:latin typeface="Times New Roman"/>
                <a:cs typeface="Times New Roman"/>
              </a:rPr>
              <a:t>,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magnetic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force</a:t>
            </a:r>
            <a:r>
              <a:rPr lang="en-US" sz="2000" dirty="0">
                <a:latin typeface="Times New Roman"/>
                <a:cs typeface="Times New Roman"/>
              </a:rPr>
              <a:t>, affecting the moving </a:t>
            </a:r>
            <a:r>
              <a:rPr lang="en-US" sz="2000" dirty="0" smtClean="0">
                <a:latin typeface="Times New Roman"/>
                <a:cs typeface="Times New Roman"/>
              </a:rPr>
              <a:t>charge . . . 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latin typeface="Times New Roman"/>
                <a:cs typeface="Times New Roman"/>
              </a:rPr>
              <a:t>xcept </a:t>
            </a:r>
            <a:r>
              <a:rPr lang="en-US" sz="2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that </a:t>
            </a:r>
            <a:r>
              <a:rPr lang="en-US" sz="2000" dirty="0">
                <a:solidFill>
                  <a:srgbClr val="3366FF"/>
                </a:solidFill>
                <a:latin typeface="Times New Roman"/>
                <a:cs typeface="Times New Roman"/>
              </a:rPr>
              <a:t>isn’</a:t>
            </a:r>
            <a:r>
              <a:rPr lang="en-US" altLang="ja-JP" sz="2000" dirty="0">
                <a:solidFill>
                  <a:srgbClr val="3366FF"/>
                </a:solidFill>
                <a:latin typeface="Times New Roman"/>
                <a:cs typeface="Times New Roman"/>
              </a:rPr>
              <a:t>t what’s really happening </a:t>
            </a:r>
            <a:r>
              <a:rPr lang="en-US" altLang="ja-JP" sz="2000" dirty="0">
                <a:latin typeface="Times New Roman"/>
                <a:cs typeface="Times New Roman"/>
              </a:rPr>
              <a:t>here.  To see this, we have to look at the situation through the perspective of the moving charge     </a:t>
            </a:r>
            <a:r>
              <a:rPr lang="en-US" altLang="ja-JP" sz="2000" dirty="0" smtClean="0">
                <a:latin typeface="Times New Roman"/>
                <a:cs typeface="Times New Roman"/>
              </a:rPr>
              <a:t>.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 flipH="1">
            <a:off x="304800" y="52451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533400" y="5702300"/>
            <a:ext cx="2319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latin typeface="Times New Roman"/>
                <a:cs typeface="Times New Roman"/>
              </a:rPr>
              <a:t>assume </a:t>
            </a:r>
            <a:r>
              <a:rPr lang="en-US" sz="1800" dirty="0">
                <a:latin typeface="Times New Roman"/>
                <a:cs typeface="Times New Roman"/>
              </a:rPr>
              <a:t>velocity of positive charge is </a:t>
            </a:r>
          </a:p>
        </p:txBody>
      </p:sp>
      <p:grpSp>
        <p:nvGrpSpPr>
          <p:cNvPr id="15365" name="Group 30"/>
          <p:cNvGrpSpPr>
            <a:grpSpLocks/>
          </p:cNvGrpSpPr>
          <p:nvPr/>
        </p:nvGrpSpPr>
        <p:grpSpPr bwMode="auto">
          <a:xfrm>
            <a:off x="2028825" y="4254500"/>
            <a:ext cx="395288" cy="457200"/>
            <a:chOff x="432" y="2544"/>
            <a:chExt cx="249" cy="288"/>
          </a:xfrm>
        </p:grpSpPr>
        <p:sp>
          <p:nvSpPr>
            <p:cNvPr id="15434" name="Text Box 31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35" name="Text Box 32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66" name="Group 33"/>
          <p:cNvGrpSpPr>
            <a:grpSpLocks/>
          </p:cNvGrpSpPr>
          <p:nvPr/>
        </p:nvGrpSpPr>
        <p:grpSpPr bwMode="auto">
          <a:xfrm>
            <a:off x="2700338" y="4254500"/>
            <a:ext cx="395287" cy="457200"/>
            <a:chOff x="432" y="2544"/>
            <a:chExt cx="249" cy="288"/>
          </a:xfrm>
        </p:grpSpPr>
        <p:sp>
          <p:nvSpPr>
            <p:cNvPr id="15432" name="Text Box 34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33" name="Text Box 35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67" name="Group 36"/>
          <p:cNvGrpSpPr>
            <a:grpSpLocks/>
          </p:cNvGrpSpPr>
          <p:nvPr/>
        </p:nvGrpSpPr>
        <p:grpSpPr bwMode="auto">
          <a:xfrm>
            <a:off x="3371850" y="4254500"/>
            <a:ext cx="395288" cy="457200"/>
            <a:chOff x="432" y="2544"/>
            <a:chExt cx="249" cy="288"/>
          </a:xfrm>
        </p:grpSpPr>
        <p:sp>
          <p:nvSpPr>
            <p:cNvPr id="15430" name="Text Box 37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31" name="Text Box 38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68" name="Group 39"/>
          <p:cNvGrpSpPr>
            <a:grpSpLocks/>
          </p:cNvGrpSpPr>
          <p:nvPr/>
        </p:nvGrpSpPr>
        <p:grpSpPr bwMode="auto">
          <a:xfrm>
            <a:off x="4043363" y="4254500"/>
            <a:ext cx="395287" cy="457200"/>
            <a:chOff x="432" y="2544"/>
            <a:chExt cx="249" cy="288"/>
          </a:xfrm>
        </p:grpSpPr>
        <p:sp>
          <p:nvSpPr>
            <p:cNvPr id="15428" name="Text Box 40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29" name="Text Box 41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69" name="Group 42"/>
          <p:cNvGrpSpPr>
            <a:grpSpLocks/>
          </p:cNvGrpSpPr>
          <p:nvPr/>
        </p:nvGrpSpPr>
        <p:grpSpPr bwMode="auto">
          <a:xfrm>
            <a:off x="4714875" y="4254500"/>
            <a:ext cx="395288" cy="457200"/>
            <a:chOff x="432" y="2544"/>
            <a:chExt cx="249" cy="288"/>
          </a:xfrm>
        </p:grpSpPr>
        <p:sp>
          <p:nvSpPr>
            <p:cNvPr id="15426" name="Text Box 43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27" name="Text Box 44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0" name="Group 45"/>
          <p:cNvGrpSpPr>
            <a:grpSpLocks/>
          </p:cNvGrpSpPr>
          <p:nvPr/>
        </p:nvGrpSpPr>
        <p:grpSpPr bwMode="auto">
          <a:xfrm>
            <a:off x="5386388" y="4254500"/>
            <a:ext cx="395287" cy="457200"/>
            <a:chOff x="432" y="2544"/>
            <a:chExt cx="249" cy="288"/>
          </a:xfrm>
        </p:grpSpPr>
        <p:sp>
          <p:nvSpPr>
            <p:cNvPr id="15424" name="Text Box 46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25" name="Text Box 47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1" name="Group 48"/>
          <p:cNvGrpSpPr>
            <a:grpSpLocks/>
          </p:cNvGrpSpPr>
          <p:nvPr/>
        </p:nvGrpSpPr>
        <p:grpSpPr bwMode="auto">
          <a:xfrm>
            <a:off x="6057900" y="4254500"/>
            <a:ext cx="395288" cy="457200"/>
            <a:chOff x="432" y="2544"/>
            <a:chExt cx="249" cy="288"/>
          </a:xfrm>
        </p:grpSpPr>
        <p:sp>
          <p:nvSpPr>
            <p:cNvPr id="15422" name="Text Box 49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23" name="Text Box 50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2" name="Group 51"/>
          <p:cNvGrpSpPr>
            <a:grpSpLocks/>
          </p:cNvGrpSpPr>
          <p:nvPr/>
        </p:nvGrpSpPr>
        <p:grpSpPr bwMode="auto">
          <a:xfrm>
            <a:off x="6729413" y="4254500"/>
            <a:ext cx="395287" cy="457200"/>
            <a:chOff x="432" y="2544"/>
            <a:chExt cx="249" cy="288"/>
          </a:xfrm>
        </p:grpSpPr>
        <p:sp>
          <p:nvSpPr>
            <p:cNvPr id="15420" name="Text Box 52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21" name="Text Box 53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3" name="Group 54"/>
          <p:cNvGrpSpPr>
            <a:grpSpLocks/>
          </p:cNvGrpSpPr>
          <p:nvPr/>
        </p:nvGrpSpPr>
        <p:grpSpPr bwMode="auto">
          <a:xfrm>
            <a:off x="7400925" y="4254500"/>
            <a:ext cx="395288" cy="457200"/>
            <a:chOff x="432" y="2544"/>
            <a:chExt cx="249" cy="288"/>
          </a:xfrm>
        </p:grpSpPr>
        <p:sp>
          <p:nvSpPr>
            <p:cNvPr id="15418" name="Text Box 55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19" name="Text Box 56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4" name="Group 57"/>
          <p:cNvGrpSpPr>
            <a:grpSpLocks/>
          </p:cNvGrpSpPr>
          <p:nvPr/>
        </p:nvGrpSpPr>
        <p:grpSpPr bwMode="auto">
          <a:xfrm>
            <a:off x="8072438" y="4254500"/>
            <a:ext cx="395287" cy="457200"/>
            <a:chOff x="432" y="2544"/>
            <a:chExt cx="249" cy="288"/>
          </a:xfrm>
        </p:grpSpPr>
        <p:sp>
          <p:nvSpPr>
            <p:cNvPr id="15416" name="Text Box 58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17" name="Text Box 59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5" name="Group 63"/>
          <p:cNvGrpSpPr>
            <a:grpSpLocks/>
          </p:cNvGrpSpPr>
          <p:nvPr/>
        </p:nvGrpSpPr>
        <p:grpSpPr bwMode="auto">
          <a:xfrm>
            <a:off x="2074863" y="5016500"/>
            <a:ext cx="439737" cy="401638"/>
            <a:chOff x="432" y="2976"/>
            <a:chExt cx="277" cy="253"/>
          </a:xfrm>
        </p:grpSpPr>
        <p:sp>
          <p:nvSpPr>
            <p:cNvPr id="15414" name="Text Box 64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15" name="Text Box 65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76" name="Group 66"/>
          <p:cNvGrpSpPr>
            <a:grpSpLocks/>
          </p:cNvGrpSpPr>
          <p:nvPr/>
        </p:nvGrpSpPr>
        <p:grpSpPr bwMode="auto">
          <a:xfrm>
            <a:off x="2743200" y="5016500"/>
            <a:ext cx="439738" cy="401638"/>
            <a:chOff x="432" y="2976"/>
            <a:chExt cx="277" cy="253"/>
          </a:xfrm>
        </p:grpSpPr>
        <p:sp>
          <p:nvSpPr>
            <p:cNvPr id="15412" name="Text Box 67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13" name="Text Box 68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77" name="Group 69"/>
          <p:cNvGrpSpPr>
            <a:grpSpLocks/>
          </p:cNvGrpSpPr>
          <p:nvPr/>
        </p:nvGrpSpPr>
        <p:grpSpPr bwMode="auto">
          <a:xfrm>
            <a:off x="3352800" y="5016500"/>
            <a:ext cx="439738" cy="401638"/>
            <a:chOff x="432" y="2976"/>
            <a:chExt cx="277" cy="253"/>
          </a:xfrm>
        </p:grpSpPr>
        <p:sp>
          <p:nvSpPr>
            <p:cNvPr id="15410" name="Text Box 70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11" name="Text Box 71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78" name="Group 72"/>
          <p:cNvGrpSpPr>
            <a:grpSpLocks/>
          </p:cNvGrpSpPr>
          <p:nvPr/>
        </p:nvGrpSpPr>
        <p:grpSpPr bwMode="auto">
          <a:xfrm>
            <a:off x="4056063" y="5016500"/>
            <a:ext cx="439737" cy="401638"/>
            <a:chOff x="432" y="2976"/>
            <a:chExt cx="277" cy="253"/>
          </a:xfrm>
        </p:grpSpPr>
        <p:sp>
          <p:nvSpPr>
            <p:cNvPr id="15408" name="Text Box 73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09" name="Text Box 74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79" name="Group 75"/>
          <p:cNvGrpSpPr>
            <a:grpSpLocks/>
          </p:cNvGrpSpPr>
          <p:nvPr/>
        </p:nvGrpSpPr>
        <p:grpSpPr bwMode="auto">
          <a:xfrm>
            <a:off x="4759325" y="5016500"/>
            <a:ext cx="439738" cy="401638"/>
            <a:chOff x="432" y="2976"/>
            <a:chExt cx="277" cy="253"/>
          </a:xfrm>
        </p:grpSpPr>
        <p:sp>
          <p:nvSpPr>
            <p:cNvPr id="15406" name="Text Box 76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07" name="Text Box 77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80" name="Group 78"/>
          <p:cNvGrpSpPr>
            <a:grpSpLocks/>
          </p:cNvGrpSpPr>
          <p:nvPr/>
        </p:nvGrpSpPr>
        <p:grpSpPr bwMode="auto">
          <a:xfrm>
            <a:off x="5351463" y="5016500"/>
            <a:ext cx="439737" cy="401638"/>
            <a:chOff x="432" y="2976"/>
            <a:chExt cx="277" cy="253"/>
          </a:xfrm>
        </p:grpSpPr>
        <p:sp>
          <p:nvSpPr>
            <p:cNvPr id="15404" name="Text Box 79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05" name="Text Box 80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81" name="Group 81"/>
          <p:cNvGrpSpPr>
            <a:grpSpLocks/>
          </p:cNvGrpSpPr>
          <p:nvPr/>
        </p:nvGrpSpPr>
        <p:grpSpPr bwMode="auto">
          <a:xfrm>
            <a:off x="6037263" y="5016500"/>
            <a:ext cx="439737" cy="401638"/>
            <a:chOff x="432" y="2976"/>
            <a:chExt cx="277" cy="253"/>
          </a:xfrm>
        </p:grpSpPr>
        <p:sp>
          <p:nvSpPr>
            <p:cNvPr id="15402" name="Text Box 82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03" name="Text Box 83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82" name="Group 84"/>
          <p:cNvGrpSpPr>
            <a:grpSpLocks/>
          </p:cNvGrpSpPr>
          <p:nvPr/>
        </p:nvGrpSpPr>
        <p:grpSpPr bwMode="auto">
          <a:xfrm>
            <a:off x="6781800" y="5016500"/>
            <a:ext cx="439738" cy="401638"/>
            <a:chOff x="432" y="2976"/>
            <a:chExt cx="277" cy="253"/>
          </a:xfrm>
        </p:grpSpPr>
        <p:sp>
          <p:nvSpPr>
            <p:cNvPr id="15400" name="Text Box 85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01" name="Text Box 86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83" name="Group 87"/>
          <p:cNvGrpSpPr>
            <a:grpSpLocks/>
          </p:cNvGrpSpPr>
          <p:nvPr/>
        </p:nvGrpSpPr>
        <p:grpSpPr bwMode="auto">
          <a:xfrm>
            <a:off x="7391400" y="5016500"/>
            <a:ext cx="439738" cy="401638"/>
            <a:chOff x="432" y="2976"/>
            <a:chExt cx="277" cy="253"/>
          </a:xfrm>
        </p:grpSpPr>
        <p:sp>
          <p:nvSpPr>
            <p:cNvPr id="15398" name="Text Box 88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399" name="Text Box 89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84" name="Group 90"/>
          <p:cNvGrpSpPr>
            <a:grpSpLocks/>
          </p:cNvGrpSpPr>
          <p:nvPr/>
        </p:nvGrpSpPr>
        <p:grpSpPr bwMode="auto">
          <a:xfrm>
            <a:off x="8077200" y="5016500"/>
            <a:ext cx="439738" cy="401638"/>
            <a:chOff x="432" y="2976"/>
            <a:chExt cx="277" cy="253"/>
          </a:xfrm>
        </p:grpSpPr>
        <p:sp>
          <p:nvSpPr>
            <p:cNvPr id="15396" name="Text Box 91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397" name="Text Box 92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aphicFrame>
        <p:nvGraphicFramePr>
          <p:cNvPr id="153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520415"/>
              </p:ext>
            </p:extLst>
          </p:nvPr>
        </p:nvGraphicFramePr>
        <p:xfrm>
          <a:off x="609600" y="4864100"/>
          <a:ext cx="333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745" name="Equation" r:id="rId3" imgW="177800" imgH="203200" progId="Equation.DSMT4">
                  <p:embed/>
                </p:oleObj>
              </mc:Choice>
              <mc:Fallback>
                <p:oleObj name="Equation" r:id="rId3" imgW="17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64100"/>
                        <a:ext cx="333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6" name="Oval 96"/>
          <p:cNvSpPr>
            <a:spLocks noChangeArrowheads="1"/>
          </p:cNvSpPr>
          <p:nvPr/>
        </p:nvSpPr>
        <p:spPr bwMode="auto">
          <a:xfrm>
            <a:off x="3810000" y="3487738"/>
            <a:ext cx="152400" cy="152400"/>
          </a:xfrm>
          <a:prstGeom prst="ellipse">
            <a:avLst/>
          </a:prstGeom>
          <a:solidFill>
            <a:srgbClr val="FF12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97"/>
          <p:cNvSpPr>
            <a:spLocks noChangeShapeType="1"/>
          </p:cNvSpPr>
          <p:nvPr/>
        </p:nvSpPr>
        <p:spPr bwMode="auto">
          <a:xfrm>
            <a:off x="4038600" y="356393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585270"/>
              </p:ext>
            </p:extLst>
          </p:nvPr>
        </p:nvGraphicFramePr>
        <p:xfrm>
          <a:off x="3429000" y="3187700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746" name="Equation" r:id="rId5" imgW="190500" imgH="203200" progId="Equation.DSMT4">
                  <p:embed/>
                </p:oleObj>
              </mc:Choice>
              <mc:Fallback>
                <p:oleObj name="Equation" r:id="rId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87700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305287"/>
              </p:ext>
            </p:extLst>
          </p:nvPr>
        </p:nvGraphicFramePr>
        <p:xfrm>
          <a:off x="4506913" y="3494088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747" name="Equation" r:id="rId7" imgW="177800" imgH="228600" progId="Equation.DSMT4">
                  <p:embed/>
                </p:oleObj>
              </mc:Choice>
              <mc:Fallback>
                <p:oleObj name="Equation" r:id="rId7" imgW="17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494088"/>
                        <a:ext cx="333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58159"/>
              </p:ext>
            </p:extLst>
          </p:nvPr>
        </p:nvGraphicFramePr>
        <p:xfrm>
          <a:off x="2244725" y="5991662"/>
          <a:ext cx="333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748" name="Equation" r:id="rId9" imgW="177800" imgH="203200" progId="Equation.DSMT4">
                  <p:embed/>
                </p:oleObj>
              </mc:Choice>
              <mc:Fallback>
                <p:oleObj name="Equation" r:id="rId9" imgW="17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5991662"/>
                        <a:ext cx="333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4" name="Rectangle 10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Text Box 109"/>
          <p:cNvSpPr txBox="1">
            <a:spLocks noChangeArrowheads="1"/>
          </p:cNvSpPr>
          <p:nvPr/>
        </p:nvSpPr>
        <p:spPr bwMode="auto">
          <a:xfrm>
            <a:off x="8629650" y="6430963"/>
            <a:ext cx="364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4</a:t>
            </a:r>
            <a:r>
              <a:rPr lang="en-US" sz="1200" dirty="0" smtClean="0"/>
              <a:t>.</a:t>
            </a:r>
            <a:r>
              <a:rPr lang="en-US" sz="1200" dirty="0"/>
              <a:t>)</a:t>
            </a:r>
          </a:p>
        </p:txBody>
      </p:sp>
      <p:graphicFrame>
        <p:nvGraphicFramePr>
          <p:cNvPr id="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324021"/>
              </p:ext>
            </p:extLst>
          </p:nvPr>
        </p:nvGraphicFramePr>
        <p:xfrm>
          <a:off x="4199731" y="2536825"/>
          <a:ext cx="32742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749" name="Equation" r:id="rId11" imgW="190500" imgH="203200" progId="Equation.DSMT4">
                  <p:embed/>
                </p:oleObj>
              </mc:Choice>
              <mc:Fallback>
                <p:oleObj name="Equation" r:id="rId11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731" y="2536825"/>
                        <a:ext cx="32742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31900" y="4102096"/>
            <a:ext cx="7239000" cy="1566336"/>
            <a:chOff x="1231900" y="4102096"/>
            <a:chExt cx="7239000" cy="1566336"/>
          </a:xfrm>
        </p:grpSpPr>
        <p:grpSp>
          <p:nvGrpSpPr>
            <p:cNvPr id="84" name="Group 83"/>
            <p:cNvGrpSpPr/>
            <p:nvPr/>
          </p:nvGrpSpPr>
          <p:grpSpPr>
            <a:xfrm>
              <a:off x="1231900" y="4102098"/>
              <a:ext cx="7239000" cy="1566334"/>
              <a:chOff x="1367278" y="5219700"/>
              <a:chExt cx="6798827" cy="448732"/>
            </a:xfrm>
          </p:grpSpPr>
          <p:sp>
            <p:nvSpPr>
              <p:cNvPr id="85" name="Rectangle 4"/>
              <p:cNvSpPr>
                <a:spLocks noChangeArrowheads="1"/>
              </p:cNvSpPr>
              <p:nvPr/>
            </p:nvSpPr>
            <p:spPr bwMode="auto">
              <a:xfrm rot="16200000">
                <a:off x="4659801" y="2168477"/>
                <a:ext cx="20743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86" name="Rectangle 4"/>
              <p:cNvSpPr>
                <a:spLocks noChangeArrowheads="1"/>
              </p:cNvSpPr>
              <p:nvPr/>
            </p:nvSpPr>
            <p:spPr bwMode="auto">
              <a:xfrm rot="5400000" flipV="1">
                <a:off x="4655566" y="1937762"/>
                <a:ext cx="22860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1231900" y="4102096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231900" y="5668431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40185"/>
              </p:ext>
            </p:extLst>
          </p:nvPr>
        </p:nvGraphicFramePr>
        <p:xfrm>
          <a:off x="406400" y="4341316"/>
          <a:ext cx="1498600" cy="389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750" name="Equation" r:id="rId12" imgW="876300" imgH="228600" progId="Equation.DSMT4">
                  <p:embed/>
                </p:oleObj>
              </mc:Choice>
              <mc:Fallback>
                <p:oleObj name="Equation" r:id="rId12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341316"/>
                        <a:ext cx="1498600" cy="389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30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6" name="Text Box 7"/>
          <p:cNvSpPr txBox="1">
            <a:spLocks/>
          </p:cNvSpPr>
          <p:nvPr/>
        </p:nvSpPr>
        <p:spPr bwMode="auto">
          <a:xfrm>
            <a:off x="6389384" y="3068320"/>
            <a:ext cx="2868916" cy="254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ingers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hand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curl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along </a:t>
            </a:r>
            <a:r>
              <a:rPr lang="en-US" sz="2000" i="1" u="sng" dirty="0">
                <a:solidFill>
                  <a:srgbClr val="FF0000"/>
                </a:solidFill>
                <a:latin typeface="Times New Roman"/>
                <a:cs typeface="Times New Roman"/>
              </a:rPr>
              <a:t>line </a:t>
            </a:r>
            <a:r>
              <a:rPr lang="en-US" sz="2000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current</a:t>
            </a:r>
            <a:r>
              <a:rPr lang="en-US" sz="2000" dirty="0">
                <a:latin typeface="Times New Roman"/>
                <a:cs typeface="Times New Roman"/>
              </a:rPr>
              <a:t>; </a:t>
            </a:r>
          </a:p>
          <a:p>
            <a:pPr algn="l" eaLnBrk="1" hangingPunct="1"/>
            <a:r>
              <a:rPr lang="en-US" sz="2000" dirty="0">
                <a:latin typeface="Times New Roman"/>
                <a:cs typeface="Times New Roman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thumb identifies </a:t>
            </a:r>
          </a:p>
          <a:p>
            <a:pPr algn="l" eaLnBrk="1" hangingPunct="1"/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        direction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of B-</a:t>
            </a:r>
          </a:p>
          <a:p>
            <a:pPr algn="l" eaLnBrk="1" hangingPunct="1"/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          field (with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</a:p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          field lines exiting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this end,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so it’s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North Pole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7409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 rot="-2603283">
            <a:off x="5649278" y="3168967"/>
            <a:ext cx="754380" cy="1714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11" name="Freeform 8"/>
          <p:cNvSpPr>
            <a:spLocks/>
          </p:cNvSpPr>
          <p:nvPr/>
        </p:nvSpPr>
        <p:spPr bwMode="auto">
          <a:xfrm rot="-2603283">
            <a:off x="5843588" y="324040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2" name="Freeform 101"/>
          <p:cNvSpPr>
            <a:spLocks/>
          </p:cNvSpPr>
          <p:nvPr/>
        </p:nvSpPr>
        <p:spPr bwMode="auto">
          <a:xfrm rot="-2603283">
            <a:off x="5937885" y="334041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3" name="Freeform 102"/>
          <p:cNvSpPr>
            <a:spLocks/>
          </p:cNvSpPr>
          <p:nvPr/>
        </p:nvSpPr>
        <p:spPr bwMode="auto">
          <a:xfrm rot="-2603283">
            <a:off x="6032183" y="344043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4" name="Freeform 103"/>
          <p:cNvSpPr>
            <a:spLocks/>
          </p:cNvSpPr>
          <p:nvPr/>
        </p:nvSpPr>
        <p:spPr bwMode="auto">
          <a:xfrm rot="-2603283">
            <a:off x="6125052" y="354044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5" name="Freeform 104"/>
          <p:cNvSpPr>
            <a:spLocks/>
          </p:cNvSpPr>
          <p:nvPr/>
        </p:nvSpPr>
        <p:spPr bwMode="auto">
          <a:xfrm rot="-2603283">
            <a:off x="6219349" y="363902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6" name="Freeform 105"/>
          <p:cNvSpPr>
            <a:spLocks/>
          </p:cNvSpPr>
          <p:nvPr/>
        </p:nvSpPr>
        <p:spPr bwMode="auto">
          <a:xfrm rot="-2603283">
            <a:off x="6313647" y="373903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7" name="Freeform 106"/>
          <p:cNvSpPr>
            <a:spLocks/>
          </p:cNvSpPr>
          <p:nvPr/>
        </p:nvSpPr>
        <p:spPr bwMode="auto">
          <a:xfrm rot="-2603283">
            <a:off x="6407944" y="383905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8" name="Freeform 107"/>
          <p:cNvSpPr>
            <a:spLocks/>
          </p:cNvSpPr>
          <p:nvPr/>
        </p:nvSpPr>
        <p:spPr bwMode="auto">
          <a:xfrm rot="-2603283">
            <a:off x="6502242" y="393906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9" name="Freeform 108"/>
          <p:cNvSpPr>
            <a:spLocks/>
          </p:cNvSpPr>
          <p:nvPr/>
        </p:nvSpPr>
        <p:spPr bwMode="auto">
          <a:xfrm rot="-2603283">
            <a:off x="6596539" y="403907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0" name="Freeform 109"/>
          <p:cNvSpPr>
            <a:spLocks/>
          </p:cNvSpPr>
          <p:nvPr/>
        </p:nvSpPr>
        <p:spPr bwMode="auto">
          <a:xfrm rot="-2603283">
            <a:off x="6690837" y="413766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1" name="Freeform 110"/>
          <p:cNvSpPr>
            <a:spLocks/>
          </p:cNvSpPr>
          <p:nvPr/>
        </p:nvSpPr>
        <p:spPr bwMode="auto">
          <a:xfrm rot="-2603283">
            <a:off x="6785134" y="423767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2" name="Freeform 111"/>
          <p:cNvSpPr>
            <a:spLocks/>
          </p:cNvSpPr>
          <p:nvPr/>
        </p:nvSpPr>
        <p:spPr bwMode="auto">
          <a:xfrm rot="18996717" flipH="1">
            <a:off x="5252085" y="376475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3" name="Freeform 112"/>
          <p:cNvSpPr>
            <a:spLocks/>
          </p:cNvSpPr>
          <p:nvPr/>
        </p:nvSpPr>
        <p:spPr bwMode="auto">
          <a:xfrm rot="18996717" flipH="1">
            <a:off x="5346383" y="386334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4" name="Freeform 113"/>
          <p:cNvSpPr>
            <a:spLocks/>
          </p:cNvSpPr>
          <p:nvPr/>
        </p:nvSpPr>
        <p:spPr bwMode="auto">
          <a:xfrm rot="18996717" flipH="1">
            <a:off x="5440680" y="396335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5" name="Freeform 114"/>
          <p:cNvSpPr>
            <a:spLocks/>
          </p:cNvSpPr>
          <p:nvPr/>
        </p:nvSpPr>
        <p:spPr bwMode="auto">
          <a:xfrm rot="18996717" flipH="1">
            <a:off x="5534978" y="406336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6" name="Freeform 115"/>
          <p:cNvSpPr>
            <a:spLocks/>
          </p:cNvSpPr>
          <p:nvPr/>
        </p:nvSpPr>
        <p:spPr bwMode="auto">
          <a:xfrm rot="18996717" flipH="1">
            <a:off x="5629275" y="416337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7" name="Freeform 116"/>
          <p:cNvSpPr>
            <a:spLocks/>
          </p:cNvSpPr>
          <p:nvPr/>
        </p:nvSpPr>
        <p:spPr bwMode="auto">
          <a:xfrm rot="18996717" flipH="1">
            <a:off x="5723573" y="426196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8" name="Freeform 118"/>
          <p:cNvSpPr>
            <a:spLocks/>
          </p:cNvSpPr>
          <p:nvPr/>
        </p:nvSpPr>
        <p:spPr bwMode="auto">
          <a:xfrm rot="18996717" flipH="1">
            <a:off x="5817870" y="436197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9" name="Freeform 119"/>
          <p:cNvSpPr>
            <a:spLocks/>
          </p:cNvSpPr>
          <p:nvPr/>
        </p:nvSpPr>
        <p:spPr bwMode="auto">
          <a:xfrm rot="18996717" flipH="1">
            <a:off x="5912168" y="446198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30" name="Freeform 120"/>
          <p:cNvSpPr>
            <a:spLocks/>
          </p:cNvSpPr>
          <p:nvPr/>
        </p:nvSpPr>
        <p:spPr bwMode="auto">
          <a:xfrm rot="18996717" flipH="1">
            <a:off x="6006465" y="456199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31" name="Freeform 121"/>
          <p:cNvSpPr>
            <a:spLocks/>
          </p:cNvSpPr>
          <p:nvPr/>
        </p:nvSpPr>
        <p:spPr bwMode="auto">
          <a:xfrm rot="18996717" flipH="1">
            <a:off x="6100763" y="466058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7432" name="Straight Connector 14"/>
          <p:cNvCxnSpPr>
            <a:cxnSpLocks noChangeShapeType="1"/>
            <a:stCxn id="17421" idx="0"/>
          </p:cNvCxnSpPr>
          <p:nvPr/>
        </p:nvCxnSpPr>
        <p:spPr bwMode="auto">
          <a:xfrm rot="-2603283" flipH="1" flipV="1">
            <a:off x="6059329" y="4377690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Straight Connector 133"/>
          <p:cNvCxnSpPr>
            <a:cxnSpLocks noChangeShapeType="1"/>
          </p:cNvCxnSpPr>
          <p:nvPr/>
        </p:nvCxnSpPr>
        <p:spPr bwMode="auto">
          <a:xfrm rot="-2603283" flipH="1" flipV="1">
            <a:off x="5965032" y="427767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Straight Connector 134"/>
          <p:cNvCxnSpPr>
            <a:cxnSpLocks noChangeShapeType="1"/>
          </p:cNvCxnSpPr>
          <p:nvPr/>
        </p:nvCxnSpPr>
        <p:spPr bwMode="auto">
          <a:xfrm rot="-2603283" flipH="1" flipV="1">
            <a:off x="5870734" y="417766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Straight Connector 135"/>
          <p:cNvCxnSpPr>
            <a:cxnSpLocks noChangeShapeType="1"/>
          </p:cNvCxnSpPr>
          <p:nvPr/>
        </p:nvCxnSpPr>
        <p:spPr bwMode="auto">
          <a:xfrm rot="-2603283" flipH="1" flipV="1">
            <a:off x="5776437" y="4077653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6" name="Straight Connector 136"/>
          <p:cNvCxnSpPr>
            <a:cxnSpLocks noChangeShapeType="1"/>
          </p:cNvCxnSpPr>
          <p:nvPr/>
        </p:nvCxnSpPr>
        <p:spPr bwMode="auto">
          <a:xfrm rot="-2603283" flipH="1" flipV="1">
            <a:off x="5682139" y="3979069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7" name="Straight Connector 137"/>
          <p:cNvCxnSpPr>
            <a:cxnSpLocks noChangeShapeType="1"/>
          </p:cNvCxnSpPr>
          <p:nvPr/>
        </p:nvCxnSpPr>
        <p:spPr bwMode="auto">
          <a:xfrm rot="-2603283" flipH="1" flipV="1">
            <a:off x="5587842" y="3879057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8" name="Straight Connector 138"/>
          <p:cNvCxnSpPr>
            <a:cxnSpLocks noChangeShapeType="1"/>
          </p:cNvCxnSpPr>
          <p:nvPr/>
        </p:nvCxnSpPr>
        <p:spPr bwMode="auto">
          <a:xfrm rot="-2603283" flipH="1" flipV="1">
            <a:off x="5493544" y="3779044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9" name="Straight Connector 139"/>
          <p:cNvCxnSpPr>
            <a:cxnSpLocks noChangeShapeType="1"/>
          </p:cNvCxnSpPr>
          <p:nvPr/>
        </p:nvCxnSpPr>
        <p:spPr bwMode="auto">
          <a:xfrm rot="-2603283" flipH="1" flipV="1">
            <a:off x="5399247" y="3679032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0" name="Straight Connector 140"/>
          <p:cNvCxnSpPr>
            <a:cxnSpLocks noChangeShapeType="1"/>
          </p:cNvCxnSpPr>
          <p:nvPr/>
        </p:nvCxnSpPr>
        <p:spPr bwMode="auto">
          <a:xfrm rot="-2603283" flipH="1" flipV="1">
            <a:off x="5304949" y="358044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1" name="Straight Connector 141"/>
          <p:cNvCxnSpPr>
            <a:cxnSpLocks noChangeShapeType="1"/>
          </p:cNvCxnSpPr>
          <p:nvPr/>
        </p:nvCxnSpPr>
        <p:spPr bwMode="auto">
          <a:xfrm rot="-2603283" flipH="1" flipV="1">
            <a:off x="5210652" y="348043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3" name="Straight Connector 136205"/>
          <p:cNvCxnSpPr>
            <a:cxnSpLocks noChangeShapeType="1"/>
          </p:cNvCxnSpPr>
          <p:nvPr/>
        </p:nvCxnSpPr>
        <p:spPr bwMode="auto">
          <a:xfrm flipH="1">
            <a:off x="5943600" y="4807744"/>
            <a:ext cx="304324" cy="2671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4" name="Rectangle 179"/>
          <p:cNvSpPr>
            <a:spLocks noChangeArrowheads="1"/>
          </p:cNvSpPr>
          <p:nvPr/>
        </p:nvSpPr>
        <p:spPr bwMode="auto">
          <a:xfrm rot="-2603283" flipH="1" flipV="1">
            <a:off x="3700463" y="1185863"/>
            <a:ext cx="754380" cy="1714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45" name="Freeform 180"/>
          <p:cNvSpPr>
            <a:spLocks/>
          </p:cNvSpPr>
          <p:nvPr/>
        </p:nvSpPr>
        <p:spPr bwMode="auto">
          <a:xfrm rot="-2603283" flipH="1" flipV="1">
            <a:off x="4226243" y="275891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46" name="Freeform 181"/>
          <p:cNvSpPr>
            <a:spLocks/>
          </p:cNvSpPr>
          <p:nvPr/>
        </p:nvSpPr>
        <p:spPr bwMode="auto">
          <a:xfrm rot="-2603283" flipH="1" flipV="1">
            <a:off x="4131945" y="266033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47" name="Freeform 182"/>
          <p:cNvSpPr>
            <a:spLocks/>
          </p:cNvSpPr>
          <p:nvPr/>
        </p:nvSpPr>
        <p:spPr bwMode="auto">
          <a:xfrm rot="-2603283" flipH="1" flipV="1">
            <a:off x="4037648" y="256032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48" name="Freeform 183"/>
          <p:cNvSpPr>
            <a:spLocks/>
          </p:cNvSpPr>
          <p:nvPr/>
        </p:nvSpPr>
        <p:spPr bwMode="auto">
          <a:xfrm rot="-2603283" flipH="1" flipV="1">
            <a:off x="3944779" y="246030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49" name="Freeform 184"/>
          <p:cNvSpPr>
            <a:spLocks/>
          </p:cNvSpPr>
          <p:nvPr/>
        </p:nvSpPr>
        <p:spPr bwMode="auto">
          <a:xfrm rot="-2603283" flipH="1" flipV="1">
            <a:off x="3850482" y="236029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0" name="Freeform 185"/>
          <p:cNvSpPr>
            <a:spLocks/>
          </p:cNvSpPr>
          <p:nvPr/>
        </p:nvSpPr>
        <p:spPr bwMode="auto">
          <a:xfrm rot="-2603283" flipH="1" flipV="1">
            <a:off x="3756184" y="226171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1" name="Freeform 186"/>
          <p:cNvSpPr>
            <a:spLocks/>
          </p:cNvSpPr>
          <p:nvPr/>
        </p:nvSpPr>
        <p:spPr bwMode="auto">
          <a:xfrm rot="-2603283" flipH="1" flipV="1">
            <a:off x="3661887" y="216169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2" name="Freeform 187"/>
          <p:cNvSpPr>
            <a:spLocks/>
          </p:cNvSpPr>
          <p:nvPr/>
        </p:nvSpPr>
        <p:spPr bwMode="auto">
          <a:xfrm rot="-2603283" flipH="1" flipV="1">
            <a:off x="3567589" y="206168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3" name="Freeform 188"/>
          <p:cNvSpPr>
            <a:spLocks/>
          </p:cNvSpPr>
          <p:nvPr/>
        </p:nvSpPr>
        <p:spPr bwMode="auto">
          <a:xfrm rot="-2603283" flipH="1" flipV="1">
            <a:off x="3473292" y="196167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4" name="Freeform 189"/>
          <p:cNvSpPr>
            <a:spLocks/>
          </p:cNvSpPr>
          <p:nvPr/>
        </p:nvSpPr>
        <p:spPr bwMode="auto">
          <a:xfrm rot="-2603283" flipH="1" flipV="1">
            <a:off x="3378994" y="186309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5" name="Freeform 191"/>
          <p:cNvSpPr>
            <a:spLocks/>
          </p:cNvSpPr>
          <p:nvPr/>
        </p:nvSpPr>
        <p:spPr bwMode="auto">
          <a:xfrm rot="18996717" flipV="1">
            <a:off x="4817745" y="223599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6" name="Freeform 192"/>
          <p:cNvSpPr>
            <a:spLocks/>
          </p:cNvSpPr>
          <p:nvPr/>
        </p:nvSpPr>
        <p:spPr bwMode="auto">
          <a:xfrm rot="18996717" flipV="1">
            <a:off x="4723448" y="213741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7" name="Freeform 193"/>
          <p:cNvSpPr>
            <a:spLocks/>
          </p:cNvSpPr>
          <p:nvPr/>
        </p:nvSpPr>
        <p:spPr bwMode="auto">
          <a:xfrm rot="18996717" flipV="1">
            <a:off x="4629150" y="203739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8" name="Freeform 194"/>
          <p:cNvSpPr>
            <a:spLocks/>
          </p:cNvSpPr>
          <p:nvPr/>
        </p:nvSpPr>
        <p:spPr bwMode="auto">
          <a:xfrm rot="18996717" flipV="1">
            <a:off x="4534853" y="193738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9" name="Freeform 195"/>
          <p:cNvSpPr>
            <a:spLocks/>
          </p:cNvSpPr>
          <p:nvPr/>
        </p:nvSpPr>
        <p:spPr bwMode="auto">
          <a:xfrm rot="18996717" flipV="1">
            <a:off x="4440555" y="183737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60" name="Freeform 196"/>
          <p:cNvSpPr>
            <a:spLocks/>
          </p:cNvSpPr>
          <p:nvPr/>
        </p:nvSpPr>
        <p:spPr bwMode="auto">
          <a:xfrm rot="18996717" flipV="1">
            <a:off x="4346258" y="173878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61" name="Freeform 197"/>
          <p:cNvSpPr>
            <a:spLocks/>
          </p:cNvSpPr>
          <p:nvPr/>
        </p:nvSpPr>
        <p:spPr bwMode="auto">
          <a:xfrm rot="18996717" flipV="1">
            <a:off x="4251960" y="163877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62" name="Freeform 198"/>
          <p:cNvSpPr>
            <a:spLocks/>
          </p:cNvSpPr>
          <p:nvPr/>
        </p:nvSpPr>
        <p:spPr bwMode="auto">
          <a:xfrm rot="18996717" flipV="1">
            <a:off x="4157663" y="153876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63" name="Freeform 199"/>
          <p:cNvSpPr>
            <a:spLocks/>
          </p:cNvSpPr>
          <p:nvPr/>
        </p:nvSpPr>
        <p:spPr bwMode="auto">
          <a:xfrm rot="18996717" flipV="1">
            <a:off x="4063365" y="143875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64" name="Freeform 200"/>
          <p:cNvSpPr>
            <a:spLocks/>
          </p:cNvSpPr>
          <p:nvPr/>
        </p:nvSpPr>
        <p:spPr bwMode="auto">
          <a:xfrm rot="18996717" flipV="1">
            <a:off x="3969068" y="133873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7466" name="Straight Connector 202"/>
          <p:cNvCxnSpPr>
            <a:cxnSpLocks noChangeShapeType="1"/>
          </p:cNvCxnSpPr>
          <p:nvPr/>
        </p:nvCxnSpPr>
        <p:spPr bwMode="auto">
          <a:xfrm rot="-2603283">
            <a:off x="3384709" y="162877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7" name="Straight Connector 203"/>
          <p:cNvCxnSpPr>
            <a:cxnSpLocks noChangeShapeType="1"/>
          </p:cNvCxnSpPr>
          <p:nvPr/>
        </p:nvCxnSpPr>
        <p:spPr bwMode="auto">
          <a:xfrm rot="-2603283">
            <a:off x="3479007" y="172878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8" name="Straight Connector 204"/>
          <p:cNvCxnSpPr>
            <a:cxnSpLocks noChangeShapeType="1"/>
          </p:cNvCxnSpPr>
          <p:nvPr/>
        </p:nvCxnSpPr>
        <p:spPr bwMode="auto">
          <a:xfrm rot="-2603283">
            <a:off x="3573304" y="1827372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9" name="Straight Connector 205"/>
          <p:cNvCxnSpPr>
            <a:cxnSpLocks noChangeShapeType="1"/>
          </p:cNvCxnSpPr>
          <p:nvPr/>
        </p:nvCxnSpPr>
        <p:spPr bwMode="auto">
          <a:xfrm rot="-2603283">
            <a:off x="3667602" y="1927384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0" name="Straight Connector 206"/>
          <p:cNvCxnSpPr>
            <a:cxnSpLocks noChangeShapeType="1"/>
          </p:cNvCxnSpPr>
          <p:nvPr/>
        </p:nvCxnSpPr>
        <p:spPr bwMode="auto">
          <a:xfrm rot="-2603283">
            <a:off x="3761899" y="2027397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1" name="Straight Connector 207"/>
          <p:cNvCxnSpPr>
            <a:cxnSpLocks noChangeShapeType="1"/>
          </p:cNvCxnSpPr>
          <p:nvPr/>
        </p:nvCxnSpPr>
        <p:spPr bwMode="auto">
          <a:xfrm rot="-2603283">
            <a:off x="3856197" y="2127409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2" name="Straight Connector 208"/>
          <p:cNvCxnSpPr>
            <a:cxnSpLocks noChangeShapeType="1"/>
          </p:cNvCxnSpPr>
          <p:nvPr/>
        </p:nvCxnSpPr>
        <p:spPr bwMode="auto">
          <a:xfrm rot="-2603283">
            <a:off x="3950494" y="2225993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3" name="Straight Connector 209"/>
          <p:cNvCxnSpPr>
            <a:cxnSpLocks noChangeShapeType="1"/>
          </p:cNvCxnSpPr>
          <p:nvPr/>
        </p:nvCxnSpPr>
        <p:spPr bwMode="auto">
          <a:xfrm rot="-2603283">
            <a:off x="4044792" y="232600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74" name="Straight Connector 210"/>
          <p:cNvCxnSpPr>
            <a:cxnSpLocks noChangeShapeType="1"/>
          </p:cNvCxnSpPr>
          <p:nvPr/>
        </p:nvCxnSpPr>
        <p:spPr bwMode="auto">
          <a:xfrm rot="-2603283">
            <a:off x="4139089" y="242601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6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77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78" name="Text Box 4"/>
          <p:cNvSpPr txBox="1">
            <a:spLocks/>
          </p:cNvSpPr>
          <p:nvPr/>
        </p:nvSpPr>
        <p:spPr bwMode="auto">
          <a:xfrm>
            <a:off x="1303020" y="16459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17479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0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1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2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3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4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5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6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7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88" name="Straight Connector 28"/>
          <p:cNvCxnSpPr>
            <a:cxnSpLocks noChangeShapeType="1"/>
            <a:stCxn id="17476" idx="2"/>
          </p:cNvCxnSpPr>
          <p:nvPr/>
        </p:nvCxnSpPr>
        <p:spPr bwMode="auto">
          <a:xfrm>
            <a:off x="5052060" y="4251960"/>
            <a:ext cx="0" cy="11658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89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90" name="Oval 11"/>
          <p:cNvSpPr>
            <a:spLocks noChangeArrowheads="1"/>
          </p:cNvSpPr>
          <p:nvPr/>
        </p:nvSpPr>
        <p:spPr bwMode="auto">
          <a:xfrm>
            <a:off x="4503420" y="2468880"/>
            <a:ext cx="1097280" cy="109728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" name="Block Arc 18"/>
          <p:cNvSpPr/>
          <p:nvPr/>
        </p:nvSpPr>
        <p:spPr bwMode="auto">
          <a:xfrm>
            <a:off x="4366260" y="2331720"/>
            <a:ext cx="1371600" cy="1371600"/>
          </a:xfrm>
          <a:prstGeom prst="blockArc">
            <a:avLst>
              <a:gd name="adj1" fmla="val 9142847"/>
              <a:gd name="adj2" fmla="val 17809880"/>
              <a:gd name="adj3" fmla="val 984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Gill Sans" pitchFamily="1" charset="0"/>
              <a:ea typeface="Gill Sans" pitchFamily="1" charset="0"/>
              <a:cs typeface="Gill Sans" pitchFamily="1" charset="0"/>
              <a:sym typeface="Gill Sans" pitchFamily="1" charset="0"/>
            </a:endParaRPr>
          </a:p>
        </p:txBody>
      </p:sp>
      <p:sp>
        <p:nvSpPr>
          <p:cNvPr id="38" name="Block Arc 37"/>
          <p:cNvSpPr/>
          <p:nvPr/>
        </p:nvSpPr>
        <p:spPr bwMode="auto">
          <a:xfrm flipH="1" flipV="1">
            <a:off x="4366260" y="2331720"/>
            <a:ext cx="1371600" cy="1371600"/>
          </a:xfrm>
          <a:prstGeom prst="blockArc">
            <a:avLst>
              <a:gd name="adj1" fmla="val 9125710"/>
              <a:gd name="adj2" fmla="val 17833894"/>
              <a:gd name="adj3" fmla="val 993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Gill Sans" pitchFamily="1" charset="0"/>
              <a:ea typeface="Gill Sans" pitchFamily="1" charset="0"/>
              <a:cs typeface="Gill Sans" pitchFamily="1" charset="0"/>
              <a:sym typeface="Gill Sans" pitchFamily="1" charset="0"/>
            </a:endParaRPr>
          </a:p>
        </p:txBody>
      </p:sp>
      <p:cxnSp>
        <p:nvCxnSpPr>
          <p:cNvPr id="17493" name="Straight Connector 136210"/>
          <p:cNvCxnSpPr>
            <a:cxnSpLocks noChangeShapeType="1"/>
          </p:cNvCxnSpPr>
          <p:nvPr/>
        </p:nvCxnSpPr>
        <p:spPr bwMode="auto">
          <a:xfrm>
            <a:off x="2994660" y="2057400"/>
            <a:ext cx="1165860" cy="171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94" name="Straight Connector 136212"/>
          <p:cNvCxnSpPr>
            <a:cxnSpLocks noChangeShapeType="1"/>
          </p:cNvCxnSpPr>
          <p:nvPr/>
        </p:nvCxnSpPr>
        <p:spPr bwMode="auto">
          <a:xfrm flipH="1" flipV="1">
            <a:off x="4160520" y="3771900"/>
            <a:ext cx="1783080" cy="13030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95" name="Group 224"/>
          <p:cNvGrpSpPr>
            <a:grpSpLocks/>
          </p:cNvGrpSpPr>
          <p:nvPr/>
        </p:nvGrpSpPr>
        <p:grpSpPr bwMode="auto">
          <a:xfrm>
            <a:off x="5737860" y="3497580"/>
            <a:ext cx="137160" cy="137160"/>
            <a:chOff x="6146800" y="4191000"/>
            <a:chExt cx="152400" cy="152400"/>
          </a:xfrm>
        </p:grpSpPr>
        <p:cxnSp>
          <p:nvCxnSpPr>
            <p:cNvPr id="17540" name="Straight Connector 13622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41" name="Straight Connector 226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96" name="Group 229"/>
          <p:cNvGrpSpPr>
            <a:grpSpLocks/>
          </p:cNvGrpSpPr>
          <p:nvPr/>
        </p:nvGrpSpPr>
        <p:grpSpPr bwMode="auto">
          <a:xfrm>
            <a:off x="5943600" y="3840480"/>
            <a:ext cx="137160" cy="137160"/>
            <a:chOff x="6146800" y="4191000"/>
            <a:chExt cx="152400" cy="152400"/>
          </a:xfrm>
        </p:grpSpPr>
        <p:cxnSp>
          <p:nvCxnSpPr>
            <p:cNvPr id="17538" name="Straight Connector 23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39" name="Straight Connector 231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97" name="Group 232"/>
          <p:cNvGrpSpPr>
            <a:grpSpLocks/>
          </p:cNvGrpSpPr>
          <p:nvPr/>
        </p:nvGrpSpPr>
        <p:grpSpPr bwMode="auto">
          <a:xfrm>
            <a:off x="6247924" y="3968090"/>
            <a:ext cx="137160" cy="137160"/>
            <a:chOff x="6146800" y="4191000"/>
            <a:chExt cx="152400" cy="152400"/>
          </a:xfrm>
        </p:grpSpPr>
        <p:cxnSp>
          <p:nvCxnSpPr>
            <p:cNvPr id="17536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37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98" name="Group 225"/>
          <p:cNvGrpSpPr>
            <a:grpSpLocks/>
          </p:cNvGrpSpPr>
          <p:nvPr/>
        </p:nvGrpSpPr>
        <p:grpSpPr bwMode="auto">
          <a:xfrm>
            <a:off x="3749040" y="1577340"/>
            <a:ext cx="548640" cy="822960"/>
            <a:chOff x="6527800" y="4038600"/>
            <a:chExt cx="609600" cy="914400"/>
          </a:xfrm>
        </p:grpSpPr>
        <p:grpSp>
          <p:nvGrpSpPr>
            <p:cNvPr id="17527" name="Group 235"/>
            <p:cNvGrpSpPr>
              <a:grpSpLocks/>
            </p:cNvGrpSpPr>
            <p:nvPr/>
          </p:nvGrpSpPr>
          <p:grpSpPr bwMode="auto">
            <a:xfrm>
              <a:off x="6527800" y="4038600"/>
              <a:ext cx="152400" cy="152400"/>
              <a:chOff x="6146800" y="4191000"/>
              <a:chExt cx="152400" cy="152400"/>
            </a:xfrm>
          </p:grpSpPr>
          <p:cxnSp>
            <p:nvCxnSpPr>
              <p:cNvPr id="17534" name="Straight Connector 236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5" name="Straight Connector 237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528" name="Group 238"/>
            <p:cNvGrpSpPr>
              <a:grpSpLocks/>
            </p:cNvGrpSpPr>
            <p:nvPr/>
          </p:nvGrpSpPr>
          <p:grpSpPr bwMode="auto">
            <a:xfrm>
              <a:off x="6756400" y="4419600"/>
              <a:ext cx="152400" cy="152400"/>
              <a:chOff x="6146800" y="4191000"/>
              <a:chExt cx="152400" cy="152400"/>
            </a:xfrm>
          </p:grpSpPr>
          <p:cxnSp>
            <p:nvCxnSpPr>
              <p:cNvPr id="17532" name="Straight Connector 239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3" name="Straight Connector 240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529" name="Group 241"/>
            <p:cNvGrpSpPr>
              <a:grpSpLocks/>
            </p:cNvGrpSpPr>
            <p:nvPr/>
          </p:nvGrpSpPr>
          <p:grpSpPr bwMode="auto">
            <a:xfrm>
              <a:off x="6985000" y="4800600"/>
              <a:ext cx="152400" cy="152400"/>
              <a:chOff x="6146800" y="4191000"/>
              <a:chExt cx="152400" cy="152400"/>
            </a:xfrm>
          </p:grpSpPr>
          <p:cxnSp>
            <p:nvCxnSpPr>
              <p:cNvPr id="17530" name="Straight Connector 242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1" name="Straight Connector 243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17499" name="Straight Connector 228"/>
          <p:cNvCxnSpPr>
            <a:cxnSpLocks noChangeShapeType="1"/>
          </p:cNvCxnSpPr>
          <p:nvPr/>
        </p:nvCxnSpPr>
        <p:spPr bwMode="auto">
          <a:xfrm flipV="1">
            <a:off x="3611880" y="2811780"/>
            <a:ext cx="0" cy="1371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00" name="Straight Connector 247"/>
          <p:cNvCxnSpPr>
            <a:cxnSpLocks noChangeShapeType="1"/>
          </p:cNvCxnSpPr>
          <p:nvPr/>
        </p:nvCxnSpPr>
        <p:spPr bwMode="auto">
          <a:xfrm flipH="1" flipV="1">
            <a:off x="3474720" y="2880360"/>
            <a:ext cx="137160" cy="685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501" name="Group 249"/>
          <p:cNvGrpSpPr>
            <a:grpSpLocks/>
          </p:cNvGrpSpPr>
          <p:nvPr/>
        </p:nvGrpSpPr>
        <p:grpSpPr bwMode="auto">
          <a:xfrm rot="-865246">
            <a:off x="5409248" y="4677728"/>
            <a:ext cx="137160" cy="137160"/>
            <a:chOff x="4089400" y="3352800"/>
            <a:chExt cx="152400" cy="152400"/>
          </a:xfrm>
        </p:grpSpPr>
        <p:cxnSp>
          <p:nvCxnSpPr>
            <p:cNvPr id="17525" name="Straight Connector 252"/>
            <p:cNvCxnSpPr>
              <a:cxnSpLocks noChangeShapeType="1"/>
            </p:cNvCxnSpPr>
            <p:nvPr/>
          </p:nvCxnSpPr>
          <p:spPr bwMode="auto">
            <a:xfrm flipV="1">
              <a:off x="4241800" y="3352800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26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4089400" y="3429000"/>
              <a:ext cx="152400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502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503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17504" name="Object 251"/>
          <p:cNvGraphicFramePr>
            <a:graphicFrameLocks noChangeAspect="1"/>
          </p:cNvGraphicFramePr>
          <p:nvPr/>
        </p:nvGraphicFramePr>
        <p:xfrm>
          <a:off x="3028950" y="557784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16" name="Equation" r:id="rId4" imgW="190500" imgH="203200" progId="Equation.DSMT4">
                  <p:embed/>
                </p:oleObj>
              </mc:Choice>
              <mc:Fallback>
                <p:oleObj name="Equation" r:id="rId4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7784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05" name="Object 259"/>
          <p:cNvGraphicFramePr>
            <a:graphicFrameLocks noChangeAspect="1"/>
          </p:cNvGraphicFramePr>
          <p:nvPr/>
        </p:nvGraphicFramePr>
        <p:xfrm>
          <a:off x="537210" y="406908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17" name="Equation" r:id="rId6" imgW="139700" imgH="203200" progId="Equation.DSMT4">
                  <p:embed/>
                </p:oleObj>
              </mc:Choice>
              <mc:Fallback>
                <p:oleObj name="Equation" r:id="rId6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" y="406908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06" name="Group 34"/>
          <p:cNvGrpSpPr>
            <a:grpSpLocks/>
          </p:cNvGrpSpPr>
          <p:nvPr/>
        </p:nvGrpSpPr>
        <p:grpSpPr bwMode="auto">
          <a:xfrm>
            <a:off x="868680" y="4183380"/>
            <a:ext cx="137160" cy="205740"/>
            <a:chOff x="965200" y="4648200"/>
            <a:chExt cx="152400" cy="228600"/>
          </a:xfrm>
        </p:grpSpPr>
        <p:cxnSp>
          <p:nvCxnSpPr>
            <p:cNvPr id="17523" name="Straight Connector 32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24" name="Straight Connector 262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7507" name="Object 271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18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08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19" name="Equation" r:id="rId10" imgW="127000" imgH="152400" progId="Equation.DSMT4">
                  <p:embed/>
                </p:oleObj>
              </mc:Choice>
              <mc:Fallback>
                <p:oleObj name="Equation" r:id="rId10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09" name="Group 278"/>
          <p:cNvGrpSpPr>
            <a:grpSpLocks/>
          </p:cNvGrpSpPr>
          <p:nvPr/>
        </p:nvGrpSpPr>
        <p:grpSpPr bwMode="auto">
          <a:xfrm rot="16200000" flipV="1">
            <a:off x="2823210" y="582930"/>
            <a:ext cx="137160" cy="205740"/>
            <a:chOff x="965200" y="4648200"/>
            <a:chExt cx="152400" cy="228600"/>
          </a:xfrm>
        </p:grpSpPr>
        <p:cxnSp>
          <p:nvCxnSpPr>
            <p:cNvPr id="17521" name="Straight Connector 279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22" name="Straight Connector 280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7510" name="Object 281"/>
          <p:cNvGraphicFramePr>
            <a:graphicFrameLocks noChangeAspect="1"/>
          </p:cNvGraphicFramePr>
          <p:nvPr/>
        </p:nvGraphicFramePr>
        <p:xfrm>
          <a:off x="2583180" y="25146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20" name="Equation" r:id="rId12" imgW="139700" imgH="203200" progId="Equation.DSMT4">
                  <p:embed/>
                </p:oleObj>
              </mc:Choice>
              <mc:Fallback>
                <p:oleObj name="Equation" r:id="rId12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80" y="25146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11" name="Group 11"/>
          <p:cNvGrpSpPr>
            <a:grpSpLocks/>
          </p:cNvGrpSpPr>
          <p:nvPr/>
        </p:nvGrpSpPr>
        <p:grpSpPr bwMode="auto">
          <a:xfrm>
            <a:off x="4640580" y="2606040"/>
            <a:ext cx="754380" cy="822960"/>
            <a:chOff x="5156200" y="2895600"/>
            <a:chExt cx="838200" cy="914400"/>
          </a:xfrm>
        </p:grpSpPr>
        <p:sp>
          <p:nvSpPr>
            <p:cNvPr id="7" name="Arc 6"/>
            <p:cNvSpPr/>
            <p:nvPr/>
          </p:nvSpPr>
          <p:spPr bwMode="auto">
            <a:xfrm>
              <a:off x="5156200" y="2971800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17519" name="Straight Connector 8"/>
            <p:cNvCxnSpPr>
              <a:cxnSpLocks noChangeShapeType="1"/>
              <a:stCxn id="7" idx="0"/>
            </p:cNvCxnSpPr>
            <p:nvPr/>
          </p:nvCxnSpPr>
          <p:spPr bwMode="auto">
            <a:xfrm flipV="1">
              <a:off x="5575300" y="2895600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20" name="Straight Connector 145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7512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9268"/>
              </p:ext>
            </p:extLst>
          </p:nvPr>
        </p:nvGraphicFramePr>
        <p:xfrm>
          <a:off x="6389074" y="4440233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21" name="Equation" r:id="rId13" imgW="165100" imgH="152400" progId="Equation.DSMT4">
                  <p:embed/>
                </p:oleObj>
              </mc:Choice>
              <mc:Fallback>
                <p:oleObj name="Equation" r:id="rId13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074" y="4440233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" name="Object 2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515313"/>
              </p:ext>
            </p:extLst>
          </p:nvPr>
        </p:nvGraphicFramePr>
        <p:xfrm>
          <a:off x="3434419" y="1354778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22" name="Equation" r:id="rId15" imgW="127000" imgH="152400" progId="Equation.DSMT4">
                  <p:embed/>
                </p:oleObj>
              </mc:Choice>
              <mc:Fallback>
                <p:oleObj name="Equation" r:id="rId15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419" y="1354778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4" name="Freeform 2"/>
          <p:cNvSpPr>
            <a:spLocks/>
          </p:cNvSpPr>
          <p:nvPr/>
        </p:nvSpPr>
        <p:spPr bwMode="auto">
          <a:xfrm rot="-7412188">
            <a:off x="5424964" y="3437573"/>
            <a:ext cx="562928" cy="702945"/>
          </a:xfrm>
          <a:custGeom>
            <a:avLst/>
            <a:gdLst>
              <a:gd name="T0" fmla="*/ 54754 w 1933226"/>
              <a:gd name="T1" fmla="*/ 81787 h 2414746"/>
              <a:gd name="T2" fmla="*/ 60349 w 1933226"/>
              <a:gd name="T3" fmla="*/ 68882 h 2414746"/>
              <a:gd name="T4" fmla="*/ 62932 w 1933226"/>
              <a:gd name="T5" fmla="*/ 61570 h 2414746"/>
              <a:gd name="T6" fmla="*/ 62501 w 1933226"/>
              <a:gd name="T7" fmla="*/ 47375 h 2414746"/>
              <a:gd name="T8" fmla="*/ 65514 w 1933226"/>
              <a:gd name="T9" fmla="*/ 27588 h 2414746"/>
              <a:gd name="T10" fmla="*/ 65514 w 1933226"/>
              <a:gd name="T11" fmla="*/ 18986 h 2414746"/>
              <a:gd name="T12" fmla="*/ 62501 w 1933226"/>
              <a:gd name="T13" fmla="*/ 15114 h 2414746"/>
              <a:gd name="T14" fmla="*/ 59058 w 1933226"/>
              <a:gd name="T15" fmla="*/ 19846 h 2414746"/>
              <a:gd name="T16" fmla="*/ 56045 w 1933226"/>
              <a:gd name="T17" fmla="*/ 30169 h 2414746"/>
              <a:gd name="T18" fmla="*/ 53033 w 1933226"/>
              <a:gd name="T19" fmla="*/ 40063 h 2414746"/>
              <a:gd name="T20" fmla="*/ 53894 w 1933226"/>
              <a:gd name="T21" fmla="*/ 26298 h 2414746"/>
              <a:gd name="T22" fmla="*/ 55185 w 1933226"/>
              <a:gd name="T23" fmla="*/ 16835 h 2414746"/>
              <a:gd name="T24" fmla="*/ 56476 w 1933226"/>
              <a:gd name="T25" fmla="*/ 7372 h 2414746"/>
              <a:gd name="T26" fmla="*/ 50881 w 1933226"/>
              <a:gd name="T27" fmla="*/ 3070 h 2414746"/>
              <a:gd name="T28" fmla="*/ 46147 w 1933226"/>
              <a:gd name="T29" fmla="*/ 8662 h 2414746"/>
              <a:gd name="T30" fmla="*/ 46147 w 1933226"/>
              <a:gd name="T31" fmla="*/ 16835 h 2414746"/>
              <a:gd name="T32" fmla="*/ 43134 w 1933226"/>
              <a:gd name="T33" fmla="*/ 33180 h 2414746"/>
              <a:gd name="T34" fmla="*/ 41412 w 1933226"/>
              <a:gd name="T35" fmla="*/ 37482 h 2414746"/>
              <a:gd name="T36" fmla="*/ 41412 w 1933226"/>
              <a:gd name="T37" fmla="*/ 27588 h 2414746"/>
              <a:gd name="T38" fmla="*/ 41412 w 1933226"/>
              <a:gd name="T39" fmla="*/ 12533 h 2414746"/>
              <a:gd name="T40" fmla="*/ 41412 w 1933226"/>
              <a:gd name="T41" fmla="*/ 2640 h 2414746"/>
              <a:gd name="T42" fmla="*/ 37969 w 1933226"/>
              <a:gd name="T43" fmla="*/ 59 h 2414746"/>
              <a:gd name="T44" fmla="*/ 33235 w 1933226"/>
              <a:gd name="T45" fmla="*/ 1350 h 2414746"/>
              <a:gd name="T46" fmla="*/ 33235 w 1933226"/>
              <a:gd name="T47" fmla="*/ 6942 h 2414746"/>
              <a:gd name="T48" fmla="*/ 33235 w 1933226"/>
              <a:gd name="T49" fmla="*/ 17695 h 2414746"/>
              <a:gd name="T50" fmla="*/ 33235 w 1933226"/>
              <a:gd name="T51" fmla="*/ 31030 h 2414746"/>
              <a:gd name="T52" fmla="*/ 31944 w 1933226"/>
              <a:gd name="T53" fmla="*/ 37482 h 2414746"/>
              <a:gd name="T54" fmla="*/ 29362 w 1933226"/>
              <a:gd name="T55" fmla="*/ 29309 h 2414746"/>
              <a:gd name="T56" fmla="*/ 28071 w 1933226"/>
              <a:gd name="T57" fmla="*/ 15975 h 2414746"/>
              <a:gd name="T58" fmla="*/ 27210 w 1933226"/>
              <a:gd name="T59" fmla="*/ 9092 h 2414746"/>
              <a:gd name="T60" fmla="*/ 23767 w 1933226"/>
              <a:gd name="T61" fmla="*/ 4360 h 2414746"/>
              <a:gd name="T62" fmla="*/ 20324 w 1933226"/>
              <a:gd name="T63" fmla="*/ 4360 h 2414746"/>
              <a:gd name="T64" fmla="*/ 17311 w 1933226"/>
              <a:gd name="T65" fmla="*/ 6511 h 2414746"/>
              <a:gd name="T66" fmla="*/ 17311 w 1933226"/>
              <a:gd name="T67" fmla="*/ 10813 h 2414746"/>
              <a:gd name="T68" fmla="*/ 19033 w 1933226"/>
              <a:gd name="T69" fmla="*/ 19416 h 2414746"/>
              <a:gd name="T70" fmla="*/ 19033 w 1933226"/>
              <a:gd name="T71" fmla="*/ 28879 h 2414746"/>
              <a:gd name="T72" fmla="*/ 22045 w 1933226"/>
              <a:gd name="T73" fmla="*/ 46945 h 2414746"/>
              <a:gd name="T74" fmla="*/ 10425 w 1933226"/>
              <a:gd name="T75" fmla="*/ 42643 h 2414746"/>
              <a:gd name="T76" fmla="*/ 957 w 1933226"/>
              <a:gd name="T77" fmla="*/ 45654 h 2414746"/>
              <a:gd name="T78" fmla="*/ 957 w 1933226"/>
              <a:gd name="T79" fmla="*/ 50816 h 2414746"/>
              <a:gd name="T80" fmla="*/ 6551 w 1933226"/>
              <a:gd name="T81" fmla="*/ 53397 h 2414746"/>
              <a:gd name="T82" fmla="*/ 14729 w 1933226"/>
              <a:gd name="T83" fmla="*/ 54257 h 2414746"/>
              <a:gd name="T84" fmla="*/ 20324 w 1933226"/>
              <a:gd name="T85" fmla="*/ 62000 h 2414746"/>
              <a:gd name="T86" fmla="*/ 23767 w 1933226"/>
              <a:gd name="T87" fmla="*/ 69743 h 2414746"/>
              <a:gd name="T88" fmla="*/ 27210 w 1933226"/>
              <a:gd name="T89" fmla="*/ 81356 h 24147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33226" h="2414746">
                <a:moveTo>
                  <a:pt x="1615726" y="2414746"/>
                </a:moveTo>
                <a:cubicBezTo>
                  <a:pt x="1678167" y="2273987"/>
                  <a:pt x="1740609" y="2133229"/>
                  <a:pt x="1780826" y="2033746"/>
                </a:cubicBezTo>
                <a:cubicBezTo>
                  <a:pt x="1821043" y="1934263"/>
                  <a:pt x="1846443" y="1923679"/>
                  <a:pt x="1857026" y="1817846"/>
                </a:cubicBezTo>
                <a:cubicBezTo>
                  <a:pt x="1867609" y="1712013"/>
                  <a:pt x="1831626" y="1565963"/>
                  <a:pt x="1844326" y="1398746"/>
                </a:cubicBezTo>
                <a:cubicBezTo>
                  <a:pt x="1857026" y="1231529"/>
                  <a:pt x="1918409" y="954246"/>
                  <a:pt x="1933226" y="814546"/>
                </a:cubicBezTo>
                <a:cubicBezTo>
                  <a:pt x="1948043" y="674846"/>
                  <a:pt x="1948043" y="621929"/>
                  <a:pt x="1933226" y="560546"/>
                </a:cubicBezTo>
                <a:cubicBezTo>
                  <a:pt x="1918409" y="499163"/>
                  <a:pt x="1876076" y="442013"/>
                  <a:pt x="1844326" y="446246"/>
                </a:cubicBezTo>
                <a:cubicBezTo>
                  <a:pt x="1812576" y="450479"/>
                  <a:pt x="1774476" y="511863"/>
                  <a:pt x="1742726" y="585946"/>
                </a:cubicBezTo>
                <a:cubicBezTo>
                  <a:pt x="1710976" y="660029"/>
                  <a:pt x="1683459" y="791263"/>
                  <a:pt x="1653826" y="890746"/>
                </a:cubicBezTo>
                <a:cubicBezTo>
                  <a:pt x="1624193" y="990229"/>
                  <a:pt x="1575509" y="1201896"/>
                  <a:pt x="1564926" y="1182846"/>
                </a:cubicBezTo>
                <a:cubicBezTo>
                  <a:pt x="1554343" y="1163796"/>
                  <a:pt x="1579743" y="890746"/>
                  <a:pt x="1590326" y="776446"/>
                </a:cubicBezTo>
                <a:cubicBezTo>
                  <a:pt x="1600909" y="662146"/>
                  <a:pt x="1628426" y="497046"/>
                  <a:pt x="1628426" y="497046"/>
                </a:cubicBezTo>
                <a:cubicBezTo>
                  <a:pt x="1641126" y="403913"/>
                  <a:pt x="1687693" y="285379"/>
                  <a:pt x="1666526" y="217646"/>
                </a:cubicBezTo>
                <a:cubicBezTo>
                  <a:pt x="1645359" y="149913"/>
                  <a:pt x="1552226" y="84296"/>
                  <a:pt x="1501426" y="90646"/>
                </a:cubicBezTo>
                <a:cubicBezTo>
                  <a:pt x="1450626" y="96996"/>
                  <a:pt x="1385009" y="188013"/>
                  <a:pt x="1361726" y="255746"/>
                </a:cubicBezTo>
                <a:cubicBezTo>
                  <a:pt x="1338443" y="323479"/>
                  <a:pt x="1376543" y="376396"/>
                  <a:pt x="1361726" y="497046"/>
                </a:cubicBezTo>
                <a:cubicBezTo>
                  <a:pt x="1346909" y="617696"/>
                  <a:pt x="1296109" y="878046"/>
                  <a:pt x="1272826" y="979646"/>
                </a:cubicBezTo>
                <a:cubicBezTo>
                  <a:pt x="1249543" y="1081246"/>
                  <a:pt x="1230493" y="1134163"/>
                  <a:pt x="1222026" y="1106646"/>
                </a:cubicBezTo>
                <a:cubicBezTo>
                  <a:pt x="1213559" y="1079129"/>
                  <a:pt x="1222026" y="814546"/>
                  <a:pt x="1222026" y="814546"/>
                </a:cubicBezTo>
                <a:lnTo>
                  <a:pt x="1222026" y="370046"/>
                </a:lnTo>
                <a:cubicBezTo>
                  <a:pt x="1222026" y="247279"/>
                  <a:pt x="1238959" y="139329"/>
                  <a:pt x="1222026" y="77946"/>
                </a:cubicBezTo>
                <a:cubicBezTo>
                  <a:pt x="1205093" y="16563"/>
                  <a:pt x="1160643" y="8096"/>
                  <a:pt x="1120426" y="1746"/>
                </a:cubicBezTo>
                <a:cubicBezTo>
                  <a:pt x="1080209" y="-4604"/>
                  <a:pt x="1004009" y="5979"/>
                  <a:pt x="980726" y="39846"/>
                </a:cubicBezTo>
                <a:cubicBezTo>
                  <a:pt x="957443" y="73713"/>
                  <a:pt x="980726" y="204946"/>
                  <a:pt x="980726" y="204946"/>
                </a:cubicBezTo>
                <a:lnTo>
                  <a:pt x="980726" y="522446"/>
                </a:lnTo>
                <a:cubicBezTo>
                  <a:pt x="980726" y="640979"/>
                  <a:pt x="987076" y="818779"/>
                  <a:pt x="980726" y="916146"/>
                </a:cubicBezTo>
                <a:cubicBezTo>
                  <a:pt x="974376" y="1013513"/>
                  <a:pt x="961676" y="1115113"/>
                  <a:pt x="942626" y="1106646"/>
                </a:cubicBezTo>
                <a:cubicBezTo>
                  <a:pt x="923576" y="1098179"/>
                  <a:pt x="885476" y="971179"/>
                  <a:pt x="866426" y="865346"/>
                </a:cubicBezTo>
                <a:cubicBezTo>
                  <a:pt x="847376" y="759513"/>
                  <a:pt x="838909" y="571129"/>
                  <a:pt x="828326" y="471646"/>
                </a:cubicBezTo>
                <a:cubicBezTo>
                  <a:pt x="817743" y="372163"/>
                  <a:pt x="824093" y="325596"/>
                  <a:pt x="802926" y="268446"/>
                </a:cubicBezTo>
                <a:cubicBezTo>
                  <a:pt x="781759" y="211296"/>
                  <a:pt x="735193" y="152029"/>
                  <a:pt x="701326" y="128746"/>
                </a:cubicBezTo>
                <a:cubicBezTo>
                  <a:pt x="667459" y="105463"/>
                  <a:pt x="631476" y="118163"/>
                  <a:pt x="599726" y="128746"/>
                </a:cubicBezTo>
                <a:cubicBezTo>
                  <a:pt x="567976" y="139329"/>
                  <a:pt x="525643" y="160496"/>
                  <a:pt x="510826" y="192246"/>
                </a:cubicBezTo>
                <a:cubicBezTo>
                  <a:pt x="496009" y="223996"/>
                  <a:pt x="502359" y="255746"/>
                  <a:pt x="510826" y="319246"/>
                </a:cubicBezTo>
                <a:cubicBezTo>
                  <a:pt x="519293" y="382746"/>
                  <a:pt x="553159" y="484346"/>
                  <a:pt x="561626" y="573246"/>
                </a:cubicBezTo>
                <a:cubicBezTo>
                  <a:pt x="570093" y="662146"/>
                  <a:pt x="546809" y="717179"/>
                  <a:pt x="561626" y="852646"/>
                </a:cubicBezTo>
                <a:cubicBezTo>
                  <a:pt x="576443" y="988113"/>
                  <a:pt x="692859" y="1318313"/>
                  <a:pt x="650526" y="1386046"/>
                </a:cubicBezTo>
                <a:cubicBezTo>
                  <a:pt x="608193" y="1453779"/>
                  <a:pt x="411343" y="1265396"/>
                  <a:pt x="307626" y="1259046"/>
                </a:cubicBezTo>
                <a:cubicBezTo>
                  <a:pt x="203909" y="1252696"/>
                  <a:pt x="74793" y="1307729"/>
                  <a:pt x="28226" y="1347946"/>
                </a:cubicBezTo>
                <a:cubicBezTo>
                  <a:pt x="-18341" y="1388163"/>
                  <a:pt x="709" y="1462246"/>
                  <a:pt x="28226" y="1500346"/>
                </a:cubicBezTo>
                <a:cubicBezTo>
                  <a:pt x="55743" y="1538446"/>
                  <a:pt x="125593" y="1559613"/>
                  <a:pt x="193326" y="1576546"/>
                </a:cubicBezTo>
                <a:cubicBezTo>
                  <a:pt x="261059" y="1593479"/>
                  <a:pt x="366893" y="1559613"/>
                  <a:pt x="434626" y="1601946"/>
                </a:cubicBezTo>
                <a:cubicBezTo>
                  <a:pt x="502359" y="1644279"/>
                  <a:pt x="555276" y="1754346"/>
                  <a:pt x="599726" y="1830546"/>
                </a:cubicBezTo>
                <a:cubicBezTo>
                  <a:pt x="644176" y="1906746"/>
                  <a:pt x="667459" y="1963896"/>
                  <a:pt x="701326" y="2059146"/>
                </a:cubicBezTo>
                <a:cubicBezTo>
                  <a:pt x="735193" y="2154396"/>
                  <a:pt x="802926" y="2402046"/>
                  <a:pt x="802926" y="2402046"/>
                </a:cubicBezTo>
              </a:path>
            </a:pathLst>
          </a:cu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7515" name="Straight Arrow Connector 5"/>
          <p:cNvCxnSpPr>
            <a:cxnSpLocks noChangeShapeType="1"/>
          </p:cNvCxnSpPr>
          <p:nvPr/>
        </p:nvCxnSpPr>
        <p:spPr bwMode="auto">
          <a:xfrm>
            <a:off x="5943600" y="4046220"/>
            <a:ext cx="274320" cy="274320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517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23" name="Equation" r:id="rId17" imgW="114300" imgH="127000" progId="Equation.DSMT4">
                  <p:embed/>
                </p:oleObj>
              </mc:Choice>
              <mc:Fallback>
                <p:oleObj name="Equation" r:id="rId1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40679" y="434241"/>
            <a:ext cx="33604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Follow the current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from the battery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through the brushes to the coil</a:t>
            </a:r>
            <a:r>
              <a:rPr lang="en-US" sz="2000" dirty="0" smtClean="0">
                <a:latin typeface="Times New Roman"/>
                <a:cs typeface="Times New Roman"/>
              </a:rPr>
              <a:t>, then determine the </a:t>
            </a:r>
            <a:r>
              <a:rPr lang="en-US" sz="2000" i="1" dirty="0" smtClean="0"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due to the coil’s current (see below). 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7475" name="Straight Connector 211"/>
          <p:cNvCxnSpPr>
            <a:cxnSpLocks noChangeShapeType="1"/>
          </p:cNvCxnSpPr>
          <p:nvPr/>
        </p:nvCxnSpPr>
        <p:spPr bwMode="auto">
          <a:xfrm rot="-2603283">
            <a:off x="4256247" y="2653189"/>
            <a:ext cx="411480" cy="94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2" name="Straight Connector 142"/>
          <p:cNvCxnSpPr>
            <a:cxnSpLocks noChangeShapeType="1"/>
          </p:cNvCxnSpPr>
          <p:nvPr/>
        </p:nvCxnSpPr>
        <p:spPr bwMode="auto">
          <a:xfrm rot="-2603283" flipH="1" flipV="1">
            <a:off x="5436394" y="3321844"/>
            <a:ext cx="411480" cy="94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65" name="Straight Connector 201"/>
          <p:cNvCxnSpPr>
            <a:cxnSpLocks noChangeShapeType="1"/>
          </p:cNvCxnSpPr>
          <p:nvPr/>
        </p:nvCxnSpPr>
        <p:spPr bwMode="auto">
          <a:xfrm flipV="1">
            <a:off x="2994660" y="1410177"/>
            <a:ext cx="1002983" cy="64722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6" name="Group 232"/>
          <p:cNvGrpSpPr>
            <a:grpSpLocks/>
          </p:cNvGrpSpPr>
          <p:nvPr/>
        </p:nvGrpSpPr>
        <p:grpSpPr bwMode="auto">
          <a:xfrm>
            <a:off x="6385084" y="4195789"/>
            <a:ext cx="137160" cy="137160"/>
            <a:chOff x="6146800" y="4191000"/>
            <a:chExt cx="152400" cy="152400"/>
          </a:xfrm>
        </p:grpSpPr>
        <p:cxnSp>
          <p:nvCxnSpPr>
            <p:cNvPr id="137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40.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61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6" grpId="0"/>
      <p:bldP spid="175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 rot="-2603283">
            <a:off x="5649278" y="3168967"/>
            <a:ext cx="754380" cy="1714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459" name="Freeform 8"/>
          <p:cNvSpPr>
            <a:spLocks/>
          </p:cNvSpPr>
          <p:nvPr/>
        </p:nvSpPr>
        <p:spPr bwMode="auto">
          <a:xfrm rot="-2603283">
            <a:off x="5843588" y="324040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0" name="Freeform 101"/>
          <p:cNvSpPr>
            <a:spLocks/>
          </p:cNvSpPr>
          <p:nvPr/>
        </p:nvSpPr>
        <p:spPr bwMode="auto">
          <a:xfrm rot="-2603283">
            <a:off x="5937885" y="334041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1" name="Freeform 102"/>
          <p:cNvSpPr>
            <a:spLocks/>
          </p:cNvSpPr>
          <p:nvPr/>
        </p:nvSpPr>
        <p:spPr bwMode="auto">
          <a:xfrm rot="-2603283">
            <a:off x="6032183" y="344043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2" name="Freeform 103"/>
          <p:cNvSpPr>
            <a:spLocks/>
          </p:cNvSpPr>
          <p:nvPr/>
        </p:nvSpPr>
        <p:spPr bwMode="auto">
          <a:xfrm rot="-2603283">
            <a:off x="6125052" y="354044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3" name="Freeform 104"/>
          <p:cNvSpPr>
            <a:spLocks/>
          </p:cNvSpPr>
          <p:nvPr/>
        </p:nvSpPr>
        <p:spPr bwMode="auto">
          <a:xfrm rot="-2603283">
            <a:off x="6219349" y="363902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4" name="Freeform 105"/>
          <p:cNvSpPr>
            <a:spLocks/>
          </p:cNvSpPr>
          <p:nvPr/>
        </p:nvSpPr>
        <p:spPr bwMode="auto">
          <a:xfrm rot="-2603283">
            <a:off x="6313647" y="373903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5" name="Freeform 106"/>
          <p:cNvSpPr>
            <a:spLocks/>
          </p:cNvSpPr>
          <p:nvPr/>
        </p:nvSpPr>
        <p:spPr bwMode="auto">
          <a:xfrm rot="-2603283">
            <a:off x="6407944" y="383905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6" name="Freeform 107"/>
          <p:cNvSpPr>
            <a:spLocks/>
          </p:cNvSpPr>
          <p:nvPr/>
        </p:nvSpPr>
        <p:spPr bwMode="auto">
          <a:xfrm rot="-2603283">
            <a:off x="6502242" y="393906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7" name="Freeform 108"/>
          <p:cNvSpPr>
            <a:spLocks/>
          </p:cNvSpPr>
          <p:nvPr/>
        </p:nvSpPr>
        <p:spPr bwMode="auto">
          <a:xfrm rot="-2603283">
            <a:off x="6596539" y="403907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8" name="Freeform 109"/>
          <p:cNvSpPr>
            <a:spLocks/>
          </p:cNvSpPr>
          <p:nvPr/>
        </p:nvSpPr>
        <p:spPr bwMode="auto">
          <a:xfrm rot="-2603283">
            <a:off x="6690837" y="413766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9" name="Freeform 110"/>
          <p:cNvSpPr>
            <a:spLocks/>
          </p:cNvSpPr>
          <p:nvPr/>
        </p:nvSpPr>
        <p:spPr bwMode="auto">
          <a:xfrm rot="-2603283">
            <a:off x="6785134" y="423767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0" name="Freeform 111"/>
          <p:cNvSpPr>
            <a:spLocks/>
          </p:cNvSpPr>
          <p:nvPr/>
        </p:nvSpPr>
        <p:spPr bwMode="auto">
          <a:xfrm rot="18996717" flipH="1">
            <a:off x="5252085" y="376475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1" name="Freeform 112"/>
          <p:cNvSpPr>
            <a:spLocks/>
          </p:cNvSpPr>
          <p:nvPr/>
        </p:nvSpPr>
        <p:spPr bwMode="auto">
          <a:xfrm rot="18996717" flipH="1">
            <a:off x="5346383" y="386334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2" name="Freeform 113"/>
          <p:cNvSpPr>
            <a:spLocks/>
          </p:cNvSpPr>
          <p:nvPr/>
        </p:nvSpPr>
        <p:spPr bwMode="auto">
          <a:xfrm rot="18996717" flipH="1">
            <a:off x="5440680" y="396335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3" name="Freeform 114"/>
          <p:cNvSpPr>
            <a:spLocks/>
          </p:cNvSpPr>
          <p:nvPr/>
        </p:nvSpPr>
        <p:spPr bwMode="auto">
          <a:xfrm rot="18996717" flipH="1">
            <a:off x="5534978" y="406336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4" name="Freeform 115"/>
          <p:cNvSpPr>
            <a:spLocks/>
          </p:cNvSpPr>
          <p:nvPr/>
        </p:nvSpPr>
        <p:spPr bwMode="auto">
          <a:xfrm rot="18996717" flipH="1">
            <a:off x="5629275" y="416337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5" name="Freeform 116"/>
          <p:cNvSpPr>
            <a:spLocks/>
          </p:cNvSpPr>
          <p:nvPr/>
        </p:nvSpPr>
        <p:spPr bwMode="auto">
          <a:xfrm rot="18996717" flipH="1">
            <a:off x="5723573" y="426196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6" name="Freeform 118"/>
          <p:cNvSpPr>
            <a:spLocks/>
          </p:cNvSpPr>
          <p:nvPr/>
        </p:nvSpPr>
        <p:spPr bwMode="auto">
          <a:xfrm rot="18996717" flipH="1">
            <a:off x="5817870" y="436197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7" name="Freeform 119"/>
          <p:cNvSpPr>
            <a:spLocks/>
          </p:cNvSpPr>
          <p:nvPr/>
        </p:nvSpPr>
        <p:spPr bwMode="auto">
          <a:xfrm rot="18996717" flipH="1">
            <a:off x="5912168" y="446198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8" name="Freeform 120"/>
          <p:cNvSpPr>
            <a:spLocks/>
          </p:cNvSpPr>
          <p:nvPr/>
        </p:nvSpPr>
        <p:spPr bwMode="auto">
          <a:xfrm rot="18996717" flipH="1">
            <a:off x="6006465" y="456199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9" name="Freeform 121"/>
          <p:cNvSpPr>
            <a:spLocks/>
          </p:cNvSpPr>
          <p:nvPr/>
        </p:nvSpPr>
        <p:spPr bwMode="auto">
          <a:xfrm rot="18996717" flipH="1">
            <a:off x="6100763" y="466058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9480" name="Straight Connector 14"/>
          <p:cNvCxnSpPr>
            <a:cxnSpLocks noChangeShapeType="1"/>
            <a:stCxn id="19469" idx="0"/>
          </p:cNvCxnSpPr>
          <p:nvPr/>
        </p:nvCxnSpPr>
        <p:spPr bwMode="auto">
          <a:xfrm rot="-2603283" flipH="1" flipV="1">
            <a:off x="6059329" y="4377690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1" name="Straight Connector 133"/>
          <p:cNvCxnSpPr>
            <a:cxnSpLocks noChangeShapeType="1"/>
          </p:cNvCxnSpPr>
          <p:nvPr/>
        </p:nvCxnSpPr>
        <p:spPr bwMode="auto">
          <a:xfrm rot="-2603283" flipH="1" flipV="1">
            <a:off x="5965032" y="427767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2" name="Straight Connector 134"/>
          <p:cNvCxnSpPr>
            <a:cxnSpLocks noChangeShapeType="1"/>
          </p:cNvCxnSpPr>
          <p:nvPr/>
        </p:nvCxnSpPr>
        <p:spPr bwMode="auto">
          <a:xfrm rot="-2603283" flipH="1" flipV="1">
            <a:off x="5870734" y="417766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3" name="Straight Connector 135"/>
          <p:cNvCxnSpPr>
            <a:cxnSpLocks noChangeShapeType="1"/>
          </p:cNvCxnSpPr>
          <p:nvPr/>
        </p:nvCxnSpPr>
        <p:spPr bwMode="auto">
          <a:xfrm rot="-2603283" flipH="1" flipV="1">
            <a:off x="5776437" y="4077653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4" name="Straight Connector 136"/>
          <p:cNvCxnSpPr>
            <a:cxnSpLocks noChangeShapeType="1"/>
          </p:cNvCxnSpPr>
          <p:nvPr/>
        </p:nvCxnSpPr>
        <p:spPr bwMode="auto">
          <a:xfrm rot="-2603283" flipH="1" flipV="1">
            <a:off x="5682139" y="3979069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5" name="Straight Connector 137"/>
          <p:cNvCxnSpPr>
            <a:cxnSpLocks noChangeShapeType="1"/>
          </p:cNvCxnSpPr>
          <p:nvPr/>
        </p:nvCxnSpPr>
        <p:spPr bwMode="auto">
          <a:xfrm rot="-2603283" flipH="1" flipV="1">
            <a:off x="5587842" y="3879057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6" name="Straight Connector 138"/>
          <p:cNvCxnSpPr>
            <a:cxnSpLocks noChangeShapeType="1"/>
          </p:cNvCxnSpPr>
          <p:nvPr/>
        </p:nvCxnSpPr>
        <p:spPr bwMode="auto">
          <a:xfrm rot="-2603283" flipH="1" flipV="1">
            <a:off x="5493544" y="3779044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7" name="Straight Connector 139"/>
          <p:cNvCxnSpPr>
            <a:cxnSpLocks noChangeShapeType="1"/>
          </p:cNvCxnSpPr>
          <p:nvPr/>
        </p:nvCxnSpPr>
        <p:spPr bwMode="auto">
          <a:xfrm rot="-2603283" flipH="1" flipV="1">
            <a:off x="5399247" y="3679032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8" name="Straight Connector 140"/>
          <p:cNvCxnSpPr>
            <a:cxnSpLocks noChangeShapeType="1"/>
          </p:cNvCxnSpPr>
          <p:nvPr/>
        </p:nvCxnSpPr>
        <p:spPr bwMode="auto">
          <a:xfrm rot="-2603283" flipH="1" flipV="1">
            <a:off x="5304949" y="358044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9" name="Straight Connector 141"/>
          <p:cNvCxnSpPr>
            <a:cxnSpLocks noChangeShapeType="1"/>
          </p:cNvCxnSpPr>
          <p:nvPr/>
        </p:nvCxnSpPr>
        <p:spPr bwMode="auto">
          <a:xfrm rot="-2603283" flipH="1" flipV="1">
            <a:off x="5210652" y="348043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0" name="Straight Connector 142"/>
          <p:cNvCxnSpPr>
            <a:cxnSpLocks noChangeShapeType="1"/>
          </p:cNvCxnSpPr>
          <p:nvPr/>
        </p:nvCxnSpPr>
        <p:spPr bwMode="auto">
          <a:xfrm rot="-2603283" flipH="1" flipV="1">
            <a:off x="5436394" y="3321844"/>
            <a:ext cx="411480" cy="94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1" name="Straight Connector 136205"/>
          <p:cNvCxnSpPr>
            <a:cxnSpLocks noChangeShapeType="1"/>
          </p:cNvCxnSpPr>
          <p:nvPr/>
        </p:nvCxnSpPr>
        <p:spPr bwMode="auto">
          <a:xfrm flipH="1">
            <a:off x="5943600" y="4807744"/>
            <a:ext cx="304324" cy="2671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2" name="Rectangle 179"/>
          <p:cNvSpPr>
            <a:spLocks noChangeArrowheads="1"/>
          </p:cNvSpPr>
          <p:nvPr/>
        </p:nvSpPr>
        <p:spPr bwMode="auto">
          <a:xfrm rot="-2603283" flipH="1" flipV="1">
            <a:off x="3700463" y="1185863"/>
            <a:ext cx="754380" cy="1714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493" name="Freeform 180"/>
          <p:cNvSpPr>
            <a:spLocks/>
          </p:cNvSpPr>
          <p:nvPr/>
        </p:nvSpPr>
        <p:spPr bwMode="auto">
          <a:xfrm rot="-2603283" flipH="1" flipV="1">
            <a:off x="4226243" y="275891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4" name="Freeform 181"/>
          <p:cNvSpPr>
            <a:spLocks/>
          </p:cNvSpPr>
          <p:nvPr/>
        </p:nvSpPr>
        <p:spPr bwMode="auto">
          <a:xfrm rot="-2603283" flipH="1" flipV="1">
            <a:off x="4131945" y="266033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5" name="Freeform 182"/>
          <p:cNvSpPr>
            <a:spLocks/>
          </p:cNvSpPr>
          <p:nvPr/>
        </p:nvSpPr>
        <p:spPr bwMode="auto">
          <a:xfrm rot="-2603283" flipH="1" flipV="1">
            <a:off x="4037648" y="256032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6" name="Freeform 183"/>
          <p:cNvSpPr>
            <a:spLocks/>
          </p:cNvSpPr>
          <p:nvPr/>
        </p:nvSpPr>
        <p:spPr bwMode="auto">
          <a:xfrm rot="-2603283" flipH="1" flipV="1">
            <a:off x="3944779" y="246030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7" name="Freeform 184"/>
          <p:cNvSpPr>
            <a:spLocks/>
          </p:cNvSpPr>
          <p:nvPr/>
        </p:nvSpPr>
        <p:spPr bwMode="auto">
          <a:xfrm rot="-2603283" flipH="1" flipV="1">
            <a:off x="3850482" y="236029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8" name="Freeform 185"/>
          <p:cNvSpPr>
            <a:spLocks/>
          </p:cNvSpPr>
          <p:nvPr/>
        </p:nvSpPr>
        <p:spPr bwMode="auto">
          <a:xfrm rot="-2603283" flipH="1" flipV="1">
            <a:off x="3756184" y="226171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9" name="Freeform 186"/>
          <p:cNvSpPr>
            <a:spLocks/>
          </p:cNvSpPr>
          <p:nvPr/>
        </p:nvSpPr>
        <p:spPr bwMode="auto">
          <a:xfrm rot="-2603283" flipH="1" flipV="1">
            <a:off x="3661887" y="216169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0" name="Freeform 187"/>
          <p:cNvSpPr>
            <a:spLocks/>
          </p:cNvSpPr>
          <p:nvPr/>
        </p:nvSpPr>
        <p:spPr bwMode="auto">
          <a:xfrm rot="-2603283" flipH="1" flipV="1">
            <a:off x="3567589" y="206168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1" name="Freeform 188"/>
          <p:cNvSpPr>
            <a:spLocks/>
          </p:cNvSpPr>
          <p:nvPr/>
        </p:nvSpPr>
        <p:spPr bwMode="auto">
          <a:xfrm rot="-2603283" flipH="1" flipV="1">
            <a:off x="3473292" y="196167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2" name="Freeform 189"/>
          <p:cNvSpPr>
            <a:spLocks/>
          </p:cNvSpPr>
          <p:nvPr/>
        </p:nvSpPr>
        <p:spPr bwMode="auto">
          <a:xfrm rot="-2603283" flipH="1" flipV="1">
            <a:off x="3378994" y="186309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3" name="Freeform 191"/>
          <p:cNvSpPr>
            <a:spLocks/>
          </p:cNvSpPr>
          <p:nvPr/>
        </p:nvSpPr>
        <p:spPr bwMode="auto">
          <a:xfrm rot="18996717" flipV="1">
            <a:off x="4817745" y="223599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4" name="Freeform 192"/>
          <p:cNvSpPr>
            <a:spLocks/>
          </p:cNvSpPr>
          <p:nvPr/>
        </p:nvSpPr>
        <p:spPr bwMode="auto">
          <a:xfrm rot="18996717" flipV="1">
            <a:off x="4723448" y="213741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5" name="Freeform 193"/>
          <p:cNvSpPr>
            <a:spLocks/>
          </p:cNvSpPr>
          <p:nvPr/>
        </p:nvSpPr>
        <p:spPr bwMode="auto">
          <a:xfrm rot="18996717" flipV="1">
            <a:off x="4629150" y="203739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6" name="Freeform 194"/>
          <p:cNvSpPr>
            <a:spLocks/>
          </p:cNvSpPr>
          <p:nvPr/>
        </p:nvSpPr>
        <p:spPr bwMode="auto">
          <a:xfrm rot="18996717" flipV="1">
            <a:off x="4534853" y="193738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7" name="Freeform 195"/>
          <p:cNvSpPr>
            <a:spLocks/>
          </p:cNvSpPr>
          <p:nvPr/>
        </p:nvSpPr>
        <p:spPr bwMode="auto">
          <a:xfrm rot="18996717" flipV="1">
            <a:off x="4440555" y="183737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8" name="Freeform 196"/>
          <p:cNvSpPr>
            <a:spLocks/>
          </p:cNvSpPr>
          <p:nvPr/>
        </p:nvSpPr>
        <p:spPr bwMode="auto">
          <a:xfrm rot="18996717" flipV="1">
            <a:off x="4346258" y="173878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9" name="Freeform 197"/>
          <p:cNvSpPr>
            <a:spLocks/>
          </p:cNvSpPr>
          <p:nvPr/>
        </p:nvSpPr>
        <p:spPr bwMode="auto">
          <a:xfrm rot="18996717" flipV="1">
            <a:off x="4251960" y="163877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10" name="Freeform 198"/>
          <p:cNvSpPr>
            <a:spLocks/>
          </p:cNvSpPr>
          <p:nvPr/>
        </p:nvSpPr>
        <p:spPr bwMode="auto">
          <a:xfrm rot="18996717" flipV="1">
            <a:off x="4157663" y="153876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11" name="Freeform 199"/>
          <p:cNvSpPr>
            <a:spLocks/>
          </p:cNvSpPr>
          <p:nvPr/>
        </p:nvSpPr>
        <p:spPr bwMode="auto">
          <a:xfrm rot="18996717" flipV="1">
            <a:off x="4063365" y="143875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12" name="Freeform 200"/>
          <p:cNvSpPr>
            <a:spLocks/>
          </p:cNvSpPr>
          <p:nvPr/>
        </p:nvSpPr>
        <p:spPr bwMode="auto">
          <a:xfrm rot="18996717" flipV="1">
            <a:off x="3969068" y="133873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9513" name="Straight Connector 201"/>
          <p:cNvCxnSpPr>
            <a:cxnSpLocks noChangeShapeType="1"/>
          </p:cNvCxnSpPr>
          <p:nvPr/>
        </p:nvCxnSpPr>
        <p:spPr bwMode="auto">
          <a:xfrm flipV="1">
            <a:off x="2994660" y="1410177"/>
            <a:ext cx="1002983" cy="64722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4" name="Straight Connector 202"/>
          <p:cNvCxnSpPr>
            <a:cxnSpLocks noChangeShapeType="1"/>
          </p:cNvCxnSpPr>
          <p:nvPr/>
        </p:nvCxnSpPr>
        <p:spPr bwMode="auto">
          <a:xfrm rot="-2603283">
            <a:off x="3384709" y="162877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5" name="Straight Connector 203"/>
          <p:cNvCxnSpPr>
            <a:cxnSpLocks noChangeShapeType="1"/>
          </p:cNvCxnSpPr>
          <p:nvPr/>
        </p:nvCxnSpPr>
        <p:spPr bwMode="auto">
          <a:xfrm rot="-2603283">
            <a:off x="3479007" y="172878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6" name="Straight Connector 204"/>
          <p:cNvCxnSpPr>
            <a:cxnSpLocks noChangeShapeType="1"/>
          </p:cNvCxnSpPr>
          <p:nvPr/>
        </p:nvCxnSpPr>
        <p:spPr bwMode="auto">
          <a:xfrm rot="-2603283">
            <a:off x="3573304" y="1827372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7" name="Straight Connector 205"/>
          <p:cNvCxnSpPr>
            <a:cxnSpLocks noChangeShapeType="1"/>
          </p:cNvCxnSpPr>
          <p:nvPr/>
        </p:nvCxnSpPr>
        <p:spPr bwMode="auto">
          <a:xfrm rot="-2603283">
            <a:off x="3667602" y="1927384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8" name="Straight Connector 206"/>
          <p:cNvCxnSpPr>
            <a:cxnSpLocks noChangeShapeType="1"/>
          </p:cNvCxnSpPr>
          <p:nvPr/>
        </p:nvCxnSpPr>
        <p:spPr bwMode="auto">
          <a:xfrm rot="-2603283">
            <a:off x="3761899" y="2027397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9" name="Straight Connector 207"/>
          <p:cNvCxnSpPr>
            <a:cxnSpLocks noChangeShapeType="1"/>
          </p:cNvCxnSpPr>
          <p:nvPr/>
        </p:nvCxnSpPr>
        <p:spPr bwMode="auto">
          <a:xfrm rot="-2603283">
            <a:off x="3856197" y="2127409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0" name="Straight Connector 208"/>
          <p:cNvCxnSpPr>
            <a:cxnSpLocks noChangeShapeType="1"/>
          </p:cNvCxnSpPr>
          <p:nvPr/>
        </p:nvCxnSpPr>
        <p:spPr bwMode="auto">
          <a:xfrm rot="-2603283">
            <a:off x="3950494" y="2225993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1" name="Straight Connector 209"/>
          <p:cNvCxnSpPr>
            <a:cxnSpLocks noChangeShapeType="1"/>
          </p:cNvCxnSpPr>
          <p:nvPr/>
        </p:nvCxnSpPr>
        <p:spPr bwMode="auto">
          <a:xfrm rot="-2603283">
            <a:off x="4044792" y="232600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2" name="Straight Connector 210"/>
          <p:cNvCxnSpPr>
            <a:cxnSpLocks noChangeShapeType="1"/>
          </p:cNvCxnSpPr>
          <p:nvPr/>
        </p:nvCxnSpPr>
        <p:spPr bwMode="auto">
          <a:xfrm rot="-2603283">
            <a:off x="4139089" y="242601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3" name="Straight Connector 211"/>
          <p:cNvCxnSpPr>
            <a:cxnSpLocks noChangeShapeType="1"/>
          </p:cNvCxnSpPr>
          <p:nvPr/>
        </p:nvCxnSpPr>
        <p:spPr bwMode="auto">
          <a:xfrm rot="-2603283">
            <a:off x="4256247" y="2653189"/>
            <a:ext cx="411480" cy="94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24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525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526" name="Text Box 4"/>
          <p:cNvSpPr txBox="1">
            <a:spLocks/>
          </p:cNvSpPr>
          <p:nvPr/>
        </p:nvSpPr>
        <p:spPr bwMode="auto">
          <a:xfrm>
            <a:off x="1303020" y="16459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19527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8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9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0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1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2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3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4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5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6" name="Straight Connector 28"/>
          <p:cNvCxnSpPr>
            <a:cxnSpLocks noChangeShapeType="1"/>
            <a:stCxn id="19524" idx="2"/>
          </p:cNvCxnSpPr>
          <p:nvPr/>
        </p:nvCxnSpPr>
        <p:spPr bwMode="auto">
          <a:xfrm>
            <a:off x="5052060" y="4251960"/>
            <a:ext cx="0" cy="11658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37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538" name="Oval 11"/>
          <p:cNvSpPr>
            <a:spLocks noChangeArrowheads="1"/>
          </p:cNvSpPr>
          <p:nvPr/>
        </p:nvSpPr>
        <p:spPr bwMode="auto">
          <a:xfrm>
            <a:off x="4503420" y="2468880"/>
            <a:ext cx="1097280" cy="109728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" name="Block Arc 18"/>
          <p:cNvSpPr/>
          <p:nvPr/>
        </p:nvSpPr>
        <p:spPr bwMode="auto">
          <a:xfrm>
            <a:off x="4366260" y="2331720"/>
            <a:ext cx="1371600" cy="1371600"/>
          </a:xfrm>
          <a:prstGeom prst="blockArc">
            <a:avLst>
              <a:gd name="adj1" fmla="val 9142847"/>
              <a:gd name="adj2" fmla="val 17809880"/>
              <a:gd name="adj3" fmla="val 984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Gill Sans" pitchFamily="1" charset="0"/>
              <a:ea typeface="Gill Sans" pitchFamily="1" charset="0"/>
              <a:cs typeface="Gill Sans" pitchFamily="1" charset="0"/>
              <a:sym typeface="Gill Sans" pitchFamily="1" charset="0"/>
            </a:endParaRPr>
          </a:p>
        </p:txBody>
      </p:sp>
      <p:sp>
        <p:nvSpPr>
          <p:cNvPr id="38" name="Block Arc 37"/>
          <p:cNvSpPr/>
          <p:nvPr/>
        </p:nvSpPr>
        <p:spPr bwMode="auto">
          <a:xfrm flipH="1" flipV="1">
            <a:off x="4366260" y="2331720"/>
            <a:ext cx="1371600" cy="1371600"/>
          </a:xfrm>
          <a:prstGeom prst="blockArc">
            <a:avLst>
              <a:gd name="adj1" fmla="val 9125710"/>
              <a:gd name="adj2" fmla="val 17833894"/>
              <a:gd name="adj3" fmla="val 993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Gill Sans" pitchFamily="1" charset="0"/>
              <a:ea typeface="Gill Sans" pitchFamily="1" charset="0"/>
              <a:cs typeface="Gill Sans" pitchFamily="1" charset="0"/>
              <a:sym typeface="Gill Sans" pitchFamily="1" charset="0"/>
            </a:endParaRPr>
          </a:p>
        </p:txBody>
      </p:sp>
      <p:cxnSp>
        <p:nvCxnSpPr>
          <p:cNvPr id="19541" name="Straight Connector 136210"/>
          <p:cNvCxnSpPr>
            <a:cxnSpLocks noChangeShapeType="1"/>
          </p:cNvCxnSpPr>
          <p:nvPr/>
        </p:nvCxnSpPr>
        <p:spPr bwMode="auto">
          <a:xfrm>
            <a:off x="2994660" y="2057400"/>
            <a:ext cx="1165860" cy="171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2" name="Straight Connector 136212"/>
          <p:cNvCxnSpPr>
            <a:cxnSpLocks noChangeShapeType="1"/>
          </p:cNvCxnSpPr>
          <p:nvPr/>
        </p:nvCxnSpPr>
        <p:spPr bwMode="auto">
          <a:xfrm flipH="1" flipV="1">
            <a:off x="4160520" y="3771900"/>
            <a:ext cx="1783080" cy="13030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543" name="Group 224"/>
          <p:cNvGrpSpPr>
            <a:grpSpLocks/>
          </p:cNvGrpSpPr>
          <p:nvPr/>
        </p:nvGrpSpPr>
        <p:grpSpPr bwMode="auto">
          <a:xfrm>
            <a:off x="5737860" y="3497580"/>
            <a:ext cx="137160" cy="137160"/>
            <a:chOff x="6146800" y="4191000"/>
            <a:chExt cx="152400" cy="152400"/>
          </a:xfrm>
        </p:grpSpPr>
        <p:cxnSp>
          <p:nvCxnSpPr>
            <p:cNvPr id="19589" name="Straight Connector 13622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90" name="Straight Connector 226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544" name="Group 229"/>
          <p:cNvGrpSpPr>
            <a:grpSpLocks/>
          </p:cNvGrpSpPr>
          <p:nvPr/>
        </p:nvGrpSpPr>
        <p:grpSpPr bwMode="auto">
          <a:xfrm>
            <a:off x="5943600" y="3840480"/>
            <a:ext cx="137160" cy="137160"/>
            <a:chOff x="6146800" y="4191000"/>
            <a:chExt cx="152400" cy="152400"/>
          </a:xfrm>
        </p:grpSpPr>
        <p:cxnSp>
          <p:nvCxnSpPr>
            <p:cNvPr id="19587" name="Straight Connector 23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88" name="Straight Connector 231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545" name="Group 232"/>
          <p:cNvGrpSpPr>
            <a:grpSpLocks/>
          </p:cNvGrpSpPr>
          <p:nvPr/>
        </p:nvGrpSpPr>
        <p:grpSpPr bwMode="auto">
          <a:xfrm>
            <a:off x="6149340" y="4183380"/>
            <a:ext cx="137160" cy="137160"/>
            <a:chOff x="6146800" y="4191000"/>
            <a:chExt cx="152400" cy="152400"/>
          </a:xfrm>
        </p:grpSpPr>
        <p:cxnSp>
          <p:nvCxnSpPr>
            <p:cNvPr id="19585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86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546" name="Group 225"/>
          <p:cNvGrpSpPr>
            <a:grpSpLocks/>
          </p:cNvGrpSpPr>
          <p:nvPr/>
        </p:nvGrpSpPr>
        <p:grpSpPr bwMode="auto">
          <a:xfrm>
            <a:off x="3749040" y="1577340"/>
            <a:ext cx="548640" cy="822960"/>
            <a:chOff x="6527800" y="4038600"/>
            <a:chExt cx="609600" cy="914400"/>
          </a:xfrm>
        </p:grpSpPr>
        <p:grpSp>
          <p:nvGrpSpPr>
            <p:cNvPr id="19576" name="Group 235"/>
            <p:cNvGrpSpPr>
              <a:grpSpLocks/>
            </p:cNvGrpSpPr>
            <p:nvPr/>
          </p:nvGrpSpPr>
          <p:grpSpPr bwMode="auto">
            <a:xfrm>
              <a:off x="6527800" y="4038600"/>
              <a:ext cx="152400" cy="152400"/>
              <a:chOff x="6146800" y="4191000"/>
              <a:chExt cx="152400" cy="152400"/>
            </a:xfrm>
          </p:grpSpPr>
          <p:cxnSp>
            <p:nvCxnSpPr>
              <p:cNvPr id="19583" name="Straight Connector 236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84" name="Straight Connector 237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577" name="Group 238"/>
            <p:cNvGrpSpPr>
              <a:grpSpLocks/>
            </p:cNvGrpSpPr>
            <p:nvPr/>
          </p:nvGrpSpPr>
          <p:grpSpPr bwMode="auto">
            <a:xfrm>
              <a:off x="6756400" y="4419600"/>
              <a:ext cx="152400" cy="152400"/>
              <a:chOff x="6146800" y="4191000"/>
              <a:chExt cx="152400" cy="152400"/>
            </a:xfrm>
          </p:grpSpPr>
          <p:cxnSp>
            <p:nvCxnSpPr>
              <p:cNvPr id="19581" name="Straight Connector 239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82" name="Straight Connector 240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578" name="Group 241"/>
            <p:cNvGrpSpPr>
              <a:grpSpLocks/>
            </p:cNvGrpSpPr>
            <p:nvPr/>
          </p:nvGrpSpPr>
          <p:grpSpPr bwMode="auto">
            <a:xfrm>
              <a:off x="6985000" y="4800600"/>
              <a:ext cx="152400" cy="152400"/>
              <a:chOff x="6146800" y="4191000"/>
              <a:chExt cx="152400" cy="152400"/>
            </a:xfrm>
          </p:grpSpPr>
          <p:cxnSp>
            <p:nvCxnSpPr>
              <p:cNvPr id="19579" name="Straight Connector 242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80" name="Straight Connector 243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19547" name="Straight Connector 228"/>
          <p:cNvCxnSpPr>
            <a:cxnSpLocks noChangeShapeType="1"/>
          </p:cNvCxnSpPr>
          <p:nvPr/>
        </p:nvCxnSpPr>
        <p:spPr bwMode="auto">
          <a:xfrm flipV="1">
            <a:off x="3611880" y="2811780"/>
            <a:ext cx="0" cy="1371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8" name="Straight Connector 247"/>
          <p:cNvCxnSpPr>
            <a:cxnSpLocks noChangeShapeType="1"/>
          </p:cNvCxnSpPr>
          <p:nvPr/>
        </p:nvCxnSpPr>
        <p:spPr bwMode="auto">
          <a:xfrm flipH="1" flipV="1">
            <a:off x="3474720" y="2880360"/>
            <a:ext cx="137160" cy="685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549" name="Group 249"/>
          <p:cNvGrpSpPr>
            <a:grpSpLocks/>
          </p:cNvGrpSpPr>
          <p:nvPr/>
        </p:nvGrpSpPr>
        <p:grpSpPr bwMode="auto">
          <a:xfrm rot="-865246">
            <a:off x="5409248" y="4677728"/>
            <a:ext cx="137160" cy="137160"/>
            <a:chOff x="4089400" y="3352800"/>
            <a:chExt cx="152400" cy="152400"/>
          </a:xfrm>
        </p:grpSpPr>
        <p:cxnSp>
          <p:nvCxnSpPr>
            <p:cNvPr id="19574" name="Straight Connector 252"/>
            <p:cNvCxnSpPr>
              <a:cxnSpLocks noChangeShapeType="1"/>
            </p:cNvCxnSpPr>
            <p:nvPr/>
          </p:nvCxnSpPr>
          <p:spPr bwMode="auto">
            <a:xfrm flipV="1">
              <a:off x="4241800" y="3352800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75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4089400" y="3429000"/>
              <a:ext cx="152400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550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551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19552" name="Object 259"/>
          <p:cNvGraphicFramePr>
            <a:graphicFrameLocks noChangeAspect="1"/>
          </p:cNvGraphicFramePr>
          <p:nvPr/>
        </p:nvGraphicFramePr>
        <p:xfrm>
          <a:off x="537210" y="406908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40" name="Equation" r:id="rId4" imgW="139700" imgH="203200" progId="Equation.DSMT4">
                  <p:embed/>
                </p:oleObj>
              </mc:Choice>
              <mc:Fallback>
                <p:oleObj name="Equation" r:id="rId4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" y="406908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53" name="Group 34"/>
          <p:cNvGrpSpPr>
            <a:grpSpLocks/>
          </p:cNvGrpSpPr>
          <p:nvPr/>
        </p:nvGrpSpPr>
        <p:grpSpPr bwMode="auto">
          <a:xfrm>
            <a:off x="868680" y="4183380"/>
            <a:ext cx="137160" cy="205740"/>
            <a:chOff x="965200" y="4648200"/>
            <a:chExt cx="152400" cy="228600"/>
          </a:xfrm>
        </p:grpSpPr>
        <p:cxnSp>
          <p:nvCxnSpPr>
            <p:cNvPr id="19572" name="Straight Connector 32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73" name="Straight Connector 262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9554" name="Object 271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41" name="Equation" r:id="rId6" imgW="165100" imgH="152400" progId="Equation.DSMT4">
                  <p:embed/>
                </p:oleObj>
              </mc:Choice>
              <mc:Fallback>
                <p:oleObj name="Equation" r:id="rId6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5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42" name="Equation" r:id="rId8" imgW="127000" imgH="152400" progId="Equation.DSMT4">
                  <p:embed/>
                </p:oleObj>
              </mc:Choice>
              <mc:Fallback>
                <p:oleObj name="Equation" r:id="rId8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6" name="Object 275"/>
          <p:cNvGraphicFramePr>
            <a:graphicFrameLocks noChangeAspect="1"/>
          </p:cNvGraphicFramePr>
          <p:nvPr/>
        </p:nvGraphicFramePr>
        <p:xfrm>
          <a:off x="6629400" y="459486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43" name="Equation" r:id="rId10" imgW="165100" imgH="152400" progId="Equation.DSMT4">
                  <p:embed/>
                </p:oleObj>
              </mc:Choice>
              <mc:Fallback>
                <p:oleObj name="Equation" r:id="rId10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59486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7" name="Object 276"/>
          <p:cNvGraphicFramePr>
            <a:graphicFrameLocks noChangeAspect="1"/>
          </p:cNvGraphicFramePr>
          <p:nvPr/>
        </p:nvGraphicFramePr>
        <p:xfrm>
          <a:off x="3268980" y="116586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44" name="Equation" r:id="rId12" imgW="127000" imgH="152400" progId="Equation.DSMT4">
                  <p:embed/>
                </p:oleObj>
              </mc:Choice>
              <mc:Fallback>
                <p:oleObj name="Equation" r:id="rId12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980" y="116586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58" name="Group 278"/>
          <p:cNvGrpSpPr>
            <a:grpSpLocks/>
          </p:cNvGrpSpPr>
          <p:nvPr/>
        </p:nvGrpSpPr>
        <p:grpSpPr bwMode="auto">
          <a:xfrm rot="16200000" flipV="1">
            <a:off x="2823210" y="582930"/>
            <a:ext cx="137160" cy="205740"/>
            <a:chOff x="965200" y="4648200"/>
            <a:chExt cx="152400" cy="228600"/>
          </a:xfrm>
        </p:grpSpPr>
        <p:cxnSp>
          <p:nvCxnSpPr>
            <p:cNvPr id="19570" name="Straight Connector 279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71" name="Straight Connector 280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9559" name="Object 281"/>
          <p:cNvGraphicFramePr>
            <a:graphicFrameLocks noChangeAspect="1"/>
          </p:cNvGraphicFramePr>
          <p:nvPr/>
        </p:nvGraphicFramePr>
        <p:xfrm>
          <a:off x="2583180" y="25146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45" name="Equation" r:id="rId14" imgW="139700" imgH="203200" progId="Equation.DSMT4">
                  <p:embed/>
                </p:oleObj>
              </mc:Choice>
              <mc:Fallback>
                <p:oleObj name="Equation" r:id="rId14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80" y="25146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560" name="Straight Arrow Connector 53"/>
          <p:cNvCxnSpPr>
            <a:cxnSpLocks noChangeShapeType="1"/>
          </p:cNvCxnSpPr>
          <p:nvPr/>
        </p:nvCxnSpPr>
        <p:spPr bwMode="auto">
          <a:xfrm flipH="1">
            <a:off x="2583180" y="1440180"/>
            <a:ext cx="891540" cy="75438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1" name="Straight Arrow Connector 286"/>
          <p:cNvCxnSpPr>
            <a:cxnSpLocks noChangeShapeType="1"/>
          </p:cNvCxnSpPr>
          <p:nvPr/>
        </p:nvCxnSpPr>
        <p:spPr bwMode="auto">
          <a:xfrm flipV="1">
            <a:off x="6629400" y="3840480"/>
            <a:ext cx="822960" cy="8229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2" name="Straight Arrow Connector 53"/>
          <p:cNvCxnSpPr>
            <a:cxnSpLocks noChangeShapeType="1"/>
          </p:cNvCxnSpPr>
          <p:nvPr/>
        </p:nvCxnSpPr>
        <p:spPr bwMode="auto">
          <a:xfrm flipH="1" flipV="1">
            <a:off x="3474720" y="1440180"/>
            <a:ext cx="480060" cy="1371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3" name="Straight Arrow Connector 53"/>
          <p:cNvCxnSpPr>
            <a:cxnSpLocks noChangeShapeType="1"/>
          </p:cNvCxnSpPr>
          <p:nvPr/>
        </p:nvCxnSpPr>
        <p:spPr bwMode="auto">
          <a:xfrm>
            <a:off x="6149340" y="4526280"/>
            <a:ext cx="480060" cy="1371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564" name="Group 11"/>
          <p:cNvGrpSpPr>
            <a:grpSpLocks/>
          </p:cNvGrpSpPr>
          <p:nvPr/>
        </p:nvGrpSpPr>
        <p:grpSpPr bwMode="auto">
          <a:xfrm>
            <a:off x="4640580" y="2606040"/>
            <a:ext cx="754380" cy="822960"/>
            <a:chOff x="5156200" y="2895600"/>
            <a:chExt cx="838200" cy="914400"/>
          </a:xfrm>
        </p:grpSpPr>
        <p:sp>
          <p:nvSpPr>
            <p:cNvPr id="7" name="Arc 6"/>
            <p:cNvSpPr/>
            <p:nvPr/>
          </p:nvSpPr>
          <p:spPr bwMode="auto">
            <a:xfrm>
              <a:off x="5156200" y="2971800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19568" name="Straight Connector 8"/>
            <p:cNvCxnSpPr>
              <a:cxnSpLocks noChangeShapeType="1"/>
              <a:stCxn id="7" idx="0"/>
            </p:cNvCxnSpPr>
            <p:nvPr/>
          </p:nvCxnSpPr>
          <p:spPr bwMode="auto">
            <a:xfrm flipV="1">
              <a:off x="5575300" y="2895600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69" name="Straight Connector 145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9565" name="Object 251"/>
          <p:cNvGraphicFramePr>
            <a:graphicFrameLocks noChangeAspect="1"/>
          </p:cNvGraphicFramePr>
          <p:nvPr/>
        </p:nvGraphicFramePr>
        <p:xfrm>
          <a:off x="3028950" y="557784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46" name="Equation" r:id="rId15" imgW="190500" imgH="203200" progId="Equation.DSMT4">
                  <p:embed/>
                </p:oleObj>
              </mc:Choice>
              <mc:Fallback>
                <p:oleObj name="Equation" r:id="rId1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7784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6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47" name="Equation" r:id="rId17" imgW="114300" imgH="127000" progId="Equation.DSMT4">
                  <p:embed/>
                </p:oleObj>
              </mc:Choice>
              <mc:Fallback>
                <p:oleObj name="Equation" r:id="rId1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TextBox 135"/>
          <p:cNvSpPr txBox="1"/>
          <p:nvPr/>
        </p:nvSpPr>
        <p:spPr>
          <a:xfrm>
            <a:off x="5540679" y="434241"/>
            <a:ext cx="3360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Notice the attractions </a:t>
            </a:r>
            <a:r>
              <a:rPr lang="en-US" sz="2000" dirty="0" smtClean="0">
                <a:latin typeface="Times New Roman"/>
                <a:cs typeface="Times New Roman"/>
              </a:rPr>
              <a:t>between the poles . . . these cause rotation . . 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41.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25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0483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0484" name="Text Box 4"/>
          <p:cNvSpPr txBox="1">
            <a:spLocks/>
          </p:cNvSpPr>
          <p:nvPr/>
        </p:nvSpPr>
        <p:spPr bwMode="auto">
          <a:xfrm>
            <a:off x="1280160" y="23317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20485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Straight Connector 28"/>
          <p:cNvCxnSpPr>
            <a:cxnSpLocks noChangeShapeType="1"/>
          </p:cNvCxnSpPr>
          <p:nvPr/>
        </p:nvCxnSpPr>
        <p:spPr bwMode="auto">
          <a:xfrm>
            <a:off x="5052060" y="4183380"/>
            <a:ext cx="0" cy="12344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5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0496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0497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20498" name="Object 259"/>
          <p:cNvGraphicFramePr>
            <a:graphicFrameLocks noChangeAspect="1"/>
          </p:cNvGraphicFramePr>
          <p:nvPr/>
        </p:nvGraphicFramePr>
        <p:xfrm>
          <a:off x="537210" y="406908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64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" y="406908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9" name="Group 34"/>
          <p:cNvGrpSpPr>
            <a:grpSpLocks/>
          </p:cNvGrpSpPr>
          <p:nvPr/>
        </p:nvGrpSpPr>
        <p:grpSpPr bwMode="auto">
          <a:xfrm>
            <a:off x="868680" y="4183380"/>
            <a:ext cx="137160" cy="205740"/>
            <a:chOff x="965200" y="4648200"/>
            <a:chExt cx="152400" cy="228600"/>
          </a:xfrm>
        </p:grpSpPr>
        <p:cxnSp>
          <p:nvCxnSpPr>
            <p:cNvPr id="20614" name="Straight Connector 32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5" name="Straight Connector 262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0500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65" name="Equation" r:id="rId5" imgW="127000" imgH="152400" progId="Equation.DSMT4">
                  <p:embed/>
                </p:oleObj>
              </mc:Choice>
              <mc:Fallback>
                <p:oleObj name="Equation" r:id="rId5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01" name="Group 130"/>
          <p:cNvGrpSpPr>
            <a:grpSpLocks/>
          </p:cNvGrpSpPr>
          <p:nvPr/>
        </p:nvGrpSpPr>
        <p:grpSpPr bwMode="auto">
          <a:xfrm rot="-1093576">
            <a:off x="2797493" y="1270159"/>
            <a:ext cx="4060508" cy="3889058"/>
            <a:chOff x="3066391" y="1317833"/>
            <a:chExt cx="4510899" cy="4320967"/>
          </a:xfrm>
        </p:grpSpPr>
        <p:sp>
          <p:nvSpPr>
            <p:cNvPr id="20519" name="Rectangle 131"/>
            <p:cNvSpPr>
              <a:spLocks noChangeArrowheads="1"/>
            </p:cNvSpPr>
            <p:nvPr/>
          </p:nvSpPr>
          <p:spPr bwMode="auto">
            <a:xfrm rot="-2603283">
              <a:off x="6277654" y="352068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0520" name="Freeform 132"/>
            <p:cNvSpPr>
              <a:spLocks/>
            </p:cNvSpPr>
            <p:nvPr/>
          </p:nvSpPr>
          <p:spPr bwMode="auto">
            <a:xfrm rot="-2603283">
              <a:off x="6492299" y="360110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143"/>
            <p:cNvSpPr>
              <a:spLocks/>
            </p:cNvSpPr>
            <p:nvPr/>
          </p:nvSpPr>
          <p:spPr bwMode="auto">
            <a:xfrm rot="-2603283">
              <a:off x="6596988" y="371186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144"/>
            <p:cNvSpPr>
              <a:spLocks/>
            </p:cNvSpPr>
            <p:nvPr/>
          </p:nvSpPr>
          <p:spPr bwMode="auto">
            <a:xfrm rot="-2603283">
              <a:off x="6701677" y="38226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145"/>
            <p:cNvSpPr>
              <a:spLocks/>
            </p:cNvSpPr>
            <p:nvPr/>
          </p:nvSpPr>
          <p:spPr bwMode="auto">
            <a:xfrm rot="-2603283">
              <a:off x="6806366" y="39333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146"/>
            <p:cNvSpPr>
              <a:spLocks/>
            </p:cNvSpPr>
            <p:nvPr/>
          </p:nvSpPr>
          <p:spPr bwMode="auto">
            <a:xfrm rot="-2603283">
              <a:off x="6911055" y="40441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147"/>
            <p:cNvSpPr>
              <a:spLocks/>
            </p:cNvSpPr>
            <p:nvPr/>
          </p:nvSpPr>
          <p:spPr bwMode="auto">
            <a:xfrm rot="-2603283">
              <a:off x="7015744" y="415486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148"/>
            <p:cNvSpPr>
              <a:spLocks/>
            </p:cNvSpPr>
            <p:nvPr/>
          </p:nvSpPr>
          <p:spPr bwMode="auto">
            <a:xfrm rot="-2603283">
              <a:off x="7120434" y="426562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149"/>
            <p:cNvSpPr>
              <a:spLocks/>
            </p:cNvSpPr>
            <p:nvPr/>
          </p:nvSpPr>
          <p:spPr bwMode="auto">
            <a:xfrm rot="-2603283">
              <a:off x="7225123" y="43763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150"/>
            <p:cNvSpPr>
              <a:spLocks/>
            </p:cNvSpPr>
            <p:nvPr/>
          </p:nvSpPr>
          <p:spPr bwMode="auto">
            <a:xfrm rot="-2603283">
              <a:off x="7329812" y="448712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151"/>
            <p:cNvSpPr>
              <a:spLocks/>
            </p:cNvSpPr>
            <p:nvPr/>
          </p:nvSpPr>
          <p:spPr bwMode="auto">
            <a:xfrm rot="-2603283">
              <a:off x="7434501" y="459787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152"/>
            <p:cNvSpPr>
              <a:spLocks/>
            </p:cNvSpPr>
            <p:nvPr/>
          </p:nvSpPr>
          <p:spPr bwMode="auto">
            <a:xfrm rot="-2603283">
              <a:off x="7539190" y="470862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153"/>
            <p:cNvSpPr>
              <a:spLocks/>
            </p:cNvSpPr>
            <p:nvPr/>
          </p:nvSpPr>
          <p:spPr bwMode="auto">
            <a:xfrm rot="18996717" flipH="1">
              <a:off x="5835847" y="418230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154"/>
            <p:cNvSpPr>
              <a:spLocks/>
            </p:cNvSpPr>
            <p:nvPr/>
          </p:nvSpPr>
          <p:spPr bwMode="auto">
            <a:xfrm rot="18996717" flipH="1">
              <a:off x="5940536" y="429305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155"/>
            <p:cNvSpPr>
              <a:spLocks/>
            </p:cNvSpPr>
            <p:nvPr/>
          </p:nvSpPr>
          <p:spPr bwMode="auto">
            <a:xfrm rot="18996717" flipH="1">
              <a:off x="6045225" y="44038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156"/>
            <p:cNvSpPr>
              <a:spLocks/>
            </p:cNvSpPr>
            <p:nvPr/>
          </p:nvSpPr>
          <p:spPr bwMode="auto">
            <a:xfrm rot="18996717" flipH="1">
              <a:off x="6149914" y="451456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157"/>
            <p:cNvSpPr>
              <a:spLocks/>
            </p:cNvSpPr>
            <p:nvPr/>
          </p:nvSpPr>
          <p:spPr bwMode="auto">
            <a:xfrm rot="18996717" flipH="1">
              <a:off x="6254603" y="46253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158"/>
            <p:cNvSpPr>
              <a:spLocks/>
            </p:cNvSpPr>
            <p:nvPr/>
          </p:nvSpPr>
          <p:spPr bwMode="auto">
            <a:xfrm rot="18996717" flipH="1">
              <a:off x="6359292" y="47360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159"/>
            <p:cNvSpPr>
              <a:spLocks/>
            </p:cNvSpPr>
            <p:nvPr/>
          </p:nvSpPr>
          <p:spPr bwMode="auto">
            <a:xfrm rot="18996717" flipH="1">
              <a:off x="6463981" y="48468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160"/>
            <p:cNvSpPr>
              <a:spLocks/>
            </p:cNvSpPr>
            <p:nvPr/>
          </p:nvSpPr>
          <p:spPr bwMode="auto">
            <a:xfrm rot="18996717" flipH="1">
              <a:off x="6568670" y="495756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161"/>
            <p:cNvSpPr>
              <a:spLocks/>
            </p:cNvSpPr>
            <p:nvPr/>
          </p:nvSpPr>
          <p:spPr bwMode="auto">
            <a:xfrm rot="18996717" flipH="1">
              <a:off x="6673359" y="506831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162"/>
            <p:cNvSpPr>
              <a:spLocks/>
            </p:cNvSpPr>
            <p:nvPr/>
          </p:nvSpPr>
          <p:spPr bwMode="auto">
            <a:xfrm rot="18996717" flipH="1">
              <a:off x="6778048" y="51790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0541" name="Straight Connector 163"/>
            <p:cNvCxnSpPr>
              <a:cxnSpLocks noChangeShapeType="1"/>
              <a:stCxn id="20530" idx="0"/>
            </p:cNvCxnSpPr>
            <p:nvPr/>
          </p:nvCxnSpPr>
          <p:spPr bwMode="auto">
            <a:xfrm rot="-2603283" flipH="1" flipV="1">
              <a:off x="6732397" y="486377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2" name="Straight Connector 164"/>
            <p:cNvCxnSpPr>
              <a:cxnSpLocks noChangeShapeType="1"/>
            </p:cNvCxnSpPr>
            <p:nvPr/>
          </p:nvCxnSpPr>
          <p:spPr bwMode="auto">
            <a:xfrm rot="-2603283" flipH="1" flipV="1">
              <a:off x="6627708" y="475302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3" name="Straight Connector 165"/>
            <p:cNvCxnSpPr>
              <a:cxnSpLocks noChangeShapeType="1"/>
            </p:cNvCxnSpPr>
            <p:nvPr/>
          </p:nvCxnSpPr>
          <p:spPr bwMode="auto">
            <a:xfrm rot="-2603283" flipH="1" flipV="1">
              <a:off x="6523019" y="464227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4" name="Straight Connector 166"/>
            <p:cNvCxnSpPr>
              <a:cxnSpLocks noChangeShapeType="1"/>
            </p:cNvCxnSpPr>
            <p:nvPr/>
          </p:nvCxnSpPr>
          <p:spPr bwMode="auto">
            <a:xfrm rot="-2603283" flipH="1" flipV="1">
              <a:off x="6418330" y="453151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5" name="Straight Connector 167"/>
            <p:cNvCxnSpPr>
              <a:cxnSpLocks noChangeShapeType="1"/>
            </p:cNvCxnSpPr>
            <p:nvPr/>
          </p:nvCxnSpPr>
          <p:spPr bwMode="auto">
            <a:xfrm rot="-2603283" flipH="1" flipV="1">
              <a:off x="6313641" y="4420766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6" name="Straight Connector 168"/>
            <p:cNvCxnSpPr>
              <a:cxnSpLocks noChangeShapeType="1"/>
            </p:cNvCxnSpPr>
            <p:nvPr/>
          </p:nvCxnSpPr>
          <p:spPr bwMode="auto">
            <a:xfrm rot="-2603283" flipH="1" flipV="1">
              <a:off x="6208952" y="431001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7" name="Straight Connector 169"/>
            <p:cNvCxnSpPr>
              <a:cxnSpLocks noChangeShapeType="1"/>
            </p:cNvCxnSpPr>
            <p:nvPr/>
          </p:nvCxnSpPr>
          <p:spPr bwMode="auto">
            <a:xfrm rot="-2603283" flipH="1" flipV="1">
              <a:off x="6104263" y="419926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8" name="Straight Connector 170"/>
            <p:cNvCxnSpPr>
              <a:cxnSpLocks noChangeShapeType="1"/>
            </p:cNvCxnSpPr>
            <p:nvPr/>
          </p:nvCxnSpPr>
          <p:spPr bwMode="auto">
            <a:xfrm rot="-2603283" flipH="1" flipV="1">
              <a:off x="5999574" y="408851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9" name="Straight Connector 171"/>
            <p:cNvCxnSpPr>
              <a:cxnSpLocks noChangeShapeType="1"/>
            </p:cNvCxnSpPr>
            <p:nvPr/>
          </p:nvCxnSpPr>
          <p:spPr bwMode="auto">
            <a:xfrm rot="-2603283" flipH="1" flipV="1">
              <a:off x="5894884" y="397775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0" name="Straight Connector 172"/>
            <p:cNvCxnSpPr>
              <a:cxnSpLocks noChangeShapeType="1"/>
            </p:cNvCxnSpPr>
            <p:nvPr/>
          </p:nvCxnSpPr>
          <p:spPr bwMode="auto">
            <a:xfrm rot="-2603283" flipH="1" flipV="1">
              <a:off x="5790195" y="386700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1" name="Straight Connector 173"/>
            <p:cNvCxnSpPr>
              <a:cxnSpLocks noChangeShapeType="1"/>
            </p:cNvCxnSpPr>
            <p:nvPr/>
          </p:nvCxnSpPr>
          <p:spPr bwMode="auto">
            <a:xfrm rot="-2603283" flipH="1" flipV="1">
              <a:off x="6040619" y="3691182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2" name="Straight Connector 174"/>
            <p:cNvCxnSpPr>
              <a:cxnSpLocks noChangeShapeType="1"/>
            </p:cNvCxnSpPr>
            <p:nvPr/>
          </p:nvCxnSpPr>
          <p:spPr bwMode="auto">
            <a:xfrm flipH="1">
              <a:off x="6604000" y="5342525"/>
              <a:ext cx="337804" cy="29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53" name="Rectangle 175"/>
            <p:cNvSpPr>
              <a:spLocks noChangeArrowheads="1"/>
            </p:cNvSpPr>
            <p:nvPr/>
          </p:nvSpPr>
          <p:spPr bwMode="auto">
            <a:xfrm rot="-2603283" flipH="1" flipV="1">
              <a:off x="4110946" y="131783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0554" name="Freeform 176"/>
            <p:cNvSpPr>
              <a:spLocks/>
            </p:cNvSpPr>
            <p:nvPr/>
          </p:nvSpPr>
          <p:spPr bwMode="auto">
            <a:xfrm rot="-2603283" flipH="1" flipV="1">
              <a:off x="4696401" y="306620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177"/>
            <p:cNvSpPr>
              <a:spLocks/>
            </p:cNvSpPr>
            <p:nvPr/>
          </p:nvSpPr>
          <p:spPr bwMode="auto">
            <a:xfrm rot="-2603283" flipH="1" flipV="1">
              <a:off x="4591712" y="295545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178"/>
            <p:cNvSpPr>
              <a:spLocks/>
            </p:cNvSpPr>
            <p:nvPr/>
          </p:nvSpPr>
          <p:spPr bwMode="auto">
            <a:xfrm rot="-2603283" flipH="1" flipV="1">
              <a:off x="4487023" y="28447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190"/>
            <p:cNvSpPr>
              <a:spLocks/>
            </p:cNvSpPr>
            <p:nvPr/>
          </p:nvSpPr>
          <p:spPr bwMode="auto">
            <a:xfrm rot="-2603283" flipH="1" flipV="1">
              <a:off x="4382334" y="27339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212"/>
            <p:cNvSpPr>
              <a:spLocks/>
            </p:cNvSpPr>
            <p:nvPr/>
          </p:nvSpPr>
          <p:spPr bwMode="auto">
            <a:xfrm rot="-2603283" flipH="1" flipV="1">
              <a:off x="4277645" y="26232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213"/>
            <p:cNvSpPr>
              <a:spLocks/>
            </p:cNvSpPr>
            <p:nvPr/>
          </p:nvSpPr>
          <p:spPr bwMode="auto">
            <a:xfrm rot="-2603283" flipH="1" flipV="1">
              <a:off x="4172956" y="251244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214"/>
            <p:cNvSpPr>
              <a:spLocks/>
            </p:cNvSpPr>
            <p:nvPr/>
          </p:nvSpPr>
          <p:spPr bwMode="auto">
            <a:xfrm rot="-2603283" flipH="1" flipV="1">
              <a:off x="4068266" y="240169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215"/>
            <p:cNvSpPr>
              <a:spLocks/>
            </p:cNvSpPr>
            <p:nvPr/>
          </p:nvSpPr>
          <p:spPr bwMode="auto">
            <a:xfrm rot="-2603283" flipH="1" flipV="1">
              <a:off x="3963577" y="22909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216"/>
            <p:cNvSpPr>
              <a:spLocks/>
            </p:cNvSpPr>
            <p:nvPr/>
          </p:nvSpPr>
          <p:spPr bwMode="auto">
            <a:xfrm rot="-2603283" flipH="1" flipV="1">
              <a:off x="3858888" y="218019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217"/>
            <p:cNvSpPr>
              <a:spLocks/>
            </p:cNvSpPr>
            <p:nvPr/>
          </p:nvSpPr>
          <p:spPr bwMode="auto">
            <a:xfrm rot="-2603283" flipH="1" flipV="1">
              <a:off x="3754199" y="206944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218"/>
            <p:cNvSpPr>
              <a:spLocks/>
            </p:cNvSpPr>
            <p:nvPr/>
          </p:nvSpPr>
          <p:spPr bwMode="auto">
            <a:xfrm rot="18996717" flipV="1">
              <a:off x="5352853" y="248501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219"/>
            <p:cNvSpPr>
              <a:spLocks/>
            </p:cNvSpPr>
            <p:nvPr/>
          </p:nvSpPr>
          <p:spPr bwMode="auto">
            <a:xfrm rot="18996717" flipV="1">
              <a:off x="5248164" y="237425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220"/>
            <p:cNvSpPr>
              <a:spLocks/>
            </p:cNvSpPr>
            <p:nvPr/>
          </p:nvSpPr>
          <p:spPr bwMode="auto">
            <a:xfrm rot="18996717" flipV="1">
              <a:off x="5143475" y="22635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227"/>
            <p:cNvSpPr>
              <a:spLocks/>
            </p:cNvSpPr>
            <p:nvPr/>
          </p:nvSpPr>
          <p:spPr bwMode="auto">
            <a:xfrm rot="18996717" flipV="1">
              <a:off x="5038786" y="215275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244"/>
            <p:cNvSpPr>
              <a:spLocks/>
            </p:cNvSpPr>
            <p:nvPr/>
          </p:nvSpPr>
          <p:spPr bwMode="auto">
            <a:xfrm rot="18996717" flipV="1">
              <a:off x="4934097" y="20420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245"/>
            <p:cNvSpPr>
              <a:spLocks/>
            </p:cNvSpPr>
            <p:nvPr/>
          </p:nvSpPr>
          <p:spPr bwMode="auto">
            <a:xfrm rot="18996717" flipV="1">
              <a:off x="4829408" y="19312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246"/>
            <p:cNvSpPr>
              <a:spLocks/>
            </p:cNvSpPr>
            <p:nvPr/>
          </p:nvSpPr>
          <p:spPr bwMode="auto">
            <a:xfrm rot="18996717" flipV="1">
              <a:off x="4724719" y="18205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248"/>
            <p:cNvSpPr>
              <a:spLocks/>
            </p:cNvSpPr>
            <p:nvPr/>
          </p:nvSpPr>
          <p:spPr bwMode="auto">
            <a:xfrm rot="18996717" flipV="1">
              <a:off x="4620030" y="170974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254"/>
            <p:cNvSpPr>
              <a:spLocks/>
            </p:cNvSpPr>
            <p:nvPr/>
          </p:nvSpPr>
          <p:spPr bwMode="auto">
            <a:xfrm rot="18996717" flipV="1">
              <a:off x="4515341" y="159899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255"/>
            <p:cNvSpPr>
              <a:spLocks/>
            </p:cNvSpPr>
            <p:nvPr/>
          </p:nvSpPr>
          <p:spPr bwMode="auto">
            <a:xfrm rot="18996717" flipV="1">
              <a:off x="4410652" y="14882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0574" name="Straight Connector 256"/>
            <p:cNvCxnSpPr>
              <a:cxnSpLocks noChangeShapeType="1"/>
            </p:cNvCxnSpPr>
            <p:nvPr/>
          </p:nvCxnSpPr>
          <p:spPr bwMode="auto">
            <a:xfrm rot="1093576" flipV="1">
              <a:off x="3472192" y="1411549"/>
              <a:ext cx="831877" cy="10156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5" name="Straight Connector 258"/>
            <p:cNvCxnSpPr>
              <a:cxnSpLocks noChangeShapeType="1"/>
            </p:cNvCxnSpPr>
            <p:nvPr/>
          </p:nvCxnSpPr>
          <p:spPr bwMode="auto">
            <a:xfrm rot="-2603283">
              <a:off x="3760892" y="180951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6" name="Straight Connector 260"/>
            <p:cNvCxnSpPr>
              <a:cxnSpLocks noChangeShapeType="1"/>
            </p:cNvCxnSpPr>
            <p:nvPr/>
          </p:nvCxnSpPr>
          <p:spPr bwMode="auto">
            <a:xfrm rot="-2603283">
              <a:off x="3865581" y="192027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7" name="Straight Connector 261"/>
            <p:cNvCxnSpPr>
              <a:cxnSpLocks noChangeShapeType="1"/>
            </p:cNvCxnSpPr>
            <p:nvPr/>
          </p:nvCxnSpPr>
          <p:spPr bwMode="auto">
            <a:xfrm rot="-2603283">
              <a:off x="3970270" y="203102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8" name="Straight Connector 263"/>
            <p:cNvCxnSpPr>
              <a:cxnSpLocks noChangeShapeType="1"/>
            </p:cNvCxnSpPr>
            <p:nvPr/>
          </p:nvCxnSpPr>
          <p:spPr bwMode="auto">
            <a:xfrm rot="-2603283">
              <a:off x="4074959" y="2141775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9" name="Straight Connector 268"/>
            <p:cNvCxnSpPr>
              <a:cxnSpLocks noChangeShapeType="1"/>
            </p:cNvCxnSpPr>
            <p:nvPr/>
          </p:nvCxnSpPr>
          <p:spPr bwMode="auto">
            <a:xfrm rot="-2603283">
              <a:off x="4179648" y="225252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0" name="Straight Connector 269"/>
            <p:cNvCxnSpPr>
              <a:cxnSpLocks noChangeShapeType="1"/>
            </p:cNvCxnSpPr>
            <p:nvPr/>
          </p:nvCxnSpPr>
          <p:spPr bwMode="auto">
            <a:xfrm rot="-2603283">
              <a:off x="4284337" y="236327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1" name="Straight Connector 270"/>
            <p:cNvCxnSpPr>
              <a:cxnSpLocks noChangeShapeType="1"/>
            </p:cNvCxnSpPr>
            <p:nvPr/>
          </p:nvCxnSpPr>
          <p:spPr bwMode="auto">
            <a:xfrm rot="-2603283">
              <a:off x="4389026" y="247403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2" name="Straight Connector 273"/>
            <p:cNvCxnSpPr>
              <a:cxnSpLocks noChangeShapeType="1"/>
            </p:cNvCxnSpPr>
            <p:nvPr/>
          </p:nvCxnSpPr>
          <p:spPr bwMode="auto">
            <a:xfrm rot="-2603283">
              <a:off x="4493716" y="258478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3" name="Straight Connector 274"/>
            <p:cNvCxnSpPr>
              <a:cxnSpLocks noChangeShapeType="1"/>
            </p:cNvCxnSpPr>
            <p:nvPr/>
          </p:nvCxnSpPr>
          <p:spPr bwMode="auto">
            <a:xfrm rot="-2603283">
              <a:off x="4598405" y="269553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4" name="Straight Connector 275"/>
            <p:cNvCxnSpPr>
              <a:cxnSpLocks noChangeShapeType="1"/>
            </p:cNvCxnSpPr>
            <p:nvPr/>
          </p:nvCxnSpPr>
          <p:spPr bwMode="auto">
            <a:xfrm rot="-2603283">
              <a:off x="4728981" y="2947558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85" name="Oval 276"/>
            <p:cNvSpPr>
              <a:spLocks noChangeArrowheads="1"/>
            </p:cNvSpPr>
            <p:nvPr/>
          </p:nvSpPr>
          <p:spPr bwMode="auto">
            <a:xfrm>
              <a:off x="5003800" y="2743200"/>
              <a:ext cx="1219200" cy="1219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78" name="Block Arc 277"/>
            <p:cNvSpPr/>
            <p:nvPr/>
          </p:nvSpPr>
          <p:spPr bwMode="auto">
            <a:xfrm>
              <a:off x="4852137" y="2590293"/>
              <a:ext cx="1523738" cy="1523927"/>
            </a:xfrm>
            <a:prstGeom prst="blockArc">
              <a:avLst>
                <a:gd name="adj1" fmla="val 9142847"/>
                <a:gd name="adj2" fmla="val 17809880"/>
                <a:gd name="adj3" fmla="val 9842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sp>
          <p:nvSpPr>
            <p:cNvPr id="279" name="Block Arc 278"/>
            <p:cNvSpPr/>
            <p:nvPr/>
          </p:nvSpPr>
          <p:spPr bwMode="auto">
            <a:xfrm flipH="1" flipV="1">
              <a:off x="4852137" y="2590293"/>
              <a:ext cx="1523738" cy="1523927"/>
            </a:xfrm>
            <a:prstGeom prst="blockArc">
              <a:avLst>
                <a:gd name="adj1" fmla="val 9125710"/>
                <a:gd name="adj2" fmla="val 17833894"/>
                <a:gd name="adj3" fmla="val 9934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0588" name="Straight Connector 279"/>
            <p:cNvCxnSpPr>
              <a:cxnSpLocks noChangeShapeType="1"/>
            </p:cNvCxnSpPr>
            <p:nvPr/>
          </p:nvCxnSpPr>
          <p:spPr bwMode="auto">
            <a:xfrm rot="1093576">
              <a:off x="3066391" y="2521263"/>
              <a:ext cx="1824251" cy="14200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9" name="Straight Connector 280"/>
            <p:cNvCxnSpPr>
              <a:cxnSpLocks noChangeShapeType="1"/>
            </p:cNvCxnSpPr>
            <p:nvPr/>
          </p:nvCxnSpPr>
          <p:spPr bwMode="auto">
            <a:xfrm flipH="1" flipV="1">
              <a:off x="4622800" y="4191000"/>
              <a:ext cx="198120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90" name="Group 281"/>
            <p:cNvGrpSpPr>
              <a:grpSpLocks/>
            </p:cNvGrpSpPr>
            <p:nvPr/>
          </p:nvGrpSpPr>
          <p:grpSpPr bwMode="auto">
            <a:xfrm>
              <a:off x="6375400" y="3886200"/>
              <a:ext cx="152400" cy="152400"/>
              <a:chOff x="6146800" y="4191000"/>
              <a:chExt cx="152400" cy="152400"/>
            </a:xfrm>
          </p:grpSpPr>
          <p:cxnSp>
            <p:nvCxnSpPr>
              <p:cNvPr id="20612" name="Straight Connector 303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13" name="Straight Connector 304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91" name="Group 282"/>
            <p:cNvGrpSpPr>
              <a:grpSpLocks/>
            </p:cNvGrpSpPr>
            <p:nvPr/>
          </p:nvGrpSpPr>
          <p:grpSpPr bwMode="auto">
            <a:xfrm>
              <a:off x="6604000" y="4267200"/>
              <a:ext cx="152400" cy="152400"/>
              <a:chOff x="6146800" y="4191000"/>
              <a:chExt cx="152400" cy="152400"/>
            </a:xfrm>
          </p:grpSpPr>
          <p:cxnSp>
            <p:nvCxnSpPr>
              <p:cNvPr id="20610" name="Straight Connector 301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11" name="Straight Connector 302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92" name="Group 283"/>
            <p:cNvGrpSpPr>
              <a:grpSpLocks/>
            </p:cNvGrpSpPr>
            <p:nvPr/>
          </p:nvGrpSpPr>
          <p:grpSpPr bwMode="auto">
            <a:xfrm>
              <a:off x="6832600" y="4648200"/>
              <a:ext cx="152400" cy="152400"/>
              <a:chOff x="6146800" y="4191000"/>
              <a:chExt cx="152400" cy="152400"/>
            </a:xfrm>
          </p:grpSpPr>
          <p:cxnSp>
            <p:nvCxnSpPr>
              <p:cNvPr id="20608" name="Straight Connector 299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09" name="Straight Connector 300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93" name="Group 284"/>
            <p:cNvGrpSpPr>
              <a:grpSpLocks/>
            </p:cNvGrpSpPr>
            <p:nvPr/>
          </p:nvGrpSpPr>
          <p:grpSpPr bwMode="auto">
            <a:xfrm>
              <a:off x="4165600" y="1752600"/>
              <a:ext cx="609600" cy="914400"/>
              <a:chOff x="6527800" y="4038600"/>
              <a:chExt cx="609600" cy="914400"/>
            </a:xfrm>
          </p:grpSpPr>
          <p:grpSp>
            <p:nvGrpSpPr>
              <p:cNvPr id="20599" name="Group 290"/>
              <p:cNvGrpSpPr>
                <a:grpSpLocks/>
              </p:cNvGrpSpPr>
              <p:nvPr/>
            </p:nvGrpSpPr>
            <p:grpSpPr bwMode="auto">
              <a:xfrm>
                <a:off x="6527800" y="4038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0606" name="Straight Connector 29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607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600" name="Group 291"/>
              <p:cNvGrpSpPr>
                <a:grpSpLocks/>
              </p:cNvGrpSpPr>
              <p:nvPr/>
            </p:nvGrpSpPr>
            <p:grpSpPr bwMode="auto">
              <a:xfrm>
                <a:off x="6756400" y="4419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0604" name="Straight Connector 2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605" name="Straight Connector 296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601" name="Group 292"/>
              <p:cNvGrpSpPr>
                <a:grpSpLocks/>
              </p:cNvGrpSpPr>
              <p:nvPr/>
            </p:nvGrpSpPr>
            <p:grpSpPr bwMode="auto">
              <a:xfrm>
                <a:off x="6985000" y="4800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0602" name="Straight Connector 29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603" name="Straight Connector 294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20594" name="Straight Connector 285"/>
            <p:cNvCxnSpPr>
              <a:cxnSpLocks noChangeShapeType="1"/>
            </p:cNvCxnSpPr>
            <p:nvPr/>
          </p:nvCxnSpPr>
          <p:spPr bwMode="auto">
            <a:xfrm flipV="1">
              <a:off x="4043180" y="3185180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5" name="Straight Connector 286"/>
            <p:cNvCxnSpPr>
              <a:cxnSpLocks noChangeShapeType="1"/>
            </p:cNvCxnSpPr>
            <p:nvPr/>
          </p:nvCxnSpPr>
          <p:spPr bwMode="auto">
            <a:xfrm flipH="1" flipV="1">
              <a:off x="3890781" y="3261381"/>
              <a:ext cx="152400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96" name="Group 287"/>
            <p:cNvGrpSpPr>
              <a:grpSpLocks/>
            </p:cNvGrpSpPr>
            <p:nvPr/>
          </p:nvGrpSpPr>
          <p:grpSpPr bwMode="auto">
            <a:xfrm rot="-865246">
              <a:off x="6010976" y="5198176"/>
              <a:ext cx="152400" cy="152400"/>
              <a:chOff x="4089400" y="3352800"/>
              <a:chExt cx="152400" cy="152400"/>
            </a:xfrm>
          </p:grpSpPr>
          <p:cxnSp>
            <p:nvCxnSpPr>
              <p:cNvPr id="20597" name="Straight Connector 288"/>
              <p:cNvCxnSpPr>
                <a:cxnSpLocks noChangeShapeType="1"/>
              </p:cNvCxnSpPr>
              <p:nvPr/>
            </p:nvCxnSpPr>
            <p:spPr bwMode="auto">
              <a:xfrm flipV="1">
                <a:off x="4241800" y="3352800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98" name="Straight Connector 289"/>
              <p:cNvCxnSpPr>
                <a:cxnSpLocks noChangeShapeType="1"/>
              </p:cNvCxnSpPr>
              <p:nvPr/>
            </p:nvCxnSpPr>
            <p:spPr bwMode="auto">
              <a:xfrm flipH="1" flipV="1">
                <a:off x="4089400" y="3429000"/>
                <a:ext cx="152400" cy="76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20502" name="Object 305"/>
          <p:cNvGraphicFramePr>
            <a:graphicFrameLocks noChangeAspect="1"/>
          </p:cNvGraphicFramePr>
          <p:nvPr/>
        </p:nvGraphicFramePr>
        <p:xfrm>
          <a:off x="7109460" y="397764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66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460" y="397764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3" name="Object 306"/>
          <p:cNvGraphicFramePr>
            <a:graphicFrameLocks noChangeAspect="1"/>
          </p:cNvGraphicFramePr>
          <p:nvPr/>
        </p:nvGraphicFramePr>
        <p:xfrm>
          <a:off x="2788920" y="178308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67" name="Equation" r:id="rId10" imgW="127000" imgH="152400" progId="Equation.DSMT4">
                  <p:embed/>
                </p:oleObj>
              </mc:Choice>
              <mc:Fallback>
                <p:oleObj name="Equation" r:id="rId10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920" y="178308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04" name="Group 307"/>
          <p:cNvGrpSpPr>
            <a:grpSpLocks/>
          </p:cNvGrpSpPr>
          <p:nvPr/>
        </p:nvGrpSpPr>
        <p:grpSpPr bwMode="auto">
          <a:xfrm rot="16200000" flipV="1">
            <a:off x="2823210" y="582930"/>
            <a:ext cx="137160" cy="205740"/>
            <a:chOff x="965200" y="4648200"/>
            <a:chExt cx="152400" cy="228600"/>
          </a:xfrm>
        </p:grpSpPr>
        <p:cxnSp>
          <p:nvCxnSpPr>
            <p:cNvPr id="20517" name="Straight Connector 308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8" name="Straight Connector 309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0505" name="Object 310"/>
          <p:cNvGraphicFramePr>
            <a:graphicFrameLocks noChangeAspect="1"/>
          </p:cNvGraphicFramePr>
          <p:nvPr/>
        </p:nvGraphicFramePr>
        <p:xfrm>
          <a:off x="2583180" y="25146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68" name="Equation" r:id="rId12" imgW="139700" imgH="203200" progId="Equation.DSMT4">
                  <p:embed/>
                </p:oleObj>
              </mc:Choice>
              <mc:Fallback>
                <p:oleObj name="Equation" r:id="rId12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80" y="25146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ct 311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69" name="Equation" r:id="rId13" imgW="165100" imgH="152400" progId="Equation.DSMT4">
                  <p:embed/>
                </p:oleObj>
              </mc:Choice>
              <mc:Fallback>
                <p:oleObj name="Equation" r:id="rId13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507" name="Straight Arrow Connector 312"/>
          <p:cNvCxnSpPr>
            <a:cxnSpLocks noChangeShapeType="1"/>
          </p:cNvCxnSpPr>
          <p:nvPr/>
        </p:nvCxnSpPr>
        <p:spPr bwMode="auto">
          <a:xfrm flipH="1">
            <a:off x="3063240" y="1988820"/>
            <a:ext cx="41148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8" name="Straight Arrow Connector 313"/>
          <p:cNvCxnSpPr>
            <a:cxnSpLocks noChangeShapeType="1"/>
          </p:cNvCxnSpPr>
          <p:nvPr/>
        </p:nvCxnSpPr>
        <p:spPr bwMode="auto">
          <a:xfrm flipV="1">
            <a:off x="7040880" y="3017520"/>
            <a:ext cx="1097280" cy="109728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509" name="Group 130"/>
          <p:cNvGrpSpPr>
            <a:grpSpLocks/>
          </p:cNvGrpSpPr>
          <p:nvPr/>
        </p:nvGrpSpPr>
        <p:grpSpPr bwMode="auto">
          <a:xfrm rot="-1152232">
            <a:off x="4640580" y="2606040"/>
            <a:ext cx="754380" cy="822960"/>
            <a:chOff x="5156200" y="2895600"/>
            <a:chExt cx="838200" cy="914400"/>
          </a:xfrm>
        </p:grpSpPr>
        <p:sp>
          <p:nvSpPr>
            <p:cNvPr id="132" name="Arc 131"/>
            <p:cNvSpPr/>
            <p:nvPr/>
          </p:nvSpPr>
          <p:spPr bwMode="auto">
            <a:xfrm>
              <a:off x="5151231" y="2967272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0515" name="Straight Connector 132"/>
            <p:cNvCxnSpPr>
              <a:cxnSpLocks noChangeShapeType="1"/>
              <a:stCxn id="132" idx="0"/>
            </p:cNvCxnSpPr>
            <p:nvPr/>
          </p:nvCxnSpPr>
          <p:spPr bwMode="auto">
            <a:xfrm flipV="1">
              <a:off x="5575300" y="2895600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6" name="Straight Connector 133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510" name="Straight Arrow Connector 53"/>
          <p:cNvCxnSpPr>
            <a:cxnSpLocks noChangeShapeType="1"/>
          </p:cNvCxnSpPr>
          <p:nvPr/>
        </p:nvCxnSpPr>
        <p:spPr bwMode="auto">
          <a:xfrm flipH="1">
            <a:off x="1828800" y="1988820"/>
            <a:ext cx="1234440" cy="89154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1" name="Straight Arrow Connector 312"/>
          <p:cNvCxnSpPr>
            <a:cxnSpLocks noChangeShapeType="1"/>
          </p:cNvCxnSpPr>
          <p:nvPr/>
        </p:nvCxnSpPr>
        <p:spPr bwMode="auto">
          <a:xfrm>
            <a:off x="6629400" y="4046220"/>
            <a:ext cx="411480" cy="6858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512" name="Object 251"/>
          <p:cNvGraphicFramePr>
            <a:graphicFrameLocks noChangeAspect="1"/>
          </p:cNvGraphicFramePr>
          <p:nvPr/>
        </p:nvGraphicFramePr>
        <p:xfrm>
          <a:off x="3028950" y="557784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70" name="Equation" r:id="rId15" imgW="190500" imgH="203200" progId="Equation.DSMT4">
                  <p:embed/>
                </p:oleObj>
              </mc:Choice>
              <mc:Fallback>
                <p:oleObj name="Equation" r:id="rId1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7784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3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71" name="Equation" r:id="rId17" imgW="114300" imgH="127000" progId="Equation.DSMT4">
                  <p:embed/>
                </p:oleObj>
              </mc:Choice>
              <mc:Fallback>
                <p:oleObj name="Equation" r:id="rId1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5540679" y="434241"/>
            <a:ext cx="336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More attractions</a:t>
            </a:r>
            <a:r>
              <a:rPr lang="en-US" sz="2000" dirty="0" smtClean="0">
                <a:latin typeface="Times New Roman"/>
                <a:cs typeface="Times New Roman"/>
              </a:rPr>
              <a:t>, more rotation . . 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42.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5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1507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1508" name="Text Box 4"/>
          <p:cNvSpPr txBox="1">
            <a:spLocks/>
          </p:cNvSpPr>
          <p:nvPr/>
        </p:nvSpPr>
        <p:spPr bwMode="auto">
          <a:xfrm>
            <a:off x="1303020" y="16459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21509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Straight Connector 28"/>
          <p:cNvCxnSpPr>
            <a:cxnSpLocks noChangeShapeType="1"/>
          </p:cNvCxnSpPr>
          <p:nvPr/>
        </p:nvCxnSpPr>
        <p:spPr bwMode="auto">
          <a:xfrm>
            <a:off x="5052060" y="4183380"/>
            <a:ext cx="0" cy="12344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9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1520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1521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21522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536" name="Equation" r:id="rId3" imgW="127000" imgH="152400" progId="Equation.DSMT4">
                  <p:embed/>
                </p:oleObj>
              </mc:Choice>
              <mc:Fallback>
                <p:oleObj name="Equation" r:id="rId3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23" name="Group 329"/>
          <p:cNvGrpSpPr>
            <a:grpSpLocks/>
          </p:cNvGrpSpPr>
          <p:nvPr/>
        </p:nvGrpSpPr>
        <p:grpSpPr bwMode="auto">
          <a:xfrm rot="-2666913">
            <a:off x="2748915" y="1385888"/>
            <a:ext cx="4249103" cy="3919062"/>
            <a:chOff x="2855786" y="1283808"/>
            <a:chExt cx="4721504" cy="4354992"/>
          </a:xfrm>
        </p:grpSpPr>
        <p:sp>
          <p:nvSpPr>
            <p:cNvPr id="21531" name="Rectangle 330"/>
            <p:cNvSpPr>
              <a:spLocks noChangeArrowheads="1"/>
            </p:cNvSpPr>
            <p:nvPr/>
          </p:nvSpPr>
          <p:spPr bwMode="auto">
            <a:xfrm rot="-2603283">
              <a:off x="6277654" y="352068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1532" name="Freeform 331"/>
            <p:cNvSpPr>
              <a:spLocks/>
            </p:cNvSpPr>
            <p:nvPr/>
          </p:nvSpPr>
          <p:spPr bwMode="auto">
            <a:xfrm rot="-2603283">
              <a:off x="6492299" y="360110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332"/>
            <p:cNvSpPr>
              <a:spLocks/>
            </p:cNvSpPr>
            <p:nvPr/>
          </p:nvSpPr>
          <p:spPr bwMode="auto">
            <a:xfrm rot="-2603283">
              <a:off x="6596988" y="371186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333"/>
            <p:cNvSpPr>
              <a:spLocks/>
            </p:cNvSpPr>
            <p:nvPr/>
          </p:nvSpPr>
          <p:spPr bwMode="auto">
            <a:xfrm rot="-2603283">
              <a:off x="6701677" y="38226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334"/>
            <p:cNvSpPr>
              <a:spLocks/>
            </p:cNvSpPr>
            <p:nvPr/>
          </p:nvSpPr>
          <p:spPr bwMode="auto">
            <a:xfrm rot="-2603283">
              <a:off x="6806366" y="39333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335"/>
            <p:cNvSpPr>
              <a:spLocks/>
            </p:cNvSpPr>
            <p:nvPr/>
          </p:nvSpPr>
          <p:spPr bwMode="auto">
            <a:xfrm rot="-2603283">
              <a:off x="6911055" y="40441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336"/>
            <p:cNvSpPr>
              <a:spLocks/>
            </p:cNvSpPr>
            <p:nvPr/>
          </p:nvSpPr>
          <p:spPr bwMode="auto">
            <a:xfrm rot="-2603283">
              <a:off x="7015744" y="415486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337"/>
            <p:cNvSpPr>
              <a:spLocks/>
            </p:cNvSpPr>
            <p:nvPr/>
          </p:nvSpPr>
          <p:spPr bwMode="auto">
            <a:xfrm rot="-2603283">
              <a:off x="7120434" y="426562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338"/>
            <p:cNvSpPr>
              <a:spLocks/>
            </p:cNvSpPr>
            <p:nvPr/>
          </p:nvSpPr>
          <p:spPr bwMode="auto">
            <a:xfrm rot="-2603283">
              <a:off x="7225123" y="43763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339"/>
            <p:cNvSpPr>
              <a:spLocks/>
            </p:cNvSpPr>
            <p:nvPr/>
          </p:nvSpPr>
          <p:spPr bwMode="auto">
            <a:xfrm rot="-2603283">
              <a:off x="7329812" y="448712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340"/>
            <p:cNvSpPr>
              <a:spLocks/>
            </p:cNvSpPr>
            <p:nvPr/>
          </p:nvSpPr>
          <p:spPr bwMode="auto">
            <a:xfrm rot="-2603283">
              <a:off x="7434501" y="459787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341"/>
            <p:cNvSpPr>
              <a:spLocks/>
            </p:cNvSpPr>
            <p:nvPr/>
          </p:nvSpPr>
          <p:spPr bwMode="auto">
            <a:xfrm rot="-2603283">
              <a:off x="7539190" y="470862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342"/>
            <p:cNvSpPr>
              <a:spLocks/>
            </p:cNvSpPr>
            <p:nvPr/>
          </p:nvSpPr>
          <p:spPr bwMode="auto">
            <a:xfrm rot="18996717" flipH="1">
              <a:off x="5835847" y="418230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343"/>
            <p:cNvSpPr>
              <a:spLocks/>
            </p:cNvSpPr>
            <p:nvPr/>
          </p:nvSpPr>
          <p:spPr bwMode="auto">
            <a:xfrm rot="18996717" flipH="1">
              <a:off x="5940536" y="429305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344"/>
            <p:cNvSpPr>
              <a:spLocks/>
            </p:cNvSpPr>
            <p:nvPr/>
          </p:nvSpPr>
          <p:spPr bwMode="auto">
            <a:xfrm rot="18996717" flipH="1">
              <a:off x="6045225" y="44038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345"/>
            <p:cNvSpPr>
              <a:spLocks/>
            </p:cNvSpPr>
            <p:nvPr/>
          </p:nvSpPr>
          <p:spPr bwMode="auto">
            <a:xfrm rot="18996717" flipH="1">
              <a:off x="6149914" y="451456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346"/>
            <p:cNvSpPr>
              <a:spLocks/>
            </p:cNvSpPr>
            <p:nvPr/>
          </p:nvSpPr>
          <p:spPr bwMode="auto">
            <a:xfrm rot="18996717" flipH="1">
              <a:off x="6254603" y="46253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347"/>
            <p:cNvSpPr>
              <a:spLocks/>
            </p:cNvSpPr>
            <p:nvPr/>
          </p:nvSpPr>
          <p:spPr bwMode="auto">
            <a:xfrm rot="18996717" flipH="1">
              <a:off x="6359292" y="47360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348"/>
            <p:cNvSpPr>
              <a:spLocks/>
            </p:cNvSpPr>
            <p:nvPr/>
          </p:nvSpPr>
          <p:spPr bwMode="auto">
            <a:xfrm rot="18996717" flipH="1">
              <a:off x="6463981" y="48468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349"/>
            <p:cNvSpPr>
              <a:spLocks/>
            </p:cNvSpPr>
            <p:nvPr/>
          </p:nvSpPr>
          <p:spPr bwMode="auto">
            <a:xfrm rot="18996717" flipH="1">
              <a:off x="6568670" y="495756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350"/>
            <p:cNvSpPr>
              <a:spLocks/>
            </p:cNvSpPr>
            <p:nvPr/>
          </p:nvSpPr>
          <p:spPr bwMode="auto">
            <a:xfrm rot="18996717" flipH="1">
              <a:off x="6673359" y="506831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351"/>
            <p:cNvSpPr>
              <a:spLocks/>
            </p:cNvSpPr>
            <p:nvPr/>
          </p:nvSpPr>
          <p:spPr bwMode="auto">
            <a:xfrm rot="18996717" flipH="1">
              <a:off x="6778048" y="51790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1553" name="Straight Connector 352"/>
            <p:cNvCxnSpPr>
              <a:cxnSpLocks noChangeShapeType="1"/>
              <a:stCxn id="21542" idx="0"/>
            </p:cNvCxnSpPr>
            <p:nvPr/>
          </p:nvCxnSpPr>
          <p:spPr bwMode="auto">
            <a:xfrm rot="-2603283" flipH="1" flipV="1">
              <a:off x="6732397" y="486377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4" name="Straight Connector 353"/>
            <p:cNvCxnSpPr>
              <a:cxnSpLocks noChangeShapeType="1"/>
            </p:cNvCxnSpPr>
            <p:nvPr/>
          </p:nvCxnSpPr>
          <p:spPr bwMode="auto">
            <a:xfrm rot="-2603283" flipH="1" flipV="1">
              <a:off x="6627708" y="475302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5" name="Straight Connector 354"/>
            <p:cNvCxnSpPr>
              <a:cxnSpLocks noChangeShapeType="1"/>
            </p:cNvCxnSpPr>
            <p:nvPr/>
          </p:nvCxnSpPr>
          <p:spPr bwMode="auto">
            <a:xfrm rot="-2603283" flipH="1" flipV="1">
              <a:off x="6523019" y="464227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6" name="Straight Connector 355"/>
            <p:cNvCxnSpPr>
              <a:cxnSpLocks noChangeShapeType="1"/>
            </p:cNvCxnSpPr>
            <p:nvPr/>
          </p:nvCxnSpPr>
          <p:spPr bwMode="auto">
            <a:xfrm rot="-2603283" flipH="1" flipV="1">
              <a:off x="6418330" y="453151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7" name="Straight Connector 356"/>
            <p:cNvCxnSpPr>
              <a:cxnSpLocks noChangeShapeType="1"/>
            </p:cNvCxnSpPr>
            <p:nvPr/>
          </p:nvCxnSpPr>
          <p:spPr bwMode="auto">
            <a:xfrm rot="-2603283" flipH="1" flipV="1">
              <a:off x="6313641" y="4420766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8" name="Straight Connector 357"/>
            <p:cNvCxnSpPr>
              <a:cxnSpLocks noChangeShapeType="1"/>
            </p:cNvCxnSpPr>
            <p:nvPr/>
          </p:nvCxnSpPr>
          <p:spPr bwMode="auto">
            <a:xfrm rot="-2603283" flipH="1" flipV="1">
              <a:off x="6208952" y="431001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9" name="Straight Connector 358"/>
            <p:cNvCxnSpPr>
              <a:cxnSpLocks noChangeShapeType="1"/>
            </p:cNvCxnSpPr>
            <p:nvPr/>
          </p:nvCxnSpPr>
          <p:spPr bwMode="auto">
            <a:xfrm rot="-2603283" flipH="1" flipV="1">
              <a:off x="6104263" y="419926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60" name="Straight Connector 359"/>
            <p:cNvCxnSpPr>
              <a:cxnSpLocks noChangeShapeType="1"/>
            </p:cNvCxnSpPr>
            <p:nvPr/>
          </p:nvCxnSpPr>
          <p:spPr bwMode="auto">
            <a:xfrm rot="-2603283" flipH="1" flipV="1">
              <a:off x="5999574" y="408851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61" name="Straight Connector 360"/>
            <p:cNvCxnSpPr>
              <a:cxnSpLocks noChangeShapeType="1"/>
            </p:cNvCxnSpPr>
            <p:nvPr/>
          </p:nvCxnSpPr>
          <p:spPr bwMode="auto">
            <a:xfrm rot="-2603283" flipH="1" flipV="1">
              <a:off x="5894884" y="397775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62" name="Straight Connector 361"/>
            <p:cNvCxnSpPr>
              <a:cxnSpLocks noChangeShapeType="1"/>
            </p:cNvCxnSpPr>
            <p:nvPr/>
          </p:nvCxnSpPr>
          <p:spPr bwMode="auto">
            <a:xfrm rot="-2603283" flipH="1" flipV="1">
              <a:off x="5790195" y="386700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63" name="Straight Connector 362"/>
            <p:cNvCxnSpPr>
              <a:cxnSpLocks noChangeShapeType="1"/>
            </p:cNvCxnSpPr>
            <p:nvPr/>
          </p:nvCxnSpPr>
          <p:spPr bwMode="auto">
            <a:xfrm rot="-2603283" flipH="1" flipV="1">
              <a:off x="6040619" y="3691182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64" name="Straight Connector 363"/>
            <p:cNvCxnSpPr>
              <a:cxnSpLocks noChangeShapeType="1"/>
            </p:cNvCxnSpPr>
            <p:nvPr/>
          </p:nvCxnSpPr>
          <p:spPr bwMode="auto">
            <a:xfrm flipH="1">
              <a:off x="6604000" y="5342525"/>
              <a:ext cx="337804" cy="29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65" name="Rectangle 364"/>
            <p:cNvSpPr>
              <a:spLocks noChangeArrowheads="1"/>
            </p:cNvSpPr>
            <p:nvPr/>
          </p:nvSpPr>
          <p:spPr bwMode="auto">
            <a:xfrm rot="-2603283" flipH="1" flipV="1">
              <a:off x="4110946" y="131783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1566" name="Freeform 365"/>
            <p:cNvSpPr>
              <a:spLocks/>
            </p:cNvSpPr>
            <p:nvPr/>
          </p:nvSpPr>
          <p:spPr bwMode="auto">
            <a:xfrm rot="-2603283" flipH="1" flipV="1">
              <a:off x="4696401" y="306620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366"/>
            <p:cNvSpPr>
              <a:spLocks/>
            </p:cNvSpPr>
            <p:nvPr/>
          </p:nvSpPr>
          <p:spPr bwMode="auto">
            <a:xfrm rot="-2603283" flipH="1" flipV="1">
              <a:off x="4591712" y="295545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367"/>
            <p:cNvSpPr>
              <a:spLocks/>
            </p:cNvSpPr>
            <p:nvPr/>
          </p:nvSpPr>
          <p:spPr bwMode="auto">
            <a:xfrm rot="-2603283" flipH="1" flipV="1">
              <a:off x="4487023" y="28447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368"/>
            <p:cNvSpPr>
              <a:spLocks/>
            </p:cNvSpPr>
            <p:nvPr/>
          </p:nvSpPr>
          <p:spPr bwMode="auto">
            <a:xfrm rot="-2603283" flipH="1" flipV="1">
              <a:off x="4382334" y="27339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369"/>
            <p:cNvSpPr>
              <a:spLocks/>
            </p:cNvSpPr>
            <p:nvPr/>
          </p:nvSpPr>
          <p:spPr bwMode="auto">
            <a:xfrm rot="-2603283" flipH="1" flipV="1">
              <a:off x="4277645" y="26232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370"/>
            <p:cNvSpPr>
              <a:spLocks/>
            </p:cNvSpPr>
            <p:nvPr/>
          </p:nvSpPr>
          <p:spPr bwMode="auto">
            <a:xfrm rot="-2603283" flipH="1" flipV="1">
              <a:off x="4172956" y="251244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371"/>
            <p:cNvSpPr>
              <a:spLocks/>
            </p:cNvSpPr>
            <p:nvPr/>
          </p:nvSpPr>
          <p:spPr bwMode="auto">
            <a:xfrm rot="-2603283" flipH="1" flipV="1">
              <a:off x="4068266" y="240169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372"/>
            <p:cNvSpPr>
              <a:spLocks/>
            </p:cNvSpPr>
            <p:nvPr/>
          </p:nvSpPr>
          <p:spPr bwMode="auto">
            <a:xfrm rot="-2603283" flipH="1" flipV="1">
              <a:off x="3963577" y="22909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373"/>
            <p:cNvSpPr>
              <a:spLocks/>
            </p:cNvSpPr>
            <p:nvPr/>
          </p:nvSpPr>
          <p:spPr bwMode="auto">
            <a:xfrm rot="-2603283" flipH="1" flipV="1">
              <a:off x="3858888" y="218019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374"/>
            <p:cNvSpPr>
              <a:spLocks/>
            </p:cNvSpPr>
            <p:nvPr/>
          </p:nvSpPr>
          <p:spPr bwMode="auto">
            <a:xfrm rot="-2603283" flipH="1" flipV="1">
              <a:off x="3754199" y="206944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375"/>
            <p:cNvSpPr>
              <a:spLocks/>
            </p:cNvSpPr>
            <p:nvPr/>
          </p:nvSpPr>
          <p:spPr bwMode="auto">
            <a:xfrm rot="18996717" flipV="1">
              <a:off x="5352853" y="248501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376"/>
            <p:cNvSpPr>
              <a:spLocks/>
            </p:cNvSpPr>
            <p:nvPr/>
          </p:nvSpPr>
          <p:spPr bwMode="auto">
            <a:xfrm rot="18996717" flipV="1">
              <a:off x="5248164" y="237425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377"/>
            <p:cNvSpPr>
              <a:spLocks/>
            </p:cNvSpPr>
            <p:nvPr/>
          </p:nvSpPr>
          <p:spPr bwMode="auto">
            <a:xfrm rot="18996717" flipV="1">
              <a:off x="5143475" y="22635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378"/>
            <p:cNvSpPr>
              <a:spLocks/>
            </p:cNvSpPr>
            <p:nvPr/>
          </p:nvSpPr>
          <p:spPr bwMode="auto">
            <a:xfrm rot="18996717" flipV="1">
              <a:off x="5038786" y="215275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379"/>
            <p:cNvSpPr>
              <a:spLocks/>
            </p:cNvSpPr>
            <p:nvPr/>
          </p:nvSpPr>
          <p:spPr bwMode="auto">
            <a:xfrm rot="18996717" flipV="1">
              <a:off x="4934097" y="20420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380"/>
            <p:cNvSpPr>
              <a:spLocks/>
            </p:cNvSpPr>
            <p:nvPr/>
          </p:nvSpPr>
          <p:spPr bwMode="auto">
            <a:xfrm rot="18996717" flipV="1">
              <a:off x="4829408" y="19312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381"/>
            <p:cNvSpPr>
              <a:spLocks/>
            </p:cNvSpPr>
            <p:nvPr/>
          </p:nvSpPr>
          <p:spPr bwMode="auto">
            <a:xfrm rot="18996717" flipV="1">
              <a:off x="4724719" y="18205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382"/>
            <p:cNvSpPr>
              <a:spLocks/>
            </p:cNvSpPr>
            <p:nvPr/>
          </p:nvSpPr>
          <p:spPr bwMode="auto">
            <a:xfrm rot="18996717" flipV="1">
              <a:off x="4620030" y="170974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383"/>
            <p:cNvSpPr>
              <a:spLocks/>
            </p:cNvSpPr>
            <p:nvPr/>
          </p:nvSpPr>
          <p:spPr bwMode="auto">
            <a:xfrm rot="18996717" flipV="1">
              <a:off x="4515341" y="159899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384"/>
            <p:cNvSpPr>
              <a:spLocks/>
            </p:cNvSpPr>
            <p:nvPr/>
          </p:nvSpPr>
          <p:spPr bwMode="auto">
            <a:xfrm rot="18996717" flipV="1">
              <a:off x="4410652" y="14882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1586" name="Straight Connector 385"/>
            <p:cNvCxnSpPr>
              <a:cxnSpLocks noChangeShapeType="1"/>
            </p:cNvCxnSpPr>
            <p:nvPr/>
          </p:nvCxnSpPr>
          <p:spPr bwMode="auto">
            <a:xfrm rot="2666913" flipV="1">
              <a:off x="3748635" y="1283808"/>
              <a:ext cx="284479" cy="1284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87" name="Straight Connector 386"/>
            <p:cNvCxnSpPr>
              <a:cxnSpLocks noChangeShapeType="1"/>
            </p:cNvCxnSpPr>
            <p:nvPr/>
          </p:nvCxnSpPr>
          <p:spPr bwMode="auto">
            <a:xfrm rot="-2603283">
              <a:off x="3760892" y="180951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88" name="Straight Connector 387"/>
            <p:cNvCxnSpPr>
              <a:cxnSpLocks noChangeShapeType="1"/>
            </p:cNvCxnSpPr>
            <p:nvPr/>
          </p:nvCxnSpPr>
          <p:spPr bwMode="auto">
            <a:xfrm rot="-2603283">
              <a:off x="3865581" y="192027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89" name="Straight Connector 388"/>
            <p:cNvCxnSpPr>
              <a:cxnSpLocks noChangeShapeType="1"/>
            </p:cNvCxnSpPr>
            <p:nvPr/>
          </p:nvCxnSpPr>
          <p:spPr bwMode="auto">
            <a:xfrm rot="-2603283">
              <a:off x="3970270" y="203102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0" name="Straight Connector 389"/>
            <p:cNvCxnSpPr>
              <a:cxnSpLocks noChangeShapeType="1"/>
            </p:cNvCxnSpPr>
            <p:nvPr/>
          </p:nvCxnSpPr>
          <p:spPr bwMode="auto">
            <a:xfrm rot="-2603283">
              <a:off x="4074959" y="2141775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1" name="Straight Connector 390"/>
            <p:cNvCxnSpPr>
              <a:cxnSpLocks noChangeShapeType="1"/>
            </p:cNvCxnSpPr>
            <p:nvPr/>
          </p:nvCxnSpPr>
          <p:spPr bwMode="auto">
            <a:xfrm rot="-2603283">
              <a:off x="4179648" y="225252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2" name="Straight Connector 391"/>
            <p:cNvCxnSpPr>
              <a:cxnSpLocks noChangeShapeType="1"/>
            </p:cNvCxnSpPr>
            <p:nvPr/>
          </p:nvCxnSpPr>
          <p:spPr bwMode="auto">
            <a:xfrm rot="-2603283">
              <a:off x="4284337" y="236327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3" name="Straight Connector 392"/>
            <p:cNvCxnSpPr>
              <a:cxnSpLocks noChangeShapeType="1"/>
            </p:cNvCxnSpPr>
            <p:nvPr/>
          </p:nvCxnSpPr>
          <p:spPr bwMode="auto">
            <a:xfrm rot="-2603283">
              <a:off x="4389026" y="247403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4" name="Straight Connector 393"/>
            <p:cNvCxnSpPr>
              <a:cxnSpLocks noChangeShapeType="1"/>
            </p:cNvCxnSpPr>
            <p:nvPr/>
          </p:nvCxnSpPr>
          <p:spPr bwMode="auto">
            <a:xfrm rot="-2603283">
              <a:off x="4493716" y="258478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5" name="Straight Connector 394"/>
            <p:cNvCxnSpPr>
              <a:cxnSpLocks noChangeShapeType="1"/>
            </p:cNvCxnSpPr>
            <p:nvPr/>
          </p:nvCxnSpPr>
          <p:spPr bwMode="auto">
            <a:xfrm rot="-2603283">
              <a:off x="4598405" y="269553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6" name="Straight Connector 395"/>
            <p:cNvCxnSpPr>
              <a:cxnSpLocks noChangeShapeType="1"/>
            </p:cNvCxnSpPr>
            <p:nvPr/>
          </p:nvCxnSpPr>
          <p:spPr bwMode="auto">
            <a:xfrm rot="-2603283">
              <a:off x="4728981" y="2947558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97" name="Oval 396"/>
            <p:cNvSpPr>
              <a:spLocks noChangeArrowheads="1"/>
            </p:cNvSpPr>
            <p:nvPr/>
          </p:nvSpPr>
          <p:spPr bwMode="auto">
            <a:xfrm>
              <a:off x="5003800" y="2743200"/>
              <a:ext cx="1219200" cy="1219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398" name="Block Arc 397"/>
            <p:cNvSpPr/>
            <p:nvPr/>
          </p:nvSpPr>
          <p:spPr bwMode="auto">
            <a:xfrm>
              <a:off x="4849105" y="2582590"/>
              <a:ext cx="1524090" cy="1524168"/>
            </a:xfrm>
            <a:prstGeom prst="blockArc">
              <a:avLst>
                <a:gd name="adj1" fmla="val 9142847"/>
                <a:gd name="adj2" fmla="val 17809880"/>
                <a:gd name="adj3" fmla="val 9842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sp>
          <p:nvSpPr>
            <p:cNvPr id="399" name="Block Arc 398"/>
            <p:cNvSpPr/>
            <p:nvPr/>
          </p:nvSpPr>
          <p:spPr bwMode="auto">
            <a:xfrm flipH="1" flipV="1">
              <a:off x="4849105" y="2582590"/>
              <a:ext cx="1524090" cy="1524168"/>
            </a:xfrm>
            <a:prstGeom prst="blockArc">
              <a:avLst>
                <a:gd name="adj1" fmla="val 9125710"/>
                <a:gd name="adj2" fmla="val 17833894"/>
                <a:gd name="adj3" fmla="val 9934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1600" name="Straight Connector 399"/>
            <p:cNvCxnSpPr>
              <a:cxnSpLocks noChangeShapeType="1"/>
            </p:cNvCxnSpPr>
            <p:nvPr/>
          </p:nvCxnSpPr>
          <p:spPr bwMode="auto">
            <a:xfrm rot="2666913">
              <a:off x="2855786" y="3006589"/>
              <a:ext cx="2250949" cy="462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01" name="Straight Connector 400"/>
            <p:cNvCxnSpPr>
              <a:cxnSpLocks noChangeShapeType="1"/>
            </p:cNvCxnSpPr>
            <p:nvPr/>
          </p:nvCxnSpPr>
          <p:spPr bwMode="auto">
            <a:xfrm flipH="1" flipV="1">
              <a:off x="4622800" y="4191000"/>
              <a:ext cx="198120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1524" name="Object 412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537" name="Equation" r:id="rId6" imgW="165100" imgH="152400" progId="Equation.DSMT4">
                  <p:embed/>
                </p:oleObj>
              </mc:Choice>
              <mc:Fallback>
                <p:oleObj name="Equation" r:id="rId6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25" name="Group 102"/>
          <p:cNvGrpSpPr>
            <a:grpSpLocks/>
          </p:cNvGrpSpPr>
          <p:nvPr/>
        </p:nvGrpSpPr>
        <p:grpSpPr bwMode="auto">
          <a:xfrm rot="-2620228">
            <a:off x="4640580" y="2606040"/>
            <a:ext cx="754380" cy="822960"/>
            <a:chOff x="5156200" y="2895600"/>
            <a:chExt cx="838200" cy="914400"/>
          </a:xfrm>
        </p:grpSpPr>
        <p:sp>
          <p:nvSpPr>
            <p:cNvPr id="104" name="Arc 103"/>
            <p:cNvSpPr/>
            <p:nvPr/>
          </p:nvSpPr>
          <p:spPr bwMode="auto">
            <a:xfrm>
              <a:off x="5155833" y="2966271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1529" name="Straight Connector 104"/>
            <p:cNvCxnSpPr>
              <a:cxnSpLocks noChangeShapeType="1"/>
              <a:stCxn id="104" idx="0"/>
            </p:cNvCxnSpPr>
            <p:nvPr/>
          </p:nvCxnSpPr>
          <p:spPr bwMode="auto">
            <a:xfrm flipV="1">
              <a:off x="5575300" y="2895600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0" name="Straight Connector 105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1526" name="Object 251"/>
          <p:cNvGraphicFramePr>
            <a:graphicFrameLocks noChangeAspect="1"/>
          </p:cNvGraphicFramePr>
          <p:nvPr/>
        </p:nvGraphicFramePr>
        <p:xfrm>
          <a:off x="3028950" y="557784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538" name="Equation" r:id="rId8" imgW="190500" imgH="203200" progId="Equation.DSMT4">
                  <p:embed/>
                </p:oleObj>
              </mc:Choice>
              <mc:Fallback>
                <p:oleObj name="Equation" r:id="rId8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7784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7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539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5540679" y="434241"/>
            <a:ext cx="3360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Brushes not in contact—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coils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about to change direction</a:t>
            </a:r>
            <a:r>
              <a:rPr lang="en-US" sz="2000" dirty="0" smtClean="0">
                <a:latin typeface="Times New Roman"/>
                <a:cs typeface="Times New Roman"/>
              </a:rPr>
              <a:t>–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momentum carries motion </a:t>
            </a:r>
            <a:r>
              <a:rPr lang="en-US" sz="2000" dirty="0" smtClean="0">
                <a:latin typeface="Times New Roman"/>
                <a:cs typeface="Times New Roman"/>
              </a:rPr>
              <a:t>. . 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0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43.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66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2531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2532" name="Text Box 4"/>
          <p:cNvSpPr txBox="1">
            <a:spLocks/>
          </p:cNvSpPr>
          <p:nvPr/>
        </p:nvSpPr>
        <p:spPr bwMode="auto">
          <a:xfrm>
            <a:off x="1303020" y="16459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22533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Straight Connector 28"/>
          <p:cNvCxnSpPr>
            <a:cxnSpLocks noChangeShapeType="1"/>
            <a:stCxn id="22530" idx="2"/>
          </p:cNvCxnSpPr>
          <p:nvPr/>
        </p:nvCxnSpPr>
        <p:spPr bwMode="auto">
          <a:xfrm>
            <a:off x="5052060" y="4251960"/>
            <a:ext cx="0" cy="11658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3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2544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2545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22546" name="Object 259"/>
          <p:cNvGraphicFramePr>
            <a:graphicFrameLocks noChangeAspect="1"/>
          </p:cNvGraphicFramePr>
          <p:nvPr/>
        </p:nvGraphicFramePr>
        <p:xfrm>
          <a:off x="537210" y="406908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12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" y="406908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7" name="Group 34"/>
          <p:cNvGrpSpPr>
            <a:grpSpLocks/>
          </p:cNvGrpSpPr>
          <p:nvPr/>
        </p:nvGrpSpPr>
        <p:grpSpPr bwMode="auto">
          <a:xfrm>
            <a:off x="868680" y="4183380"/>
            <a:ext cx="137160" cy="205740"/>
            <a:chOff x="965200" y="4648200"/>
            <a:chExt cx="152400" cy="228600"/>
          </a:xfrm>
        </p:grpSpPr>
        <p:cxnSp>
          <p:nvCxnSpPr>
            <p:cNvPr id="22662" name="Straight Connector 32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63" name="Straight Connector 262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2548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13" name="Equation" r:id="rId5" imgW="127000" imgH="152400" progId="Equation.DSMT4">
                  <p:embed/>
                </p:oleObj>
              </mc:Choice>
              <mc:Fallback>
                <p:oleObj name="Equation" r:id="rId5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9" name="Group 126"/>
          <p:cNvGrpSpPr>
            <a:grpSpLocks/>
          </p:cNvGrpSpPr>
          <p:nvPr/>
        </p:nvGrpSpPr>
        <p:grpSpPr bwMode="auto">
          <a:xfrm rot="6475184">
            <a:off x="3085387" y="863680"/>
            <a:ext cx="3870483" cy="3889058"/>
            <a:chOff x="3277137" y="1317833"/>
            <a:chExt cx="4300153" cy="4320967"/>
          </a:xfrm>
        </p:grpSpPr>
        <p:sp>
          <p:nvSpPr>
            <p:cNvPr id="22567" name="Rectangle 127"/>
            <p:cNvSpPr>
              <a:spLocks noChangeArrowheads="1"/>
            </p:cNvSpPr>
            <p:nvPr/>
          </p:nvSpPr>
          <p:spPr bwMode="auto">
            <a:xfrm rot="-2603283">
              <a:off x="6277654" y="352068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2568" name="Freeform 128"/>
            <p:cNvSpPr>
              <a:spLocks/>
            </p:cNvSpPr>
            <p:nvPr/>
          </p:nvSpPr>
          <p:spPr bwMode="auto">
            <a:xfrm rot="-2603283">
              <a:off x="6492299" y="360110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129"/>
            <p:cNvSpPr>
              <a:spLocks/>
            </p:cNvSpPr>
            <p:nvPr/>
          </p:nvSpPr>
          <p:spPr bwMode="auto">
            <a:xfrm rot="-2603283">
              <a:off x="6596988" y="371186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133"/>
            <p:cNvSpPr>
              <a:spLocks/>
            </p:cNvSpPr>
            <p:nvPr/>
          </p:nvSpPr>
          <p:spPr bwMode="auto">
            <a:xfrm rot="-2603283">
              <a:off x="6701677" y="38226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134"/>
            <p:cNvSpPr>
              <a:spLocks/>
            </p:cNvSpPr>
            <p:nvPr/>
          </p:nvSpPr>
          <p:spPr bwMode="auto">
            <a:xfrm rot="-2603283">
              <a:off x="6806366" y="39333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135"/>
            <p:cNvSpPr>
              <a:spLocks/>
            </p:cNvSpPr>
            <p:nvPr/>
          </p:nvSpPr>
          <p:spPr bwMode="auto">
            <a:xfrm rot="-2603283">
              <a:off x="6911055" y="40441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136"/>
            <p:cNvSpPr>
              <a:spLocks/>
            </p:cNvSpPr>
            <p:nvPr/>
          </p:nvSpPr>
          <p:spPr bwMode="auto">
            <a:xfrm rot="-2603283">
              <a:off x="7015744" y="415486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137"/>
            <p:cNvSpPr>
              <a:spLocks/>
            </p:cNvSpPr>
            <p:nvPr/>
          </p:nvSpPr>
          <p:spPr bwMode="auto">
            <a:xfrm rot="-2603283">
              <a:off x="7120434" y="426562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138"/>
            <p:cNvSpPr>
              <a:spLocks/>
            </p:cNvSpPr>
            <p:nvPr/>
          </p:nvSpPr>
          <p:spPr bwMode="auto">
            <a:xfrm rot="-2603283">
              <a:off x="7225123" y="43763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139"/>
            <p:cNvSpPr>
              <a:spLocks/>
            </p:cNvSpPr>
            <p:nvPr/>
          </p:nvSpPr>
          <p:spPr bwMode="auto">
            <a:xfrm rot="-2603283">
              <a:off x="7329812" y="448712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140"/>
            <p:cNvSpPr>
              <a:spLocks/>
            </p:cNvSpPr>
            <p:nvPr/>
          </p:nvSpPr>
          <p:spPr bwMode="auto">
            <a:xfrm rot="-2603283">
              <a:off x="7434501" y="459787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141"/>
            <p:cNvSpPr>
              <a:spLocks/>
            </p:cNvSpPr>
            <p:nvPr/>
          </p:nvSpPr>
          <p:spPr bwMode="auto">
            <a:xfrm rot="-2603283">
              <a:off x="7539190" y="470862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142"/>
            <p:cNvSpPr>
              <a:spLocks/>
            </p:cNvSpPr>
            <p:nvPr/>
          </p:nvSpPr>
          <p:spPr bwMode="auto">
            <a:xfrm rot="18996717" flipH="1">
              <a:off x="5835847" y="418230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179"/>
            <p:cNvSpPr>
              <a:spLocks/>
            </p:cNvSpPr>
            <p:nvPr/>
          </p:nvSpPr>
          <p:spPr bwMode="auto">
            <a:xfrm rot="18996717" flipH="1">
              <a:off x="5940536" y="429305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180"/>
            <p:cNvSpPr>
              <a:spLocks/>
            </p:cNvSpPr>
            <p:nvPr/>
          </p:nvSpPr>
          <p:spPr bwMode="auto">
            <a:xfrm rot="18996717" flipH="1">
              <a:off x="6045225" y="44038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181"/>
            <p:cNvSpPr>
              <a:spLocks/>
            </p:cNvSpPr>
            <p:nvPr/>
          </p:nvSpPr>
          <p:spPr bwMode="auto">
            <a:xfrm rot="18996717" flipH="1">
              <a:off x="6149914" y="451456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182"/>
            <p:cNvSpPr>
              <a:spLocks/>
            </p:cNvSpPr>
            <p:nvPr/>
          </p:nvSpPr>
          <p:spPr bwMode="auto">
            <a:xfrm rot="18996717" flipH="1">
              <a:off x="6254603" y="46253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183"/>
            <p:cNvSpPr>
              <a:spLocks/>
            </p:cNvSpPr>
            <p:nvPr/>
          </p:nvSpPr>
          <p:spPr bwMode="auto">
            <a:xfrm rot="18996717" flipH="1">
              <a:off x="6359292" y="47360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184"/>
            <p:cNvSpPr>
              <a:spLocks/>
            </p:cNvSpPr>
            <p:nvPr/>
          </p:nvSpPr>
          <p:spPr bwMode="auto">
            <a:xfrm rot="18996717" flipH="1">
              <a:off x="6463981" y="48468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185"/>
            <p:cNvSpPr>
              <a:spLocks/>
            </p:cNvSpPr>
            <p:nvPr/>
          </p:nvSpPr>
          <p:spPr bwMode="auto">
            <a:xfrm rot="18996717" flipH="1">
              <a:off x="6568670" y="495756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186"/>
            <p:cNvSpPr>
              <a:spLocks/>
            </p:cNvSpPr>
            <p:nvPr/>
          </p:nvSpPr>
          <p:spPr bwMode="auto">
            <a:xfrm rot="18996717" flipH="1">
              <a:off x="6673359" y="506831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187"/>
            <p:cNvSpPr>
              <a:spLocks/>
            </p:cNvSpPr>
            <p:nvPr/>
          </p:nvSpPr>
          <p:spPr bwMode="auto">
            <a:xfrm rot="18996717" flipH="1">
              <a:off x="6778048" y="51790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589" name="Straight Connector 188"/>
            <p:cNvCxnSpPr>
              <a:cxnSpLocks noChangeShapeType="1"/>
              <a:stCxn id="22578" idx="0"/>
            </p:cNvCxnSpPr>
            <p:nvPr/>
          </p:nvCxnSpPr>
          <p:spPr bwMode="auto">
            <a:xfrm rot="-2603283" flipH="1" flipV="1">
              <a:off x="6732397" y="486377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0" name="Straight Connector 189"/>
            <p:cNvCxnSpPr>
              <a:cxnSpLocks noChangeShapeType="1"/>
            </p:cNvCxnSpPr>
            <p:nvPr/>
          </p:nvCxnSpPr>
          <p:spPr bwMode="auto">
            <a:xfrm rot="-2603283" flipH="1" flipV="1">
              <a:off x="6627708" y="475302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1" name="Straight Connector 191"/>
            <p:cNvCxnSpPr>
              <a:cxnSpLocks noChangeShapeType="1"/>
            </p:cNvCxnSpPr>
            <p:nvPr/>
          </p:nvCxnSpPr>
          <p:spPr bwMode="auto">
            <a:xfrm rot="-2603283" flipH="1" flipV="1">
              <a:off x="6523019" y="464227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2" name="Straight Connector 192"/>
            <p:cNvCxnSpPr>
              <a:cxnSpLocks noChangeShapeType="1"/>
            </p:cNvCxnSpPr>
            <p:nvPr/>
          </p:nvCxnSpPr>
          <p:spPr bwMode="auto">
            <a:xfrm rot="-2603283" flipH="1" flipV="1">
              <a:off x="6418330" y="453151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3" name="Straight Connector 193"/>
            <p:cNvCxnSpPr>
              <a:cxnSpLocks noChangeShapeType="1"/>
            </p:cNvCxnSpPr>
            <p:nvPr/>
          </p:nvCxnSpPr>
          <p:spPr bwMode="auto">
            <a:xfrm rot="-2603283" flipH="1" flipV="1">
              <a:off x="6313641" y="4420766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4" name="Straight Connector 194"/>
            <p:cNvCxnSpPr>
              <a:cxnSpLocks noChangeShapeType="1"/>
            </p:cNvCxnSpPr>
            <p:nvPr/>
          </p:nvCxnSpPr>
          <p:spPr bwMode="auto">
            <a:xfrm rot="-2603283" flipH="1" flipV="1">
              <a:off x="6208952" y="431001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5" name="Straight Connector 195"/>
            <p:cNvCxnSpPr>
              <a:cxnSpLocks noChangeShapeType="1"/>
            </p:cNvCxnSpPr>
            <p:nvPr/>
          </p:nvCxnSpPr>
          <p:spPr bwMode="auto">
            <a:xfrm rot="-2603283" flipH="1" flipV="1">
              <a:off x="6104263" y="419926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6" name="Straight Connector 196"/>
            <p:cNvCxnSpPr>
              <a:cxnSpLocks noChangeShapeType="1"/>
            </p:cNvCxnSpPr>
            <p:nvPr/>
          </p:nvCxnSpPr>
          <p:spPr bwMode="auto">
            <a:xfrm rot="-2603283" flipH="1" flipV="1">
              <a:off x="5999574" y="408851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7" name="Straight Connector 197"/>
            <p:cNvCxnSpPr>
              <a:cxnSpLocks noChangeShapeType="1"/>
            </p:cNvCxnSpPr>
            <p:nvPr/>
          </p:nvCxnSpPr>
          <p:spPr bwMode="auto">
            <a:xfrm rot="-2603283" flipH="1" flipV="1">
              <a:off x="5894884" y="397775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8" name="Straight Connector 198"/>
            <p:cNvCxnSpPr>
              <a:cxnSpLocks noChangeShapeType="1"/>
            </p:cNvCxnSpPr>
            <p:nvPr/>
          </p:nvCxnSpPr>
          <p:spPr bwMode="auto">
            <a:xfrm rot="-2603283" flipH="1" flipV="1">
              <a:off x="5790195" y="386700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9" name="Straight Connector 199"/>
            <p:cNvCxnSpPr>
              <a:cxnSpLocks noChangeShapeType="1"/>
            </p:cNvCxnSpPr>
            <p:nvPr/>
          </p:nvCxnSpPr>
          <p:spPr bwMode="auto">
            <a:xfrm rot="-2603283" flipH="1" flipV="1">
              <a:off x="6040619" y="3691182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00" name="Straight Connector 200"/>
            <p:cNvCxnSpPr>
              <a:cxnSpLocks noChangeShapeType="1"/>
            </p:cNvCxnSpPr>
            <p:nvPr/>
          </p:nvCxnSpPr>
          <p:spPr bwMode="auto">
            <a:xfrm flipH="1">
              <a:off x="6604000" y="5342525"/>
              <a:ext cx="337804" cy="29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01" name="Rectangle 201"/>
            <p:cNvSpPr>
              <a:spLocks noChangeArrowheads="1"/>
            </p:cNvSpPr>
            <p:nvPr/>
          </p:nvSpPr>
          <p:spPr bwMode="auto">
            <a:xfrm rot="-2603283" flipH="1" flipV="1">
              <a:off x="4110946" y="131783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2602" name="Freeform 202"/>
            <p:cNvSpPr>
              <a:spLocks/>
            </p:cNvSpPr>
            <p:nvPr/>
          </p:nvSpPr>
          <p:spPr bwMode="auto">
            <a:xfrm rot="-2603283" flipH="1" flipV="1">
              <a:off x="4696401" y="306620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203"/>
            <p:cNvSpPr>
              <a:spLocks/>
            </p:cNvSpPr>
            <p:nvPr/>
          </p:nvSpPr>
          <p:spPr bwMode="auto">
            <a:xfrm rot="-2603283" flipH="1" flipV="1">
              <a:off x="4591712" y="295545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204"/>
            <p:cNvSpPr>
              <a:spLocks/>
            </p:cNvSpPr>
            <p:nvPr/>
          </p:nvSpPr>
          <p:spPr bwMode="auto">
            <a:xfrm rot="-2603283" flipH="1" flipV="1">
              <a:off x="4487023" y="28447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205"/>
            <p:cNvSpPr>
              <a:spLocks/>
            </p:cNvSpPr>
            <p:nvPr/>
          </p:nvSpPr>
          <p:spPr bwMode="auto">
            <a:xfrm rot="-2603283" flipH="1" flipV="1">
              <a:off x="4382334" y="27339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206"/>
            <p:cNvSpPr>
              <a:spLocks/>
            </p:cNvSpPr>
            <p:nvPr/>
          </p:nvSpPr>
          <p:spPr bwMode="auto">
            <a:xfrm rot="-2603283" flipH="1" flipV="1">
              <a:off x="4277645" y="26232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207"/>
            <p:cNvSpPr>
              <a:spLocks/>
            </p:cNvSpPr>
            <p:nvPr/>
          </p:nvSpPr>
          <p:spPr bwMode="auto">
            <a:xfrm rot="-2603283" flipH="1" flipV="1">
              <a:off x="4172956" y="251244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208"/>
            <p:cNvSpPr>
              <a:spLocks/>
            </p:cNvSpPr>
            <p:nvPr/>
          </p:nvSpPr>
          <p:spPr bwMode="auto">
            <a:xfrm rot="-2603283" flipH="1" flipV="1">
              <a:off x="4068266" y="240169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209"/>
            <p:cNvSpPr>
              <a:spLocks/>
            </p:cNvSpPr>
            <p:nvPr/>
          </p:nvSpPr>
          <p:spPr bwMode="auto">
            <a:xfrm rot="-2603283" flipH="1" flipV="1">
              <a:off x="3963577" y="22909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210"/>
            <p:cNvSpPr>
              <a:spLocks/>
            </p:cNvSpPr>
            <p:nvPr/>
          </p:nvSpPr>
          <p:spPr bwMode="auto">
            <a:xfrm rot="-2603283" flipH="1" flipV="1">
              <a:off x="3858888" y="218019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Freeform 211"/>
            <p:cNvSpPr>
              <a:spLocks/>
            </p:cNvSpPr>
            <p:nvPr/>
          </p:nvSpPr>
          <p:spPr bwMode="auto">
            <a:xfrm rot="-2603283" flipH="1" flipV="1">
              <a:off x="3754199" y="206944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Freeform 221"/>
            <p:cNvSpPr>
              <a:spLocks/>
            </p:cNvSpPr>
            <p:nvPr/>
          </p:nvSpPr>
          <p:spPr bwMode="auto">
            <a:xfrm rot="18996717" flipV="1">
              <a:off x="5352853" y="248501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222"/>
            <p:cNvSpPr>
              <a:spLocks/>
            </p:cNvSpPr>
            <p:nvPr/>
          </p:nvSpPr>
          <p:spPr bwMode="auto">
            <a:xfrm rot="18996717" flipV="1">
              <a:off x="5248164" y="237425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Freeform 223"/>
            <p:cNvSpPr>
              <a:spLocks/>
            </p:cNvSpPr>
            <p:nvPr/>
          </p:nvSpPr>
          <p:spPr bwMode="auto">
            <a:xfrm rot="18996717" flipV="1">
              <a:off x="5143475" y="22635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224"/>
            <p:cNvSpPr>
              <a:spLocks/>
            </p:cNvSpPr>
            <p:nvPr/>
          </p:nvSpPr>
          <p:spPr bwMode="auto">
            <a:xfrm rot="18996717" flipV="1">
              <a:off x="5038786" y="215275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225"/>
            <p:cNvSpPr>
              <a:spLocks/>
            </p:cNvSpPr>
            <p:nvPr/>
          </p:nvSpPr>
          <p:spPr bwMode="auto">
            <a:xfrm rot="18996717" flipV="1">
              <a:off x="4934097" y="20420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226"/>
            <p:cNvSpPr>
              <a:spLocks/>
            </p:cNvSpPr>
            <p:nvPr/>
          </p:nvSpPr>
          <p:spPr bwMode="auto">
            <a:xfrm rot="18996717" flipV="1">
              <a:off x="4829408" y="19312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228"/>
            <p:cNvSpPr>
              <a:spLocks/>
            </p:cNvSpPr>
            <p:nvPr/>
          </p:nvSpPr>
          <p:spPr bwMode="auto">
            <a:xfrm rot="18996717" flipV="1">
              <a:off x="4724719" y="18205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229"/>
            <p:cNvSpPr>
              <a:spLocks/>
            </p:cNvSpPr>
            <p:nvPr/>
          </p:nvSpPr>
          <p:spPr bwMode="auto">
            <a:xfrm rot="18996717" flipV="1">
              <a:off x="4620030" y="170974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230"/>
            <p:cNvSpPr>
              <a:spLocks/>
            </p:cNvSpPr>
            <p:nvPr/>
          </p:nvSpPr>
          <p:spPr bwMode="auto">
            <a:xfrm rot="18996717" flipV="1">
              <a:off x="4515341" y="159899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Freeform 231"/>
            <p:cNvSpPr>
              <a:spLocks/>
            </p:cNvSpPr>
            <p:nvPr/>
          </p:nvSpPr>
          <p:spPr bwMode="auto">
            <a:xfrm rot="18996717" flipV="1">
              <a:off x="4410652" y="14882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622" name="Straight Connector 232"/>
            <p:cNvCxnSpPr>
              <a:cxnSpLocks noChangeShapeType="1"/>
            </p:cNvCxnSpPr>
            <p:nvPr/>
          </p:nvCxnSpPr>
          <p:spPr bwMode="auto">
            <a:xfrm rot="-6475184">
              <a:off x="3733285" y="1294635"/>
              <a:ext cx="334253" cy="12465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23" name="Straight Connector 233"/>
            <p:cNvCxnSpPr>
              <a:cxnSpLocks noChangeShapeType="1"/>
            </p:cNvCxnSpPr>
            <p:nvPr/>
          </p:nvCxnSpPr>
          <p:spPr bwMode="auto">
            <a:xfrm rot="-2603283">
              <a:off x="3760892" y="180951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24" name="Straight Connector 234"/>
            <p:cNvCxnSpPr>
              <a:cxnSpLocks noChangeShapeType="1"/>
            </p:cNvCxnSpPr>
            <p:nvPr/>
          </p:nvCxnSpPr>
          <p:spPr bwMode="auto">
            <a:xfrm rot="-2603283">
              <a:off x="3865581" y="192027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25" name="Straight Connector 235"/>
            <p:cNvCxnSpPr>
              <a:cxnSpLocks noChangeShapeType="1"/>
            </p:cNvCxnSpPr>
            <p:nvPr/>
          </p:nvCxnSpPr>
          <p:spPr bwMode="auto">
            <a:xfrm rot="-2603283">
              <a:off x="3970270" y="203102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26" name="Straight Connector 236"/>
            <p:cNvCxnSpPr>
              <a:cxnSpLocks noChangeShapeType="1"/>
            </p:cNvCxnSpPr>
            <p:nvPr/>
          </p:nvCxnSpPr>
          <p:spPr bwMode="auto">
            <a:xfrm rot="-2603283">
              <a:off x="4074959" y="2141775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27" name="Straight Connector 237"/>
            <p:cNvCxnSpPr>
              <a:cxnSpLocks noChangeShapeType="1"/>
            </p:cNvCxnSpPr>
            <p:nvPr/>
          </p:nvCxnSpPr>
          <p:spPr bwMode="auto">
            <a:xfrm rot="-2603283">
              <a:off x="4179648" y="225252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28" name="Straight Connector 238"/>
            <p:cNvCxnSpPr>
              <a:cxnSpLocks noChangeShapeType="1"/>
            </p:cNvCxnSpPr>
            <p:nvPr/>
          </p:nvCxnSpPr>
          <p:spPr bwMode="auto">
            <a:xfrm rot="-2603283">
              <a:off x="4284337" y="236327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29" name="Straight Connector 239"/>
            <p:cNvCxnSpPr>
              <a:cxnSpLocks noChangeShapeType="1"/>
            </p:cNvCxnSpPr>
            <p:nvPr/>
          </p:nvCxnSpPr>
          <p:spPr bwMode="auto">
            <a:xfrm rot="-2603283">
              <a:off x="4389026" y="247403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0" name="Straight Connector 240"/>
            <p:cNvCxnSpPr>
              <a:cxnSpLocks noChangeShapeType="1"/>
            </p:cNvCxnSpPr>
            <p:nvPr/>
          </p:nvCxnSpPr>
          <p:spPr bwMode="auto">
            <a:xfrm rot="-2603283">
              <a:off x="4493716" y="258478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1" name="Straight Connector 241"/>
            <p:cNvCxnSpPr>
              <a:cxnSpLocks noChangeShapeType="1"/>
            </p:cNvCxnSpPr>
            <p:nvPr/>
          </p:nvCxnSpPr>
          <p:spPr bwMode="auto">
            <a:xfrm rot="-2603283">
              <a:off x="4598405" y="269553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2" name="Straight Connector 242"/>
            <p:cNvCxnSpPr>
              <a:cxnSpLocks noChangeShapeType="1"/>
            </p:cNvCxnSpPr>
            <p:nvPr/>
          </p:nvCxnSpPr>
          <p:spPr bwMode="auto">
            <a:xfrm rot="-2603283">
              <a:off x="4728981" y="2947558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33" name="Oval 243"/>
            <p:cNvSpPr>
              <a:spLocks noChangeArrowheads="1"/>
            </p:cNvSpPr>
            <p:nvPr/>
          </p:nvSpPr>
          <p:spPr bwMode="auto">
            <a:xfrm>
              <a:off x="5003800" y="2743199"/>
              <a:ext cx="1219200" cy="1219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48" name="Block Arc 247"/>
            <p:cNvSpPr/>
            <p:nvPr/>
          </p:nvSpPr>
          <p:spPr bwMode="auto">
            <a:xfrm>
              <a:off x="4847821" y="2597262"/>
              <a:ext cx="1523864" cy="1523927"/>
            </a:xfrm>
            <a:prstGeom prst="blockArc">
              <a:avLst>
                <a:gd name="adj1" fmla="val 9142847"/>
                <a:gd name="adj2" fmla="val 17809880"/>
                <a:gd name="adj3" fmla="val 9842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sp>
          <p:nvSpPr>
            <p:cNvPr id="250" name="Block Arc 249"/>
            <p:cNvSpPr/>
            <p:nvPr/>
          </p:nvSpPr>
          <p:spPr bwMode="auto">
            <a:xfrm flipH="1" flipV="1">
              <a:off x="4847821" y="2597262"/>
              <a:ext cx="1523864" cy="1523927"/>
            </a:xfrm>
            <a:prstGeom prst="blockArc">
              <a:avLst>
                <a:gd name="adj1" fmla="val 9125710"/>
                <a:gd name="adj2" fmla="val 17833894"/>
                <a:gd name="adj3" fmla="val 9934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2636" name="Straight Connector 252"/>
            <p:cNvCxnSpPr>
              <a:cxnSpLocks noChangeShapeType="1"/>
            </p:cNvCxnSpPr>
            <p:nvPr/>
          </p:nvCxnSpPr>
          <p:spPr bwMode="auto">
            <a:xfrm rot="15124816" flipH="1">
              <a:off x="2881818" y="2924238"/>
              <a:ext cx="2217960" cy="6112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7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4622800" y="4191000"/>
              <a:ext cx="198120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638" name="Group 305"/>
            <p:cNvGrpSpPr>
              <a:grpSpLocks/>
            </p:cNvGrpSpPr>
            <p:nvPr/>
          </p:nvGrpSpPr>
          <p:grpSpPr bwMode="auto">
            <a:xfrm>
              <a:off x="6375400" y="3886200"/>
              <a:ext cx="152400" cy="152400"/>
              <a:chOff x="6146800" y="4191000"/>
              <a:chExt cx="152400" cy="152400"/>
            </a:xfrm>
          </p:grpSpPr>
          <p:cxnSp>
            <p:nvCxnSpPr>
              <p:cNvPr id="22660" name="Straight Connector 327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61" name="Straight Connector 328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639" name="Group 306"/>
            <p:cNvGrpSpPr>
              <a:grpSpLocks/>
            </p:cNvGrpSpPr>
            <p:nvPr/>
          </p:nvGrpSpPr>
          <p:grpSpPr bwMode="auto">
            <a:xfrm>
              <a:off x="6604000" y="4267200"/>
              <a:ext cx="152400" cy="152400"/>
              <a:chOff x="6146800" y="4191000"/>
              <a:chExt cx="152400" cy="152400"/>
            </a:xfrm>
          </p:grpSpPr>
          <p:cxnSp>
            <p:nvCxnSpPr>
              <p:cNvPr id="22658" name="Straight Connector 325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59" name="Straight Connector 326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640" name="Group 307"/>
            <p:cNvGrpSpPr>
              <a:grpSpLocks/>
            </p:cNvGrpSpPr>
            <p:nvPr/>
          </p:nvGrpSpPr>
          <p:grpSpPr bwMode="auto">
            <a:xfrm>
              <a:off x="6832600" y="4648200"/>
              <a:ext cx="152400" cy="152400"/>
              <a:chOff x="6146800" y="4191000"/>
              <a:chExt cx="152400" cy="152400"/>
            </a:xfrm>
          </p:grpSpPr>
          <p:cxnSp>
            <p:nvCxnSpPr>
              <p:cNvPr id="22656" name="Straight Connector 323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57" name="Straight Connector 324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641" name="Group 308"/>
            <p:cNvGrpSpPr>
              <a:grpSpLocks/>
            </p:cNvGrpSpPr>
            <p:nvPr/>
          </p:nvGrpSpPr>
          <p:grpSpPr bwMode="auto">
            <a:xfrm>
              <a:off x="4165600" y="1752600"/>
              <a:ext cx="609600" cy="914400"/>
              <a:chOff x="6527800" y="4038600"/>
              <a:chExt cx="609600" cy="914400"/>
            </a:xfrm>
          </p:grpSpPr>
          <p:grpSp>
            <p:nvGrpSpPr>
              <p:cNvPr id="22647" name="Group 314"/>
              <p:cNvGrpSpPr>
                <a:grpSpLocks/>
              </p:cNvGrpSpPr>
              <p:nvPr/>
            </p:nvGrpSpPr>
            <p:grpSpPr bwMode="auto">
              <a:xfrm>
                <a:off x="6527800" y="4038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2654" name="Straight Connector 3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655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648" name="Group 315"/>
              <p:cNvGrpSpPr>
                <a:grpSpLocks/>
              </p:cNvGrpSpPr>
              <p:nvPr/>
            </p:nvGrpSpPr>
            <p:grpSpPr bwMode="auto">
              <a:xfrm>
                <a:off x="6756400" y="4419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2652" name="Straight Connector 3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653" name="Straight Connector 320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649" name="Group 316"/>
              <p:cNvGrpSpPr>
                <a:grpSpLocks/>
              </p:cNvGrpSpPr>
              <p:nvPr/>
            </p:nvGrpSpPr>
            <p:grpSpPr bwMode="auto">
              <a:xfrm>
                <a:off x="6985000" y="4800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2650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651" name="Straight Connector 318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22642" name="Straight Connector 309"/>
            <p:cNvCxnSpPr>
              <a:cxnSpLocks noChangeShapeType="1"/>
            </p:cNvCxnSpPr>
            <p:nvPr/>
          </p:nvCxnSpPr>
          <p:spPr bwMode="auto">
            <a:xfrm flipV="1">
              <a:off x="4089400" y="3200400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43" name="Straight Connector 310"/>
            <p:cNvCxnSpPr>
              <a:cxnSpLocks noChangeShapeType="1"/>
            </p:cNvCxnSpPr>
            <p:nvPr/>
          </p:nvCxnSpPr>
          <p:spPr bwMode="auto">
            <a:xfrm flipH="1" flipV="1">
              <a:off x="3937000" y="3276600"/>
              <a:ext cx="152400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644" name="Group 311"/>
            <p:cNvGrpSpPr>
              <a:grpSpLocks/>
            </p:cNvGrpSpPr>
            <p:nvPr/>
          </p:nvGrpSpPr>
          <p:grpSpPr bwMode="auto">
            <a:xfrm rot="-865246">
              <a:off x="6010976" y="5198176"/>
              <a:ext cx="152400" cy="152400"/>
              <a:chOff x="4089400" y="3352800"/>
              <a:chExt cx="152400" cy="152400"/>
            </a:xfrm>
          </p:grpSpPr>
          <p:cxnSp>
            <p:nvCxnSpPr>
              <p:cNvPr id="22645" name="Straight Connector 312"/>
              <p:cNvCxnSpPr>
                <a:cxnSpLocks noChangeShapeType="1"/>
              </p:cNvCxnSpPr>
              <p:nvPr/>
            </p:nvCxnSpPr>
            <p:spPr bwMode="auto">
              <a:xfrm flipV="1">
                <a:off x="4241800" y="3352800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46" name="Straight Connector 313"/>
              <p:cNvCxnSpPr>
                <a:cxnSpLocks noChangeShapeType="1"/>
              </p:cNvCxnSpPr>
              <p:nvPr/>
            </p:nvCxnSpPr>
            <p:spPr bwMode="auto">
              <a:xfrm flipH="1" flipV="1">
                <a:off x="4089400" y="3429000"/>
                <a:ext cx="152400" cy="76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22550" name="Object 406"/>
          <p:cNvGraphicFramePr>
            <a:graphicFrameLocks noChangeAspect="1"/>
          </p:cNvGraphicFramePr>
          <p:nvPr/>
        </p:nvGraphicFramePr>
        <p:xfrm>
          <a:off x="2651760" y="390906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14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760" y="390906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1" name="Object 407"/>
          <p:cNvGraphicFramePr>
            <a:graphicFrameLocks noChangeAspect="1"/>
          </p:cNvGraphicFramePr>
          <p:nvPr/>
        </p:nvGraphicFramePr>
        <p:xfrm>
          <a:off x="7109460" y="178308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15" name="Equation" r:id="rId10" imgW="127000" imgH="152400" progId="Equation.DSMT4">
                  <p:embed/>
                </p:oleObj>
              </mc:Choice>
              <mc:Fallback>
                <p:oleObj name="Equation" r:id="rId10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460" y="178308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52" name="Group 408"/>
          <p:cNvGrpSpPr>
            <a:grpSpLocks/>
          </p:cNvGrpSpPr>
          <p:nvPr/>
        </p:nvGrpSpPr>
        <p:grpSpPr bwMode="auto">
          <a:xfrm rot="16200000" flipV="1">
            <a:off x="2823210" y="582930"/>
            <a:ext cx="137160" cy="205740"/>
            <a:chOff x="965200" y="4648200"/>
            <a:chExt cx="152400" cy="228600"/>
          </a:xfrm>
        </p:grpSpPr>
        <p:cxnSp>
          <p:nvCxnSpPr>
            <p:cNvPr id="22565" name="Straight Connector 409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6" name="Straight Connector 410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2553" name="Object 411"/>
          <p:cNvGraphicFramePr>
            <a:graphicFrameLocks noChangeAspect="1"/>
          </p:cNvGraphicFramePr>
          <p:nvPr/>
        </p:nvGraphicFramePr>
        <p:xfrm>
          <a:off x="2583180" y="25146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16" name="Equation" r:id="rId12" imgW="139700" imgH="203200" progId="Equation.DSMT4">
                  <p:embed/>
                </p:oleObj>
              </mc:Choice>
              <mc:Fallback>
                <p:oleObj name="Equation" r:id="rId12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80" y="25146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4" name="Object 412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17" name="Equation" r:id="rId13" imgW="165100" imgH="152400" progId="Equation.DSMT4">
                  <p:embed/>
                </p:oleObj>
              </mc:Choice>
              <mc:Fallback>
                <p:oleObj name="Equation" r:id="rId13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555" name="Straight Arrow Connector 413"/>
          <p:cNvCxnSpPr>
            <a:cxnSpLocks noChangeShapeType="1"/>
            <a:endCxn id="22567" idx="2"/>
          </p:cNvCxnSpPr>
          <p:nvPr/>
        </p:nvCxnSpPr>
        <p:spPr bwMode="auto">
          <a:xfrm>
            <a:off x="1897380" y="2948940"/>
            <a:ext cx="1145858" cy="104013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6" name="Straight Arrow Connector 414"/>
          <p:cNvCxnSpPr>
            <a:cxnSpLocks noChangeShapeType="1"/>
          </p:cNvCxnSpPr>
          <p:nvPr/>
        </p:nvCxnSpPr>
        <p:spPr bwMode="auto">
          <a:xfrm flipH="1" flipV="1">
            <a:off x="7040880" y="1988820"/>
            <a:ext cx="1028700" cy="8229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57" name="Group 130"/>
          <p:cNvGrpSpPr>
            <a:grpSpLocks/>
          </p:cNvGrpSpPr>
          <p:nvPr/>
        </p:nvGrpSpPr>
        <p:grpSpPr bwMode="auto">
          <a:xfrm rot="-4105923">
            <a:off x="4640580" y="2606040"/>
            <a:ext cx="754380" cy="822960"/>
            <a:chOff x="5156200" y="2895600"/>
            <a:chExt cx="838200" cy="914400"/>
          </a:xfrm>
        </p:grpSpPr>
        <p:sp>
          <p:nvSpPr>
            <p:cNvPr id="132" name="Arc 131"/>
            <p:cNvSpPr/>
            <p:nvPr/>
          </p:nvSpPr>
          <p:spPr bwMode="auto">
            <a:xfrm>
              <a:off x="5158430" y="2965252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2563" name="Straight Connector 132"/>
            <p:cNvCxnSpPr>
              <a:cxnSpLocks noChangeShapeType="1"/>
              <a:stCxn id="132" idx="0"/>
            </p:cNvCxnSpPr>
            <p:nvPr/>
          </p:nvCxnSpPr>
          <p:spPr bwMode="auto">
            <a:xfrm flipV="1">
              <a:off x="5575300" y="2895600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4" name="Straight Connector 133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558" name="Straight Arrow Connector 312"/>
          <p:cNvCxnSpPr>
            <a:cxnSpLocks noChangeShapeType="1"/>
          </p:cNvCxnSpPr>
          <p:nvPr/>
        </p:nvCxnSpPr>
        <p:spPr bwMode="auto">
          <a:xfrm flipH="1">
            <a:off x="6629400" y="1988820"/>
            <a:ext cx="411480" cy="6858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Straight Arrow Connector 312"/>
          <p:cNvCxnSpPr>
            <a:cxnSpLocks noChangeShapeType="1"/>
          </p:cNvCxnSpPr>
          <p:nvPr/>
        </p:nvCxnSpPr>
        <p:spPr bwMode="auto">
          <a:xfrm flipV="1">
            <a:off x="2994660" y="3909060"/>
            <a:ext cx="411480" cy="6858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2560" name="Object 251"/>
          <p:cNvGraphicFramePr>
            <a:graphicFrameLocks noChangeAspect="1"/>
          </p:cNvGraphicFramePr>
          <p:nvPr/>
        </p:nvGraphicFramePr>
        <p:xfrm>
          <a:off x="3028950" y="555498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18" name="Equation" r:id="rId15" imgW="190500" imgH="203200" progId="Equation.DSMT4">
                  <p:embed/>
                </p:oleObj>
              </mc:Choice>
              <mc:Fallback>
                <p:oleObj name="Equation" r:id="rId1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5498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1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19" name="Equation" r:id="rId17" imgW="114300" imgH="127000" progId="Equation.DSMT4">
                  <p:embed/>
                </p:oleObj>
              </mc:Choice>
              <mc:Fallback>
                <p:oleObj name="Equation" r:id="rId1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5540679" y="434241"/>
            <a:ext cx="3360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Notice the repulsion </a:t>
            </a:r>
            <a:r>
              <a:rPr lang="en-US" sz="2000" dirty="0" smtClean="0">
                <a:latin typeface="Times New Roman"/>
                <a:cs typeface="Times New Roman"/>
              </a:rPr>
              <a:t>between the poles . . . 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latin typeface="Times New Roman"/>
                <a:cs typeface="Times New Roman"/>
              </a:rPr>
              <a:t>till getting rotation . . 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27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5602" name="Text Box 4"/>
          <p:cNvSpPr txBox="1">
            <a:spLocks/>
          </p:cNvSpPr>
          <p:nvPr/>
        </p:nvSpPr>
        <p:spPr bwMode="auto">
          <a:xfrm>
            <a:off x="1303020" y="16459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25603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2" name="Straight Connector 28"/>
          <p:cNvCxnSpPr>
            <a:cxnSpLocks noChangeShapeType="1"/>
            <a:stCxn id="25622" idx="2"/>
          </p:cNvCxnSpPr>
          <p:nvPr/>
        </p:nvCxnSpPr>
        <p:spPr bwMode="auto">
          <a:xfrm>
            <a:off x="5052060" y="4251960"/>
            <a:ext cx="0" cy="11658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3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5614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5615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25616" name="Object 259"/>
          <p:cNvGraphicFramePr>
            <a:graphicFrameLocks noChangeAspect="1"/>
          </p:cNvGraphicFramePr>
          <p:nvPr/>
        </p:nvGraphicFramePr>
        <p:xfrm>
          <a:off x="537210" y="406908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44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" y="406908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17" name="Group 34"/>
          <p:cNvGrpSpPr>
            <a:grpSpLocks/>
          </p:cNvGrpSpPr>
          <p:nvPr/>
        </p:nvGrpSpPr>
        <p:grpSpPr bwMode="auto">
          <a:xfrm>
            <a:off x="868680" y="4183380"/>
            <a:ext cx="137160" cy="205740"/>
            <a:chOff x="965200" y="4648200"/>
            <a:chExt cx="152400" cy="228600"/>
          </a:xfrm>
        </p:grpSpPr>
        <p:cxnSp>
          <p:nvCxnSpPr>
            <p:cNvPr id="25734" name="Straight Connector 32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35" name="Straight Connector 262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18" name="Group 264"/>
          <p:cNvGrpSpPr>
            <a:grpSpLocks/>
          </p:cNvGrpSpPr>
          <p:nvPr/>
        </p:nvGrpSpPr>
        <p:grpSpPr bwMode="auto">
          <a:xfrm flipV="1">
            <a:off x="4983480" y="960120"/>
            <a:ext cx="137160" cy="205740"/>
            <a:chOff x="965200" y="4648200"/>
            <a:chExt cx="152400" cy="228600"/>
          </a:xfrm>
        </p:grpSpPr>
        <p:cxnSp>
          <p:nvCxnSpPr>
            <p:cNvPr id="25732" name="Straight Connector 265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33" name="Straight Connector 266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5619" name="Object 267"/>
          <p:cNvGraphicFramePr>
            <a:graphicFrameLocks noChangeAspect="1"/>
          </p:cNvGraphicFramePr>
          <p:nvPr/>
        </p:nvGraphicFramePr>
        <p:xfrm>
          <a:off x="5189220" y="68580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45" name="Equation" r:id="rId5" imgW="139700" imgH="203200" progId="Equation.DSMT4">
                  <p:embed/>
                </p:oleObj>
              </mc:Choice>
              <mc:Fallback>
                <p:oleObj name="Equation" r:id="rId5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220" y="68580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0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46" name="Equation" r:id="rId6" imgW="127000" imgH="152400" progId="Equation.DSMT4">
                  <p:embed/>
                </p:oleObj>
              </mc:Choice>
              <mc:Fallback>
                <p:oleObj name="Equation" r:id="rId6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5622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pSp>
        <p:nvGrpSpPr>
          <p:cNvPr id="25623" name="Group 425"/>
          <p:cNvGrpSpPr>
            <a:grpSpLocks/>
          </p:cNvGrpSpPr>
          <p:nvPr/>
        </p:nvGrpSpPr>
        <p:grpSpPr bwMode="auto">
          <a:xfrm rot="523043">
            <a:off x="2907507" y="1151573"/>
            <a:ext cx="3930491" cy="3887629"/>
            <a:chOff x="3210256" y="1317833"/>
            <a:chExt cx="4367034" cy="4320967"/>
          </a:xfrm>
        </p:grpSpPr>
        <p:sp>
          <p:nvSpPr>
            <p:cNvPr id="25637" name="Rectangle 426"/>
            <p:cNvSpPr>
              <a:spLocks noChangeArrowheads="1"/>
            </p:cNvSpPr>
            <p:nvPr/>
          </p:nvSpPr>
          <p:spPr bwMode="auto">
            <a:xfrm rot="-2603283">
              <a:off x="6277654" y="352068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5638" name="Freeform 427"/>
            <p:cNvSpPr>
              <a:spLocks/>
            </p:cNvSpPr>
            <p:nvPr/>
          </p:nvSpPr>
          <p:spPr bwMode="auto">
            <a:xfrm rot="-2603283">
              <a:off x="6492299" y="360110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428"/>
            <p:cNvSpPr>
              <a:spLocks/>
            </p:cNvSpPr>
            <p:nvPr/>
          </p:nvSpPr>
          <p:spPr bwMode="auto">
            <a:xfrm rot="-2603283">
              <a:off x="6596988" y="371186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429"/>
            <p:cNvSpPr>
              <a:spLocks/>
            </p:cNvSpPr>
            <p:nvPr/>
          </p:nvSpPr>
          <p:spPr bwMode="auto">
            <a:xfrm rot="-2603283">
              <a:off x="6701677" y="38226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430"/>
            <p:cNvSpPr>
              <a:spLocks/>
            </p:cNvSpPr>
            <p:nvPr/>
          </p:nvSpPr>
          <p:spPr bwMode="auto">
            <a:xfrm rot="-2603283">
              <a:off x="6806366" y="39333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431"/>
            <p:cNvSpPr>
              <a:spLocks/>
            </p:cNvSpPr>
            <p:nvPr/>
          </p:nvSpPr>
          <p:spPr bwMode="auto">
            <a:xfrm rot="-2603283">
              <a:off x="6911055" y="40441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432"/>
            <p:cNvSpPr>
              <a:spLocks/>
            </p:cNvSpPr>
            <p:nvPr/>
          </p:nvSpPr>
          <p:spPr bwMode="auto">
            <a:xfrm rot="-2603283">
              <a:off x="7015744" y="415486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433"/>
            <p:cNvSpPr>
              <a:spLocks/>
            </p:cNvSpPr>
            <p:nvPr/>
          </p:nvSpPr>
          <p:spPr bwMode="auto">
            <a:xfrm rot="-2603283">
              <a:off x="7120434" y="426562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434"/>
            <p:cNvSpPr>
              <a:spLocks/>
            </p:cNvSpPr>
            <p:nvPr/>
          </p:nvSpPr>
          <p:spPr bwMode="auto">
            <a:xfrm rot="-2603283">
              <a:off x="7225123" y="43763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435"/>
            <p:cNvSpPr>
              <a:spLocks/>
            </p:cNvSpPr>
            <p:nvPr/>
          </p:nvSpPr>
          <p:spPr bwMode="auto">
            <a:xfrm rot="-2603283">
              <a:off x="7329812" y="448712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436"/>
            <p:cNvSpPr>
              <a:spLocks/>
            </p:cNvSpPr>
            <p:nvPr/>
          </p:nvSpPr>
          <p:spPr bwMode="auto">
            <a:xfrm rot="-2603283">
              <a:off x="7434501" y="459787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437"/>
            <p:cNvSpPr>
              <a:spLocks/>
            </p:cNvSpPr>
            <p:nvPr/>
          </p:nvSpPr>
          <p:spPr bwMode="auto">
            <a:xfrm rot="-2603283">
              <a:off x="7539190" y="470862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438"/>
            <p:cNvSpPr>
              <a:spLocks/>
            </p:cNvSpPr>
            <p:nvPr/>
          </p:nvSpPr>
          <p:spPr bwMode="auto">
            <a:xfrm rot="18996717" flipH="1">
              <a:off x="5835847" y="418230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439"/>
            <p:cNvSpPr>
              <a:spLocks/>
            </p:cNvSpPr>
            <p:nvPr/>
          </p:nvSpPr>
          <p:spPr bwMode="auto">
            <a:xfrm rot="18996717" flipH="1">
              <a:off x="5940536" y="429305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440"/>
            <p:cNvSpPr>
              <a:spLocks/>
            </p:cNvSpPr>
            <p:nvPr/>
          </p:nvSpPr>
          <p:spPr bwMode="auto">
            <a:xfrm rot="18996717" flipH="1">
              <a:off x="6045225" y="44038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441"/>
            <p:cNvSpPr>
              <a:spLocks/>
            </p:cNvSpPr>
            <p:nvPr/>
          </p:nvSpPr>
          <p:spPr bwMode="auto">
            <a:xfrm rot="18996717" flipH="1">
              <a:off x="6149914" y="451456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442"/>
            <p:cNvSpPr>
              <a:spLocks/>
            </p:cNvSpPr>
            <p:nvPr/>
          </p:nvSpPr>
          <p:spPr bwMode="auto">
            <a:xfrm rot="18996717" flipH="1">
              <a:off x="6254603" y="46253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443"/>
            <p:cNvSpPr>
              <a:spLocks/>
            </p:cNvSpPr>
            <p:nvPr/>
          </p:nvSpPr>
          <p:spPr bwMode="auto">
            <a:xfrm rot="18996717" flipH="1">
              <a:off x="6359292" y="47360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444"/>
            <p:cNvSpPr>
              <a:spLocks/>
            </p:cNvSpPr>
            <p:nvPr/>
          </p:nvSpPr>
          <p:spPr bwMode="auto">
            <a:xfrm rot="18996717" flipH="1">
              <a:off x="6463981" y="48468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445"/>
            <p:cNvSpPr>
              <a:spLocks/>
            </p:cNvSpPr>
            <p:nvPr/>
          </p:nvSpPr>
          <p:spPr bwMode="auto">
            <a:xfrm rot="18996717" flipH="1">
              <a:off x="6568670" y="495756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446"/>
            <p:cNvSpPr>
              <a:spLocks/>
            </p:cNvSpPr>
            <p:nvPr/>
          </p:nvSpPr>
          <p:spPr bwMode="auto">
            <a:xfrm rot="18996717" flipH="1">
              <a:off x="6673359" y="506831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447"/>
            <p:cNvSpPr>
              <a:spLocks/>
            </p:cNvSpPr>
            <p:nvPr/>
          </p:nvSpPr>
          <p:spPr bwMode="auto">
            <a:xfrm rot="18996717" flipH="1">
              <a:off x="6778048" y="51790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659" name="Straight Connector 448"/>
            <p:cNvCxnSpPr>
              <a:cxnSpLocks noChangeShapeType="1"/>
              <a:stCxn id="25648" idx="0"/>
            </p:cNvCxnSpPr>
            <p:nvPr/>
          </p:nvCxnSpPr>
          <p:spPr bwMode="auto">
            <a:xfrm rot="-2603283" flipH="1" flipV="1">
              <a:off x="6732397" y="486377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60" name="Straight Connector 449"/>
            <p:cNvCxnSpPr>
              <a:cxnSpLocks noChangeShapeType="1"/>
            </p:cNvCxnSpPr>
            <p:nvPr/>
          </p:nvCxnSpPr>
          <p:spPr bwMode="auto">
            <a:xfrm rot="-2603283" flipH="1" flipV="1">
              <a:off x="6627708" y="475302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61" name="Straight Connector 450"/>
            <p:cNvCxnSpPr>
              <a:cxnSpLocks noChangeShapeType="1"/>
            </p:cNvCxnSpPr>
            <p:nvPr/>
          </p:nvCxnSpPr>
          <p:spPr bwMode="auto">
            <a:xfrm rot="-2603283" flipH="1" flipV="1">
              <a:off x="6523019" y="464227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62" name="Straight Connector 451"/>
            <p:cNvCxnSpPr>
              <a:cxnSpLocks noChangeShapeType="1"/>
            </p:cNvCxnSpPr>
            <p:nvPr/>
          </p:nvCxnSpPr>
          <p:spPr bwMode="auto">
            <a:xfrm rot="-2603283" flipH="1" flipV="1">
              <a:off x="6418330" y="453151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63" name="Straight Connector 452"/>
            <p:cNvCxnSpPr>
              <a:cxnSpLocks noChangeShapeType="1"/>
            </p:cNvCxnSpPr>
            <p:nvPr/>
          </p:nvCxnSpPr>
          <p:spPr bwMode="auto">
            <a:xfrm rot="-2603283" flipH="1" flipV="1">
              <a:off x="6313641" y="4420766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64" name="Straight Connector 453"/>
            <p:cNvCxnSpPr>
              <a:cxnSpLocks noChangeShapeType="1"/>
            </p:cNvCxnSpPr>
            <p:nvPr/>
          </p:nvCxnSpPr>
          <p:spPr bwMode="auto">
            <a:xfrm rot="-2603283" flipH="1" flipV="1">
              <a:off x="6208952" y="431001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65" name="Straight Connector 454"/>
            <p:cNvCxnSpPr>
              <a:cxnSpLocks noChangeShapeType="1"/>
            </p:cNvCxnSpPr>
            <p:nvPr/>
          </p:nvCxnSpPr>
          <p:spPr bwMode="auto">
            <a:xfrm rot="-2603283" flipH="1" flipV="1">
              <a:off x="6104263" y="419926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66" name="Straight Connector 455"/>
            <p:cNvCxnSpPr>
              <a:cxnSpLocks noChangeShapeType="1"/>
            </p:cNvCxnSpPr>
            <p:nvPr/>
          </p:nvCxnSpPr>
          <p:spPr bwMode="auto">
            <a:xfrm rot="-2603283" flipH="1" flipV="1">
              <a:off x="5999574" y="408851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67" name="Straight Connector 456"/>
            <p:cNvCxnSpPr>
              <a:cxnSpLocks noChangeShapeType="1"/>
            </p:cNvCxnSpPr>
            <p:nvPr/>
          </p:nvCxnSpPr>
          <p:spPr bwMode="auto">
            <a:xfrm rot="-2603283" flipH="1" flipV="1">
              <a:off x="5894884" y="397775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68" name="Straight Connector 457"/>
            <p:cNvCxnSpPr>
              <a:cxnSpLocks noChangeShapeType="1"/>
            </p:cNvCxnSpPr>
            <p:nvPr/>
          </p:nvCxnSpPr>
          <p:spPr bwMode="auto">
            <a:xfrm rot="-2603283" flipH="1" flipV="1">
              <a:off x="5790195" y="386700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69" name="Straight Connector 458"/>
            <p:cNvCxnSpPr>
              <a:cxnSpLocks noChangeShapeType="1"/>
            </p:cNvCxnSpPr>
            <p:nvPr/>
          </p:nvCxnSpPr>
          <p:spPr bwMode="auto">
            <a:xfrm rot="-2603283" flipH="1" flipV="1">
              <a:off x="6040619" y="3691182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70" name="Straight Connector 459"/>
            <p:cNvCxnSpPr>
              <a:cxnSpLocks noChangeShapeType="1"/>
            </p:cNvCxnSpPr>
            <p:nvPr/>
          </p:nvCxnSpPr>
          <p:spPr bwMode="auto">
            <a:xfrm flipH="1">
              <a:off x="6604000" y="5342525"/>
              <a:ext cx="337804" cy="29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71" name="Rectangle 460"/>
            <p:cNvSpPr>
              <a:spLocks noChangeArrowheads="1"/>
            </p:cNvSpPr>
            <p:nvPr/>
          </p:nvSpPr>
          <p:spPr bwMode="auto">
            <a:xfrm rot="-2603283" flipH="1" flipV="1">
              <a:off x="4110946" y="131783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5672" name="Freeform 461"/>
            <p:cNvSpPr>
              <a:spLocks/>
            </p:cNvSpPr>
            <p:nvPr/>
          </p:nvSpPr>
          <p:spPr bwMode="auto">
            <a:xfrm rot="-2603283" flipH="1" flipV="1">
              <a:off x="4696401" y="306620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Freeform 462"/>
            <p:cNvSpPr>
              <a:spLocks/>
            </p:cNvSpPr>
            <p:nvPr/>
          </p:nvSpPr>
          <p:spPr bwMode="auto">
            <a:xfrm rot="-2603283" flipH="1" flipV="1">
              <a:off x="4591712" y="295545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463"/>
            <p:cNvSpPr>
              <a:spLocks/>
            </p:cNvSpPr>
            <p:nvPr/>
          </p:nvSpPr>
          <p:spPr bwMode="auto">
            <a:xfrm rot="-2603283" flipH="1" flipV="1">
              <a:off x="4487023" y="28447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464"/>
            <p:cNvSpPr>
              <a:spLocks/>
            </p:cNvSpPr>
            <p:nvPr/>
          </p:nvSpPr>
          <p:spPr bwMode="auto">
            <a:xfrm rot="-2603283" flipH="1" flipV="1">
              <a:off x="4382334" y="27339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465"/>
            <p:cNvSpPr>
              <a:spLocks/>
            </p:cNvSpPr>
            <p:nvPr/>
          </p:nvSpPr>
          <p:spPr bwMode="auto">
            <a:xfrm rot="-2603283" flipH="1" flipV="1">
              <a:off x="4277645" y="26232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466"/>
            <p:cNvSpPr>
              <a:spLocks/>
            </p:cNvSpPr>
            <p:nvPr/>
          </p:nvSpPr>
          <p:spPr bwMode="auto">
            <a:xfrm rot="-2603283" flipH="1" flipV="1">
              <a:off x="4172956" y="251244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467"/>
            <p:cNvSpPr>
              <a:spLocks/>
            </p:cNvSpPr>
            <p:nvPr/>
          </p:nvSpPr>
          <p:spPr bwMode="auto">
            <a:xfrm rot="-2603283" flipH="1" flipV="1">
              <a:off x="4068266" y="240169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468"/>
            <p:cNvSpPr>
              <a:spLocks/>
            </p:cNvSpPr>
            <p:nvPr/>
          </p:nvSpPr>
          <p:spPr bwMode="auto">
            <a:xfrm rot="-2603283" flipH="1" flipV="1">
              <a:off x="3963577" y="22909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469"/>
            <p:cNvSpPr>
              <a:spLocks/>
            </p:cNvSpPr>
            <p:nvPr/>
          </p:nvSpPr>
          <p:spPr bwMode="auto">
            <a:xfrm rot="-2603283" flipH="1" flipV="1">
              <a:off x="3858888" y="218019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470"/>
            <p:cNvSpPr>
              <a:spLocks/>
            </p:cNvSpPr>
            <p:nvPr/>
          </p:nvSpPr>
          <p:spPr bwMode="auto">
            <a:xfrm rot="-2603283" flipH="1" flipV="1">
              <a:off x="3754199" y="206944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471"/>
            <p:cNvSpPr>
              <a:spLocks/>
            </p:cNvSpPr>
            <p:nvPr/>
          </p:nvSpPr>
          <p:spPr bwMode="auto">
            <a:xfrm rot="18996717" flipV="1">
              <a:off x="5352853" y="248501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472"/>
            <p:cNvSpPr>
              <a:spLocks/>
            </p:cNvSpPr>
            <p:nvPr/>
          </p:nvSpPr>
          <p:spPr bwMode="auto">
            <a:xfrm rot="18996717" flipV="1">
              <a:off x="5248164" y="237425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473"/>
            <p:cNvSpPr>
              <a:spLocks/>
            </p:cNvSpPr>
            <p:nvPr/>
          </p:nvSpPr>
          <p:spPr bwMode="auto">
            <a:xfrm rot="18996717" flipV="1">
              <a:off x="5143475" y="22635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474"/>
            <p:cNvSpPr>
              <a:spLocks/>
            </p:cNvSpPr>
            <p:nvPr/>
          </p:nvSpPr>
          <p:spPr bwMode="auto">
            <a:xfrm rot="18996717" flipV="1">
              <a:off x="5038786" y="215275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475"/>
            <p:cNvSpPr>
              <a:spLocks/>
            </p:cNvSpPr>
            <p:nvPr/>
          </p:nvSpPr>
          <p:spPr bwMode="auto">
            <a:xfrm rot="18996717" flipV="1">
              <a:off x="4934097" y="20420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Freeform 476"/>
            <p:cNvSpPr>
              <a:spLocks/>
            </p:cNvSpPr>
            <p:nvPr/>
          </p:nvSpPr>
          <p:spPr bwMode="auto">
            <a:xfrm rot="18996717" flipV="1">
              <a:off x="4829408" y="19312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Freeform 477"/>
            <p:cNvSpPr>
              <a:spLocks/>
            </p:cNvSpPr>
            <p:nvPr/>
          </p:nvSpPr>
          <p:spPr bwMode="auto">
            <a:xfrm rot="18996717" flipV="1">
              <a:off x="4724719" y="18205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478"/>
            <p:cNvSpPr>
              <a:spLocks/>
            </p:cNvSpPr>
            <p:nvPr/>
          </p:nvSpPr>
          <p:spPr bwMode="auto">
            <a:xfrm rot="18996717" flipV="1">
              <a:off x="4620030" y="170974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Freeform 479"/>
            <p:cNvSpPr>
              <a:spLocks/>
            </p:cNvSpPr>
            <p:nvPr/>
          </p:nvSpPr>
          <p:spPr bwMode="auto">
            <a:xfrm rot="18996717" flipV="1">
              <a:off x="4515341" y="159899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480"/>
            <p:cNvSpPr>
              <a:spLocks/>
            </p:cNvSpPr>
            <p:nvPr/>
          </p:nvSpPr>
          <p:spPr bwMode="auto">
            <a:xfrm rot="18996717" flipV="1">
              <a:off x="4410652" y="14882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692" name="Straight Connector 481"/>
            <p:cNvCxnSpPr>
              <a:cxnSpLocks noChangeShapeType="1"/>
            </p:cNvCxnSpPr>
            <p:nvPr/>
          </p:nvCxnSpPr>
          <p:spPr bwMode="auto">
            <a:xfrm rot="21076957" flipV="1">
              <a:off x="3210256" y="1661006"/>
              <a:ext cx="1282776" cy="575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3" name="Straight Connector 482"/>
            <p:cNvCxnSpPr>
              <a:cxnSpLocks noChangeShapeType="1"/>
            </p:cNvCxnSpPr>
            <p:nvPr/>
          </p:nvCxnSpPr>
          <p:spPr bwMode="auto">
            <a:xfrm rot="-2603283">
              <a:off x="3760892" y="180951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4" name="Straight Connector 483"/>
            <p:cNvCxnSpPr>
              <a:cxnSpLocks noChangeShapeType="1"/>
            </p:cNvCxnSpPr>
            <p:nvPr/>
          </p:nvCxnSpPr>
          <p:spPr bwMode="auto">
            <a:xfrm rot="-2603283">
              <a:off x="3865581" y="192027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5" name="Straight Connector 484"/>
            <p:cNvCxnSpPr>
              <a:cxnSpLocks noChangeShapeType="1"/>
            </p:cNvCxnSpPr>
            <p:nvPr/>
          </p:nvCxnSpPr>
          <p:spPr bwMode="auto">
            <a:xfrm rot="-2603283">
              <a:off x="3970270" y="203102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6" name="Straight Connector 485"/>
            <p:cNvCxnSpPr>
              <a:cxnSpLocks noChangeShapeType="1"/>
            </p:cNvCxnSpPr>
            <p:nvPr/>
          </p:nvCxnSpPr>
          <p:spPr bwMode="auto">
            <a:xfrm rot="-2603283">
              <a:off x="4074959" y="2141775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7" name="Straight Connector 486"/>
            <p:cNvCxnSpPr>
              <a:cxnSpLocks noChangeShapeType="1"/>
            </p:cNvCxnSpPr>
            <p:nvPr/>
          </p:nvCxnSpPr>
          <p:spPr bwMode="auto">
            <a:xfrm rot="-2603283">
              <a:off x="4179648" y="225252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8" name="Straight Connector 487"/>
            <p:cNvCxnSpPr>
              <a:cxnSpLocks noChangeShapeType="1"/>
            </p:cNvCxnSpPr>
            <p:nvPr/>
          </p:nvCxnSpPr>
          <p:spPr bwMode="auto">
            <a:xfrm rot="-2603283">
              <a:off x="4284337" y="236327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9" name="Straight Connector 488"/>
            <p:cNvCxnSpPr>
              <a:cxnSpLocks noChangeShapeType="1"/>
            </p:cNvCxnSpPr>
            <p:nvPr/>
          </p:nvCxnSpPr>
          <p:spPr bwMode="auto">
            <a:xfrm rot="-2603283">
              <a:off x="4389026" y="247403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0" name="Straight Connector 489"/>
            <p:cNvCxnSpPr>
              <a:cxnSpLocks noChangeShapeType="1"/>
            </p:cNvCxnSpPr>
            <p:nvPr/>
          </p:nvCxnSpPr>
          <p:spPr bwMode="auto">
            <a:xfrm rot="-2603283">
              <a:off x="4493716" y="258478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1" name="Straight Connector 490"/>
            <p:cNvCxnSpPr>
              <a:cxnSpLocks noChangeShapeType="1"/>
            </p:cNvCxnSpPr>
            <p:nvPr/>
          </p:nvCxnSpPr>
          <p:spPr bwMode="auto">
            <a:xfrm rot="-2603283">
              <a:off x="4598405" y="269553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2" name="Straight Connector 491"/>
            <p:cNvCxnSpPr>
              <a:cxnSpLocks noChangeShapeType="1"/>
            </p:cNvCxnSpPr>
            <p:nvPr/>
          </p:nvCxnSpPr>
          <p:spPr bwMode="auto">
            <a:xfrm rot="-2603283">
              <a:off x="4728981" y="2947558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703" name="Oval 492"/>
            <p:cNvSpPr>
              <a:spLocks noChangeArrowheads="1"/>
            </p:cNvSpPr>
            <p:nvPr/>
          </p:nvSpPr>
          <p:spPr bwMode="auto">
            <a:xfrm>
              <a:off x="5003081" y="2738511"/>
              <a:ext cx="1219200" cy="1219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494" name="Block Arc 493"/>
            <p:cNvSpPr/>
            <p:nvPr/>
          </p:nvSpPr>
          <p:spPr bwMode="auto">
            <a:xfrm>
              <a:off x="4843863" y="2586339"/>
              <a:ext cx="1523938" cy="1522899"/>
            </a:xfrm>
            <a:prstGeom prst="blockArc">
              <a:avLst>
                <a:gd name="adj1" fmla="val 9142847"/>
                <a:gd name="adj2" fmla="val 17809880"/>
                <a:gd name="adj3" fmla="val 9842"/>
              </a:avLst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sp>
          <p:nvSpPr>
            <p:cNvPr id="495" name="Block Arc 494"/>
            <p:cNvSpPr/>
            <p:nvPr/>
          </p:nvSpPr>
          <p:spPr bwMode="auto">
            <a:xfrm flipH="1" flipV="1">
              <a:off x="4843863" y="2586339"/>
              <a:ext cx="1523938" cy="1522899"/>
            </a:xfrm>
            <a:prstGeom prst="blockArc">
              <a:avLst>
                <a:gd name="adj1" fmla="val 9125710"/>
                <a:gd name="adj2" fmla="val 17833894"/>
                <a:gd name="adj3" fmla="val 9934"/>
              </a:avLst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5706" name="Straight Connector 495"/>
            <p:cNvCxnSpPr>
              <a:cxnSpLocks noChangeShapeType="1"/>
            </p:cNvCxnSpPr>
            <p:nvPr/>
          </p:nvCxnSpPr>
          <p:spPr bwMode="auto">
            <a:xfrm rot="-523043">
              <a:off x="3410138" y="2237721"/>
              <a:ext cx="1063781" cy="20457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7" name="Straight Connector 496"/>
            <p:cNvCxnSpPr>
              <a:cxnSpLocks noChangeShapeType="1"/>
            </p:cNvCxnSpPr>
            <p:nvPr/>
          </p:nvCxnSpPr>
          <p:spPr bwMode="auto">
            <a:xfrm flipH="1" flipV="1">
              <a:off x="4622800" y="4191000"/>
              <a:ext cx="198120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708" name="Group 497"/>
            <p:cNvGrpSpPr>
              <a:grpSpLocks/>
            </p:cNvGrpSpPr>
            <p:nvPr/>
          </p:nvGrpSpPr>
          <p:grpSpPr bwMode="auto">
            <a:xfrm>
              <a:off x="6375400" y="3886200"/>
              <a:ext cx="152400" cy="152400"/>
              <a:chOff x="6146800" y="4191000"/>
              <a:chExt cx="152400" cy="152400"/>
            </a:xfrm>
          </p:grpSpPr>
          <p:cxnSp>
            <p:nvCxnSpPr>
              <p:cNvPr id="25730" name="Straight Connector 519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31" name="Straight Connector 520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709" name="Group 498"/>
            <p:cNvGrpSpPr>
              <a:grpSpLocks/>
            </p:cNvGrpSpPr>
            <p:nvPr/>
          </p:nvGrpSpPr>
          <p:grpSpPr bwMode="auto">
            <a:xfrm>
              <a:off x="6604000" y="4267200"/>
              <a:ext cx="152400" cy="152400"/>
              <a:chOff x="6146800" y="4191000"/>
              <a:chExt cx="152400" cy="152400"/>
            </a:xfrm>
          </p:grpSpPr>
          <p:cxnSp>
            <p:nvCxnSpPr>
              <p:cNvPr id="25728" name="Straight Connector 517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9" name="Straight Connector 518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710" name="Group 499"/>
            <p:cNvGrpSpPr>
              <a:grpSpLocks/>
            </p:cNvGrpSpPr>
            <p:nvPr/>
          </p:nvGrpSpPr>
          <p:grpSpPr bwMode="auto">
            <a:xfrm>
              <a:off x="6832600" y="4648200"/>
              <a:ext cx="152400" cy="152400"/>
              <a:chOff x="6146800" y="4191000"/>
              <a:chExt cx="152400" cy="152400"/>
            </a:xfrm>
          </p:grpSpPr>
          <p:cxnSp>
            <p:nvCxnSpPr>
              <p:cNvPr id="25726" name="Straight Connector 515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7" name="Straight Connector 516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711" name="Group 500"/>
            <p:cNvGrpSpPr>
              <a:grpSpLocks/>
            </p:cNvGrpSpPr>
            <p:nvPr/>
          </p:nvGrpSpPr>
          <p:grpSpPr bwMode="auto">
            <a:xfrm>
              <a:off x="4165600" y="1752600"/>
              <a:ext cx="609600" cy="914400"/>
              <a:chOff x="6527800" y="4038600"/>
              <a:chExt cx="609600" cy="914400"/>
            </a:xfrm>
          </p:grpSpPr>
          <p:grpSp>
            <p:nvGrpSpPr>
              <p:cNvPr id="25717" name="Group 506"/>
              <p:cNvGrpSpPr>
                <a:grpSpLocks/>
              </p:cNvGrpSpPr>
              <p:nvPr/>
            </p:nvGrpSpPr>
            <p:grpSpPr bwMode="auto">
              <a:xfrm>
                <a:off x="6527800" y="4038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5724" name="Straight Connector 5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725" name="Straight Connector 514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718" name="Group 507"/>
              <p:cNvGrpSpPr>
                <a:grpSpLocks/>
              </p:cNvGrpSpPr>
              <p:nvPr/>
            </p:nvGrpSpPr>
            <p:grpSpPr bwMode="auto">
              <a:xfrm>
                <a:off x="6756400" y="4419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5722" name="Straight Connector 5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723" name="Straight Connector 512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719" name="Group 508"/>
              <p:cNvGrpSpPr>
                <a:grpSpLocks/>
              </p:cNvGrpSpPr>
              <p:nvPr/>
            </p:nvGrpSpPr>
            <p:grpSpPr bwMode="auto">
              <a:xfrm>
                <a:off x="6985000" y="4800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5720" name="Straight Connector 50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721" name="Straight Connector 510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25712" name="Straight Connector 501"/>
            <p:cNvCxnSpPr>
              <a:cxnSpLocks noChangeShapeType="1"/>
            </p:cNvCxnSpPr>
            <p:nvPr/>
          </p:nvCxnSpPr>
          <p:spPr bwMode="auto">
            <a:xfrm flipV="1">
              <a:off x="3861174" y="3009070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13" name="Straight Connector 502"/>
            <p:cNvCxnSpPr>
              <a:cxnSpLocks noChangeShapeType="1"/>
            </p:cNvCxnSpPr>
            <p:nvPr/>
          </p:nvCxnSpPr>
          <p:spPr bwMode="auto">
            <a:xfrm flipH="1" flipV="1">
              <a:off x="3697358" y="3087021"/>
              <a:ext cx="152400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714" name="Group 503"/>
            <p:cNvGrpSpPr>
              <a:grpSpLocks/>
            </p:cNvGrpSpPr>
            <p:nvPr/>
          </p:nvGrpSpPr>
          <p:grpSpPr bwMode="auto">
            <a:xfrm rot="-865246">
              <a:off x="6010976" y="5198176"/>
              <a:ext cx="152400" cy="152400"/>
              <a:chOff x="4089400" y="3352800"/>
              <a:chExt cx="152400" cy="152400"/>
            </a:xfrm>
          </p:grpSpPr>
          <p:cxnSp>
            <p:nvCxnSpPr>
              <p:cNvPr id="25715" name="Straight Connector 504"/>
              <p:cNvCxnSpPr>
                <a:cxnSpLocks noChangeShapeType="1"/>
              </p:cNvCxnSpPr>
              <p:nvPr/>
            </p:nvCxnSpPr>
            <p:spPr bwMode="auto">
              <a:xfrm flipV="1">
                <a:off x="4241800" y="3352800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16" name="Straight Connector 505"/>
              <p:cNvCxnSpPr>
                <a:cxnSpLocks noChangeShapeType="1"/>
              </p:cNvCxnSpPr>
              <p:nvPr/>
            </p:nvCxnSpPr>
            <p:spPr bwMode="auto">
              <a:xfrm flipH="1" flipV="1">
                <a:off x="4089400" y="3429000"/>
                <a:ext cx="152400" cy="76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25624" name="Object 521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47" name="Equation" r:id="rId9" imgW="165100" imgH="152400" progId="Equation.DSMT4">
                  <p:embed/>
                </p:oleObj>
              </mc:Choice>
              <mc:Fallback>
                <p:oleObj name="Equation" r:id="rId9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5" name="Object 522"/>
          <p:cNvGraphicFramePr>
            <a:graphicFrameLocks noChangeAspect="1"/>
          </p:cNvGraphicFramePr>
          <p:nvPr/>
        </p:nvGraphicFramePr>
        <p:xfrm>
          <a:off x="6355080" y="486918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48" name="Equation" r:id="rId11" imgW="165100" imgH="152400" progId="Equation.DSMT4">
                  <p:embed/>
                </p:oleObj>
              </mc:Choice>
              <mc:Fallback>
                <p:oleObj name="Equation" r:id="rId11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080" y="486918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6" name="Object 523"/>
          <p:cNvGraphicFramePr>
            <a:graphicFrameLocks noChangeAspect="1"/>
          </p:cNvGraphicFramePr>
          <p:nvPr/>
        </p:nvGraphicFramePr>
        <p:xfrm>
          <a:off x="3543300" y="89154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49" name="Equation" r:id="rId13" imgW="127000" imgH="152400" progId="Equation.DSMT4">
                  <p:embed/>
                </p:oleObj>
              </mc:Choice>
              <mc:Fallback>
                <p:oleObj name="Equation" r:id="rId13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89154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27" name="Group 130"/>
          <p:cNvGrpSpPr>
            <a:grpSpLocks/>
          </p:cNvGrpSpPr>
          <p:nvPr/>
        </p:nvGrpSpPr>
        <p:grpSpPr bwMode="auto">
          <a:xfrm rot="10539548">
            <a:off x="4679157" y="2578894"/>
            <a:ext cx="754380" cy="822960"/>
            <a:chOff x="5155037" y="2910935"/>
            <a:chExt cx="838200" cy="914400"/>
          </a:xfrm>
        </p:grpSpPr>
        <p:sp>
          <p:nvSpPr>
            <p:cNvPr id="132" name="Arc 131"/>
            <p:cNvSpPr/>
            <p:nvPr/>
          </p:nvSpPr>
          <p:spPr bwMode="auto">
            <a:xfrm>
              <a:off x="5155319" y="2987266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5635" name="Straight Connector 132"/>
            <p:cNvCxnSpPr>
              <a:cxnSpLocks noChangeShapeType="1"/>
              <a:stCxn id="132" idx="0"/>
            </p:cNvCxnSpPr>
            <p:nvPr/>
          </p:nvCxnSpPr>
          <p:spPr bwMode="auto">
            <a:xfrm flipV="1">
              <a:off x="5574136" y="2910935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6" name="Straight Connector 133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628" name="Straight Arrow Connector 434"/>
          <p:cNvCxnSpPr>
            <a:cxnSpLocks noChangeShapeType="1"/>
          </p:cNvCxnSpPr>
          <p:nvPr/>
        </p:nvCxnSpPr>
        <p:spPr bwMode="auto">
          <a:xfrm flipH="1">
            <a:off x="2926080" y="1234440"/>
            <a:ext cx="822960" cy="8229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Straight Arrow Connector 312"/>
          <p:cNvCxnSpPr>
            <a:cxnSpLocks noChangeShapeType="1"/>
          </p:cNvCxnSpPr>
          <p:nvPr/>
        </p:nvCxnSpPr>
        <p:spPr bwMode="auto">
          <a:xfrm flipH="1" flipV="1">
            <a:off x="3749040" y="1234440"/>
            <a:ext cx="754380" cy="27432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Straight Arrow Connector 434"/>
          <p:cNvCxnSpPr>
            <a:cxnSpLocks noChangeShapeType="1"/>
          </p:cNvCxnSpPr>
          <p:nvPr/>
        </p:nvCxnSpPr>
        <p:spPr bwMode="auto">
          <a:xfrm rot="10800000" flipH="1">
            <a:off x="6423660" y="4046220"/>
            <a:ext cx="822960" cy="8229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1" name="Straight Arrow Connector 312"/>
          <p:cNvCxnSpPr>
            <a:cxnSpLocks noChangeShapeType="1"/>
          </p:cNvCxnSpPr>
          <p:nvPr/>
        </p:nvCxnSpPr>
        <p:spPr bwMode="auto">
          <a:xfrm rot="10800000" flipH="1" flipV="1">
            <a:off x="5669280" y="4594860"/>
            <a:ext cx="754380" cy="27432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5632" name="Object 251"/>
          <p:cNvGraphicFramePr>
            <a:graphicFrameLocks noChangeAspect="1"/>
          </p:cNvGraphicFramePr>
          <p:nvPr/>
        </p:nvGraphicFramePr>
        <p:xfrm>
          <a:off x="3028950" y="557784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50" name="Equation" r:id="rId15" imgW="190500" imgH="203200" progId="Equation.DSMT4">
                  <p:embed/>
                </p:oleObj>
              </mc:Choice>
              <mc:Fallback>
                <p:oleObj name="Equation" r:id="rId1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7784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3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51" name="Equation" r:id="rId17" imgW="114300" imgH="127000" progId="Equation.DSMT4">
                  <p:embed/>
                </p:oleObj>
              </mc:Choice>
              <mc:Fallback>
                <p:oleObj name="Equation" r:id="rId1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5540679" y="434241"/>
            <a:ext cx="336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pple Chancery"/>
                <a:cs typeface="Apple Chancery"/>
              </a:rPr>
              <a:t>Back to attraction </a:t>
            </a:r>
            <a:r>
              <a:rPr lang="en-US" sz="2000" dirty="0" smtClean="0">
                <a:latin typeface="Times New Roman"/>
                <a:cs typeface="Times New Roman"/>
              </a:rPr>
              <a:t>. . 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226226" y="5943600"/>
            <a:ext cx="336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is a DC motor</a:t>
            </a:r>
            <a:r>
              <a:rPr lang="en-US" sz="2000" dirty="0" smtClean="0">
                <a:latin typeface="Times New Roman"/>
                <a:cs typeface="Times New Roman"/>
              </a:rPr>
              <a:t>. . 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45.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08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40018" y="342900"/>
            <a:ext cx="1739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What is it?</a:t>
            </a:r>
          </a:p>
        </p:txBody>
      </p:sp>
      <p:sp>
        <p:nvSpPr>
          <p:cNvPr id="139267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9296" name="TextBox 60"/>
          <p:cNvSpPr txBox="1">
            <a:spLocks noChangeArrowheads="1"/>
          </p:cNvSpPr>
          <p:nvPr/>
        </p:nvSpPr>
        <p:spPr bwMode="auto">
          <a:xfrm>
            <a:off x="406718" y="1010903"/>
            <a:ext cx="4571682" cy="28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What you are </a:t>
            </a:r>
            <a:r>
              <a:rPr lang="en-US" sz="2000" dirty="0">
                <a:latin typeface="Times New Roman"/>
                <a:cs typeface="Times New Roman"/>
              </a:rPr>
              <a:t>looking at here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circuit for </a:t>
            </a:r>
            <a:r>
              <a:rPr lang="en-US" sz="2000" dirty="0">
                <a:latin typeface="Times New Roman"/>
                <a:cs typeface="Times New Roman"/>
              </a:rPr>
              <a:t>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old-fashioned door bell</a:t>
            </a:r>
            <a:r>
              <a:rPr lang="en-US" sz="2000" dirty="0">
                <a:latin typeface="Times New Roman"/>
                <a:cs typeface="Times New Roman"/>
              </a:rPr>
              <a:t>.  See if you can follow through to see how the mechanism works (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note the direction of the magnetic field in the green horseshoe electromagnet</a:t>
            </a:r>
            <a:r>
              <a:rPr lang="en-US" sz="2000" dirty="0">
                <a:latin typeface="Times New Roman"/>
                <a:cs typeface="Times New Roman"/>
              </a:rPr>
              <a:t>, and the direction of the induced magnetic field in the blue bar opposite the poles of the horseshoe magnetic, when the current flows).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46.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372100" y="257493"/>
            <a:ext cx="3368043" cy="5047279"/>
            <a:chOff x="3251200" y="1143000"/>
            <a:chExt cx="3406826" cy="5105400"/>
          </a:xfrm>
        </p:grpSpPr>
        <p:sp>
          <p:nvSpPr>
            <p:cNvPr id="37" name="Freeform 138246"/>
            <p:cNvSpPr>
              <a:spLocks/>
            </p:cNvSpPr>
            <p:nvPr/>
          </p:nvSpPr>
          <p:spPr bwMode="auto">
            <a:xfrm>
              <a:off x="4102100" y="2228850"/>
              <a:ext cx="1428750" cy="2171700"/>
            </a:xfrm>
            <a:custGeom>
              <a:avLst/>
              <a:gdLst>
                <a:gd name="T0" fmla="*/ 6350 w 1428750"/>
                <a:gd name="T1" fmla="*/ 393700 h 2171700"/>
                <a:gd name="T2" fmla="*/ 1054100 w 1428750"/>
                <a:gd name="T3" fmla="*/ 381000 h 2171700"/>
                <a:gd name="T4" fmla="*/ 1054100 w 1428750"/>
                <a:gd name="T5" fmla="*/ 1797050 h 2171700"/>
                <a:gd name="T6" fmla="*/ 19050 w 1428750"/>
                <a:gd name="T7" fmla="*/ 1790700 h 2171700"/>
                <a:gd name="T8" fmla="*/ 19050 w 1428750"/>
                <a:gd name="T9" fmla="*/ 2165350 h 2171700"/>
                <a:gd name="T10" fmla="*/ 1428750 w 1428750"/>
                <a:gd name="T11" fmla="*/ 2171700 h 2171700"/>
                <a:gd name="T12" fmla="*/ 1422400 w 1428750"/>
                <a:gd name="T13" fmla="*/ 12700 h 2171700"/>
                <a:gd name="T14" fmla="*/ 0 w 1428750"/>
                <a:gd name="T15" fmla="*/ 0 h 2171700"/>
                <a:gd name="T16" fmla="*/ 6350 w 1428750"/>
                <a:gd name="T17" fmla="*/ 393700 h 21717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8750" h="2171700">
                  <a:moveTo>
                    <a:pt x="6350" y="393700"/>
                  </a:moveTo>
                  <a:lnTo>
                    <a:pt x="1054100" y="381000"/>
                  </a:lnTo>
                  <a:lnTo>
                    <a:pt x="1054100" y="1797050"/>
                  </a:lnTo>
                  <a:lnTo>
                    <a:pt x="19050" y="1790700"/>
                  </a:lnTo>
                  <a:lnTo>
                    <a:pt x="19050" y="2165350"/>
                  </a:lnTo>
                  <a:lnTo>
                    <a:pt x="1428750" y="2171700"/>
                  </a:lnTo>
                  <a:cubicBezTo>
                    <a:pt x="1426633" y="1452033"/>
                    <a:pt x="1424517" y="732367"/>
                    <a:pt x="1422400" y="12700"/>
                  </a:cubicBezTo>
                  <a:lnTo>
                    <a:pt x="0" y="0"/>
                  </a:lnTo>
                  <a:lnTo>
                    <a:pt x="6350" y="393700"/>
                  </a:lnTo>
                  <a:close/>
                </a:path>
              </a:pathLst>
            </a:custGeom>
            <a:solidFill>
              <a:srgbClr val="FF0000">
                <a:alpha val="50980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8" name="Straight Connector 2"/>
            <p:cNvCxnSpPr>
              <a:cxnSpLocks noChangeShapeType="1"/>
            </p:cNvCxnSpPr>
            <p:nvPr/>
          </p:nvCxnSpPr>
          <p:spPr bwMode="auto">
            <a:xfrm>
              <a:off x="5660803" y="1447799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Straight Connector 7"/>
            <p:cNvCxnSpPr>
              <a:cxnSpLocks noChangeShapeType="1"/>
            </p:cNvCxnSpPr>
            <p:nvPr/>
          </p:nvCxnSpPr>
          <p:spPr bwMode="auto">
            <a:xfrm>
              <a:off x="3251200" y="1447799"/>
              <a:ext cx="19524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Straight Connector 9"/>
            <p:cNvCxnSpPr>
              <a:cxnSpLocks noChangeShapeType="1"/>
            </p:cNvCxnSpPr>
            <p:nvPr/>
          </p:nvCxnSpPr>
          <p:spPr bwMode="auto">
            <a:xfrm flipV="1">
              <a:off x="5203603" y="1143000"/>
              <a:ext cx="457200" cy="304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Straight Connector 11"/>
            <p:cNvCxnSpPr>
              <a:cxnSpLocks noChangeShapeType="1"/>
            </p:cNvCxnSpPr>
            <p:nvPr/>
          </p:nvCxnSpPr>
          <p:spPr bwMode="auto">
            <a:xfrm>
              <a:off x="3251200" y="1447800"/>
              <a:ext cx="0" cy="3733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2" name="Straight Connector 13"/>
            <p:cNvCxnSpPr>
              <a:cxnSpLocks noChangeShapeType="1"/>
            </p:cNvCxnSpPr>
            <p:nvPr/>
          </p:nvCxnSpPr>
          <p:spPr bwMode="auto">
            <a:xfrm>
              <a:off x="3251200" y="1447800"/>
              <a:ext cx="0" cy="3733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3" name="Straight Connector 14"/>
            <p:cNvCxnSpPr>
              <a:cxnSpLocks noChangeShapeType="1"/>
            </p:cNvCxnSpPr>
            <p:nvPr/>
          </p:nvCxnSpPr>
          <p:spPr bwMode="auto">
            <a:xfrm>
              <a:off x="3251200" y="1447800"/>
              <a:ext cx="0" cy="3733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" name="Straight Connector 15"/>
            <p:cNvCxnSpPr>
              <a:cxnSpLocks noChangeShapeType="1"/>
            </p:cNvCxnSpPr>
            <p:nvPr/>
          </p:nvCxnSpPr>
          <p:spPr bwMode="auto">
            <a:xfrm>
              <a:off x="6353229" y="3581400"/>
              <a:ext cx="0" cy="1219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5" name="Straight Connector 16"/>
            <p:cNvCxnSpPr>
              <a:cxnSpLocks noChangeShapeType="1"/>
            </p:cNvCxnSpPr>
            <p:nvPr/>
          </p:nvCxnSpPr>
          <p:spPr bwMode="auto">
            <a:xfrm>
              <a:off x="6353229" y="1447799"/>
              <a:ext cx="0" cy="16764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" name="Straight Connector 19"/>
            <p:cNvCxnSpPr>
              <a:cxnSpLocks noChangeShapeType="1"/>
            </p:cNvCxnSpPr>
            <p:nvPr/>
          </p:nvCxnSpPr>
          <p:spPr bwMode="auto">
            <a:xfrm>
              <a:off x="4241800" y="4800600"/>
              <a:ext cx="21114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" name="Straight Connector 21"/>
            <p:cNvCxnSpPr>
              <a:cxnSpLocks noChangeShapeType="1"/>
            </p:cNvCxnSpPr>
            <p:nvPr/>
          </p:nvCxnSpPr>
          <p:spPr bwMode="auto">
            <a:xfrm>
              <a:off x="4241800" y="4419600"/>
              <a:ext cx="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" name="Straight Connector 25"/>
            <p:cNvCxnSpPr>
              <a:cxnSpLocks noChangeShapeType="1"/>
            </p:cNvCxnSpPr>
            <p:nvPr/>
          </p:nvCxnSpPr>
          <p:spPr bwMode="auto">
            <a:xfrm>
              <a:off x="6048426" y="3276600"/>
              <a:ext cx="609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" name="Straight Connector 29"/>
            <p:cNvCxnSpPr>
              <a:cxnSpLocks noChangeShapeType="1"/>
            </p:cNvCxnSpPr>
            <p:nvPr/>
          </p:nvCxnSpPr>
          <p:spPr bwMode="auto">
            <a:xfrm>
              <a:off x="6048426" y="3581400"/>
              <a:ext cx="609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" name="Straight Connector 31"/>
            <p:cNvCxnSpPr>
              <a:cxnSpLocks noChangeShapeType="1"/>
            </p:cNvCxnSpPr>
            <p:nvPr/>
          </p:nvCxnSpPr>
          <p:spPr bwMode="auto">
            <a:xfrm>
              <a:off x="6200827" y="3429001"/>
              <a:ext cx="304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" name="Straight Connector 33"/>
            <p:cNvCxnSpPr>
              <a:cxnSpLocks noChangeShapeType="1"/>
            </p:cNvCxnSpPr>
            <p:nvPr/>
          </p:nvCxnSpPr>
          <p:spPr bwMode="auto">
            <a:xfrm>
              <a:off x="6200827" y="3124200"/>
              <a:ext cx="304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" name="Straight Connector 34"/>
            <p:cNvCxnSpPr>
              <a:cxnSpLocks noChangeShapeType="1"/>
            </p:cNvCxnSpPr>
            <p:nvPr/>
          </p:nvCxnSpPr>
          <p:spPr bwMode="auto">
            <a:xfrm>
              <a:off x="3251200" y="5181600"/>
              <a:ext cx="304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3" name="Straight Connector 35"/>
            <p:cNvCxnSpPr>
              <a:cxnSpLocks noChangeShapeType="1"/>
            </p:cNvCxnSpPr>
            <p:nvPr/>
          </p:nvCxnSpPr>
          <p:spPr bwMode="auto">
            <a:xfrm>
              <a:off x="3403600" y="5105400"/>
              <a:ext cx="152400" cy="76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" name="Straight Connector 37"/>
            <p:cNvCxnSpPr>
              <a:cxnSpLocks noChangeShapeType="1"/>
            </p:cNvCxnSpPr>
            <p:nvPr/>
          </p:nvCxnSpPr>
          <p:spPr bwMode="auto">
            <a:xfrm flipV="1">
              <a:off x="3403600" y="5181600"/>
              <a:ext cx="152400" cy="76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5" name="Straight Connector 38"/>
            <p:cNvCxnSpPr>
              <a:cxnSpLocks noChangeShapeType="1"/>
            </p:cNvCxnSpPr>
            <p:nvPr/>
          </p:nvCxnSpPr>
          <p:spPr bwMode="auto">
            <a:xfrm flipH="1">
              <a:off x="42418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Straight Connector 40"/>
            <p:cNvCxnSpPr>
              <a:cxnSpLocks noChangeShapeType="1"/>
            </p:cNvCxnSpPr>
            <p:nvPr/>
          </p:nvCxnSpPr>
          <p:spPr bwMode="auto">
            <a:xfrm flipH="1">
              <a:off x="43180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 flipH="1">
              <a:off x="43942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flipH="1">
              <a:off x="44704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9" name="Straight Connector 43"/>
            <p:cNvCxnSpPr>
              <a:cxnSpLocks noChangeShapeType="1"/>
            </p:cNvCxnSpPr>
            <p:nvPr/>
          </p:nvCxnSpPr>
          <p:spPr bwMode="auto">
            <a:xfrm flipH="1">
              <a:off x="45466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0" name="Straight Connector 44"/>
            <p:cNvCxnSpPr>
              <a:cxnSpLocks noChangeShapeType="1"/>
            </p:cNvCxnSpPr>
            <p:nvPr/>
          </p:nvCxnSpPr>
          <p:spPr bwMode="auto">
            <a:xfrm flipH="1">
              <a:off x="46228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" name="Straight Connector 45"/>
            <p:cNvCxnSpPr>
              <a:cxnSpLocks noChangeShapeType="1"/>
            </p:cNvCxnSpPr>
            <p:nvPr/>
          </p:nvCxnSpPr>
          <p:spPr bwMode="auto">
            <a:xfrm flipH="1">
              <a:off x="46990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2" name="Straight Connector 46"/>
            <p:cNvCxnSpPr>
              <a:cxnSpLocks noChangeShapeType="1"/>
            </p:cNvCxnSpPr>
            <p:nvPr/>
          </p:nvCxnSpPr>
          <p:spPr bwMode="auto">
            <a:xfrm flipH="1">
              <a:off x="47752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3" name="Straight Connector 47"/>
            <p:cNvCxnSpPr>
              <a:cxnSpLocks noChangeShapeType="1"/>
            </p:cNvCxnSpPr>
            <p:nvPr/>
          </p:nvCxnSpPr>
          <p:spPr bwMode="auto">
            <a:xfrm flipH="1">
              <a:off x="4851400" y="3810000"/>
              <a:ext cx="2286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" name="Straight Connector 49"/>
            <p:cNvCxnSpPr>
              <a:cxnSpLocks noChangeShapeType="1"/>
            </p:cNvCxnSpPr>
            <p:nvPr/>
          </p:nvCxnSpPr>
          <p:spPr bwMode="auto">
            <a:xfrm>
              <a:off x="5003800" y="2590800"/>
              <a:ext cx="76200" cy="1219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5" name="Straight Connector 51"/>
            <p:cNvCxnSpPr>
              <a:cxnSpLocks noChangeShapeType="1"/>
            </p:cNvCxnSpPr>
            <p:nvPr/>
          </p:nvCxnSpPr>
          <p:spPr bwMode="auto">
            <a:xfrm flipH="1">
              <a:off x="49276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6" name="Straight Connector 53"/>
            <p:cNvCxnSpPr>
              <a:cxnSpLocks noChangeShapeType="1"/>
            </p:cNvCxnSpPr>
            <p:nvPr/>
          </p:nvCxnSpPr>
          <p:spPr bwMode="auto">
            <a:xfrm flipH="1">
              <a:off x="48514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7" name="Straight Connector 54"/>
            <p:cNvCxnSpPr>
              <a:cxnSpLocks noChangeShapeType="1"/>
            </p:cNvCxnSpPr>
            <p:nvPr/>
          </p:nvCxnSpPr>
          <p:spPr bwMode="auto">
            <a:xfrm flipH="1">
              <a:off x="47752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8" name="Straight Connector 55"/>
            <p:cNvCxnSpPr>
              <a:cxnSpLocks noChangeShapeType="1"/>
            </p:cNvCxnSpPr>
            <p:nvPr/>
          </p:nvCxnSpPr>
          <p:spPr bwMode="auto">
            <a:xfrm flipH="1">
              <a:off x="46990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9" name="Straight Connector 56"/>
            <p:cNvCxnSpPr>
              <a:cxnSpLocks noChangeShapeType="1"/>
            </p:cNvCxnSpPr>
            <p:nvPr/>
          </p:nvCxnSpPr>
          <p:spPr bwMode="auto">
            <a:xfrm flipH="1">
              <a:off x="46228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" name="Straight Connector 57"/>
            <p:cNvCxnSpPr>
              <a:cxnSpLocks noChangeShapeType="1"/>
            </p:cNvCxnSpPr>
            <p:nvPr/>
          </p:nvCxnSpPr>
          <p:spPr bwMode="auto">
            <a:xfrm flipH="1">
              <a:off x="45466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" name="Straight Connector 58"/>
            <p:cNvCxnSpPr>
              <a:cxnSpLocks noChangeShapeType="1"/>
            </p:cNvCxnSpPr>
            <p:nvPr/>
          </p:nvCxnSpPr>
          <p:spPr bwMode="auto">
            <a:xfrm flipH="1">
              <a:off x="44704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" name="Straight Connector 59"/>
            <p:cNvCxnSpPr>
              <a:cxnSpLocks noChangeShapeType="1"/>
            </p:cNvCxnSpPr>
            <p:nvPr/>
          </p:nvCxnSpPr>
          <p:spPr bwMode="auto">
            <a:xfrm flipH="1">
              <a:off x="43942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3" name="Straight Connector 60"/>
            <p:cNvCxnSpPr>
              <a:cxnSpLocks noChangeShapeType="1"/>
            </p:cNvCxnSpPr>
            <p:nvPr/>
          </p:nvCxnSpPr>
          <p:spPr bwMode="auto">
            <a:xfrm flipH="1">
              <a:off x="43180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4" name="Straight Connector 61"/>
            <p:cNvCxnSpPr>
              <a:cxnSpLocks noChangeShapeType="1"/>
            </p:cNvCxnSpPr>
            <p:nvPr/>
          </p:nvCxnSpPr>
          <p:spPr bwMode="auto">
            <a:xfrm flipH="1">
              <a:off x="3860800" y="2057400"/>
              <a:ext cx="152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5" name="Freeform 138247"/>
            <p:cNvSpPr>
              <a:spLocks/>
            </p:cNvSpPr>
            <p:nvPr/>
          </p:nvSpPr>
          <p:spPr bwMode="auto">
            <a:xfrm>
              <a:off x="4006850" y="2044700"/>
              <a:ext cx="196850" cy="184150"/>
            </a:xfrm>
            <a:custGeom>
              <a:avLst/>
              <a:gdLst>
                <a:gd name="T0" fmla="*/ 196850 w 196850"/>
                <a:gd name="T1" fmla="*/ 184150 h 184150"/>
                <a:gd name="T2" fmla="*/ 133350 w 196850"/>
                <a:gd name="T3" fmla="*/ 50800 h 184150"/>
                <a:gd name="T4" fmla="*/ 0 w 196850"/>
                <a:gd name="T5" fmla="*/ 0 h 184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850" h="184150">
                  <a:moveTo>
                    <a:pt x="196850" y="184150"/>
                  </a:moveTo>
                  <a:cubicBezTo>
                    <a:pt x="181504" y="132821"/>
                    <a:pt x="166158" y="81492"/>
                    <a:pt x="133350" y="50800"/>
                  </a:cubicBezTo>
                  <a:cubicBezTo>
                    <a:pt x="100542" y="20108"/>
                    <a:pt x="0" y="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138248"/>
            <p:cNvSpPr>
              <a:spLocks noChangeArrowheads="1"/>
            </p:cNvSpPr>
            <p:nvPr/>
          </p:nvSpPr>
          <p:spPr bwMode="auto">
            <a:xfrm>
              <a:off x="3556000" y="1981200"/>
              <a:ext cx="304800" cy="35814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77" name="Oval 138249"/>
            <p:cNvSpPr>
              <a:spLocks noChangeArrowheads="1"/>
            </p:cNvSpPr>
            <p:nvPr/>
          </p:nvSpPr>
          <p:spPr bwMode="auto">
            <a:xfrm>
              <a:off x="3632200" y="2057400"/>
              <a:ext cx="152400" cy="1524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479800" y="548640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6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4013200" y="5181600"/>
              <a:ext cx="1066800" cy="1066800"/>
            </a:xfrm>
            <a:prstGeom prst="ellipse">
              <a:avLst/>
            </a:prstGeom>
            <a:solidFill>
              <a:srgbClr val="008000">
                <a:alpha val="5098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Gill Sans" charset="0"/>
              </a:endParaRPr>
            </a:p>
          </p:txBody>
        </p:sp>
      </p:grp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10999"/>
              </p:ext>
            </p:extLst>
          </p:nvPr>
        </p:nvGraphicFramePr>
        <p:xfrm>
          <a:off x="7688469" y="1203969"/>
          <a:ext cx="449014" cy="25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595" name="Equation" r:id="rId5" imgW="292100" imgH="165100" progId="Equation.DSMT4">
                  <p:embed/>
                </p:oleObj>
              </mc:Choice>
              <mc:Fallback>
                <p:oleObj name="Equation" r:id="rId5" imgW="292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88469" y="1203969"/>
                        <a:ext cx="449014" cy="25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37873"/>
              </p:ext>
            </p:extLst>
          </p:nvPr>
        </p:nvGraphicFramePr>
        <p:xfrm>
          <a:off x="6547372" y="4347334"/>
          <a:ext cx="409280" cy="25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596" name="Equation" r:id="rId7" imgW="266700" imgH="165100" progId="Equation.DSMT4">
                  <p:embed/>
                </p:oleObj>
              </mc:Choice>
              <mc:Fallback>
                <p:oleObj name="Equation" r:id="rId7" imgW="266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7372" y="4347334"/>
                        <a:ext cx="409280" cy="252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54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7" name="TextBox 42"/>
          <p:cNvSpPr txBox="1">
            <a:spLocks noChangeArrowheads="1"/>
          </p:cNvSpPr>
          <p:nvPr/>
        </p:nvSpPr>
        <p:spPr bwMode="auto">
          <a:xfrm>
            <a:off x="6143809" y="2970337"/>
            <a:ext cx="51233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coil</a:t>
            </a:r>
          </a:p>
        </p:txBody>
      </p:sp>
      <p:sp>
        <p:nvSpPr>
          <p:cNvPr id="140308" name="TextBox 43"/>
          <p:cNvSpPr txBox="1">
            <a:spLocks noChangeArrowheads="1"/>
          </p:cNvSpPr>
          <p:nvPr/>
        </p:nvSpPr>
        <p:spPr bwMode="auto">
          <a:xfrm>
            <a:off x="7273033" y="4128102"/>
            <a:ext cx="1792899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cone (constrained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   at the </a:t>
            </a:r>
            <a:r>
              <a:rPr lang="en-US" sz="1800" dirty="0">
                <a:latin typeface="Times New Roman"/>
                <a:cs typeface="Times New Roman"/>
              </a:rPr>
              <a:t>edges)</a:t>
            </a:r>
          </a:p>
        </p:txBody>
      </p:sp>
      <p:sp>
        <p:nvSpPr>
          <p:cNvPr id="140293" name="Cube 5"/>
          <p:cNvSpPr>
            <a:spLocks noChangeArrowheads="1"/>
          </p:cNvSpPr>
          <p:nvPr/>
        </p:nvSpPr>
        <p:spPr bwMode="auto">
          <a:xfrm>
            <a:off x="5454254" y="2189055"/>
            <a:ext cx="1145264" cy="70897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40294" name="Group 40"/>
          <p:cNvGrpSpPr>
            <a:grpSpLocks/>
          </p:cNvGrpSpPr>
          <p:nvPr/>
        </p:nvGrpSpPr>
        <p:grpSpPr bwMode="auto">
          <a:xfrm>
            <a:off x="7035809" y="1916373"/>
            <a:ext cx="319265" cy="1199801"/>
            <a:chOff x="6070600" y="2400300"/>
            <a:chExt cx="446617" cy="1866900"/>
          </a:xfrm>
        </p:grpSpPr>
        <p:sp>
          <p:nvSpPr>
            <p:cNvPr id="140328" name="Freeform 6"/>
            <p:cNvSpPr>
              <a:spLocks noChangeArrowheads="1"/>
            </p:cNvSpPr>
            <p:nvPr/>
          </p:nvSpPr>
          <p:spPr bwMode="auto">
            <a:xfrm>
              <a:off x="6070600" y="2400300"/>
              <a:ext cx="446617" cy="1866900"/>
            </a:xfrm>
            <a:custGeom>
              <a:avLst/>
              <a:gdLst>
                <a:gd name="T0" fmla="*/ 446617 w 446617"/>
                <a:gd name="T1" fmla="*/ 71967 h 1866900"/>
                <a:gd name="T2" fmla="*/ 345017 w 446617"/>
                <a:gd name="T3" fmla="*/ 8467 h 1866900"/>
                <a:gd name="T4" fmla="*/ 268817 w 446617"/>
                <a:gd name="T5" fmla="*/ 21167 h 1866900"/>
                <a:gd name="T6" fmla="*/ 205317 w 446617"/>
                <a:gd name="T7" fmla="*/ 46567 h 1866900"/>
                <a:gd name="T8" fmla="*/ 154517 w 446617"/>
                <a:gd name="T9" fmla="*/ 97367 h 1866900"/>
                <a:gd name="T10" fmla="*/ 91017 w 446617"/>
                <a:gd name="T11" fmla="*/ 249767 h 1866900"/>
                <a:gd name="T12" fmla="*/ 40217 w 446617"/>
                <a:gd name="T13" fmla="*/ 452967 h 1866900"/>
                <a:gd name="T14" fmla="*/ 2117 w 446617"/>
                <a:gd name="T15" fmla="*/ 1367367 h 1866900"/>
                <a:gd name="T16" fmla="*/ 27517 w 446617"/>
                <a:gd name="T17" fmla="*/ 1583267 h 1866900"/>
                <a:gd name="T18" fmla="*/ 91017 w 446617"/>
                <a:gd name="T19" fmla="*/ 1735667 h 1866900"/>
                <a:gd name="T20" fmla="*/ 205317 w 446617"/>
                <a:gd name="T21" fmla="*/ 1837267 h 1866900"/>
                <a:gd name="T22" fmla="*/ 306917 w 446617"/>
                <a:gd name="T23" fmla="*/ 1862667 h 1866900"/>
                <a:gd name="T24" fmla="*/ 421217 w 446617"/>
                <a:gd name="T25" fmla="*/ 1811867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9" name="Freeform 7"/>
            <p:cNvSpPr>
              <a:spLocks noChangeArrowheads="1"/>
            </p:cNvSpPr>
            <p:nvPr/>
          </p:nvSpPr>
          <p:spPr bwMode="auto">
            <a:xfrm>
              <a:off x="6146800" y="2514600"/>
              <a:ext cx="304800" cy="1676400"/>
            </a:xfrm>
            <a:custGeom>
              <a:avLst/>
              <a:gdLst>
                <a:gd name="T0" fmla="*/ 304800 w 446617"/>
                <a:gd name="T1" fmla="*/ 64623 h 1866900"/>
                <a:gd name="T2" fmla="*/ 235462 w 446617"/>
                <a:gd name="T3" fmla="*/ 7603 h 1866900"/>
                <a:gd name="T4" fmla="*/ 183458 w 446617"/>
                <a:gd name="T5" fmla="*/ 19007 h 1866900"/>
                <a:gd name="T6" fmla="*/ 140121 w 446617"/>
                <a:gd name="T7" fmla="*/ 41815 h 1866900"/>
                <a:gd name="T8" fmla="*/ 105452 w 446617"/>
                <a:gd name="T9" fmla="*/ 87432 h 1866900"/>
                <a:gd name="T10" fmla="*/ 62116 w 446617"/>
                <a:gd name="T11" fmla="*/ 224281 h 1866900"/>
                <a:gd name="T12" fmla="*/ 27447 w 446617"/>
                <a:gd name="T13" fmla="*/ 406746 h 1866900"/>
                <a:gd name="T14" fmla="*/ 1445 w 446617"/>
                <a:gd name="T15" fmla="*/ 1227840 h 1866900"/>
                <a:gd name="T16" fmla="*/ 18779 w 446617"/>
                <a:gd name="T17" fmla="*/ 1421709 h 1866900"/>
                <a:gd name="T18" fmla="*/ 62116 w 446617"/>
                <a:gd name="T19" fmla="*/ 1558558 h 1866900"/>
                <a:gd name="T20" fmla="*/ 140121 w 446617"/>
                <a:gd name="T21" fmla="*/ 1649791 h 1866900"/>
                <a:gd name="T22" fmla="*/ 209460 w 446617"/>
                <a:gd name="T23" fmla="*/ 1672599 h 1866900"/>
                <a:gd name="T24" fmla="*/ 287465 w 446617"/>
                <a:gd name="T25" fmla="*/ 1626983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Freeform 8"/>
            <p:cNvSpPr>
              <a:spLocks noChangeArrowheads="1"/>
            </p:cNvSpPr>
            <p:nvPr/>
          </p:nvSpPr>
          <p:spPr bwMode="auto">
            <a:xfrm>
              <a:off x="6223000" y="2590800"/>
              <a:ext cx="228600" cy="1524000"/>
            </a:xfrm>
            <a:custGeom>
              <a:avLst/>
              <a:gdLst>
                <a:gd name="T0" fmla="*/ 228600 w 446617"/>
                <a:gd name="T1" fmla="*/ 58749 h 1866900"/>
                <a:gd name="T2" fmla="*/ 176596 w 446617"/>
                <a:gd name="T3" fmla="*/ 6912 h 1866900"/>
                <a:gd name="T4" fmla="*/ 137593 w 446617"/>
                <a:gd name="T5" fmla="*/ 17279 h 1866900"/>
                <a:gd name="T6" fmla="*/ 105091 w 446617"/>
                <a:gd name="T7" fmla="*/ 38014 h 1866900"/>
                <a:gd name="T8" fmla="*/ 79089 w 446617"/>
                <a:gd name="T9" fmla="*/ 79483 h 1866900"/>
                <a:gd name="T10" fmla="*/ 46587 w 446617"/>
                <a:gd name="T11" fmla="*/ 203891 h 1866900"/>
                <a:gd name="T12" fmla="*/ 20585 w 446617"/>
                <a:gd name="T13" fmla="*/ 369769 h 1866900"/>
                <a:gd name="T14" fmla="*/ 1084 w 446617"/>
                <a:gd name="T15" fmla="*/ 1116218 h 1866900"/>
                <a:gd name="T16" fmla="*/ 14085 w 446617"/>
                <a:gd name="T17" fmla="*/ 1292463 h 1866900"/>
                <a:gd name="T18" fmla="*/ 46587 w 446617"/>
                <a:gd name="T19" fmla="*/ 1416871 h 1866900"/>
                <a:gd name="T20" fmla="*/ 105091 w 446617"/>
                <a:gd name="T21" fmla="*/ 1499810 h 1866900"/>
                <a:gd name="T22" fmla="*/ 157095 w 446617"/>
                <a:gd name="T23" fmla="*/ 1520544 h 1866900"/>
                <a:gd name="T24" fmla="*/ 215599 w 446617"/>
                <a:gd name="T25" fmla="*/ 1479075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0295" name="Straight Connector 12"/>
          <p:cNvCxnSpPr>
            <a:cxnSpLocks noChangeShapeType="1"/>
          </p:cNvCxnSpPr>
          <p:nvPr/>
        </p:nvCxnSpPr>
        <p:spPr bwMode="auto">
          <a:xfrm>
            <a:off x="7281223" y="3007101"/>
            <a:ext cx="899850" cy="7089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296" name="Freeform 15"/>
          <p:cNvSpPr>
            <a:spLocks noChangeArrowheads="1"/>
          </p:cNvSpPr>
          <p:nvPr/>
        </p:nvSpPr>
        <p:spPr bwMode="auto">
          <a:xfrm>
            <a:off x="8072001" y="1152864"/>
            <a:ext cx="439700" cy="2808624"/>
          </a:xfrm>
          <a:custGeom>
            <a:avLst/>
            <a:gdLst>
              <a:gd name="T0" fmla="*/ 275167 w 613834"/>
              <a:gd name="T1" fmla="*/ 25400 h 3924300"/>
              <a:gd name="T2" fmla="*/ 173567 w 613834"/>
              <a:gd name="T3" fmla="*/ 254000 h 3924300"/>
              <a:gd name="T4" fmla="*/ 84667 w 613834"/>
              <a:gd name="T5" fmla="*/ 647700 h 3924300"/>
              <a:gd name="T6" fmla="*/ 21167 w 613834"/>
              <a:gd name="T7" fmla="*/ 1130300 h 3924300"/>
              <a:gd name="T8" fmla="*/ 8467 w 613834"/>
              <a:gd name="T9" fmla="*/ 1638300 h 3924300"/>
              <a:gd name="T10" fmla="*/ 8467 w 613834"/>
              <a:gd name="T11" fmla="*/ 2311400 h 3924300"/>
              <a:gd name="T12" fmla="*/ 59267 w 613834"/>
              <a:gd name="T13" fmla="*/ 2997200 h 3924300"/>
              <a:gd name="T14" fmla="*/ 135467 w 613834"/>
              <a:gd name="T15" fmla="*/ 3492500 h 3924300"/>
              <a:gd name="T16" fmla="*/ 224367 w 613834"/>
              <a:gd name="T17" fmla="*/ 3784600 h 3924300"/>
              <a:gd name="T18" fmla="*/ 262467 w 613834"/>
              <a:gd name="T19" fmla="*/ 3848100 h 3924300"/>
              <a:gd name="T20" fmla="*/ 338667 w 613834"/>
              <a:gd name="T21" fmla="*/ 3911600 h 3924300"/>
              <a:gd name="T22" fmla="*/ 427567 w 613834"/>
              <a:gd name="T23" fmla="*/ 3771900 h 3924300"/>
              <a:gd name="T24" fmla="*/ 503767 w 613834"/>
              <a:gd name="T25" fmla="*/ 3492500 h 3924300"/>
              <a:gd name="T26" fmla="*/ 554567 w 613834"/>
              <a:gd name="T27" fmla="*/ 3073400 h 3924300"/>
              <a:gd name="T28" fmla="*/ 605367 w 613834"/>
              <a:gd name="T29" fmla="*/ 2489200 h 3924300"/>
              <a:gd name="T30" fmla="*/ 605367 w 613834"/>
              <a:gd name="T31" fmla="*/ 1727200 h 3924300"/>
              <a:gd name="T32" fmla="*/ 605367 w 613834"/>
              <a:gd name="T33" fmla="*/ 1244600 h 3924300"/>
              <a:gd name="T34" fmla="*/ 554567 w 613834"/>
              <a:gd name="T35" fmla="*/ 800100 h 3924300"/>
              <a:gd name="T36" fmla="*/ 503767 w 613834"/>
              <a:gd name="T37" fmla="*/ 406400 h 3924300"/>
              <a:gd name="T38" fmla="*/ 389467 w 613834"/>
              <a:gd name="T39" fmla="*/ 101600 h 3924300"/>
              <a:gd name="T40" fmla="*/ 275167 w 613834"/>
              <a:gd name="T41" fmla="*/ 25400 h 3924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3834"/>
              <a:gd name="T64" fmla="*/ 0 h 3924300"/>
              <a:gd name="T65" fmla="*/ 613834 w 613834"/>
              <a:gd name="T66" fmla="*/ 3924300 h 39243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3834" h="3924300">
                <a:moveTo>
                  <a:pt x="275167" y="25400"/>
                </a:moveTo>
                <a:cubicBezTo>
                  <a:pt x="239184" y="50800"/>
                  <a:pt x="205317" y="150283"/>
                  <a:pt x="173567" y="254000"/>
                </a:cubicBezTo>
                <a:cubicBezTo>
                  <a:pt x="141817" y="357717"/>
                  <a:pt x="110067" y="501650"/>
                  <a:pt x="84667" y="647700"/>
                </a:cubicBezTo>
                <a:cubicBezTo>
                  <a:pt x="59267" y="793750"/>
                  <a:pt x="33867" y="965200"/>
                  <a:pt x="21167" y="1130300"/>
                </a:cubicBezTo>
                <a:cubicBezTo>
                  <a:pt x="8467" y="1295400"/>
                  <a:pt x="10584" y="1441450"/>
                  <a:pt x="8467" y="1638300"/>
                </a:cubicBezTo>
                <a:cubicBezTo>
                  <a:pt x="6350" y="1835150"/>
                  <a:pt x="0" y="2084917"/>
                  <a:pt x="8467" y="2311400"/>
                </a:cubicBezTo>
                <a:cubicBezTo>
                  <a:pt x="16934" y="2537883"/>
                  <a:pt x="38100" y="2800350"/>
                  <a:pt x="59267" y="2997200"/>
                </a:cubicBezTo>
                <a:cubicBezTo>
                  <a:pt x="80434" y="3194050"/>
                  <a:pt x="107950" y="3361267"/>
                  <a:pt x="135467" y="3492500"/>
                </a:cubicBezTo>
                <a:cubicBezTo>
                  <a:pt x="162984" y="3623733"/>
                  <a:pt x="203200" y="3725333"/>
                  <a:pt x="224367" y="3784600"/>
                </a:cubicBezTo>
                <a:cubicBezTo>
                  <a:pt x="245534" y="3843867"/>
                  <a:pt x="243417" y="3826934"/>
                  <a:pt x="262467" y="3848100"/>
                </a:cubicBezTo>
                <a:cubicBezTo>
                  <a:pt x="281517" y="3869266"/>
                  <a:pt x="311150" y="3924300"/>
                  <a:pt x="338667" y="3911600"/>
                </a:cubicBezTo>
                <a:cubicBezTo>
                  <a:pt x="366184" y="3898900"/>
                  <a:pt x="400050" y="3841750"/>
                  <a:pt x="427567" y="3771900"/>
                </a:cubicBezTo>
                <a:cubicBezTo>
                  <a:pt x="455084" y="3702050"/>
                  <a:pt x="482600" y="3608917"/>
                  <a:pt x="503767" y="3492500"/>
                </a:cubicBezTo>
                <a:cubicBezTo>
                  <a:pt x="524934" y="3376083"/>
                  <a:pt x="537634" y="3240617"/>
                  <a:pt x="554567" y="3073400"/>
                </a:cubicBezTo>
                <a:cubicBezTo>
                  <a:pt x="571500" y="2906183"/>
                  <a:pt x="596900" y="2713567"/>
                  <a:pt x="605367" y="2489200"/>
                </a:cubicBezTo>
                <a:cubicBezTo>
                  <a:pt x="613834" y="2264833"/>
                  <a:pt x="605367" y="1727200"/>
                  <a:pt x="605367" y="1727200"/>
                </a:cubicBezTo>
                <a:cubicBezTo>
                  <a:pt x="605367" y="1519767"/>
                  <a:pt x="613834" y="1399117"/>
                  <a:pt x="605367" y="1244600"/>
                </a:cubicBezTo>
                <a:cubicBezTo>
                  <a:pt x="596900" y="1090083"/>
                  <a:pt x="571500" y="939800"/>
                  <a:pt x="554567" y="800100"/>
                </a:cubicBezTo>
                <a:cubicBezTo>
                  <a:pt x="537634" y="660400"/>
                  <a:pt x="531284" y="522817"/>
                  <a:pt x="503767" y="406400"/>
                </a:cubicBezTo>
                <a:cubicBezTo>
                  <a:pt x="476250" y="289983"/>
                  <a:pt x="425450" y="171450"/>
                  <a:pt x="389467" y="101600"/>
                </a:cubicBezTo>
                <a:cubicBezTo>
                  <a:pt x="353484" y="31750"/>
                  <a:pt x="311150" y="0"/>
                  <a:pt x="275167" y="254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40297" name="Straight Connector 18"/>
          <p:cNvCxnSpPr>
            <a:cxnSpLocks noChangeShapeType="1"/>
            <a:stCxn id="140305" idx="7"/>
            <a:endCxn id="140296" idx="10"/>
          </p:cNvCxnSpPr>
          <p:nvPr/>
        </p:nvCxnSpPr>
        <p:spPr bwMode="auto">
          <a:xfrm>
            <a:off x="7290312" y="3012782"/>
            <a:ext cx="1023694" cy="93961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8" name="Straight Connector 22"/>
          <p:cNvCxnSpPr>
            <a:cxnSpLocks noChangeShapeType="1"/>
          </p:cNvCxnSpPr>
          <p:nvPr/>
        </p:nvCxnSpPr>
        <p:spPr bwMode="auto">
          <a:xfrm>
            <a:off x="7199418" y="2788955"/>
            <a:ext cx="872582" cy="38175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9" name="Straight Connector 24"/>
          <p:cNvCxnSpPr>
            <a:cxnSpLocks noChangeShapeType="1"/>
          </p:cNvCxnSpPr>
          <p:nvPr/>
        </p:nvCxnSpPr>
        <p:spPr bwMode="auto">
          <a:xfrm>
            <a:off x="7199418" y="2516273"/>
            <a:ext cx="872582" cy="113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0" name="Straight Connector 26"/>
          <p:cNvCxnSpPr>
            <a:cxnSpLocks noChangeShapeType="1"/>
            <a:stCxn id="140305" idx="3"/>
          </p:cNvCxnSpPr>
          <p:nvPr/>
        </p:nvCxnSpPr>
        <p:spPr bwMode="auto">
          <a:xfrm flipV="1">
            <a:off x="7211917" y="1916373"/>
            <a:ext cx="860084" cy="41243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1" name="Straight Connector 28"/>
          <p:cNvCxnSpPr>
            <a:cxnSpLocks noChangeShapeType="1"/>
            <a:stCxn id="140305" idx="2"/>
          </p:cNvCxnSpPr>
          <p:nvPr/>
        </p:nvCxnSpPr>
        <p:spPr bwMode="auto">
          <a:xfrm flipV="1">
            <a:off x="7230096" y="1480082"/>
            <a:ext cx="896441" cy="6851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2" name="Straight Connector 30"/>
          <p:cNvCxnSpPr>
            <a:cxnSpLocks noChangeShapeType="1"/>
            <a:endCxn id="140296" idx="0"/>
          </p:cNvCxnSpPr>
          <p:nvPr/>
        </p:nvCxnSpPr>
        <p:spPr bwMode="auto">
          <a:xfrm flipV="1">
            <a:off x="7308491" y="1171042"/>
            <a:ext cx="960068" cy="85440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303" name="Freeform 31"/>
          <p:cNvSpPr>
            <a:spLocks noChangeArrowheads="1"/>
          </p:cNvSpPr>
          <p:nvPr/>
        </p:nvSpPr>
        <p:spPr bwMode="auto">
          <a:xfrm>
            <a:off x="6435909" y="2952565"/>
            <a:ext cx="599900" cy="1386133"/>
          </a:xfrm>
          <a:custGeom>
            <a:avLst/>
            <a:gdLst>
              <a:gd name="T0" fmla="*/ 813452 w 824442"/>
              <a:gd name="T1" fmla="*/ 0 h 1936750"/>
              <a:gd name="T2" fmla="*/ 813452 w 824442"/>
              <a:gd name="T3" fmla="*/ 654050 h 1936750"/>
              <a:gd name="T4" fmla="*/ 664965 w 824442"/>
              <a:gd name="T5" fmla="*/ 1257300 h 1936750"/>
              <a:gd name="T6" fmla="*/ 361534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4" name="Freeform 32"/>
          <p:cNvSpPr>
            <a:spLocks noChangeArrowheads="1"/>
          </p:cNvSpPr>
          <p:nvPr/>
        </p:nvSpPr>
        <p:spPr bwMode="auto">
          <a:xfrm>
            <a:off x="6872200" y="3116174"/>
            <a:ext cx="545364" cy="1386133"/>
          </a:xfrm>
          <a:custGeom>
            <a:avLst/>
            <a:gdLst>
              <a:gd name="T0" fmla="*/ 739502 w 824442"/>
              <a:gd name="T1" fmla="*/ 0 h 1936750"/>
              <a:gd name="T2" fmla="*/ 739502 w 824442"/>
              <a:gd name="T3" fmla="*/ 654050 h 1936750"/>
              <a:gd name="T4" fmla="*/ 604513 w 824442"/>
              <a:gd name="T5" fmla="*/ 1257300 h 1936750"/>
              <a:gd name="T6" fmla="*/ 328667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5" name="Freeform 34"/>
          <p:cNvSpPr>
            <a:spLocks noChangeArrowheads="1"/>
          </p:cNvSpPr>
          <p:nvPr/>
        </p:nvSpPr>
        <p:spPr bwMode="auto">
          <a:xfrm>
            <a:off x="7203963" y="2019766"/>
            <a:ext cx="98848" cy="993017"/>
          </a:xfrm>
          <a:custGeom>
            <a:avLst/>
            <a:gdLst>
              <a:gd name="T0" fmla="*/ 136878 w 136878"/>
              <a:gd name="T1" fmla="*/ 0 h 1388534"/>
              <a:gd name="T2" fmla="*/ 77612 w 136878"/>
              <a:gd name="T3" fmla="*/ 50800 h 1388534"/>
              <a:gd name="T4" fmla="*/ 35278 w 136878"/>
              <a:gd name="T5" fmla="*/ 203200 h 1388534"/>
              <a:gd name="T6" fmla="*/ 9878 w 136878"/>
              <a:gd name="T7" fmla="*/ 431800 h 1388534"/>
              <a:gd name="T8" fmla="*/ 1412 w 136878"/>
              <a:gd name="T9" fmla="*/ 872067 h 1388534"/>
              <a:gd name="T10" fmla="*/ 9878 w 136878"/>
              <a:gd name="T11" fmla="*/ 1159934 h 1388534"/>
              <a:gd name="T12" fmla="*/ 60678 w 136878"/>
              <a:gd name="T13" fmla="*/ 1337734 h 1388534"/>
              <a:gd name="T14" fmla="*/ 119945 w 136878"/>
              <a:gd name="T15" fmla="*/ 1388534 h 1388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878"/>
              <a:gd name="T25" fmla="*/ 0 h 1388534"/>
              <a:gd name="T26" fmla="*/ 136878 w 136878"/>
              <a:gd name="T27" fmla="*/ 1388534 h 1388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878" h="1388534">
                <a:moveTo>
                  <a:pt x="136878" y="0"/>
                </a:moveTo>
                <a:cubicBezTo>
                  <a:pt x="115711" y="8466"/>
                  <a:pt x="94545" y="16933"/>
                  <a:pt x="77612" y="50800"/>
                </a:cubicBezTo>
                <a:cubicBezTo>
                  <a:pt x="60679" y="84667"/>
                  <a:pt x="46567" y="139700"/>
                  <a:pt x="35278" y="203200"/>
                </a:cubicBezTo>
                <a:cubicBezTo>
                  <a:pt x="23989" y="266700"/>
                  <a:pt x="15522" y="320322"/>
                  <a:pt x="9878" y="431800"/>
                </a:cubicBezTo>
                <a:cubicBezTo>
                  <a:pt x="4234" y="543278"/>
                  <a:pt x="1412" y="750711"/>
                  <a:pt x="1412" y="872067"/>
                </a:cubicBezTo>
                <a:cubicBezTo>
                  <a:pt x="1412" y="993423"/>
                  <a:pt x="0" y="1082323"/>
                  <a:pt x="9878" y="1159934"/>
                </a:cubicBezTo>
                <a:cubicBezTo>
                  <a:pt x="19756" y="1237545"/>
                  <a:pt x="42334" y="1299634"/>
                  <a:pt x="60678" y="1337734"/>
                </a:cubicBezTo>
                <a:cubicBezTo>
                  <a:pt x="79022" y="1375834"/>
                  <a:pt x="119945" y="1388534"/>
                  <a:pt x="119945" y="13885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6" name="Freeform 41"/>
          <p:cNvSpPr>
            <a:spLocks noChangeArrowheads="1"/>
          </p:cNvSpPr>
          <p:nvPr/>
        </p:nvSpPr>
        <p:spPr bwMode="auto">
          <a:xfrm>
            <a:off x="6996043" y="1865246"/>
            <a:ext cx="379483" cy="1287285"/>
          </a:xfrm>
          <a:custGeom>
            <a:avLst/>
            <a:gdLst>
              <a:gd name="T0" fmla="*/ 529166 w 529166"/>
              <a:gd name="T1" fmla="*/ 105834 h 1799167"/>
              <a:gd name="T2" fmla="*/ 419100 w 529166"/>
              <a:gd name="T3" fmla="*/ 12700 h 1799167"/>
              <a:gd name="T4" fmla="*/ 309033 w 529166"/>
              <a:gd name="T5" fmla="*/ 29634 h 1799167"/>
              <a:gd name="T6" fmla="*/ 173566 w 529166"/>
              <a:gd name="T7" fmla="*/ 97367 h 1799167"/>
              <a:gd name="T8" fmla="*/ 97366 w 529166"/>
              <a:gd name="T9" fmla="*/ 258234 h 1799167"/>
              <a:gd name="T10" fmla="*/ 29633 w 529166"/>
              <a:gd name="T11" fmla="*/ 486834 h 1799167"/>
              <a:gd name="T12" fmla="*/ 4233 w 529166"/>
              <a:gd name="T13" fmla="*/ 867834 h 1799167"/>
              <a:gd name="T14" fmla="*/ 4233 w 529166"/>
              <a:gd name="T15" fmla="*/ 1155700 h 1799167"/>
              <a:gd name="T16" fmla="*/ 21166 w 529166"/>
              <a:gd name="T17" fmla="*/ 1443567 h 1799167"/>
              <a:gd name="T18" fmla="*/ 71966 w 529166"/>
              <a:gd name="T19" fmla="*/ 1604434 h 1799167"/>
              <a:gd name="T20" fmla="*/ 182033 w 529166"/>
              <a:gd name="T21" fmla="*/ 1748367 h 1799167"/>
              <a:gd name="T22" fmla="*/ 342900 w 529166"/>
              <a:gd name="T23" fmla="*/ 1799167 h 1799167"/>
              <a:gd name="T24" fmla="*/ 486833 w 529166"/>
              <a:gd name="T25" fmla="*/ 1748367 h 1799167"/>
              <a:gd name="T26" fmla="*/ 512233 w 529166"/>
              <a:gd name="T27" fmla="*/ 1706034 h 1799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9166"/>
              <a:gd name="T43" fmla="*/ 0 h 1799167"/>
              <a:gd name="T44" fmla="*/ 529166 w 529166"/>
              <a:gd name="T45" fmla="*/ 1799167 h 1799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9166" h="1799167">
                <a:moveTo>
                  <a:pt x="529166" y="105834"/>
                </a:moveTo>
                <a:cubicBezTo>
                  <a:pt x="492477" y="65617"/>
                  <a:pt x="455789" y="25400"/>
                  <a:pt x="419100" y="12700"/>
                </a:cubicBezTo>
                <a:cubicBezTo>
                  <a:pt x="382411" y="0"/>
                  <a:pt x="349955" y="15523"/>
                  <a:pt x="309033" y="29634"/>
                </a:cubicBezTo>
                <a:cubicBezTo>
                  <a:pt x="268111" y="43745"/>
                  <a:pt x="208844" y="59267"/>
                  <a:pt x="173566" y="97367"/>
                </a:cubicBezTo>
                <a:cubicBezTo>
                  <a:pt x="138288" y="135467"/>
                  <a:pt x="121355" y="193323"/>
                  <a:pt x="97366" y="258234"/>
                </a:cubicBezTo>
                <a:cubicBezTo>
                  <a:pt x="73377" y="323145"/>
                  <a:pt x="45155" y="385234"/>
                  <a:pt x="29633" y="486834"/>
                </a:cubicBezTo>
                <a:cubicBezTo>
                  <a:pt x="14111" y="588434"/>
                  <a:pt x="8466" y="756356"/>
                  <a:pt x="4233" y="867834"/>
                </a:cubicBezTo>
                <a:cubicBezTo>
                  <a:pt x="0" y="979312"/>
                  <a:pt x="1411" y="1059745"/>
                  <a:pt x="4233" y="1155700"/>
                </a:cubicBezTo>
                <a:cubicBezTo>
                  <a:pt x="7055" y="1251655"/>
                  <a:pt x="9877" y="1368778"/>
                  <a:pt x="21166" y="1443567"/>
                </a:cubicBezTo>
                <a:cubicBezTo>
                  <a:pt x="32455" y="1518356"/>
                  <a:pt x="45155" y="1553634"/>
                  <a:pt x="71966" y="1604434"/>
                </a:cubicBezTo>
                <a:cubicBezTo>
                  <a:pt x="98777" y="1655234"/>
                  <a:pt x="136877" y="1715911"/>
                  <a:pt x="182033" y="1748367"/>
                </a:cubicBezTo>
                <a:cubicBezTo>
                  <a:pt x="227189" y="1780823"/>
                  <a:pt x="292100" y="1799167"/>
                  <a:pt x="342900" y="1799167"/>
                </a:cubicBezTo>
                <a:cubicBezTo>
                  <a:pt x="393700" y="1799167"/>
                  <a:pt x="458611" y="1763889"/>
                  <a:pt x="486833" y="1748367"/>
                </a:cubicBezTo>
                <a:cubicBezTo>
                  <a:pt x="515055" y="1732845"/>
                  <a:pt x="513644" y="1719439"/>
                  <a:pt x="512233" y="17060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9" name="TextBox 44"/>
          <p:cNvSpPr txBox="1">
            <a:spLocks noChangeArrowheads="1"/>
          </p:cNvSpPr>
          <p:nvPr/>
        </p:nvSpPr>
        <p:spPr bwMode="auto">
          <a:xfrm>
            <a:off x="6101874" y="2461737"/>
            <a:ext cx="298815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N</a:t>
            </a:r>
          </a:p>
        </p:txBody>
      </p:sp>
      <p:sp>
        <p:nvSpPr>
          <p:cNvPr id="140310" name="TextBox 45"/>
          <p:cNvSpPr txBox="1">
            <a:spLocks noChangeArrowheads="1"/>
          </p:cNvSpPr>
          <p:nvPr/>
        </p:nvSpPr>
        <p:spPr bwMode="auto">
          <a:xfrm>
            <a:off x="5481522" y="2461737"/>
            <a:ext cx="244278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S</a:t>
            </a:r>
          </a:p>
        </p:txBody>
      </p:sp>
      <p:cxnSp>
        <p:nvCxnSpPr>
          <p:cNvPr id="140311" name="Straight Arrow Connector 50"/>
          <p:cNvCxnSpPr>
            <a:cxnSpLocks noChangeShapeType="1"/>
          </p:cNvCxnSpPr>
          <p:nvPr/>
        </p:nvCxnSpPr>
        <p:spPr bwMode="auto">
          <a:xfrm rot="5400000">
            <a:off x="8180506" y="1043223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2" name="Straight Arrow Connector 51"/>
          <p:cNvCxnSpPr>
            <a:cxnSpLocks noChangeShapeType="1"/>
          </p:cNvCxnSpPr>
          <p:nvPr/>
        </p:nvCxnSpPr>
        <p:spPr bwMode="auto">
          <a:xfrm rot="10800000" flipV="1">
            <a:off x="8398083" y="1207400"/>
            <a:ext cx="219281" cy="1090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3" name="Straight Arrow Connector 53"/>
          <p:cNvCxnSpPr>
            <a:cxnSpLocks noChangeShapeType="1"/>
          </p:cNvCxnSpPr>
          <p:nvPr/>
        </p:nvCxnSpPr>
        <p:spPr bwMode="auto">
          <a:xfrm rot="10800000" flipV="1">
            <a:off x="8453755" y="1589155"/>
            <a:ext cx="218146" cy="545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4" name="Straight Arrow Connector 55"/>
          <p:cNvCxnSpPr>
            <a:cxnSpLocks noChangeShapeType="1"/>
          </p:cNvCxnSpPr>
          <p:nvPr/>
        </p:nvCxnSpPr>
        <p:spPr bwMode="auto">
          <a:xfrm rot="10800000">
            <a:off x="8508292" y="2079982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5" name="Straight Arrow Connector 57"/>
          <p:cNvCxnSpPr>
            <a:cxnSpLocks noChangeShapeType="1"/>
          </p:cNvCxnSpPr>
          <p:nvPr/>
        </p:nvCxnSpPr>
        <p:spPr bwMode="auto">
          <a:xfrm rot="10800000">
            <a:off x="8508292" y="2461737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6" name="Straight Arrow Connector 58"/>
          <p:cNvCxnSpPr>
            <a:cxnSpLocks noChangeShapeType="1"/>
          </p:cNvCxnSpPr>
          <p:nvPr/>
        </p:nvCxnSpPr>
        <p:spPr bwMode="auto">
          <a:xfrm rot="16200000" flipV="1">
            <a:off x="8181642" y="4043861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7" name="Straight Arrow Connector 59"/>
          <p:cNvCxnSpPr>
            <a:cxnSpLocks noChangeShapeType="1"/>
          </p:cNvCxnSpPr>
          <p:nvPr/>
        </p:nvCxnSpPr>
        <p:spPr bwMode="auto">
          <a:xfrm rot="10800000">
            <a:off x="8399219" y="3771747"/>
            <a:ext cx="218146" cy="1079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8" name="Straight Arrow Connector 60"/>
          <p:cNvCxnSpPr>
            <a:cxnSpLocks noChangeShapeType="1"/>
          </p:cNvCxnSpPr>
          <p:nvPr/>
        </p:nvCxnSpPr>
        <p:spPr bwMode="auto">
          <a:xfrm rot="10800000">
            <a:off x="8454892" y="3444528"/>
            <a:ext cx="217009" cy="53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9" name="Straight Arrow Connector 61"/>
          <p:cNvCxnSpPr>
            <a:cxnSpLocks noChangeShapeType="1"/>
          </p:cNvCxnSpPr>
          <p:nvPr/>
        </p:nvCxnSpPr>
        <p:spPr bwMode="auto">
          <a:xfrm rot="10800000" flipV="1">
            <a:off x="8509428" y="3007101"/>
            <a:ext cx="162473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40320" name="Group 79"/>
          <p:cNvGrpSpPr>
            <a:grpSpLocks/>
          </p:cNvGrpSpPr>
          <p:nvPr/>
        </p:nvGrpSpPr>
        <p:grpSpPr bwMode="auto">
          <a:xfrm flipH="1">
            <a:off x="7908392" y="1207400"/>
            <a:ext cx="273818" cy="2672283"/>
            <a:chOff x="8126412" y="1676400"/>
            <a:chExt cx="382588" cy="3733800"/>
          </a:xfrm>
        </p:grpSpPr>
        <p:cxnSp>
          <p:nvCxnSpPr>
            <p:cNvPr id="140321" name="Straight Arrow Connector 72"/>
            <p:cNvCxnSpPr>
              <a:cxnSpLocks noChangeShapeType="1"/>
            </p:cNvCxnSpPr>
            <p:nvPr/>
          </p:nvCxnSpPr>
          <p:spPr bwMode="auto">
            <a:xfrm rot="10800000" flipV="1">
              <a:off x="8126412" y="1676400"/>
              <a:ext cx="306388" cy="1524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2" name="Straight Arrow Connector 73"/>
            <p:cNvCxnSpPr>
              <a:cxnSpLocks noChangeShapeType="1"/>
            </p:cNvCxnSpPr>
            <p:nvPr/>
          </p:nvCxnSpPr>
          <p:spPr bwMode="auto">
            <a:xfrm rot="10800000" flipV="1">
              <a:off x="8204200" y="2209800"/>
              <a:ext cx="304800" cy="762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3" name="Straight Arrow Connector 74"/>
            <p:cNvCxnSpPr>
              <a:cxnSpLocks noChangeShapeType="1"/>
            </p:cNvCxnSpPr>
            <p:nvPr/>
          </p:nvCxnSpPr>
          <p:spPr bwMode="auto">
            <a:xfrm rot="10800000">
              <a:off x="8280400" y="28956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4" name="Straight Arrow Connector 75"/>
            <p:cNvCxnSpPr>
              <a:cxnSpLocks noChangeShapeType="1"/>
            </p:cNvCxnSpPr>
            <p:nvPr/>
          </p:nvCxnSpPr>
          <p:spPr bwMode="auto">
            <a:xfrm rot="10800000">
              <a:off x="8280400" y="34290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5" name="Straight Arrow Connector 76"/>
            <p:cNvCxnSpPr>
              <a:cxnSpLocks noChangeShapeType="1"/>
            </p:cNvCxnSpPr>
            <p:nvPr/>
          </p:nvCxnSpPr>
          <p:spPr bwMode="auto">
            <a:xfrm rot="10800000">
              <a:off x="8128000" y="5259388"/>
              <a:ext cx="304800" cy="1508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6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8205788" y="4802188"/>
              <a:ext cx="303212" cy="746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7" name="Straight Arrow Connector 78"/>
            <p:cNvCxnSpPr>
              <a:cxnSpLocks noChangeShapeType="1"/>
            </p:cNvCxnSpPr>
            <p:nvPr/>
          </p:nvCxnSpPr>
          <p:spPr bwMode="auto">
            <a:xfrm rot="10800000" flipV="1">
              <a:off x="8281988" y="4191000"/>
              <a:ext cx="22701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54318" y="380087"/>
            <a:ext cx="1739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What is it?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47.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5" name="TextBox 27"/>
          <p:cNvSpPr txBox="1">
            <a:spLocks noChangeArrowheads="1"/>
          </p:cNvSpPr>
          <p:nvPr/>
        </p:nvSpPr>
        <p:spPr bwMode="auto">
          <a:xfrm>
            <a:off x="363697" y="898741"/>
            <a:ext cx="5008403" cy="11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This is the </a:t>
            </a:r>
            <a:r>
              <a:rPr lang="en-US" sz="2000" dirty="0">
                <a:latin typeface="Times New Roman"/>
                <a:cs typeface="Times New Roman"/>
              </a:rPr>
              <a:t>design for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loud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speaker </a:t>
            </a:r>
            <a:r>
              <a:rPr lang="en-US" sz="2000" dirty="0" smtClean="0">
                <a:latin typeface="Times New Roman"/>
                <a:cs typeface="Times New Roman"/>
              </a:rPr>
              <a:t>(actually, the coil and magnet are usually switched in real line).  </a:t>
            </a:r>
            <a:r>
              <a:rPr lang="en-US" sz="2000" dirty="0">
                <a:latin typeface="Times New Roman"/>
                <a:cs typeface="Times New Roman"/>
              </a:rPr>
              <a:t>This is how it works:</a:t>
            </a:r>
          </a:p>
        </p:txBody>
      </p: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604997" y="2527357"/>
            <a:ext cx="4576603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Let’s 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assume </a:t>
            </a:r>
            <a:r>
              <a:rPr lang="en-US" sz="2000" dirty="0">
                <a:latin typeface="Times New Roman"/>
                <a:cs typeface="Times New Roman"/>
              </a:rPr>
              <a:t>we want to project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256 Hz (middle C) sound wave </a:t>
            </a:r>
            <a:r>
              <a:rPr lang="en-US" sz="2000" dirty="0">
                <a:latin typeface="Times New Roman"/>
                <a:cs typeface="Times New Roman"/>
              </a:rPr>
              <a:t>into the room.  The signal would look like the sine wave shown below. </a:t>
            </a:r>
          </a:p>
        </p:txBody>
      </p:sp>
      <p:grpSp>
        <p:nvGrpSpPr>
          <p:cNvPr id="47" name="Group 15"/>
          <p:cNvGrpSpPr>
            <a:grpSpLocks/>
          </p:cNvGrpSpPr>
          <p:nvPr/>
        </p:nvGrpSpPr>
        <p:grpSpPr bwMode="auto">
          <a:xfrm>
            <a:off x="1252696" y="4012245"/>
            <a:ext cx="3453955" cy="1030257"/>
            <a:chOff x="1240" y="2132"/>
            <a:chExt cx="3872" cy="920"/>
          </a:xfrm>
        </p:grpSpPr>
        <p:pic>
          <p:nvPicPr>
            <p:cNvPr id="48" name="Picture 9" descr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2160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0" descr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" y="2160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1" descr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12" y="2132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71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7" name="TextBox 42"/>
          <p:cNvSpPr txBox="1">
            <a:spLocks noChangeArrowheads="1"/>
          </p:cNvSpPr>
          <p:nvPr/>
        </p:nvSpPr>
        <p:spPr bwMode="auto">
          <a:xfrm>
            <a:off x="6143809" y="2970337"/>
            <a:ext cx="51233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coil</a:t>
            </a:r>
          </a:p>
        </p:txBody>
      </p:sp>
      <p:sp>
        <p:nvSpPr>
          <p:cNvPr id="140308" name="TextBox 43"/>
          <p:cNvSpPr txBox="1">
            <a:spLocks noChangeArrowheads="1"/>
          </p:cNvSpPr>
          <p:nvPr/>
        </p:nvSpPr>
        <p:spPr bwMode="auto">
          <a:xfrm>
            <a:off x="7273033" y="4128102"/>
            <a:ext cx="1792899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cone (constrained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   at the </a:t>
            </a:r>
            <a:r>
              <a:rPr lang="en-US" sz="1800" dirty="0">
                <a:latin typeface="Times New Roman"/>
                <a:cs typeface="Times New Roman"/>
              </a:rPr>
              <a:t>edges)</a:t>
            </a:r>
          </a:p>
        </p:txBody>
      </p:sp>
      <p:sp>
        <p:nvSpPr>
          <p:cNvPr id="140293" name="Cube 5"/>
          <p:cNvSpPr>
            <a:spLocks noChangeArrowheads="1"/>
          </p:cNvSpPr>
          <p:nvPr/>
        </p:nvSpPr>
        <p:spPr bwMode="auto">
          <a:xfrm>
            <a:off x="5454254" y="2189055"/>
            <a:ext cx="1145264" cy="70897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40294" name="Group 40"/>
          <p:cNvGrpSpPr>
            <a:grpSpLocks/>
          </p:cNvGrpSpPr>
          <p:nvPr/>
        </p:nvGrpSpPr>
        <p:grpSpPr bwMode="auto">
          <a:xfrm>
            <a:off x="7035809" y="1916373"/>
            <a:ext cx="319265" cy="1199801"/>
            <a:chOff x="6070600" y="2400300"/>
            <a:chExt cx="446617" cy="1866900"/>
          </a:xfrm>
        </p:grpSpPr>
        <p:sp>
          <p:nvSpPr>
            <p:cNvPr id="140328" name="Freeform 6"/>
            <p:cNvSpPr>
              <a:spLocks noChangeArrowheads="1"/>
            </p:cNvSpPr>
            <p:nvPr/>
          </p:nvSpPr>
          <p:spPr bwMode="auto">
            <a:xfrm>
              <a:off x="6070600" y="2400300"/>
              <a:ext cx="446617" cy="1866900"/>
            </a:xfrm>
            <a:custGeom>
              <a:avLst/>
              <a:gdLst>
                <a:gd name="T0" fmla="*/ 446617 w 446617"/>
                <a:gd name="T1" fmla="*/ 71967 h 1866900"/>
                <a:gd name="T2" fmla="*/ 345017 w 446617"/>
                <a:gd name="T3" fmla="*/ 8467 h 1866900"/>
                <a:gd name="T4" fmla="*/ 268817 w 446617"/>
                <a:gd name="T5" fmla="*/ 21167 h 1866900"/>
                <a:gd name="T6" fmla="*/ 205317 w 446617"/>
                <a:gd name="T7" fmla="*/ 46567 h 1866900"/>
                <a:gd name="T8" fmla="*/ 154517 w 446617"/>
                <a:gd name="T9" fmla="*/ 97367 h 1866900"/>
                <a:gd name="T10" fmla="*/ 91017 w 446617"/>
                <a:gd name="T11" fmla="*/ 249767 h 1866900"/>
                <a:gd name="T12" fmla="*/ 40217 w 446617"/>
                <a:gd name="T13" fmla="*/ 452967 h 1866900"/>
                <a:gd name="T14" fmla="*/ 2117 w 446617"/>
                <a:gd name="T15" fmla="*/ 1367367 h 1866900"/>
                <a:gd name="T16" fmla="*/ 27517 w 446617"/>
                <a:gd name="T17" fmla="*/ 1583267 h 1866900"/>
                <a:gd name="T18" fmla="*/ 91017 w 446617"/>
                <a:gd name="T19" fmla="*/ 1735667 h 1866900"/>
                <a:gd name="T20" fmla="*/ 205317 w 446617"/>
                <a:gd name="T21" fmla="*/ 1837267 h 1866900"/>
                <a:gd name="T22" fmla="*/ 306917 w 446617"/>
                <a:gd name="T23" fmla="*/ 1862667 h 1866900"/>
                <a:gd name="T24" fmla="*/ 421217 w 446617"/>
                <a:gd name="T25" fmla="*/ 1811867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9" name="Freeform 7"/>
            <p:cNvSpPr>
              <a:spLocks noChangeArrowheads="1"/>
            </p:cNvSpPr>
            <p:nvPr/>
          </p:nvSpPr>
          <p:spPr bwMode="auto">
            <a:xfrm>
              <a:off x="6146800" y="2514600"/>
              <a:ext cx="304800" cy="1676400"/>
            </a:xfrm>
            <a:custGeom>
              <a:avLst/>
              <a:gdLst>
                <a:gd name="T0" fmla="*/ 304800 w 446617"/>
                <a:gd name="T1" fmla="*/ 64623 h 1866900"/>
                <a:gd name="T2" fmla="*/ 235462 w 446617"/>
                <a:gd name="T3" fmla="*/ 7603 h 1866900"/>
                <a:gd name="T4" fmla="*/ 183458 w 446617"/>
                <a:gd name="T5" fmla="*/ 19007 h 1866900"/>
                <a:gd name="T6" fmla="*/ 140121 w 446617"/>
                <a:gd name="T7" fmla="*/ 41815 h 1866900"/>
                <a:gd name="T8" fmla="*/ 105452 w 446617"/>
                <a:gd name="T9" fmla="*/ 87432 h 1866900"/>
                <a:gd name="T10" fmla="*/ 62116 w 446617"/>
                <a:gd name="T11" fmla="*/ 224281 h 1866900"/>
                <a:gd name="T12" fmla="*/ 27447 w 446617"/>
                <a:gd name="T13" fmla="*/ 406746 h 1866900"/>
                <a:gd name="T14" fmla="*/ 1445 w 446617"/>
                <a:gd name="T15" fmla="*/ 1227840 h 1866900"/>
                <a:gd name="T16" fmla="*/ 18779 w 446617"/>
                <a:gd name="T17" fmla="*/ 1421709 h 1866900"/>
                <a:gd name="T18" fmla="*/ 62116 w 446617"/>
                <a:gd name="T19" fmla="*/ 1558558 h 1866900"/>
                <a:gd name="T20" fmla="*/ 140121 w 446617"/>
                <a:gd name="T21" fmla="*/ 1649791 h 1866900"/>
                <a:gd name="T22" fmla="*/ 209460 w 446617"/>
                <a:gd name="T23" fmla="*/ 1672599 h 1866900"/>
                <a:gd name="T24" fmla="*/ 287465 w 446617"/>
                <a:gd name="T25" fmla="*/ 1626983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Freeform 8"/>
            <p:cNvSpPr>
              <a:spLocks noChangeArrowheads="1"/>
            </p:cNvSpPr>
            <p:nvPr/>
          </p:nvSpPr>
          <p:spPr bwMode="auto">
            <a:xfrm>
              <a:off x="6223000" y="2590800"/>
              <a:ext cx="228600" cy="1524000"/>
            </a:xfrm>
            <a:custGeom>
              <a:avLst/>
              <a:gdLst>
                <a:gd name="T0" fmla="*/ 228600 w 446617"/>
                <a:gd name="T1" fmla="*/ 58749 h 1866900"/>
                <a:gd name="T2" fmla="*/ 176596 w 446617"/>
                <a:gd name="T3" fmla="*/ 6912 h 1866900"/>
                <a:gd name="T4" fmla="*/ 137593 w 446617"/>
                <a:gd name="T5" fmla="*/ 17279 h 1866900"/>
                <a:gd name="T6" fmla="*/ 105091 w 446617"/>
                <a:gd name="T7" fmla="*/ 38014 h 1866900"/>
                <a:gd name="T8" fmla="*/ 79089 w 446617"/>
                <a:gd name="T9" fmla="*/ 79483 h 1866900"/>
                <a:gd name="T10" fmla="*/ 46587 w 446617"/>
                <a:gd name="T11" fmla="*/ 203891 h 1866900"/>
                <a:gd name="T12" fmla="*/ 20585 w 446617"/>
                <a:gd name="T13" fmla="*/ 369769 h 1866900"/>
                <a:gd name="T14" fmla="*/ 1084 w 446617"/>
                <a:gd name="T15" fmla="*/ 1116218 h 1866900"/>
                <a:gd name="T16" fmla="*/ 14085 w 446617"/>
                <a:gd name="T17" fmla="*/ 1292463 h 1866900"/>
                <a:gd name="T18" fmla="*/ 46587 w 446617"/>
                <a:gd name="T19" fmla="*/ 1416871 h 1866900"/>
                <a:gd name="T20" fmla="*/ 105091 w 446617"/>
                <a:gd name="T21" fmla="*/ 1499810 h 1866900"/>
                <a:gd name="T22" fmla="*/ 157095 w 446617"/>
                <a:gd name="T23" fmla="*/ 1520544 h 1866900"/>
                <a:gd name="T24" fmla="*/ 215599 w 446617"/>
                <a:gd name="T25" fmla="*/ 1479075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0295" name="Straight Connector 12"/>
          <p:cNvCxnSpPr>
            <a:cxnSpLocks noChangeShapeType="1"/>
          </p:cNvCxnSpPr>
          <p:nvPr/>
        </p:nvCxnSpPr>
        <p:spPr bwMode="auto">
          <a:xfrm>
            <a:off x="7281223" y="3007101"/>
            <a:ext cx="899850" cy="7089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296" name="Freeform 15"/>
          <p:cNvSpPr>
            <a:spLocks noChangeArrowheads="1"/>
          </p:cNvSpPr>
          <p:nvPr/>
        </p:nvSpPr>
        <p:spPr bwMode="auto">
          <a:xfrm>
            <a:off x="8072001" y="1152864"/>
            <a:ext cx="439700" cy="2808624"/>
          </a:xfrm>
          <a:custGeom>
            <a:avLst/>
            <a:gdLst>
              <a:gd name="T0" fmla="*/ 275167 w 613834"/>
              <a:gd name="T1" fmla="*/ 25400 h 3924300"/>
              <a:gd name="T2" fmla="*/ 173567 w 613834"/>
              <a:gd name="T3" fmla="*/ 254000 h 3924300"/>
              <a:gd name="T4" fmla="*/ 84667 w 613834"/>
              <a:gd name="T5" fmla="*/ 647700 h 3924300"/>
              <a:gd name="T6" fmla="*/ 21167 w 613834"/>
              <a:gd name="T7" fmla="*/ 1130300 h 3924300"/>
              <a:gd name="T8" fmla="*/ 8467 w 613834"/>
              <a:gd name="T9" fmla="*/ 1638300 h 3924300"/>
              <a:gd name="T10" fmla="*/ 8467 w 613834"/>
              <a:gd name="T11" fmla="*/ 2311400 h 3924300"/>
              <a:gd name="T12" fmla="*/ 59267 w 613834"/>
              <a:gd name="T13" fmla="*/ 2997200 h 3924300"/>
              <a:gd name="T14" fmla="*/ 135467 w 613834"/>
              <a:gd name="T15" fmla="*/ 3492500 h 3924300"/>
              <a:gd name="T16" fmla="*/ 224367 w 613834"/>
              <a:gd name="T17" fmla="*/ 3784600 h 3924300"/>
              <a:gd name="T18" fmla="*/ 262467 w 613834"/>
              <a:gd name="T19" fmla="*/ 3848100 h 3924300"/>
              <a:gd name="T20" fmla="*/ 338667 w 613834"/>
              <a:gd name="T21" fmla="*/ 3911600 h 3924300"/>
              <a:gd name="T22" fmla="*/ 427567 w 613834"/>
              <a:gd name="T23" fmla="*/ 3771900 h 3924300"/>
              <a:gd name="T24" fmla="*/ 503767 w 613834"/>
              <a:gd name="T25" fmla="*/ 3492500 h 3924300"/>
              <a:gd name="T26" fmla="*/ 554567 w 613834"/>
              <a:gd name="T27" fmla="*/ 3073400 h 3924300"/>
              <a:gd name="T28" fmla="*/ 605367 w 613834"/>
              <a:gd name="T29" fmla="*/ 2489200 h 3924300"/>
              <a:gd name="T30" fmla="*/ 605367 w 613834"/>
              <a:gd name="T31" fmla="*/ 1727200 h 3924300"/>
              <a:gd name="T32" fmla="*/ 605367 w 613834"/>
              <a:gd name="T33" fmla="*/ 1244600 h 3924300"/>
              <a:gd name="T34" fmla="*/ 554567 w 613834"/>
              <a:gd name="T35" fmla="*/ 800100 h 3924300"/>
              <a:gd name="T36" fmla="*/ 503767 w 613834"/>
              <a:gd name="T37" fmla="*/ 406400 h 3924300"/>
              <a:gd name="T38" fmla="*/ 389467 w 613834"/>
              <a:gd name="T39" fmla="*/ 101600 h 3924300"/>
              <a:gd name="T40" fmla="*/ 275167 w 613834"/>
              <a:gd name="T41" fmla="*/ 25400 h 3924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3834"/>
              <a:gd name="T64" fmla="*/ 0 h 3924300"/>
              <a:gd name="T65" fmla="*/ 613834 w 613834"/>
              <a:gd name="T66" fmla="*/ 3924300 h 39243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3834" h="3924300">
                <a:moveTo>
                  <a:pt x="275167" y="25400"/>
                </a:moveTo>
                <a:cubicBezTo>
                  <a:pt x="239184" y="50800"/>
                  <a:pt x="205317" y="150283"/>
                  <a:pt x="173567" y="254000"/>
                </a:cubicBezTo>
                <a:cubicBezTo>
                  <a:pt x="141817" y="357717"/>
                  <a:pt x="110067" y="501650"/>
                  <a:pt x="84667" y="647700"/>
                </a:cubicBezTo>
                <a:cubicBezTo>
                  <a:pt x="59267" y="793750"/>
                  <a:pt x="33867" y="965200"/>
                  <a:pt x="21167" y="1130300"/>
                </a:cubicBezTo>
                <a:cubicBezTo>
                  <a:pt x="8467" y="1295400"/>
                  <a:pt x="10584" y="1441450"/>
                  <a:pt x="8467" y="1638300"/>
                </a:cubicBezTo>
                <a:cubicBezTo>
                  <a:pt x="6350" y="1835150"/>
                  <a:pt x="0" y="2084917"/>
                  <a:pt x="8467" y="2311400"/>
                </a:cubicBezTo>
                <a:cubicBezTo>
                  <a:pt x="16934" y="2537883"/>
                  <a:pt x="38100" y="2800350"/>
                  <a:pt x="59267" y="2997200"/>
                </a:cubicBezTo>
                <a:cubicBezTo>
                  <a:pt x="80434" y="3194050"/>
                  <a:pt x="107950" y="3361267"/>
                  <a:pt x="135467" y="3492500"/>
                </a:cubicBezTo>
                <a:cubicBezTo>
                  <a:pt x="162984" y="3623733"/>
                  <a:pt x="203200" y="3725333"/>
                  <a:pt x="224367" y="3784600"/>
                </a:cubicBezTo>
                <a:cubicBezTo>
                  <a:pt x="245534" y="3843867"/>
                  <a:pt x="243417" y="3826934"/>
                  <a:pt x="262467" y="3848100"/>
                </a:cubicBezTo>
                <a:cubicBezTo>
                  <a:pt x="281517" y="3869266"/>
                  <a:pt x="311150" y="3924300"/>
                  <a:pt x="338667" y="3911600"/>
                </a:cubicBezTo>
                <a:cubicBezTo>
                  <a:pt x="366184" y="3898900"/>
                  <a:pt x="400050" y="3841750"/>
                  <a:pt x="427567" y="3771900"/>
                </a:cubicBezTo>
                <a:cubicBezTo>
                  <a:pt x="455084" y="3702050"/>
                  <a:pt x="482600" y="3608917"/>
                  <a:pt x="503767" y="3492500"/>
                </a:cubicBezTo>
                <a:cubicBezTo>
                  <a:pt x="524934" y="3376083"/>
                  <a:pt x="537634" y="3240617"/>
                  <a:pt x="554567" y="3073400"/>
                </a:cubicBezTo>
                <a:cubicBezTo>
                  <a:pt x="571500" y="2906183"/>
                  <a:pt x="596900" y="2713567"/>
                  <a:pt x="605367" y="2489200"/>
                </a:cubicBezTo>
                <a:cubicBezTo>
                  <a:pt x="613834" y="2264833"/>
                  <a:pt x="605367" y="1727200"/>
                  <a:pt x="605367" y="1727200"/>
                </a:cubicBezTo>
                <a:cubicBezTo>
                  <a:pt x="605367" y="1519767"/>
                  <a:pt x="613834" y="1399117"/>
                  <a:pt x="605367" y="1244600"/>
                </a:cubicBezTo>
                <a:cubicBezTo>
                  <a:pt x="596900" y="1090083"/>
                  <a:pt x="571500" y="939800"/>
                  <a:pt x="554567" y="800100"/>
                </a:cubicBezTo>
                <a:cubicBezTo>
                  <a:pt x="537634" y="660400"/>
                  <a:pt x="531284" y="522817"/>
                  <a:pt x="503767" y="406400"/>
                </a:cubicBezTo>
                <a:cubicBezTo>
                  <a:pt x="476250" y="289983"/>
                  <a:pt x="425450" y="171450"/>
                  <a:pt x="389467" y="101600"/>
                </a:cubicBezTo>
                <a:cubicBezTo>
                  <a:pt x="353484" y="31750"/>
                  <a:pt x="311150" y="0"/>
                  <a:pt x="275167" y="254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40297" name="Straight Connector 18"/>
          <p:cNvCxnSpPr>
            <a:cxnSpLocks noChangeShapeType="1"/>
            <a:stCxn id="140305" idx="7"/>
            <a:endCxn id="140296" idx="10"/>
          </p:cNvCxnSpPr>
          <p:nvPr/>
        </p:nvCxnSpPr>
        <p:spPr bwMode="auto">
          <a:xfrm>
            <a:off x="7290312" y="3012782"/>
            <a:ext cx="1023694" cy="93961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8" name="Straight Connector 22"/>
          <p:cNvCxnSpPr>
            <a:cxnSpLocks noChangeShapeType="1"/>
          </p:cNvCxnSpPr>
          <p:nvPr/>
        </p:nvCxnSpPr>
        <p:spPr bwMode="auto">
          <a:xfrm>
            <a:off x="7199418" y="2788955"/>
            <a:ext cx="872582" cy="38175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9" name="Straight Connector 24"/>
          <p:cNvCxnSpPr>
            <a:cxnSpLocks noChangeShapeType="1"/>
          </p:cNvCxnSpPr>
          <p:nvPr/>
        </p:nvCxnSpPr>
        <p:spPr bwMode="auto">
          <a:xfrm>
            <a:off x="7199418" y="2516273"/>
            <a:ext cx="872582" cy="113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0" name="Straight Connector 26"/>
          <p:cNvCxnSpPr>
            <a:cxnSpLocks noChangeShapeType="1"/>
            <a:stCxn id="140305" idx="3"/>
          </p:cNvCxnSpPr>
          <p:nvPr/>
        </p:nvCxnSpPr>
        <p:spPr bwMode="auto">
          <a:xfrm flipV="1">
            <a:off x="7211917" y="1916373"/>
            <a:ext cx="860084" cy="41243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1" name="Straight Connector 28"/>
          <p:cNvCxnSpPr>
            <a:cxnSpLocks noChangeShapeType="1"/>
            <a:stCxn id="140305" idx="2"/>
          </p:cNvCxnSpPr>
          <p:nvPr/>
        </p:nvCxnSpPr>
        <p:spPr bwMode="auto">
          <a:xfrm flipV="1">
            <a:off x="7230096" y="1480082"/>
            <a:ext cx="896441" cy="6851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2" name="Straight Connector 30"/>
          <p:cNvCxnSpPr>
            <a:cxnSpLocks noChangeShapeType="1"/>
            <a:endCxn id="140296" idx="0"/>
          </p:cNvCxnSpPr>
          <p:nvPr/>
        </p:nvCxnSpPr>
        <p:spPr bwMode="auto">
          <a:xfrm flipV="1">
            <a:off x="7308491" y="1171042"/>
            <a:ext cx="960068" cy="85440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303" name="Freeform 31"/>
          <p:cNvSpPr>
            <a:spLocks noChangeArrowheads="1"/>
          </p:cNvSpPr>
          <p:nvPr/>
        </p:nvSpPr>
        <p:spPr bwMode="auto">
          <a:xfrm>
            <a:off x="6435909" y="2952565"/>
            <a:ext cx="599900" cy="1386133"/>
          </a:xfrm>
          <a:custGeom>
            <a:avLst/>
            <a:gdLst>
              <a:gd name="T0" fmla="*/ 813452 w 824442"/>
              <a:gd name="T1" fmla="*/ 0 h 1936750"/>
              <a:gd name="T2" fmla="*/ 813452 w 824442"/>
              <a:gd name="T3" fmla="*/ 654050 h 1936750"/>
              <a:gd name="T4" fmla="*/ 664965 w 824442"/>
              <a:gd name="T5" fmla="*/ 1257300 h 1936750"/>
              <a:gd name="T6" fmla="*/ 361534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4" name="Freeform 32"/>
          <p:cNvSpPr>
            <a:spLocks noChangeArrowheads="1"/>
          </p:cNvSpPr>
          <p:nvPr/>
        </p:nvSpPr>
        <p:spPr bwMode="auto">
          <a:xfrm>
            <a:off x="6872200" y="3116174"/>
            <a:ext cx="545364" cy="1386133"/>
          </a:xfrm>
          <a:custGeom>
            <a:avLst/>
            <a:gdLst>
              <a:gd name="T0" fmla="*/ 739502 w 824442"/>
              <a:gd name="T1" fmla="*/ 0 h 1936750"/>
              <a:gd name="T2" fmla="*/ 739502 w 824442"/>
              <a:gd name="T3" fmla="*/ 654050 h 1936750"/>
              <a:gd name="T4" fmla="*/ 604513 w 824442"/>
              <a:gd name="T5" fmla="*/ 1257300 h 1936750"/>
              <a:gd name="T6" fmla="*/ 328667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5" name="Freeform 34"/>
          <p:cNvSpPr>
            <a:spLocks noChangeArrowheads="1"/>
          </p:cNvSpPr>
          <p:nvPr/>
        </p:nvSpPr>
        <p:spPr bwMode="auto">
          <a:xfrm>
            <a:off x="7203963" y="2019766"/>
            <a:ext cx="98848" cy="993017"/>
          </a:xfrm>
          <a:custGeom>
            <a:avLst/>
            <a:gdLst>
              <a:gd name="T0" fmla="*/ 136878 w 136878"/>
              <a:gd name="T1" fmla="*/ 0 h 1388534"/>
              <a:gd name="T2" fmla="*/ 77612 w 136878"/>
              <a:gd name="T3" fmla="*/ 50800 h 1388534"/>
              <a:gd name="T4" fmla="*/ 35278 w 136878"/>
              <a:gd name="T5" fmla="*/ 203200 h 1388534"/>
              <a:gd name="T6" fmla="*/ 9878 w 136878"/>
              <a:gd name="T7" fmla="*/ 431800 h 1388534"/>
              <a:gd name="T8" fmla="*/ 1412 w 136878"/>
              <a:gd name="T9" fmla="*/ 872067 h 1388534"/>
              <a:gd name="T10" fmla="*/ 9878 w 136878"/>
              <a:gd name="T11" fmla="*/ 1159934 h 1388534"/>
              <a:gd name="T12" fmla="*/ 60678 w 136878"/>
              <a:gd name="T13" fmla="*/ 1337734 h 1388534"/>
              <a:gd name="T14" fmla="*/ 119945 w 136878"/>
              <a:gd name="T15" fmla="*/ 1388534 h 1388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878"/>
              <a:gd name="T25" fmla="*/ 0 h 1388534"/>
              <a:gd name="T26" fmla="*/ 136878 w 136878"/>
              <a:gd name="T27" fmla="*/ 1388534 h 1388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878" h="1388534">
                <a:moveTo>
                  <a:pt x="136878" y="0"/>
                </a:moveTo>
                <a:cubicBezTo>
                  <a:pt x="115711" y="8466"/>
                  <a:pt x="94545" y="16933"/>
                  <a:pt x="77612" y="50800"/>
                </a:cubicBezTo>
                <a:cubicBezTo>
                  <a:pt x="60679" y="84667"/>
                  <a:pt x="46567" y="139700"/>
                  <a:pt x="35278" y="203200"/>
                </a:cubicBezTo>
                <a:cubicBezTo>
                  <a:pt x="23989" y="266700"/>
                  <a:pt x="15522" y="320322"/>
                  <a:pt x="9878" y="431800"/>
                </a:cubicBezTo>
                <a:cubicBezTo>
                  <a:pt x="4234" y="543278"/>
                  <a:pt x="1412" y="750711"/>
                  <a:pt x="1412" y="872067"/>
                </a:cubicBezTo>
                <a:cubicBezTo>
                  <a:pt x="1412" y="993423"/>
                  <a:pt x="0" y="1082323"/>
                  <a:pt x="9878" y="1159934"/>
                </a:cubicBezTo>
                <a:cubicBezTo>
                  <a:pt x="19756" y="1237545"/>
                  <a:pt x="42334" y="1299634"/>
                  <a:pt x="60678" y="1337734"/>
                </a:cubicBezTo>
                <a:cubicBezTo>
                  <a:pt x="79022" y="1375834"/>
                  <a:pt x="119945" y="1388534"/>
                  <a:pt x="119945" y="13885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6" name="Freeform 41"/>
          <p:cNvSpPr>
            <a:spLocks noChangeArrowheads="1"/>
          </p:cNvSpPr>
          <p:nvPr/>
        </p:nvSpPr>
        <p:spPr bwMode="auto">
          <a:xfrm>
            <a:off x="6996043" y="1865246"/>
            <a:ext cx="379483" cy="1287285"/>
          </a:xfrm>
          <a:custGeom>
            <a:avLst/>
            <a:gdLst>
              <a:gd name="T0" fmla="*/ 529166 w 529166"/>
              <a:gd name="T1" fmla="*/ 105834 h 1799167"/>
              <a:gd name="T2" fmla="*/ 419100 w 529166"/>
              <a:gd name="T3" fmla="*/ 12700 h 1799167"/>
              <a:gd name="T4" fmla="*/ 309033 w 529166"/>
              <a:gd name="T5" fmla="*/ 29634 h 1799167"/>
              <a:gd name="T6" fmla="*/ 173566 w 529166"/>
              <a:gd name="T7" fmla="*/ 97367 h 1799167"/>
              <a:gd name="T8" fmla="*/ 97366 w 529166"/>
              <a:gd name="T9" fmla="*/ 258234 h 1799167"/>
              <a:gd name="T10" fmla="*/ 29633 w 529166"/>
              <a:gd name="T11" fmla="*/ 486834 h 1799167"/>
              <a:gd name="T12" fmla="*/ 4233 w 529166"/>
              <a:gd name="T13" fmla="*/ 867834 h 1799167"/>
              <a:gd name="T14" fmla="*/ 4233 w 529166"/>
              <a:gd name="T15" fmla="*/ 1155700 h 1799167"/>
              <a:gd name="T16" fmla="*/ 21166 w 529166"/>
              <a:gd name="T17" fmla="*/ 1443567 h 1799167"/>
              <a:gd name="T18" fmla="*/ 71966 w 529166"/>
              <a:gd name="T19" fmla="*/ 1604434 h 1799167"/>
              <a:gd name="T20" fmla="*/ 182033 w 529166"/>
              <a:gd name="T21" fmla="*/ 1748367 h 1799167"/>
              <a:gd name="T22" fmla="*/ 342900 w 529166"/>
              <a:gd name="T23" fmla="*/ 1799167 h 1799167"/>
              <a:gd name="T24" fmla="*/ 486833 w 529166"/>
              <a:gd name="T25" fmla="*/ 1748367 h 1799167"/>
              <a:gd name="T26" fmla="*/ 512233 w 529166"/>
              <a:gd name="T27" fmla="*/ 1706034 h 1799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9166"/>
              <a:gd name="T43" fmla="*/ 0 h 1799167"/>
              <a:gd name="T44" fmla="*/ 529166 w 529166"/>
              <a:gd name="T45" fmla="*/ 1799167 h 1799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9166" h="1799167">
                <a:moveTo>
                  <a:pt x="529166" y="105834"/>
                </a:moveTo>
                <a:cubicBezTo>
                  <a:pt x="492477" y="65617"/>
                  <a:pt x="455789" y="25400"/>
                  <a:pt x="419100" y="12700"/>
                </a:cubicBezTo>
                <a:cubicBezTo>
                  <a:pt x="382411" y="0"/>
                  <a:pt x="349955" y="15523"/>
                  <a:pt x="309033" y="29634"/>
                </a:cubicBezTo>
                <a:cubicBezTo>
                  <a:pt x="268111" y="43745"/>
                  <a:pt x="208844" y="59267"/>
                  <a:pt x="173566" y="97367"/>
                </a:cubicBezTo>
                <a:cubicBezTo>
                  <a:pt x="138288" y="135467"/>
                  <a:pt x="121355" y="193323"/>
                  <a:pt x="97366" y="258234"/>
                </a:cubicBezTo>
                <a:cubicBezTo>
                  <a:pt x="73377" y="323145"/>
                  <a:pt x="45155" y="385234"/>
                  <a:pt x="29633" y="486834"/>
                </a:cubicBezTo>
                <a:cubicBezTo>
                  <a:pt x="14111" y="588434"/>
                  <a:pt x="8466" y="756356"/>
                  <a:pt x="4233" y="867834"/>
                </a:cubicBezTo>
                <a:cubicBezTo>
                  <a:pt x="0" y="979312"/>
                  <a:pt x="1411" y="1059745"/>
                  <a:pt x="4233" y="1155700"/>
                </a:cubicBezTo>
                <a:cubicBezTo>
                  <a:pt x="7055" y="1251655"/>
                  <a:pt x="9877" y="1368778"/>
                  <a:pt x="21166" y="1443567"/>
                </a:cubicBezTo>
                <a:cubicBezTo>
                  <a:pt x="32455" y="1518356"/>
                  <a:pt x="45155" y="1553634"/>
                  <a:pt x="71966" y="1604434"/>
                </a:cubicBezTo>
                <a:cubicBezTo>
                  <a:pt x="98777" y="1655234"/>
                  <a:pt x="136877" y="1715911"/>
                  <a:pt x="182033" y="1748367"/>
                </a:cubicBezTo>
                <a:cubicBezTo>
                  <a:pt x="227189" y="1780823"/>
                  <a:pt x="292100" y="1799167"/>
                  <a:pt x="342900" y="1799167"/>
                </a:cubicBezTo>
                <a:cubicBezTo>
                  <a:pt x="393700" y="1799167"/>
                  <a:pt x="458611" y="1763889"/>
                  <a:pt x="486833" y="1748367"/>
                </a:cubicBezTo>
                <a:cubicBezTo>
                  <a:pt x="515055" y="1732845"/>
                  <a:pt x="513644" y="1719439"/>
                  <a:pt x="512233" y="17060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9" name="TextBox 44"/>
          <p:cNvSpPr txBox="1">
            <a:spLocks noChangeArrowheads="1"/>
          </p:cNvSpPr>
          <p:nvPr/>
        </p:nvSpPr>
        <p:spPr bwMode="auto">
          <a:xfrm>
            <a:off x="6101874" y="2461737"/>
            <a:ext cx="298815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N</a:t>
            </a:r>
          </a:p>
        </p:txBody>
      </p:sp>
      <p:sp>
        <p:nvSpPr>
          <p:cNvPr id="140310" name="TextBox 45"/>
          <p:cNvSpPr txBox="1">
            <a:spLocks noChangeArrowheads="1"/>
          </p:cNvSpPr>
          <p:nvPr/>
        </p:nvSpPr>
        <p:spPr bwMode="auto">
          <a:xfrm>
            <a:off x="5481522" y="2461737"/>
            <a:ext cx="244278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S</a:t>
            </a:r>
          </a:p>
        </p:txBody>
      </p:sp>
      <p:cxnSp>
        <p:nvCxnSpPr>
          <p:cNvPr id="140311" name="Straight Arrow Connector 50"/>
          <p:cNvCxnSpPr>
            <a:cxnSpLocks noChangeShapeType="1"/>
          </p:cNvCxnSpPr>
          <p:nvPr/>
        </p:nvCxnSpPr>
        <p:spPr bwMode="auto">
          <a:xfrm rot="5400000">
            <a:off x="8180506" y="1043223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2" name="Straight Arrow Connector 51"/>
          <p:cNvCxnSpPr>
            <a:cxnSpLocks noChangeShapeType="1"/>
          </p:cNvCxnSpPr>
          <p:nvPr/>
        </p:nvCxnSpPr>
        <p:spPr bwMode="auto">
          <a:xfrm rot="10800000" flipV="1">
            <a:off x="8398083" y="1207400"/>
            <a:ext cx="219281" cy="1090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3" name="Straight Arrow Connector 53"/>
          <p:cNvCxnSpPr>
            <a:cxnSpLocks noChangeShapeType="1"/>
          </p:cNvCxnSpPr>
          <p:nvPr/>
        </p:nvCxnSpPr>
        <p:spPr bwMode="auto">
          <a:xfrm rot="10800000" flipV="1">
            <a:off x="8453755" y="1589155"/>
            <a:ext cx="218146" cy="545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4" name="Straight Arrow Connector 55"/>
          <p:cNvCxnSpPr>
            <a:cxnSpLocks noChangeShapeType="1"/>
          </p:cNvCxnSpPr>
          <p:nvPr/>
        </p:nvCxnSpPr>
        <p:spPr bwMode="auto">
          <a:xfrm rot="10800000">
            <a:off x="8508292" y="2079982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5" name="Straight Arrow Connector 57"/>
          <p:cNvCxnSpPr>
            <a:cxnSpLocks noChangeShapeType="1"/>
          </p:cNvCxnSpPr>
          <p:nvPr/>
        </p:nvCxnSpPr>
        <p:spPr bwMode="auto">
          <a:xfrm rot="10800000">
            <a:off x="8508292" y="2461737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6" name="Straight Arrow Connector 58"/>
          <p:cNvCxnSpPr>
            <a:cxnSpLocks noChangeShapeType="1"/>
          </p:cNvCxnSpPr>
          <p:nvPr/>
        </p:nvCxnSpPr>
        <p:spPr bwMode="auto">
          <a:xfrm rot="16200000" flipV="1">
            <a:off x="8181642" y="4043861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7" name="Straight Arrow Connector 59"/>
          <p:cNvCxnSpPr>
            <a:cxnSpLocks noChangeShapeType="1"/>
          </p:cNvCxnSpPr>
          <p:nvPr/>
        </p:nvCxnSpPr>
        <p:spPr bwMode="auto">
          <a:xfrm rot="10800000">
            <a:off x="8399219" y="3771747"/>
            <a:ext cx="218146" cy="1079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8" name="Straight Arrow Connector 60"/>
          <p:cNvCxnSpPr>
            <a:cxnSpLocks noChangeShapeType="1"/>
          </p:cNvCxnSpPr>
          <p:nvPr/>
        </p:nvCxnSpPr>
        <p:spPr bwMode="auto">
          <a:xfrm rot="10800000">
            <a:off x="8454892" y="3444528"/>
            <a:ext cx="217009" cy="53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9" name="Straight Arrow Connector 61"/>
          <p:cNvCxnSpPr>
            <a:cxnSpLocks noChangeShapeType="1"/>
          </p:cNvCxnSpPr>
          <p:nvPr/>
        </p:nvCxnSpPr>
        <p:spPr bwMode="auto">
          <a:xfrm rot="10800000" flipV="1">
            <a:off x="8509428" y="3007101"/>
            <a:ext cx="162473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40320" name="Group 79"/>
          <p:cNvGrpSpPr>
            <a:grpSpLocks/>
          </p:cNvGrpSpPr>
          <p:nvPr/>
        </p:nvGrpSpPr>
        <p:grpSpPr bwMode="auto">
          <a:xfrm flipH="1">
            <a:off x="7908392" y="1207400"/>
            <a:ext cx="273818" cy="2672283"/>
            <a:chOff x="8126412" y="1676400"/>
            <a:chExt cx="382588" cy="3733800"/>
          </a:xfrm>
        </p:grpSpPr>
        <p:cxnSp>
          <p:nvCxnSpPr>
            <p:cNvPr id="140321" name="Straight Arrow Connector 72"/>
            <p:cNvCxnSpPr>
              <a:cxnSpLocks noChangeShapeType="1"/>
            </p:cNvCxnSpPr>
            <p:nvPr/>
          </p:nvCxnSpPr>
          <p:spPr bwMode="auto">
            <a:xfrm rot="10800000" flipV="1">
              <a:off x="8126412" y="1676400"/>
              <a:ext cx="306388" cy="1524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2" name="Straight Arrow Connector 73"/>
            <p:cNvCxnSpPr>
              <a:cxnSpLocks noChangeShapeType="1"/>
            </p:cNvCxnSpPr>
            <p:nvPr/>
          </p:nvCxnSpPr>
          <p:spPr bwMode="auto">
            <a:xfrm rot="10800000" flipV="1">
              <a:off x="8204200" y="2209800"/>
              <a:ext cx="304800" cy="762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3" name="Straight Arrow Connector 74"/>
            <p:cNvCxnSpPr>
              <a:cxnSpLocks noChangeShapeType="1"/>
            </p:cNvCxnSpPr>
            <p:nvPr/>
          </p:nvCxnSpPr>
          <p:spPr bwMode="auto">
            <a:xfrm rot="10800000">
              <a:off x="8280400" y="28956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4" name="Straight Arrow Connector 75"/>
            <p:cNvCxnSpPr>
              <a:cxnSpLocks noChangeShapeType="1"/>
            </p:cNvCxnSpPr>
            <p:nvPr/>
          </p:nvCxnSpPr>
          <p:spPr bwMode="auto">
            <a:xfrm rot="10800000">
              <a:off x="8280400" y="34290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5" name="Straight Arrow Connector 76"/>
            <p:cNvCxnSpPr>
              <a:cxnSpLocks noChangeShapeType="1"/>
            </p:cNvCxnSpPr>
            <p:nvPr/>
          </p:nvCxnSpPr>
          <p:spPr bwMode="auto">
            <a:xfrm rot="10800000">
              <a:off x="8128000" y="5259388"/>
              <a:ext cx="304800" cy="1508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6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8205788" y="4802188"/>
              <a:ext cx="303212" cy="746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7" name="Straight Arrow Connector 78"/>
            <p:cNvCxnSpPr>
              <a:cxnSpLocks noChangeShapeType="1"/>
            </p:cNvCxnSpPr>
            <p:nvPr/>
          </p:nvCxnSpPr>
          <p:spPr bwMode="auto">
            <a:xfrm rot="10800000" flipV="1">
              <a:off x="8281988" y="4191000"/>
              <a:ext cx="22701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48.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2" name="TextBox 49"/>
          <p:cNvSpPr txBox="1">
            <a:spLocks noChangeArrowheads="1"/>
          </p:cNvSpPr>
          <p:nvPr/>
        </p:nvSpPr>
        <p:spPr bwMode="auto">
          <a:xfrm>
            <a:off x="583439" y="3222617"/>
            <a:ext cx="5142361" cy="192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err="1">
                <a:solidFill>
                  <a:srgbClr val="FF0000"/>
                </a:solidFill>
                <a:latin typeface="Apple Chancery"/>
                <a:cs typeface="Apple Chancery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.) Being sinusoidal,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 will increase </a:t>
            </a:r>
            <a:r>
              <a:rPr lang="en-US" sz="2000" dirty="0">
                <a:latin typeface="Times New Roman"/>
                <a:cs typeface="Times New Roman"/>
              </a:rPr>
              <a:t>to a maximum,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then</a:t>
            </a:r>
            <a:r>
              <a:rPr lang="en-US" sz="2000" dirty="0">
                <a:latin typeface="Times New Roman"/>
                <a:cs typeface="Times New Roman"/>
              </a:rPr>
              <a:t>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drop</a:t>
            </a:r>
            <a:r>
              <a:rPr lang="en-US" sz="2000" dirty="0">
                <a:latin typeface="Times New Roman"/>
                <a:cs typeface="Times New Roman"/>
              </a:rPr>
              <a:t> back down to zero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whereupon the direction will change </a:t>
            </a:r>
            <a:r>
              <a:rPr lang="en-US" sz="2000" dirty="0">
                <a:latin typeface="Times New Roman"/>
                <a:cs typeface="Times New Roman"/>
              </a:rPr>
              <a:t>and the current will again increase to a maximum in the opposite direction, then proceed back to zero. This pattern will continue through time.</a:t>
            </a:r>
          </a:p>
        </p:txBody>
      </p:sp>
      <p:grpSp>
        <p:nvGrpSpPr>
          <p:cNvPr id="53" name="Group 15"/>
          <p:cNvGrpSpPr>
            <a:grpSpLocks/>
          </p:cNvGrpSpPr>
          <p:nvPr/>
        </p:nvGrpSpPr>
        <p:grpSpPr bwMode="auto">
          <a:xfrm>
            <a:off x="1163797" y="468302"/>
            <a:ext cx="1955794" cy="1030257"/>
            <a:chOff x="1240" y="2132"/>
            <a:chExt cx="3872" cy="920"/>
          </a:xfrm>
        </p:grpSpPr>
        <p:pic>
          <p:nvPicPr>
            <p:cNvPr id="54" name="Picture 9" descr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2160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0" descr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" y="2160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1" descr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12" y="2132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249396" y="1838325"/>
            <a:ext cx="4843304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b.) 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During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first half of the cycle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let’s </a:t>
            </a:r>
            <a:r>
              <a:rPr lang="en-US" sz="2000" dirty="0">
                <a:latin typeface="Times New Roman"/>
                <a:cs typeface="Times New Roman"/>
              </a:rPr>
              <a:t>assume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</a:t>
            </a:r>
            <a:r>
              <a:rPr lang="en-US" sz="2000" dirty="0">
                <a:latin typeface="Times New Roman"/>
                <a:cs typeface="Times New Roman"/>
              </a:rPr>
              <a:t> 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time-varying current </a:t>
            </a:r>
            <a:r>
              <a:rPr lang="en-US" sz="2000" dirty="0">
                <a:latin typeface="Times New Roman"/>
                <a:cs typeface="Times New Roman"/>
              </a:rPr>
              <a:t>through the coil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directed as shown </a:t>
            </a:r>
            <a:r>
              <a:rPr lang="en-US" sz="2000" dirty="0">
                <a:latin typeface="Times New Roman"/>
                <a:cs typeface="Times New Roman"/>
              </a:rPr>
              <a:t>on the sketch.  There are two things to note:</a:t>
            </a:r>
          </a:p>
        </p:txBody>
      </p:sp>
      <p:cxnSp>
        <p:nvCxnSpPr>
          <p:cNvPr id="4" name="Straight Connector 3"/>
          <p:cNvCxnSpPr>
            <a:stCxn id="140303" idx="2"/>
          </p:cNvCxnSpPr>
          <p:nvPr/>
        </p:nvCxnSpPr>
        <p:spPr>
          <a:xfrm flipH="1">
            <a:off x="6708775" y="3852415"/>
            <a:ext cx="210992" cy="109073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872200" y="3852415"/>
            <a:ext cx="47567" cy="224285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49278"/>
              </p:ext>
            </p:extLst>
          </p:nvPr>
        </p:nvGraphicFramePr>
        <p:xfrm>
          <a:off x="6262688" y="3852415"/>
          <a:ext cx="4460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878" name="Equation" r:id="rId4" imgW="266700" imgH="228600" progId="Equation.DSMT4">
                  <p:embed/>
                </p:oleObj>
              </mc:Choice>
              <mc:Fallback>
                <p:oleObj name="Equation" r:id="rId4" imgW="266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2688" y="3852415"/>
                        <a:ext cx="4460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7" name="TextBox 42"/>
          <p:cNvSpPr txBox="1">
            <a:spLocks noChangeArrowheads="1"/>
          </p:cNvSpPr>
          <p:nvPr/>
        </p:nvSpPr>
        <p:spPr bwMode="auto">
          <a:xfrm>
            <a:off x="6143809" y="2970337"/>
            <a:ext cx="51233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coil</a:t>
            </a:r>
          </a:p>
        </p:txBody>
      </p:sp>
      <p:sp>
        <p:nvSpPr>
          <p:cNvPr id="140308" name="TextBox 43"/>
          <p:cNvSpPr txBox="1">
            <a:spLocks noChangeArrowheads="1"/>
          </p:cNvSpPr>
          <p:nvPr/>
        </p:nvSpPr>
        <p:spPr bwMode="auto">
          <a:xfrm>
            <a:off x="7273033" y="4128102"/>
            <a:ext cx="1792899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cone (constrained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   at the </a:t>
            </a:r>
            <a:r>
              <a:rPr lang="en-US" sz="1800" dirty="0">
                <a:latin typeface="Times New Roman"/>
                <a:cs typeface="Times New Roman"/>
              </a:rPr>
              <a:t>edges)</a:t>
            </a:r>
          </a:p>
        </p:txBody>
      </p:sp>
      <p:sp>
        <p:nvSpPr>
          <p:cNvPr id="140293" name="Cube 5"/>
          <p:cNvSpPr>
            <a:spLocks noChangeArrowheads="1"/>
          </p:cNvSpPr>
          <p:nvPr/>
        </p:nvSpPr>
        <p:spPr bwMode="auto">
          <a:xfrm>
            <a:off x="5454254" y="2189055"/>
            <a:ext cx="1145264" cy="70897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40294" name="Group 40"/>
          <p:cNvGrpSpPr>
            <a:grpSpLocks/>
          </p:cNvGrpSpPr>
          <p:nvPr/>
        </p:nvGrpSpPr>
        <p:grpSpPr bwMode="auto">
          <a:xfrm>
            <a:off x="7035809" y="1916373"/>
            <a:ext cx="319265" cy="1199801"/>
            <a:chOff x="6070600" y="2400300"/>
            <a:chExt cx="446617" cy="1866900"/>
          </a:xfrm>
        </p:grpSpPr>
        <p:sp>
          <p:nvSpPr>
            <p:cNvPr id="140328" name="Freeform 6"/>
            <p:cNvSpPr>
              <a:spLocks noChangeArrowheads="1"/>
            </p:cNvSpPr>
            <p:nvPr/>
          </p:nvSpPr>
          <p:spPr bwMode="auto">
            <a:xfrm>
              <a:off x="6070600" y="2400300"/>
              <a:ext cx="446617" cy="1866900"/>
            </a:xfrm>
            <a:custGeom>
              <a:avLst/>
              <a:gdLst>
                <a:gd name="T0" fmla="*/ 446617 w 446617"/>
                <a:gd name="T1" fmla="*/ 71967 h 1866900"/>
                <a:gd name="T2" fmla="*/ 345017 w 446617"/>
                <a:gd name="T3" fmla="*/ 8467 h 1866900"/>
                <a:gd name="T4" fmla="*/ 268817 w 446617"/>
                <a:gd name="T5" fmla="*/ 21167 h 1866900"/>
                <a:gd name="T6" fmla="*/ 205317 w 446617"/>
                <a:gd name="T7" fmla="*/ 46567 h 1866900"/>
                <a:gd name="T8" fmla="*/ 154517 w 446617"/>
                <a:gd name="T9" fmla="*/ 97367 h 1866900"/>
                <a:gd name="T10" fmla="*/ 91017 w 446617"/>
                <a:gd name="T11" fmla="*/ 249767 h 1866900"/>
                <a:gd name="T12" fmla="*/ 40217 w 446617"/>
                <a:gd name="T13" fmla="*/ 452967 h 1866900"/>
                <a:gd name="T14" fmla="*/ 2117 w 446617"/>
                <a:gd name="T15" fmla="*/ 1367367 h 1866900"/>
                <a:gd name="T16" fmla="*/ 27517 w 446617"/>
                <a:gd name="T17" fmla="*/ 1583267 h 1866900"/>
                <a:gd name="T18" fmla="*/ 91017 w 446617"/>
                <a:gd name="T19" fmla="*/ 1735667 h 1866900"/>
                <a:gd name="T20" fmla="*/ 205317 w 446617"/>
                <a:gd name="T21" fmla="*/ 1837267 h 1866900"/>
                <a:gd name="T22" fmla="*/ 306917 w 446617"/>
                <a:gd name="T23" fmla="*/ 1862667 h 1866900"/>
                <a:gd name="T24" fmla="*/ 421217 w 446617"/>
                <a:gd name="T25" fmla="*/ 1811867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9" name="Freeform 7"/>
            <p:cNvSpPr>
              <a:spLocks noChangeArrowheads="1"/>
            </p:cNvSpPr>
            <p:nvPr/>
          </p:nvSpPr>
          <p:spPr bwMode="auto">
            <a:xfrm>
              <a:off x="6146800" y="2514600"/>
              <a:ext cx="304800" cy="1676400"/>
            </a:xfrm>
            <a:custGeom>
              <a:avLst/>
              <a:gdLst>
                <a:gd name="T0" fmla="*/ 304800 w 446617"/>
                <a:gd name="T1" fmla="*/ 64623 h 1866900"/>
                <a:gd name="T2" fmla="*/ 235462 w 446617"/>
                <a:gd name="T3" fmla="*/ 7603 h 1866900"/>
                <a:gd name="T4" fmla="*/ 183458 w 446617"/>
                <a:gd name="T5" fmla="*/ 19007 h 1866900"/>
                <a:gd name="T6" fmla="*/ 140121 w 446617"/>
                <a:gd name="T7" fmla="*/ 41815 h 1866900"/>
                <a:gd name="T8" fmla="*/ 105452 w 446617"/>
                <a:gd name="T9" fmla="*/ 87432 h 1866900"/>
                <a:gd name="T10" fmla="*/ 62116 w 446617"/>
                <a:gd name="T11" fmla="*/ 224281 h 1866900"/>
                <a:gd name="T12" fmla="*/ 27447 w 446617"/>
                <a:gd name="T13" fmla="*/ 406746 h 1866900"/>
                <a:gd name="T14" fmla="*/ 1445 w 446617"/>
                <a:gd name="T15" fmla="*/ 1227840 h 1866900"/>
                <a:gd name="T16" fmla="*/ 18779 w 446617"/>
                <a:gd name="T17" fmla="*/ 1421709 h 1866900"/>
                <a:gd name="T18" fmla="*/ 62116 w 446617"/>
                <a:gd name="T19" fmla="*/ 1558558 h 1866900"/>
                <a:gd name="T20" fmla="*/ 140121 w 446617"/>
                <a:gd name="T21" fmla="*/ 1649791 h 1866900"/>
                <a:gd name="T22" fmla="*/ 209460 w 446617"/>
                <a:gd name="T23" fmla="*/ 1672599 h 1866900"/>
                <a:gd name="T24" fmla="*/ 287465 w 446617"/>
                <a:gd name="T25" fmla="*/ 1626983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Freeform 8"/>
            <p:cNvSpPr>
              <a:spLocks noChangeArrowheads="1"/>
            </p:cNvSpPr>
            <p:nvPr/>
          </p:nvSpPr>
          <p:spPr bwMode="auto">
            <a:xfrm>
              <a:off x="6223000" y="2590800"/>
              <a:ext cx="228600" cy="1524000"/>
            </a:xfrm>
            <a:custGeom>
              <a:avLst/>
              <a:gdLst>
                <a:gd name="T0" fmla="*/ 228600 w 446617"/>
                <a:gd name="T1" fmla="*/ 58749 h 1866900"/>
                <a:gd name="T2" fmla="*/ 176596 w 446617"/>
                <a:gd name="T3" fmla="*/ 6912 h 1866900"/>
                <a:gd name="T4" fmla="*/ 137593 w 446617"/>
                <a:gd name="T5" fmla="*/ 17279 h 1866900"/>
                <a:gd name="T6" fmla="*/ 105091 w 446617"/>
                <a:gd name="T7" fmla="*/ 38014 h 1866900"/>
                <a:gd name="T8" fmla="*/ 79089 w 446617"/>
                <a:gd name="T9" fmla="*/ 79483 h 1866900"/>
                <a:gd name="T10" fmla="*/ 46587 w 446617"/>
                <a:gd name="T11" fmla="*/ 203891 h 1866900"/>
                <a:gd name="T12" fmla="*/ 20585 w 446617"/>
                <a:gd name="T13" fmla="*/ 369769 h 1866900"/>
                <a:gd name="T14" fmla="*/ 1084 w 446617"/>
                <a:gd name="T15" fmla="*/ 1116218 h 1866900"/>
                <a:gd name="T16" fmla="*/ 14085 w 446617"/>
                <a:gd name="T17" fmla="*/ 1292463 h 1866900"/>
                <a:gd name="T18" fmla="*/ 46587 w 446617"/>
                <a:gd name="T19" fmla="*/ 1416871 h 1866900"/>
                <a:gd name="T20" fmla="*/ 105091 w 446617"/>
                <a:gd name="T21" fmla="*/ 1499810 h 1866900"/>
                <a:gd name="T22" fmla="*/ 157095 w 446617"/>
                <a:gd name="T23" fmla="*/ 1520544 h 1866900"/>
                <a:gd name="T24" fmla="*/ 215599 w 446617"/>
                <a:gd name="T25" fmla="*/ 1479075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0295" name="Straight Connector 12"/>
          <p:cNvCxnSpPr>
            <a:cxnSpLocks noChangeShapeType="1"/>
          </p:cNvCxnSpPr>
          <p:nvPr/>
        </p:nvCxnSpPr>
        <p:spPr bwMode="auto">
          <a:xfrm>
            <a:off x="7281223" y="3007101"/>
            <a:ext cx="899850" cy="7089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296" name="Freeform 15"/>
          <p:cNvSpPr>
            <a:spLocks noChangeArrowheads="1"/>
          </p:cNvSpPr>
          <p:nvPr/>
        </p:nvSpPr>
        <p:spPr bwMode="auto">
          <a:xfrm>
            <a:off x="8072001" y="1152864"/>
            <a:ext cx="439700" cy="2808624"/>
          </a:xfrm>
          <a:custGeom>
            <a:avLst/>
            <a:gdLst>
              <a:gd name="T0" fmla="*/ 275167 w 613834"/>
              <a:gd name="T1" fmla="*/ 25400 h 3924300"/>
              <a:gd name="T2" fmla="*/ 173567 w 613834"/>
              <a:gd name="T3" fmla="*/ 254000 h 3924300"/>
              <a:gd name="T4" fmla="*/ 84667 w 613834"/>
              <a:gd name="T5" fmla="*/ 647700 h 3924300"/>
              <a:gd name="T6" fmla="*/ 21167 w 613834"/>
              <a:gd name="T7" fmla="*/ 1130300 h 3924300"/>
              <a:gd name="T8" fmla="*/ 8467 w 613834"/>
              <a:gd name="T9" fmla="*/ 1638300 h 3924300"/>
              <a:gd name="T10" fmla="*/ 8467 w 613834"/>
              <a:gd name="T11" fmla="*/ 2311400 h 3924300"/>
              <a:gd name="T12" fmla="*/ 59267 w 613834"/>
              <a:gd name="T13" fmla="*/ 2997200 h 3924300"/>
              <a:gd name="T14" fmla="*/ 135467 w 613834"/>
              <a:gd name="T15" fmla="*/ 3492500 h 3924300"/>
              <a:gd name="T16" fmla="*/ 224367 w 613834"/>
              <a:gd name="T17" fmla="*/ 3784600 h 3924300"/>
              <a:gd name="T18" fmla="*/ 262467 w 613834"/>
              <a:gd name="T19" fmla="*/ 3848100 h 3924300"/>
              <a:gd name="T20" fmla="*/ 338667 w 613834"/>
              <a:gd name="T21" fmla="*/ 3911600 h 3924300"/>
              <a:gd name="T22" fmla="*/ 427567 w 613834"/>
              <a:gd name="T23" fmla="*/ 3771900 h 3924300"/>
              <a:gd name="T24" fmla="*/ 503767 w 613834"/>
              <a:gd name="T25" fmla="*/ 3492500 h 3924300"/>
              <a:gd name="T26" fmla="*/ 554567 w 613834"/>
              <a:gd name="T27" fmla="*/ 3073400 h 3924300"/>
              <a:gd name="T28" fmla="*/ 605367 w 613834"/>
              <a:gd name="T29" fmla="*/ 2489200 h 3924300"/>
              <a:gd name="T30" fmla="*/ 605367 w 613834"/>
              <a:gd name="T31" fmla="*/ 1727200 h 3924300"/>
              <a:gd name="T32" fmla="*/ 605367 w 613834"/>
              <a:gd name="T33" fmla="*/ 1244600 h 3924300"/>
              <a:gd name="T34" fmla="*/ 554567 w 613834"/>
              <a:gd name="T35" fmla="*/ 800100 h 3924300"/>
              <a:gd name="T36" fmla="*/ 503767 w 613834"/>
              <a:gd name="T37" fmla="*/ 406400 h 3924300"/>
              <a:gd name="T38" fmla="*/ 389467 w 613834"/>
              <a:gd name="T39" fmla="*/ 101600 h 3924300"/>
              <a:gd name="T40" fmla="*/ 275167 w 613834"/>
              <a:gd name="T41" fmla="*/ 25400 h 3924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3834"/>
              <a:gd name="T64" fmla="*/ 0 h 3924300"/>
              <a:gd name="T65" fmla="*/ 613834 w 613834"/>
              <a:gd name="T66" fmla="*/ 3924300 h 39243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3834" h="3924300">
                <a:moveTo>
                  <a:pt x="275167" y="25400"/>
                </a:moveTo>
                <a:cubicBezTo>
                  <a:pt x="239184" y="50800"/>
                  <a:pt x="205317" y="150283"/>
                  <a:pt x="173567" y="254000"/>
                </a:cubicBezTo>
                <a:cubicBezTo>
                  <a:pt x="141817" y="357717"/>
                  <a:pt x="110067" y="501650"/>
                  <a:pt x="84667" y="647700"/>
                </a:cubicBezTo>
                <a:cubicBezTo>
                  <a:pt x="59267" y="793750"/>
                  <a:pt x="33867" y="965200"/>
                  <a:pt x="21167" y="1130300"/>
                </a:cubicBezTo>
                <a:cubicBezTo>
                  <a:pt x="8467" y="1295400"/>
                  <a:pt x="10584" y="1441450"/>
                  <a:pt x="8467" y="1638300"/>
                </a:cubicBezTo>
                <a:cubicBezTo>
                  <a:pt x="6350" y="1835150"/>
                  <a:pt x="0" y="2084917"/>
                  <a:pt x="8467" y="2311400"/>
                </a:cubicBezTo>
                <a:cubicBezTo>
                  <a:pt x="16934" y="2537883"/>
                  <a:pt x="38100" y="2800350"/>
                  <a:pt x="59267" y="2997200"/>
                </a:cubicBezTo>
                <a:cubicBezTo>
                  <a:pt x="80434" y="3194050"/>
                  <a:pt x="107950" y="3361267"/>
                  <a:pt x="135467" y="3492500"/>
                </a:cubicBezTo>
                <a:cubicBezTo>
                  <a:pt x="162984" y="3623733"/>
                  <a:pt x="203200" y="3725333"/>
                  <a:pt x="224367" y="3784600"/>
                </a:cubicBezTo>
                <a:cubicBezTo>
                  <a:pt x="245534" y="3843867"/>
                  <a:pt x="243417" y="3826934"/>
                  <a:pt x="262467" y="3848100"/>
                </a:cubicBezTo>
                <a:cubicBezTo>
                  <a:pt x="281517" y="3869266"/>
                  <a:pt x="311150" y="3924300"/>
                  <a:pt x="338667" y="3911600"/>
                </a:cubicBezTo>
                <a:cubicBezTo>
                  <a:pt x="366184" y="3898900"/>
                  <a:pt x="400050" y="3841750"/>
                  <a:pt x="427567" y="3771900"/>
                </a:cubicBezTo>
                <a:cubicBezTo>
                  <a:pt x="455084" y="3702050"/>
                  <a:pt x="482600" y="3608917"/>
                  <a:pt x="503767" y="3492500"/>
                </a:cubicBezTo>
                <a:cubicBezTo>
                  <a:pt x="524934" y="3376083"/>
                  <a:pt x="537634" y="3240617"/>
                  <a:pt x="554567" y="3073400"/>
                </a:cubicBezTo>
                <a:cubicBezTo>
                  <a:pt x="571500" y="2906183"/>
                  <a:pt x="596900" y="2713567"/>
                  <a:pt x="605367" y="2489200"/>
                </a:cubicBezTo>
                <a:cubicBezTo>
                  <a:pt x="613834" y="2264833"/>
                  <a:pt x="605367" y="1727200"/>
                  <a:pt x="605367" y="1727200"/>
                </a:cubicBezTo>
                <a:cubicBezTo>
                  <a:pt x="605367" y="1519767"/>
                  <a:pt x="613834" y="1399117"/>
                  <a:pt x="605367" y="1244600"/>
                </a:cubicBezTo>
                <a:cubicBezTo>
                  <a:pt x="596900" y="1090083"/>
                  <a:pt x="571500" y="939800"/>
                  <a:pt x="554567" y="800100"/>
                </a:cubicBezTo>
                <a:cubicBezTo>
                  <a:pt x="537634" y="660400"/>
                  <a:pt x="531284" y="522817"/>
                  <a:pt x="503767" y="406400"/>
                </a:cubicBezTo>
                <a:cubicBezTo>
                  <a:pt x="476250" y="289983"/>
                  <a:pt x="425450" y="171450"/>
                  <a:pt x="389467" y="101600"/>
                </a:cubicBezTo>
                <a:cubicBezTo>
                  <a:pt x="353484" y="31750"/>
                  <a:pt x="311150" y="0"/>
                  <a:pt x="275167" y="254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40297" name="Straight Connector 18"/>
          <p:cNvCxnSpPr>
            <a:cxnSpLocks noChangeShapeType="1"/>
            <a:stCxn id="140305" idx="7"/>
            <a:endCxn id="140296" idx="10"/>
          </p:cNvCxnSpPr>
          <p:nvPr/>
        </p:nvCxnSpPr>
        <p:spPr bwMode="auto">
          <a:xfrm>
            <a:off x="7290312" y="3012782"/>
            <a:ext cx="1023694" cy="93961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8" name="Straight Connector 22"/>
          <p:cNvCxnSpPr>
            <a:cxnSpLocks noChangeShapeType="1"/>
          </p:cNvCxnSpPr>
          <p:nvPr/>
        </p:nvCxnSpPr>
        <p:spPr bwMode="auto">
          <a:xfrm>
            <a:off x="7199418" y="2788955"/>
            <a:ext cx="872582" cy="38175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9" name="Straight Connector 24"/>
          <p:cNvCxnSpPr>
            <a:cxnSpLocks noChangeShapeType="1"/>
          </p:cNvCxnSpPr>
          <p:nvPr/>
        </p:nvCxnSpPr>
        <p:spPr bwMode="auto">
          <a:xfrm>
            <a:off x="7199418" y="2516273"/>
            <a:ext cx="872582" cy="113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0" name="Straight Connector 26"/>
          <p:cNvCxnSpPr>
            <a:cxnSpLocks noChangeShapeType="1"/>
            <a:stCxn id="140305" idx="3"/>
          </p:cNvCxnSpPr>
          <p:nvPr/>
        </p:nvCxnSpPr>
        <p:spPr bwMode="auto">
          <a:xfrm flipV="1">
            <a:off x="7211917" y="1916373"/>
            <a:ext cx="860084" cy="41243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1" name="Straight Connector 28"/>
          <p:cNvCxnSpPr>
            <a:cxnSpLocks noChangeShapeType="1"/>
            <a:stCxn id="140305" idx="2"/>
          </p:cNvCxnSpPr>
          <p:nvPr/>
        </p:nvCxnSpPr>
        <p:spPr bwMode="auto">
          <a:xfrm flipV="1">
            <a:off x="7230096" y="1480082"/>
            <a:ext cx="896441" cy="6851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2" name="Straight Connector 30"/>
          <p:cNvCxnSpPr>
            <a:cxnSpLocks noChangeShapeType="1"/>
            <a:endCxn id="140296" idx="0"/>
          </p:cNvCxnSpPr>
          <p:nvPr/>
        </p:nvCxnSpPr>
        <p:spPr bwMode="auto">
          <a:xfrm flipV="1">
            <a:off x="7308491" y="1171042"/>
            <a:ext cx="960068" cy="85440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303" name="Freeform 31"/>
          <p:cNvSpPr>
            <a:spLocks noChangeArrowheads="1"/>
          </p:cNvSpPr>
          <p:nvPr/>
        </p:nvSpPr>
        <p:spPr bwMode="auto">
          <a:xfrm>
            <a:off x="6435909" y="2952565"/>
            <a:ext cx="599900" cy="1386133"/>
          </a:xfrm>
          <a:custGeom>
            <a:avLst/>
            <a:gdLst>
              <a:gd name="T0" fmla="*/ 813452 w 824442"/>
              <a:gd name="T1" fmla="*/ 0 h 1936750"/>
              <a:gd name="T2" fmla="*/ 813452 w 824442"/>
              <a:gd name="T3" fmla="*/ 654050 h 1936750"/>
              <a:gd name="T4" fmla="*/ 664965 w 824442"/>
              <a:gd name="T5" fmla="*/ 1257300 h 1936750"/>
              <a:gd name="T6" fmla="*/ 361534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4" name="Freeform 32"/>
          <p:cNvSpPr>
            <a:spLocks noChangeArrowheads="1"/>
          </p:cNvSpPr>
          <p:nvPr/>
        </p:nvSpPr>
        <p:spPr bwMode="auto">
          <a:xfrm>
            <a:off x="6872200" y="3116174"/>
            <a:ext cx="545364" cy="1386133"/>
          </a:xfrm>
          <a:custGeom>
            <a:avLst/>
            <a:gdLst>
              <a:gd name="T0" fmla="*/ 739502 w 824442"/>
              <a:gd name="T1" fmla="*/ 0 h 1936750"/>
              <a:gd name="T2" fmla="*/ 739502 w 824442"/>
              <a:gd name="T3" fmla="*/ 654050 h 1936750"/>
              <a:gd name="T4" fmla="*/ 604513 w 824442"/>
              <a:gd name="T5" fmla="*/ 1257300 h 1936750"/>
              <a:gd name="T6" fmla="*/ 328667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5" name="Freeform 34"/>
          <p:cNvSpPr>
            <a:spLocks noChangeArrowheads="1"/>
          </p:cNvSpPr>
          <p:nvPr/>
        </p:nvSpPr>
        <p:spPr bwMode="auto">
          <a:xfrm>
            <a:off x="7203963" y="2019766"/>
            <a:ext cx="98848" cy="993017"/>
          </a:xfrm>
          <a:custGeom>
            <a:avLst/>
            <a:gdLst>
              <a:gd name="T0" fmla="*/ 136878 w 136878"/>
              <a:gd name="T1" fmla="*/ 0 h 1388534"/>
              <a:gd name="T2" fmla="*/ 77612 w 136878"/>
              <a:gd name="T3" fmla="*/ 50800 h 1388534"/>
              <a:gd name="T4" fmla="*/ 35278 w 136878"/>
              <a:gd name="T5" fmla="*/ 203200 h 1388534"/>
              <a:gd name="T6" fmla="*/ 9878 w 136878"/>
              <a:gd name="T7" fmla="*/ 431800 h 1388534"/>
              <a:gd name="T8" fmla="*/ 1412 w 136878"/>
              <a:gd name="T9" fmla="*/ 872067 h 1388534"/>
              <a:gd name="T10" fmla="*/ 9878 w 136878"/>
              <a:gd name="T11" fmla="*/ 1159934 h 1388534"/>
              <a:gd name="T12" fmla="*/ 60678 w 136878"/>
              <a:gd name="T13" fmla="*/ 1337734 h 1388534"/>
              <a:gd name="T14" fmla="*/ 119945 w 136878"/>
              <a:gd name="T15" fmla="*/ 1388534 h 1388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878"/>
              <a:gd name="T25" fmla="*/ 0 h 1388534"/>
              <a:gd name="T26" fmla="*/ 136878 w 136878"/>
              <a:gd name="T27" fmla="*/ 1388534 h 1388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878" h="1388534">
                <a:moveTo>
                  <a:pt x="136878" y="0"/>
                </a:moveTo>
                <a:cubicBezTo>
                  <a:pt x="115711" y="8466"/>
                  <a:pt x="94545" y="16933"/>
                  <a:pt x="77612" y="50800"/>
                </a:cubicBezTo>
                <a:cubicBezTo>
                  <a:pt x="60679" y="84667"/>
                  <a:pt x="46567" y="139700"/>
                  <a:pt x="35278" y="203200"/>
                </a:cubicBezTo>
                <a:cubicBezTo>
                  <a:pt x="23989" y="266700"/>
                  <a:pt x="15522" y="320322"/>
                  <a:pt x="9878" y="431800"/>
                </a:cubicBezTo>
                <a:cubicBezTo>
                  <a:pt x="4234" y="543278"/>
                  <a:pt x="1412" y="750711"/>
                  <a:pt x="1412" y="872067"/>
                </a:cubicBezTo>
                <a:cubicBezTo>
                  <a:pt x="1412" y="993423"/>
                  <a:pt x="0" y="1082323"/>
                  <a:pt x="9878" y="1159934"/>
                </a:cubicBezTo>
                <a:cubicBezTo>
                  <a:pt x="19756" y="1237545"/>
                  <a:pt x="42334" y="1299634"/>
                  <a:pt x="60678" y="1337734"/>
                </a:cubicBezTo>
                <a:cubicBezTo>
                  <a:pt x="79022" y="1375834"/>
                  <a:pt x="119945" y="1388534"/>
                  <a:pt x="119945" y="13885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6" name="Freeform 41"/>
          <p:cNvSpPr>
            <a:spLocks noChangeArrowheads="1"/>
          </p:cNvSpPr>
          <p:nvPr/>
        </p:nvSpPr>
        <p:spPr bwMode="auto">
          <a:xfrm>
            <a:off x="6996043" y="1865246"/>
            <a:ext cx="379483" cy="1287285"/>
          </a:xfrm>
          <a:custGeom>
            <a:avLst/>
            <a:gdLst>
              <a:gd name="T0" fmla="*/ 529166 w 529166"/>
              <a:gd name="T1" fmla="*/ 105834 h 1799167"/>
              <a:gd name="T2" fmla="*/ 419100 w 529166"/>
              <a:gd name="T3" fmla="*/ 12700 h 1799167"/>
              <a:gd name="T4" fmla="*/ 309033 w 529166"/>
              <a:gd name="T5" fmla="*/ 29634 h 1799167"/>
              <a:gd name="T6" fmla="*/ 173566 w 529166"/>
              <a:gd name="T7" fmla="*/ 97367 h 1799167"/>
              <a:gd name="T8" fmla="*/ 97366 w 529166"/>
              <a:gd name="T9" fmla="*/ 258234 h 1799167"/>
              <a:gd name="T10" fmla="*/ 29633 w 529166"/>
              <a:gd name="T11" fmla="*/ 486834 h 1799167"/>
              <a:gd name="T12" fmla="*/ 4233 w 529166"/>
              <a:gd name="T13" fmla="*/ 867834 h 1799167"/>
              <a:gd name="T14" fmla="*/ 4233 w 529166"/>
              <a:gd name="T15" fmla="*/ 1155700 h 1799167"/>
              <a:gd name="T16" fmla="*/ 21166 w 529166"/>
              <a:gd name="T17" fmla="*/ 1443567 h 1799167"/>
              <a:gd name="T18" fmla="*/ 71966 w 529166"/>
              <a:gd name="T19" fmla="*/ 1604434 h 1799167"/>
              <a:gd name="T20" fmla="*/ 182033 w 529166"/>
              <a:gd name="T21" fmla="*/ 1748367 h 1799167"/>
              <a:gd name="T22" fmla="*/ 342900 w 529166"/>
              <a:gd name="T23" fmla="*/ 1799167 h 1799167"/>
              <a:gd name="T24" fmla="*/ 486833 w 529166"/>
              <a:gd name="T25" fmla="*/ 1748367 h 1799167"/>
              <a:gd name="T26" fmla="*/ 512233 w 529166"/>
              <a:gd name="T27" fmla="*/ 1706034 h 1799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9166"/>
              <a:gd name="T43" fmla="*/ 0 h 1799167"/>
              <a:gd name="T44" fmla="*/ 529166 w 529166"/>
              <a:gd name="T45" fmla="*/ 1799167 h 1799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9166" h="1799167">
                <a:moveTo>
                  <a:pt x="529166" y="105834"/>
                </a:moveTo>
                <a:cubicBezTo>
                  <a:pt x="492477" y="65617"/>
                  <a:pt x="455789" y="25400"/>
                  <a:pt x="419100" y="12700"/>
                </a:cubicBezTo>
                <a:cubicBezTo>
                  <a:pt x="382411" y="0"/>
                  <a:pt x="349955" y="15523"/>
                  <a:pt x="309033" y="29634"/>
                </a:cubicBezTo>
                <a:cubicBezTo>
                  <a:pt x="268111" y="43745"/>
                  <a:pt x="208844" y="59267"/>
                  <a:pt x="173566" y="97367"/>
                </a:cubicBezTo>
                <a:cubicBezTo>
                  <a:pt x="138288" y="135467"/>
                  <a:pt x="121355" y="193323"/>
                  <a:pt x="97366" y="258234"/>
                </a:cubicBezTo>
                <a:cubicBezTo>
                  <a:pt x="73377" y="323145"/>
                  <a:pt x="45155" y="385234"/>
                  <a:pt x="29633" y="486834"/>
                </a:cubicBezTo>
                <a:cubicBezTo>
                  <a:pt x="14111" y="588434"/>
                  <a:pt x="8466" y="756356"/>
                  <a:pt x="4233" y="867834"/>
                </a:cubicBezTo>
                <a:cubicBezTo>
                  <a:pt x="0" y="979312"/>
                  <a:pt x="1411" y="1059745"/>
                  <a:pt x="4233" y="1155700"/>
                </a:cubicBezTo>
                <a:cubicBezTo>
                  <a:pt x="7055" y="1251655"/>
                  <a:pt x="9877" y="1368778"/>
                  <a:pt x="21166" y="1443567"/>
                </a:cubicBezTo>
                <a:cubicBezTo>
                  <a:pt x="32455" y="1518356"/>
                  <a:pt x="45155" y="1553634"/>
                  <a:pt x="71966" y="1604434"/>
                </a:cubicBezTo>
                <a:cubicBezTo>
                  <a:pt x="98777" y="1655234"/>
                  <a:pt x="136877" y="1715911"/>
                  <a:pt x="182033" y="1748367"/>
                </a:cubicBezTo>
                <a:cubicBezTo>
                  <a:pt x="227189" y="1780823"/>
                  <a:pt x="292100" y="1799167"/>
                  <a:pt x="342900" y="1799167"/>
                </a:cubicBezTo>
                <a:cubicBezTo>
                  <a:pt x="393700" y="1799167"/>
                  <a:pt x="458611" y="1763889"/>
                  <a:pt x="486833" y="1748367"/>
                </a:cubicBezTo>
                <a:cubicBezTo>
                  <a:pt x="515055" y="1732845"/>
                  <a:pt x="513644" y="1719439"/>
                  <a:pt x="512233" y="17060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9" name="TextBox 44"/>
          <p:cNvSpPr txBox="1">
            <a:spLocks noChangeArrowheads="1"/>
          </p:cNvSpPr>
          <p:nvPr/>
        </p:nvSpPr>
        <p:spPr bwMode="auto">
          <a:xfrm>
            <a:off x="6101874" y="2461737"/>
            <a:ext cx="298815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N</a:t>
            </a:r>
          </a:p>
        </p:txBody>
      </p:sp>
      <p:sp>
        <p:nvSpPr>
          <p:cNvPr id="140310" name="TextBox 45"/>
          <p:cNvSpPr txBox="1">
            <a:spLocks noChangeArrowheads="1"/>
          </p:cNvSpPr>
          <p:nvPr/>
        </p:nvSpPr>
        <p:spPr bwMode="auto">
          <a:xfrm>
            <a:off x="5481522" y="2461737"/>
            <a:ext cx="244278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S</a:t>
            </a:r>
          </a:p>
        </p:txBody>
      </p:sp>
      <p:cxnSp>
        <p:nvCxnSpPr>
          <p:cNvPr id="140311" name="Straight Arrow Connector 50"/>
          <p:cNvCxnSpPr>
            <a:cxnSpLocks noChangeShapeType="1"/>
          </p:cNvCxnSpPr>
          <p:nvPr/>
        </p:nvCxnSpPr>
        <p:spPr bwMode="auto">
          <a:xfrm rot="5400000">
            <a:off x="8180506" y="1043223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2" name="Straight Arrow Connector 51"/>
          <p:cNvCxnSpPr>
            <a:cxnSpLocks noChangeShapeType="1"/>
          </p:cNvCxnSpPr>
          <p:nvPr/>
        </p:nvCxnSpPr>
        <p:spPr bwMode="auto">
          <a:xfrm rot="10800000" flipV="1">
            <a:off x="8398083" y="1207400"/>
            <a:ext cx="219281" cy="1090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3" name="Straight Arrow Connector 53"/>
          <p:cNvCxnSpPr>
            <a:cxnSpLocks noChangeShapeType="1"/>
          </p:cNvCxnSpPr>
          <p:nvPr/>
        </p:nvCxnSpPr>
        <p:spPr bwMode="auto">
          <a:xfrm rot="10800000" flipV="1">
            <a:off x="8453755" y="1589155"/>
            <a:ext cx="218146" cy="545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4" name="Straight Arrow Connector 55"/>
          <p:cNvCxnSpPr>
            <a:cxnSpLocks noChangeShapeType="1"/>
          </p:cNvCxnSpPr>
          <p:nvPr/>
        </p:nvCxnSpPr>
        <p:spPr bwMode="auto">
          <a:xfrm rot="10800000">
            <a:off x="8508292" y="2079982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5" name="Straight Arrow Connector 57"/>
          <p:cNvCxnSpPr>
            <a:cxnSpLocks noChangeShapeType="1"/>
          </p:cNvCxnSpPr>
          <p:nvPr/>
        </p:nvCxnSpPr>
        <p:spPr bwMode="auto">
          <a:xfrm rot="10800000">
            <a:off x="8508292" y="2461737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6" name="Straight Arrow Connector 58"/>
          <p:cNvCxnSpPr>
            <a:cxnSpLocks noChangeShapeType="1"/>
          </p:cNvCxnSpPr>
          <p:nvPr/>
        </p:nvCxnSpPr>
        <p:spPr bwMode="auto">
          <a:xfrm rot="16200000" flipV="1">
            <a:off x="8181642" y="4043861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7" name="Straight Arrow Connector 59"/>
          <p:cNvCxnSpPr>
            <a:cxnSpLocks noChangeShapeType="1"/>
          </p:cNvCxnSpPr>
          <p:nvPr/>
        </p:nvCxnSpPr>
        <p:spPr bwMode="auto">
          <a:xfrm rot="10800000">
            <a:off x="8399219" y="3771747"/>
            <a:ext cx="218146" cy="1079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8" name="Straight Arrow Connector 60"/>
          <p:cNvCxnSpPr>
            <a:cxnSpLocks noChangeShapeType="1"/>
          </p:cNvCxnSpPr>
          <p:nvPr/>
        </p:nvCxnSpPr>
        <p:spPr bwMode="auto">
          <a:xfrm rot="10800000">
            <a:off x="8454892" y="3444528"/>
            <a:ext cx="217009" cy="53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9" name="Straight Arrow Connector 61"/>
          <p:cNvCxnSpPr>
            <a:cxnSpLocks noChangeShapeType="1"/>
          </p:cNvCxnSpPr>
          <p:nvPr/>
        </p:nvCxnSpPr>
        <p:spPr bwMode="auto">
          <a:xfrm rot="10800000" flipV="1">
            <a:off x="8509428" y="3007101"/>
            <a:ext cx="162473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40320" name="Group 79"/>
          <p:cNvGrpSpPr>
            <a:grpSpLocks/>
          </p:cNvGrpSpPr>
          <p:nvPr/>
        </p:nvGrpSpPr>
        <p:grpSpPr bwMode="auto">
          <a:xfrm flipH="1">
            <a:off x="7908392" y="1207400"/>
            <a:ext cx="273818" cy="2672283"/>
            <a:chOff x="8126412" y="1676400"/>
            <a:chExt cx="382588" cy="3733800"/>
          </a:xfrm>
        </p:grpSpPr>
        <p:cxnSp>
          <p:nvCxnSpPr>
            <p:cNvPr id="140321" name="Straight Arrow Connector 72"/>
            <p:cNvCxnSpPr>
              <a:cxnSpLocks noChangeShapeType="1"/>
            </p:cNvCxnSpPr>
            <p:nvPr/>
          </p:nvCxnSpPr>
          <p:spPr bwMode="auto">
            <a:xfrm rot="10800000" flipV="1">
              <a:off x="8126412" y="1676400"/>
              <a:ext cx="306388" cy="1524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2" name="Straight Arrow Connector 73"/>
            <p:cNvCxnSpPr>
              <a:cxnSpLocks noChangeShapeType="1"/>
            </p:cNvCxnSpPr>
            <p:nvPr/>
          </p:nvCxnSpPr>
          <p:spPr bwMode="auto">
            <a:xfrm rot="10800000" flipV="1">
              <a:off x="8204200" y="2209800"/>
              <a:ext cx="304800" cy="762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3" name="Straight Arrow Connector 74"/>
            <p:cNvCxnSpPr>
              <a:cxnSpLocks noChangeShapeType="1"/>
            </p:cNvCxnSpPr>
            <p:nvPr/>
          </p:nvCxnSpPr>
          <p:spPr bwMode="auto">
            <a:xfrm rot="10800000">
              <a:off x="8280400" y="28956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4" name="Straight Arrow Connector 75"/>
            <p:cNvCxnSpPr>
              <a:cxnSpLocks noChangeShapeType="1"/>
            </p:cNvCxnSpPr>
            <p:nvPr/>
          </p:nvCxnSpPr>
          <p:spPr bwMode="auto">
            <a:xfrm rot="10800000">
              <a:off x="8280400" y="34290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5" name="Straight Arrow Connector 76"/>
            <p:cNvCxnSpPr>
              <a:cxnSpLocks noChangeShapeType="1"/>
            </p:cNvCxnSpPr>
            <p:nvPr/>
          </p:nvCxnSpPr>
          <p:spPr bwMode="auto">
            <a:xfrm rot="10800000">
              <a:off x="8128000" y="5259388"/>
              <a:ext cx="304800" cy="1508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6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8205788" y="4802188"/>
              <a:ext cx="303212" cy="746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7" name="Straight Arrow Connector 78"/>
            <p:cNvCxnSpPr>
              <a:cxnSpLocks noChangeShapeType="1"/>
            </p:cNvCxnSpPr>
            <p:nvPr/>
          </p:nvCxnSpPr>
          <p:spPr bwMode="auto">
            <a:xfrm rot="10800000" flipV="1">
              <a:off x="8281988" y="4191000"/>
              <a:ext cx="22701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49.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4" name="Straight Connector 3"/>
          <p:cNvCxnSpPr>
            <a:stCxn id="140303" idx="2"/>
          </p:cNvCxnSpPr>
          <p:nvPr/>
        </p:nvCxnSpPr>
        <p:spPr>
          <a:xfrm flipH="1">
            <a:off x="6708775" y="3852415"/>
            <a:ext cx="210992" cy="109073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872200" y="3852415"/>
            <a:ext cx="47567" cy="224285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76317"/>
              </p:ext>
            </p:extLst>
          </p:nvPr>
        </p:nvGraphicFramePr>
        <p:xfrm>
          <a:off x="6262688" y="3852415"/>
          <a:ext cx="4460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904" name="Equation" r:id="rId3" imgW="266700" imgH="228600" progId="Equation.DSMT4">
                  <p:embed/>
                </p:oleObj>
              </mc:Choice>
              <mc:Fallback>
                <p:oleObj name="Equation" r:id="rId3" imgW="266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2688" y="3852415"/>
                        <a:ext cx="4460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49"/>
          <p:cNvSpPr txBox="1">
            <a:spLocks noChangeArrowheads="1"/>
          </p:cNvSpPr>
          <p:nvPr/>
        </p:nvSpPr>
        <p:spPr bwMode="auto">
          <a:xfrm>
            <a:off x="662940" y="440055"/>
            <a:ext cx="4818582" cy="162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ii.) With the current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moving in the direction noted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induced magnetic field </a:t>
            </a:r>
            <a:r>
              <a:rPr lang="en-US" sz="2000" dirty="0">
                <a:latin typeface="Times New Roman"/>
                <a:cs typeface="Times New Roman"/>
              </a:rPr>
              <a:t>in the coil (alternate right-hand rule) will leave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side of the coil closest to the permanent magnet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North Pole </a:t>
            </a:r>
            <a:r>
              <a:rPr lang="en-US" sz="2000" dirty="0">
                <a:latin typeface="Times New Roman"/>
                <a:cs typeface="Times New Roman"/>
              </a:rPr>
              <a:t>(see sketch).</a:t>
            </a: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320040" y="2220277"/>
            <a:ext cx="4912360" cy="254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c.)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north pole </a:t>
            </a:r>
            <a:r>
              <a:rPr lang="en-US" sz="2000" dirty="0">
                <a:latin typeface="Times New Roman"/>
                <a:cs typeface="Times New Roman"/>
              </a:rPr>
              <a:t>of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permanent magnet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will interact </a:t>
            </a:r>
            <a:r>
              <a:rPr lang="en-US" sz="2000" dirty="0">
                <a:latin typeface="Times New Roman"/>
                <a:cs typeface="Times New Roman"/>
              </a:rPr>
              <a:t>with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induced north pole of the current carrying coil</a:t>
            </a:r>
            <a:r>
              <a:rPr lang="en-US" sz="2000" dirty="0">
                <a:latin typeface="Times New Roman"/>
                <a:cs typeface="Times New Roman"/>
              </a:rPr>
              <a:t>, and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net effect will be a repulsion </a:t>
            </a:r>
            <a:r>
              <a:rPr lang="en-US" sz="2000" dirty="0">
                <a:latin typeface="Times New Roman"/>
                <a:cs typeface="Times New Roman"/>
              </a:rPr>
              <a:t>experienced by both the coil AND the cone.  As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cone is fixed 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it’s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outside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edge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this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flex the cone outward </a:t>
            </a:r>
            <a:r>
              <a:rPr lang="en-US" sz="2000" dirty="0">
                <a:latin typeface="Times New Roman"/>
                <a:cs typeface="Times New Roman"/>
              </a:rPr>
              <a:t>with the amount of flex being dependent upon the size of the current at the given instant.</a:t>
            </a:r>
          </a:p>
        </p:txBody>
      </p:sp>
      <p:sp>
        <p:nvSpPr>
          <p:cNvPr id="61" name="TextBox 54"/>
          <p:cNvSpPr txBox="1">
            <a:spLocks noChangeArrowheads="1"/>
          </p:cNvSpPr>
          <p:nvPr/>
        </p:nvSpPr>
        <p:spPr bwMode="auto">
          <a:xfrm>
            <a:off x="320040" y="4984115"/>
            <a:ext cx="836676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d.)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As 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cone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flexes outward</a:t>
            </a:r>
            <a:r>
              <a:rPr lang="en-US" sz="2000" dirty="0">
                <a:latin typeface="Times New Roman"/>
                <a:cs typeface="Times New Roman"/>
              </a:rPr>
              <a:t>, it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compress air into a high pressure region</a:t>
            </a:r>
            <a:r>
              <a:rPr lang="en-US" sz="2000" dirty="0">
                <a:latin typeface="Times New Roman"/>
                <a:cs typeface="Times New Roman"/>
              </a:rPr>
              <a:t>.  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pressure ridge </a:t>
            </a:r>
            <a:r>
              <a:rPr lang="en-US" sz="2000" dirty="0" smtClean="0">
                <a:latin typeface="Times New Roman"/>
                <a:cs typeface="Times New Roman"/>
              </a:rPr>
              <a:t>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travel away </a:t>
            </a:r>
            <a:r>
              <a:rPr lang="en-US" sz="2000" dirty="0">
                <a:latin typeface="Times New Roman"/>
                <a:cs typeface="Times New Roman"/>
              </a:rPr>
              <a:t>from the cone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approximately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330 m/s</a:t>
            </a:r>
            <a:r>
              <a:rPr lang="en-US" sz="2000" dirty="0">
                <a:latin typeface="Times New Roman"/>
                <a:cs typeface="Times New Roman"/>
              </a:rPr>
              <a:t>, or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speed of sound in air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3" name="TextBox 52"/>
          <p:cNvSpPr txBox="1">
            <a:spLocks noChangeArrowheads="1"/>
          </p:cNvSpPr>
          <p:nvPr/>
        </p:nvSpPr>
        <p:spPr bwMode="auto">
          <a:xfrm>
            <a:off x="6674718" y="2400126"/>
            <a:ext cx="393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87411" y="2243089"/>
            <a:ext cx="205740" cy="274320"/>
            <a:chOff x="6476727" y="698671"/>
            <a:chExt cx="205740" cy="274320"/>
          </a:xfrm>
        </p:grpSpPr>
        <p:cxnSp>
          <p:nvCxnSpPr>
            <p:cNvPr id="64" name="Straight Connector 46"/>
            <p:cNvCxnSpPr>
              <a:cxnSpLocks noChangeShapeType="1"/>
            </p:cNvCxnSpPr>
            <p:nvPr/>
          </p:nvCxnSpPr>
          <p:spPr bwMode="auto">
            <a:xfrm rot="5400000">
              <a:off x="6408147" y="767251"/>
              <a:ext cx="274320" cy="1371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5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6511017" y="801541"/>
              <a:ext cx="274320" cy="685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6" name="TextBox 55"/>
          <p:cNvSpPr txBox="1">
            <a:spLocks noChangeArrowheads="1"/>
          </p:cNvSpPr>
          <p:nvPr/>
        </p:nvSpPr>
        <p:spPr bwMode="auto">
          <a:xfrm>
            <a:off x="7188511" y="2193936"/>
            <a:ext cx="1268730" cy="63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cone (flexes out)</a:t>
            </a:r>
          </a:p>
        </p:txBody>
      </p:sp>
    </p:spTree>
    <p:extLst>
      <p:ext uri="{BB962C8B-B14F-4D97-AF65-F5344CB8AC3E}">
        <p14:creationId xmlns:p14="http://schemas.microsoft.com/office/powerpoint/2010/main" val="1583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909763" y="2878664"/>
            <a:ext cx="7239000" cy="1566336"/>
            <a:chOff x="1231900" y="4102096"/>
            <a:chExt cx="7239000" cy="1566336"/>
          </a:xfrm>
        </p:grpSpPr>
        <p:grpSp>
          <p:nvGrpSpPr>
            <p:cNvPr id="33" name="Group 32"/>
            <p:cNvGrpSpPr/>
            <p:nvPr/>
          </p:nvGrpSpPr>
          <p:grpSpPr>
            <a:xfrm>
              <a:off x="1231900" y="4102098"/>
              <a:ext cx="7239000" cy="1566334"/>
              <a:chOff x="1367278" y="5219700"/>
              <a:chExt cx="6798827" cy="448732"/>
            </a:xfrm>
          </p:grpSpPr>
          <p:sp>
            <p:nvSpPr>
              <p:cNvPr id="36" name="Rectangle 4"/>
              <p:cNvSpPr>
                <a:spLocks noChangeArrowheads="1"/>
              </p:cNvSpPr>
              <p:nvPr/>
            </p:nvSpPr>
            <p:spPr bwMode="auto">
              <a:xfrm rot="16200000">
                <a:off x="4659801" y="2168477"/>
                <a:ext cx="20743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 rot="5400000" flipV="1">
                <a:off x="4655566" y="1937762"/>
                <a:ext cx="22860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1231900" y="4102096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31900" y="5668431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In the frame of reference </a:t>
            </a:r>
            <a:r>
              <a:rPr lang="en-US" sz="2000" dirty="0">
                <a:latin typeface="Times New Roman"/>
                <a:cs typeface="Times New Roman"/>
              </a:rPr>
              <a:t>attached to     </a:t>
            </a:r>
            <a:r>
              <a:rPr lang="en-US" sz="2000" dirty="0" smtClean="0">
                <a:latin typeface="Times New Roman"/>
                <a:cs typeface="Times New Roman"/>
              </a:rPr>
              <a:t>,    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not moving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latin typeface="Times New Roman"/>
                <a:cs typeface="Times New Roman"/>
              </a:rPr>
              <a:t>What’</a:t>
            </a:r>
            <a:r>
              <a:rPr lang="en-US" altLang="ja-JP" sz="2000" dirty="0" smtClean="0">
                <a:latin typeface="Times New Roman"/>
                <a:cs typeface="Times New Roman"/>
              </a:rPr>
              <a:t>s </a:t>
            </a:r>
            <a:r>
              <a:rPr lang="en-US" altLang="ja-JP" sz="2000" dirty="0">
                <a:latin typeface="Times New Roman"/>
                <a:cs typeface="Times New Roman"/>
              </a:rPr>
              <a:t>more, as far as   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>
                <a:latin typeface="Times New Roman"/>
                <a:cs typeface="Times New Roman"/>
              </a:rPr>
              <a:t>concerned,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both the electrons and the wire are seen to be moving to the left with velocity  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and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protons are seen to be moving to the left with velocity           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     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>
                <a:latin typeface="Times New Roman"/>
                <a:cs typeface="Times New Roman"/>
              </a:rPr>
              <a:t>sketch below show all of this.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 flipH="1">
            <a:off x="1066800" y="33528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2732088" y="3048000"/>
            <a:ext cx="395287" cy="457200"/>
            <a:chOff x="432" y="2544"/>
            <a:chExt cx="249" cy="288"/>
          </a:xfrm>
        </p:grpSpPr>
        <p:sp>
          <p:nvSpPr>
            <p:cNvPr id="18455" name="Text Box 6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e</a:t>
              </a:r>
              <a:endParaRPr lang="en-US" sz="1400" dirty="0"/>
            </a:p>
          </p:txBody>
        </p:sp>
        <p:sp>
          <p:nvSpPr>
            <p:cNvPr id="18456" name="Text Box 7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2778125" y="3810000"/>
            <a:ext cx="439738" cy="401638"/>
            <a:chOff x="432" y="2976"/>
            <a:chExt cx="277" cy="253"/>
          </a:xfrm>
        </p:grpSpPr>
        <p:sp>
          <p:nvSpPr>
            <p:cNvPr id="18453" name="Text Box 9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8454" name="Text Box 10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sp>
        <p:nvSpPr>
          <p:cNvPr id="18438" name="Oval 11"/>
          <p:cNvSpPr>
            <a:spLocks noChangeArrowheads="1"/>
          </p:cNvSpPr>
          <p:nvPr/>
        </p:nvSpPr>
        <p:spPr bwMode="auto">
          <a:xfrm>
            <a:off x="5181600" y="2586038"/>
            <a:ext cx="152400" cy="152400"/>
          </a:xfrm>
          <a:prstGeom prst="ellipse">
            <a:avLst/>
          </a:prstGeom>
          <a:solidFill>
            <a:srgbClr val="FF12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9" name="Object 2"/>
          <p:cNvGraphicFramePr>
            <a:graphicFrameLocks noChangeAspect="1"/>
          </p:cNvGraphicFramePr>
          <p:nvPr/>
        </p:nvGraphicFramePr>
        <p:xfrm>
          <a:off x="4800600" y="2286000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27" name="Equation" r:id="rId3" imgW="190500" imgH="203200" progId="Equation.DSMT4">
                  <p:embed/>
                </p:oleObj>
              </mc:Choice>
              <mc:Fallback>
                <p:oleObj name="Equation" r:id="rId3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86000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918702"/>
              </p:ext>
            </p:extLst>
          </p:nvPr>
        </p:nvGraphicFramePr>
        <p:xfrm>
          <a:off x="1143000" y="2895600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28" name="Equation" r:id="rId5" imgW="177800" imgH="228600" progId="Equation.DSMT4">
                  <p:embed/>
                </p:oleObj>
              </mc:Choice>
              <mc:Fallback>
                <p:oleObj name="Equation" r:id="rId5" imgW="17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333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228600" y="24384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electron and wire velocity: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84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195873"/>
              </p:ext>
            </p:extLst>
          </p:nvPr>
        </p:nvGraphicFramePr>
        <p:xfrm>
          <a:off x="347663" y="749300"/>
          <a:ext cx="315516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29" name="Equation" r:id="rId7" imgW="190500" imgH="203200" progId="Equation.DSMT4">
                  <p:embed/>
                </p:oleObj>
              </mc:Choice>
              <mc:Fallback>
                <p:oleObj name="Equation" r:id="rId7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749300"/>
                        <a:ext cx="315516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201976"/>
              </p:ext>
            </p:extLst>
          </p:nvPr>
        </p:nvGraphicFramePr>
        <p:xfrm>
          <a:off x="1730375" y="1041400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30" name="Equation" r:id="rId9" imgW="177800" imgH="228600" progId="Equation.DSMT4">
                  <p:embed/>
                </p:oleObj>
              </mc:Choice>
              <mc:Fallback>
                <p:oleObj name="Equation" r:id="rId9" imgW="17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1041400"/>
                        <a:ext cx="333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71115"/>
              </p:ext>
            </p:extLst>
          </p:nvPr>
        </p:nvGraphicFramePr>
        <p:xfrm>
          <a:off x="377825" y="1333500"/>
          <a:ext cx="904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31" name="Equation" r:id="rId11" imgW="482600" imgH="228600" progId="Equation.DSMT4">
                  <p:embed/>
                </p:oleObj>
              </mc:Choice>
              <mc:Fallback>
                <p:oleObj name="Equation" r:id="rId11" imgW="4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333500"/>
                        <a:ext cx="9048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Line 20"/>
          <p:cNvSpPr>
            <a:spLocks noChangeShapeType="1"/>
          </p:cNvSpPr>
          <p:nvPr/>
        </p:nvSpPr>
        <p:spPr bwMode="auto">
          <a:xfrm flipH="1">
            <a:off x="381000" y="4038600"/>
            <a:ext cx="237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21"/>
          <p:cNvSpPr txBox="1">
            <a:spLocks noChangeArrowheads="1"/>
          </p:cNvSpPr>
          <p:nvPr/>
        </p:nvSpPr>
        <p:spPr bwMode="auto">
          <a:xfrm>
            <a:off x="228600" y="45593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proton velocity: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84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4071"/>
              </p:ext>
            </p:extLst>
          </p:nvPr>
        </p:nvGraphicFramePr>
        <p:xfrm>
          <a:off x="644525" y="4114800"/>
          <a:ext cx="857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32" name="Equation" r:id="rId13" imgW="457200" imgH="228600" progId="Equation.DSMT4">
                  <p:embed/>
                </p:oleObj>
              </mc:Choice>
              <mc:Fallback>
                <p:oleObj name="Equation" r:id="rId1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114800"/>
                        <a:ext cx="8572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Text Box 23"/>
          <p:cNvSpPr txBox="1">
            <a:spLocks noChangeArrowheads="1"/>
          </p:cNvSpPr>
          <p:nvPr/>
        </p:nvSpPr>
        <p:spPr bwMode="auto">
          <a:xfrm>
            <a:off x="5410200" y="24526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(stationary)</a:t>
            </a:r>
            <a:endParaRPr lang="en-US" sz="2000"/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8629650" y="6430963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5.)</a:t>
            </a: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68010"/>
              </p:ext>
            </p:extLst>
          </p:nvPr>
        </p:nvGraphicFramePr>
        <p:xfrm>
          <a:off x="4131071" y="425450"/>
          <a:ext cx="315516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33" name="Equation" r:id="rId15" imgW="190500" imgH="203200" progId="Equation.DSMT4">
                  <p:embed/>
                </p:oleObj>
              </mc:Choice>
              <mc:Fallback>
                <p:oleObj name="Equation" r:id="rId1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071" y="425450"/>
                        <a:ext cx="315516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12330"/>
              </p:ext>
            </p:extLst>
          </p:nvPr>
        </p:nvGraphicFramePr>
        <p:xfrm>
          <a:off x="4497383" y="425450"/>
          <a:ext cx="315516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34" name="Equation" r:id="rId17" imgW="190500" imgH="203200" progId="Equation.DSMT4">
                  <p:embed/>
                </p:oleObj>
              </mc:Choice>
              <mc:Fallback>
                <p:oleObj name="Equation" r:id="rId17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3" y="425450"/>
                        <a:ext cx="315516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26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8" grpId="0" animBg="1"/>
      <p:bldP spid="18441" grpId="0"/>
      <p:bldP spid="18447" grpId="0" animBg="1"/>
      <p:bldP spid="18448" grpId="0"/>
      <p:bldP spid="184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7" name="TextBox 42"/>
          <p:cNvSpPr txBox="1">
            <a:spLocks noChangeArrowheads="1"/>
          </p:cNvSpPr>
          <p:nvPr/>
        </p:nvSpPr>
        <p:spPr bwMode="auto">
          <a:xfrm>
            <a:off x="6143809" y="2970337"/>
            <a:ext cx="51233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coil</a:t>
            </a:r>
          </a:p>
        </p:txBody>
      </p:sp>
      <p:sp>
        <p:nvSpPr>
          <p:cNvPr id="140308" name="TextBox 43"/>
          <p:cNvSpPr txBox="1">
            <a:spLocks noChangeArrowheads="1"/>
          </p:cNvSpPr>
          <p:nvPr/>
        </p:nvSpPr>
        <p:spPr bwMode="auto">
          <a:xfrm>
            <a:off x="7273033" y="4128102"/>
            <a:ext cx="1792899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cone (constrained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   at the </a:t>
            </a:r>
            <a:r>
              <a:rPr lang="en-US" sz="1800" dirty="0">
                <a:latin typeface="Times New Roman"/>
                <a:cs typeface="Times New Roman"/>
              </a:rPr>
              <a:t>edges)</a:t>
            </a:r>
          </a:p>
        </p:txBody>
      </p:sp>
      <p:sp>
        <p:nvSpPr>
          <p:cNvPr id="140293" name="Cube 5"/>
          <p:cNvSpPr>
            <a:spLocks noChangeArrowheads="1"/>
          </p:cNvSpPr>
          <p:nvPr/>
        </p:nvSpPr>
        <p:spPr bwMode="auto">
          <a:xfrm>
            <a:off x="5454254" y="2189055"/>
            <a:ext cx="1145264" cy="70897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40294" name="Group 40"/>
          <p:cNvGrpSpPr>
            <a:grpSpLocks/>
          </p:cNvGrpSpPr>
          <p:nvPr/>
        </p:nvGrpSpPr>
        <p:grpSpPr bwMode="auto">
          <a:xfrm>
            <a:off x="7035809" y="1916373"/>
            <a:ext cx="319265" cy="1199801"/>
            <a:chOff x="6070600" y="2400300"/>
            <a:chExt cx="446617" cy="1866900"/>
          </a:xfrm>
        </p:grpSpPr>
        <p:sp>
          <p:nvSpPr>
            <p:cNvPr id="140328" name="Freeform 6"/>
            <p:cNvSpPr>
              <a:spLocks noChangeArrowheads="1"/>
            </p:cNvSpPr>
            <p:nvPr/>
          </p:nvSpPr>
          <p:spPr bwMode="auto">
            <a:xfrm>
              <a:off x="6070600" y="2400300"/>
              <a:ext cx="446617" cy="1866900"/>
            </a:xfrm>
            <a:custGeom>
              <a:avLst/>
              <a:gdLst>
                <a:gd name="T0" fmla="*/ 446617 w 446617"/>
                <a:gd name="T1" fmla="*/ 71967 h 1866900"/>
                <a:gd name="T2" fmla="*/ 345017 w 446617"/>
                <a:gd name="T3" fmla="*/ 8467 h 1866900"/>
                <a:gd name="T4" fmla="*/ 268817 w 446617"/>
                <a:gd name="T5" fmla="*/ 21167 h 1866900"/>
                <a:gd name="T6" fmla="*/ 205317 w 446617"/>
                <a:gd name="T7" fmla="*/ 46567 h 1866900"/>
                <a:gd name="T8" fmla="*/ 154517 w 446617"/>
                <a:gd name="T9" fmla="*/ 97367 h 1866900"/>
                <a:gd name="T10" fmla="*/ 91017 w 446617"/>
                <a:gd name="T11" fmla="*/ 249767 h 1866900"/>
                <a:gd name="T12" fmla="*/ 40217 w 446617"/>
                <a:gd name="T13" fmla="*/ 452967 h 1866900"/>
                <a:gd name="T14" fmla="*/ 2117 w 446617"/>
                <a:gd name="T15" fmla="*/ 1367367 h 1866900"/>
                <a:gd name="T16" fmla="*/ 27517 w 446617"/>
                <a:gd name="T17" fmla="*/ 1583267 h 1866900"/>
                <a:gd name="T18" fmla="*/ 91017 w 446617"/>
                <a:gd name="T19" fmla="*/ 1735667 h 1866900"/>
                <a:gd name="T20" fmla="*/ 205317 w 446617"/>
                <a:gd name="T21" fmla="*/ 1837267 h 1866900"/>
                <a:gd name="T22" fmla="*/ 306917 w 446617"/>
                <a:gd name="T23" fmla="*/ 1862667 h 1866900"/>
                <a:gd name="T24" fmla="*/ 421217 w 446617"/>
                <a:gd name="T25" fmla="*/ 1811867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9" name="Freeform 7"/>
            <p:cNvSpPr>
              <a:spLocks noChangeArrowheads="1"/>
            </p:cNvSpPr>
            <p:nvPr/>
          </p:nvSpPr>
          <p:spPr bwMode="auto">
            <a:xfrm>
              <a:off x="6146800" y="2514600"/>
              <a:ext cx="304800" cy="1676400"/>
            </a:xfrm>
            <a:custGeom>
              <a:avLst/>
              <a:gdLst>
                <a:gd name="T0" fmla="*/ 304800 w 446617"/>
                <a:gd name="T1" fmla="*/ 64623 h 1866900"/>
                <a:gd name="T2" fmla="*/ 235462 w 446617"/>
                <a:gd name="T3" fmla="*/ 7603 h 1866900"/>
                <a:gd name="T4" fmla="*/ 183458 w 446617"/>
                <a:gd name="T5" fmla="*/ 19007 h 1866900"/>
                <a:gd name="T6" fmla="*/ 140121 w 446617"/>
                <a:gd name="T7" fmla="*/ 41815 h 1866900"/>
                <a:gd name="T8" fmla="*/ 105452 w 446617"/>
                <a:gd name="T9" fmla="*/ 87432 h 1866900"/>
                <a:gd name="T10" fmla="*/ 62116 w 446617"/>
                <a:gd name="T11" fmla="*/ 224281 h 1866900"/>
                <a:gd name="T12" fmla="*/ 27447 w 446617"/>
                <a:gd name="T13" fmla="*/ 406746 h 1866900"/>
                <a:gd name="T14" fmla="*/ 1445 w 446617"/>
                <a:gd name="T15" fmla="*/ 1227840 h 1866900"/>
                <a:gd name="T16" fmla="*/ 18779 w 446617"/>
                <a:gd name="T17" fmla="*/ 1421709 h 1866900"/>
                <a:gd name="T18" fmla="*/ 62116 w 446617"/>
                <a:gd name="T19" fmla="*/ 1558558 h 1866900"/>
                <a:gd name="T20" fmla="*/ 140121 w 446617"/>
                <a:gd name="T21" fmla="*/ 1649791 h 1866900"/>
                <a:gd name="T22" fmla="*/ 209460 w 446617"/>
                <a:gd name="T23" fmla="*/ 1672599 h 1866900"/>
                <a:gd name="T24" fmla="*/ 287465 w 446617"/>
                <a:gd name="T25" fmla="*/ 1626983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Freeform 8"/>
            <p:cNvSpPr>
              <a:spLocks noChangeArrowheads="1"/>
            </p:cNvSpPr>
            <p:nvPr/>
          </p:nvSpPr>
          <p:spPr bwMode="auto">
            <a:xfrm>
              <a:off x="6223000" y="2590800"/>
              <a:ext cx="228600" cy="1524000"/>
            </a:xfrm>
            <a:custGeom>
              <a:avLst/>
              <a:gdLst>
                <a:gd name="T0" fmla="*/ 228600 w 446617"/>
                <a:gd name="T1" fmla="*/ 58749 h 1866900"/>
                <a:gd name="T2" fmla="*/ 176596 w 446617"/>
                <a:gd name="T3" fmla="*/ 6912 h 1866900"/>
                <a:gd name="T4" fmla="*/ 137593 w 446617"/>
                <a:gd name="T5" fmla="*/ 17279 h 1866900"/>
                <a:gd name="T6" fmla="*/ 105091 w 446617"/>
                <a:gd name="T7" fmla="*/ 38014 h 1866900"/>
                <a:gd name="T8" fmla="*/ 79089 w 446617"/>
                <a:gd name="T9" fmla="*/ 79483 h 1866900"/>
                <a:gd name="T10" fmla="*/ 46587 w 446617"/>
                <a:gd name="T11" fmla="*/ 203891 h 1866900"/>
                <a:gd name="T12" fmla="*/ 20585 w 446617"/>
                <a:gd name="T13" fmla="*/ 369769 h 1866900"/>
                <a:gd name="T14" fmla="*/ 1084 w 446617"/>
                <a:gd name="T15" fmla="*/ 1116218 h 1866900"/>
                <a:gd name="T16" fmla="*/ 14085 w 446617"/>
                <a:gd name="T17" fmla="*/ 1292463 h 1866900"/>
                <a:gd name="T18" fmla="*/ 46587 w 446617"/>
                <a:gd name="T19" fmla="*/ 1416871 h 1866900"/>
                <a:gd name="T20" fmla="*/ 105091 w 446617"/>
                <a:gd name="T21" fmla="*/ 1499810 h 1866900"/>
                <a:gd name="T22" fmla="*/ 157095 w 446617"/>
                <a:gd name="T23" fmla="*/ 1520544 h 1866900"/>
                <a:gd name="T24" fmla="*/ 215599 w 446617"/>
                <a:gd name="T25" fmla="*/ 1479075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0295" name="Straight Connector 12"/>
          <p:cNvCxnSpPr>
            <a:cxnSpLocks noChangeShapeType="1"/>
          </p:cNvCxnSpPr>
          <p:nvPr/>
        </p:nvCxnSpPr>
        <p:spPr bwMode="auto">
          <a:xfrm>
            <a:off x="7281223" y="3007101"/>
            <a:ext cx="899850" cy="7089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296" name="Freeform 15"/>
          <p:cNvSpPr>
            <a:spLocks noChangeArrowheads="1"/>
          </p:cNvSpPr>
          <p:nvPr/>
        </p:nvSpPr>
        <p:spPr bwMode="auto">
          <a:xfrm>
            <a:off x="8072001" y="1152864"/>
            <a:ext cx="439700" cy="2808624"/>
          </a:xfrm>
          <a:custGeom>
            <a:avLst/>
            <a:gdLst>
              <a:gd name="T0" fmla="*/ 275167 w 613834"/>
              <a:gd name="T1" fmla="*/ 25400 h 3924300"/>
              <a:gd name="T2" fmla="*/ 173567 w 613834"/>
              <a:gd name="T3" fmla="*/ 254000 h 3924300"/>
              <a:gd name="T4" fmla="*/ 84667 w 613834"/>
              <a:gd name="T5" fmla="*/ 647700 h 3924300"/>
              <a:gd name="T6" fmla="*/ 21167 w 613834"/>
              <a:gd name="T7" fmla="*/ 1130300 h 3924300"/>
              <a:gd name="T8" fmla="*/ 8467 w 613834"/>
              <a:gd name="T9" fmla="*/ 1638300 h 3924300"/>
              <a:gd name="T10" fmla="*/ 8467 w 613834"/>
              <a:gd name="T11" fmla="*/ 2311400 h 3924300"/>
              <a:gd name="T12" fmla="*/ 59267 w 613834"/>
              <a:gd name="T13" fmla="*/ 2997200 h 3924300"/>
              <a:gd name="T14" fmla="*/ 135467 w 613834"/>
              <a:gd name="T15" fmla="*/ 3492500 h 3924300"/>
              <a:gd name="T16" fmla="*/ 224367 w 613834"/>
              <a:gd name="T17" fmla="*/ 3784600 h 3924300"/>
              <a:gd name="T18" fmla="*/ 262467 w 613834"/>
              <a:gd name="T19" fmla="*/ 3848100 h 3924300"/>
              <a:gd name="T20" fmla="*/ 338667 w 613834"/>
              <a:gd name="T21" fmla="*/ 3911600 h 3924300"/>
              <a:gd name="T22" fmla="*/ 427567 w 613834"/>
              <a:gd name="T23" fmla="*/ 3771900 h 3924300"/>
              <a:gd name="T24" fmla="*/ 503767 w 613834"/>
              <a:gd name="T25" fmla="*/ 3492500 h 3924300"/>
              <a:gd name="T26" fmla="*/ 554567 w 613834"/>
              <a:gd name="T27" fmla="*/ 3073400 h 3924300"/>
              <a:gd name="T28" fmla="*/ 605367 w 613834"/>
              <a:gd name="T29" fmla="*/ 2489200 h 3924300"/>
              <a:gd name="T30" fmla="*/ 605367 w 613834"/>
              <a:gd name="T31" fmla="*/ 1727200 h 3924300"/>
              <a:gd name="T32" fmla="*/ 605367 w 613834"/>
              <a:gd name="T33" fmla="*/ 1244600 h 3924300"/>
              <a:gd name="T34" fmla="*/ 554567 w 613834"/>
              <a:gd name="T35" fmla="*/ 800100 h 3924300"/>
              <a:gd name="T36" fmla="*/ 503767 w 613834"/>
              <a:gd name="T37" fmla="*/ 406400 h 3924300"/>
              <a:gd name="T38" fmla="*/ 389467 w 613834"/>
              <a:gd name="T39" fmla="*/ 101600 h 3924300"/>
              <a:gd name="T40" fmla="*/ 275167 w 613834"/>
              <a:gd name="T41" fmla="*/ 25400 h 3924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3834"/>
              <a:gd name="T64" fmla="*/ 0 h 3924300"/>
              <a:gd name="T65" fmla="*/ 613834 w 613834"/>
              <a:gd name="T66" fmla="*/ 3924300 h 39243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3834" h="3924300">
                <a:moveTo>
                  <a:pt x="275167" y="25400"/>
                </a:moveTo>
                <a:cubicBezTo>
                  <a:pt x="239184" y="50800"/>
                  <a:pt x="205317" y="150283"/>
                  <a:pt x="173567" y="254000"/>
                </a:cubicBezTo>
                <a:cubicBezTo>
                  <a:pt x="141817" y="357717"/>
                  <a:pt x="110067" y="501650"/>
                  <a:pt x="84667" y="647700"/>
                </a:cubicBezTo>
                <a:cubicBezTo>
                  <a:pt x="59267" y="793750"/>
                  <a:pt x="33867" y="965200"/>
                  <a:pt x="21167" y="1130300"/>
                </a:cubicBezTo>
                <a:cubicBezTo>
                  <a:pt x="8467" y="1295400"/>
                  <a:pt x="10584" y="1441450"/>
                  <a:pt x="8467" y="1638300"/>
                </a:cubicBezTo>
                <a:cubicBezTo>
                  <a:pt x="6350" y="1835150"/>
                  <a:pt x="0" y="2084917"/>
                  <a:pt x="8467" y="2311400"/>
                </a:cubicBezTo>
                <a:cubicBezTo>
                  <a:pt x="16934" y="2537883"/>
                  <a:pt x="38100" y="2800350"/>
                  <a:pt x="59267" y="2997200"/>
                </a:cubicBezTo>
                <a:cubicBezTo>
                  <a:pt x="80434" y="3194050"/>
                  <a:pt x="107950" y="3361267"/>
                  <a:pt x="135467" y="3492500"/>
                </a:cubicBezTo>
                <a:cubicBezTo>
                  <a:pt x="162984" y="3623733"/>
                  <a:pt x="203200" y="3725333"/>
                  <a:pt x="224367" y="3784600"/>
                </a:cubicBezTo>
                <a:cubicBezTo>
                  <a:pt x="245534" y="3843867"/>
                  <a:pt x="243417" y="3826934"/>
                  <a:pt x="262467" y="3848100"/>
                </a:cubicBezTo>
                <a:cubicBezTo>
                  <a:pt x="281517" y="3869266"/>
                  <a:pt x="311150" y="3924300"/>
                  <a:pt x="338667" y="3911600"/>
                </a:cubicBezTo>
                <a:cubicBezTo>
                  <a:pt x="366184" y="3898900"/>
                  <a:pt x="400050" y="3841750"/>
                  <a:pt x="427567" y="3771900"/>
                </a:cubicBezTo>
                <a:cubicBezTo>
                  <a:pt x="455084" y="3702050"/>
                  <a:pt x="482600" y="3608917"/>
                  <a:pt x="503767" y="3492500"/>
                </a:cubicBezTo>
                <a:cubicBezTo>
                  <a:pt x="524934" y="3376083"/>
                  <a:pt x="537634" y="3240617"/>
                  <a:pt x="554567" y="3073400"/>
                </a:cubicBezTo>
                <a:cubicBezTo>
                  <a:pt x="571500" y="2906183"/>
                  <a:pt x="596900" y="2713567"/>
                  <a:pt x="605367" y="2489200"/>
                </a:cubicBezTo>
                <a:cubicBezTo>
                  <a:pt x="613834" y="2264833"/>
                  <a:pt x="605367" y="1727200"/>
                  <a:pt x="605367" y="1727200"/>
                </a:cubicBezTo>
                <a:cubicBezTo>
                  <a:pt x="605367" y="1519767"/>
                  <a:pt x="613834" y="1399117"/>
                  <a:pt x="605367" y="1244600"/>
                </a:cubicBezTo>
                <a:cubicBezTo>
                  <a:pt x="596900" y="1090083"/>
                  <a:pt x="571500" y="939800"/>
                  <a:pt x="554567" y="800100"/>
                </a:cubicBezTo>
                <a:cubicBezTo>
                  <a:pt x="537634" y="660400"/>
                  <a:pt x="531284" y="522817"/>
                  <a:pt x="503767" y="406400"/>
                </a:cubicBezTo>
                <a:cubicBezTo>
                  <a:pt x="476250" y="289983"/>
                  <a:pt x="425450" y="171450"/>
                  <a:pt x="389467" y="101600"/>
                </a:cubicBezTo>
                <a:cubicBezTo>
                  <a:pt x="353484" y="31750"/>
                  <a:pt x="311150" y="0"/>
                  <a:pt x="275167" y="254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40297" name="Straight Connector 18"/>
          <p:cNvCxnSpPr>
            <a:cxnSpLocks noChangeShapeType="1"/>
            <a:stCxn id="140305" idx="7"/>
            <a:endCxn id="140296" idx="10"/>
          </p:cNvCxnSpPr>
          <p:nvPr/>
        </p:nvCxnSpPr>
        <p:spPr bwMode="auto">
          <a:xfrm>
            <a:off x="7290312" y="3012782"/>
            <a:ext cx="1023694" cy="93961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8" name="Straight Connector 22"/>
          <p:cNvCxnSpPr>
            <a:cxnSpLocks noChangeShapeType="1"/>
          </p:cNvCxnSpPr>
          <p:nvPr/>
        </p:nvCxnSpPr>
        <p:spPr bwMode="auto">
          <a:xfrm>
            <a:off x="7199418" y="2788955"/>
            <a:ext cx="872582" cy="38175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9" name="Straight Connector 24"/>
          <p:cNvCxnSpPr>
            <a:cxnSpLocks noChangeShapeType="1"/>
          </p:cNvCxnSpPr>
          <p:nvPr/>
        </p:nvCxnSpPr>
        <p:spPr bwMode="auto">
          <a:xfrm>
            <a:off x="7199418" y="2516273"/>
            <a:ext cx="872582" cy="113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0" name="Straight Connector 26"/>
          <p:cNvCxnSpPr>
            <a:cxnSpLocks noChangeShapeType="1"/>
            <a:stCxn id="140305" idx="3"/>
          </p:cNvCxnSpPr>
          <p:nvPr/>
        </p:nvCxnSpPr>
        <p:spPr bwMode="auto">
          <a:xfrm flipV="1">
            <a:off x="7211917" y="1916373"/>
            <a:ext cx="860084" cy="41243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1" name="Straight Connector 28"/>
          <p:cNvCxnSpPr>
            <a:cxnSpLocks noChangeShapeType="1"/>
            <a:stCxn id="140305" idx="2"/>
          </p:cNvCxnSpPr>
          <p:nvPr/>
        </p:nvCxnSpPr>
        <p:spPr bwMode="auto">
          <a:xfrm flipV="1">
            <a:off x="7230096" y="1480082"/>
            <a:ext cx="896441" cy="6851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2" name="Straight Connector 30"/>
          <p:cNvCxnSpPr>
            <a:cxnSpLocks noChangeShapeType="1"/>
            <a:endCxn id="140296" idx="0"/>
          </p:cNvCxnSpPr>
          <p:nvPr/>
        </p:nvCxnSpPr>
        <p:spPr bwMode="auto">
          <a:xfrm flipV="1">
            <a:off x="7308491" y="1171042"/>
            <a:ext cx="960068" cy="85440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303" name="Freeform 31"/>
          <p:cNvSpPr>
            <a:spLocks noChangeArrowheads="1"/>
          </p:cNvSpPr>
          <p:nvPr/>
        </p:nvSpPr>
        <p:spPr bwMode="auto">
          <a:xfrm>
            <a:off x="6435909" y="2952565"/>
            <a:ext cx="599900" cy="1386133"/>
          </a:xfrm>
          <a:custGeom>
            <a:avLst/>
            <a:gdLst>
              <a:gd name="T0" fmla="*/ 813452 w 824442"/>
              <a:gd name="T1" fmla="*/ 0 h 1936750"/>
              <a:gd name="T2" fmla="*/ 813452 w 824442"/>
              <a:gd name="T3" fmla="*/ 654050 h 1936750"/>
              <a:gd name="T4" fmla="*/ 664965 w 824442"/>
              <a:gd name="T5" fmla="*/ 1257300 h 1936750"/>
              <a:gd name="T6" fmla="*/ 361534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4" name="Freeform 32"/>
          <p:cNvSpPr>
            <a:spLocks noChangeArrowheads="1"/>
          </p:cNvSpPr>
          <p:nvPr/>
        </p:nvSpPr>
        <p:spPr bwMode="auto">
          <a:xfrm>
            <a:off x="6872200" y="3116174"/>
            <a:ext cx="545364" cy="1386133"/>
          </a:xfrm>
          <a:custGeom>
            <a:avLst/>
            <a:gdLst>
              <a:gd name="T0" fmla="*/ 739502 w 824442"/>
              <a:gd name="T1" fmla="*/ 0 h 1936750"/>
              <a:gd name="T2" fmla="*/ 739502 w 824442"/>
              <a:gd name="T3" fmla="*/ 654050 h 1936750"/>
              <a:gd name="T4" fmla="*/ 604513 w 824442"/>
              <a:gd name="T5" fmla="*/ 1257300 h 1936750"/>
              <a:gd name="T6" fmla="*/ 328667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5" name="Freeform 34"/>
          <p:cNvSpPr>
            <a:spLocks noChangeArrowheads="1"/>
          </p:cNvSpPr>
          <p:nvPr/>
        </p:nvSpPr>
        <p:spPr bwMode="auto">
          <a:xfrm>
            <a:off x="7203963" y="2019766"/>
            <a:ext cx="98848" cy="993017"/>
          </a:xfrm>
          <a:custGeom>
            <a:avLst/>
            <a:gdLst>
              <a:gd name="T0" fmla="*/ 136878 w 136878"/>
              <a:gd name="T1" fmla="*/ 0 h 1388534"/>
              <a:gd name="T2" fmla="*/ 77612 w 136878"/>
              <a:gd name="T3" fmla="*/ 50800 h 1388534"/>
              <a:gd name="T4" fmla="*/ 35278 w 136878"/>
              <a:gd name="T5" fmla="*/ 203200 h 1388534"/>
              <a:gd name="T6" fmla="*/ 9878 w 136878"/>
              <a:gd name="T7" fmla="*/ 431800 h 1388534"/>
              <a:gd name="T8" fmla="*/ 1412 w 136878"/>
              <a:gd name="T9" fmla="*/ 872067 h 1388534"/>
              <a:gd name="T10" fmla="*/ 9878 w 136878"/>
              <a:gd name="T11" fmla="*/ 1159934 h 1388534"/>
              <a:gd name="T12" fmla="*/ 60678 w 136878"/>
              <a:gd name="T13" fmla="*/ 1337734 h 1388534"/>
              <a:gd name="T14" fmla="*/ 119945 w 136878"/>
              <a:gd name="T15" fmla="*/ 1388534 h 1388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878"/>
              <a:gd name="T25" fmla="*/ 0 h 1388534"/>
              <a:gd name="T26" fmla="*/ 136878 w 136878"/>
              <a:gd name="T27" fmla="*/ 1388534 h 1388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878" h="1388534">
                <a:moveTo>
                  <a:pt x="136878" y="0"/>
                </a:moveTo>
                <a:cubicBezTo>
                  <a:pt x="115711" y="8466"/>
                  <a:pt x="94545" y="16933"/>
                  <a:pt x="77612" y="50800"/>
                </a:cubicBezTo>
                <a:cubicBezTo>
                  <a:pt x="60679" y="84667"/>
                  <a:pt x="46567" y="139700"/>
                  <a:pt x="35278" y="203200"/>
                </a:cubicBezTo>
                <a:cubicBezTo>
                  <a:pt x="23989" y="266700"/>
                  <a:pt x="15522" y="320322"/>
                  <a:pt x="9878" y="431800"/>
                </a:cubicBezTo>
                <a:cubicBezTo>
                  <a:pt x="4234" y="543278"/>
                  <a:pt x="1412" y="750711"/>
                  <a:pt x="1412" y="872067"/>
                </a:cubicBezTo>
                <a:cubicBezTo>
                  <a:pt x="1412" y="993423"/>
                  <a:pt x="0" y="1082323"/>
                  <a:pt x="9878" y="1159934"/>
                </a:cubicBezTo>
                <a:cubicBezTo>
                  <a:pt x="19756" y="1237545"/>
                  <a:pt x="42334" y="1299634"/>
                  <a:pt x="60678" y="1337734"/>
                </a:cubicBezTo>
                <a:cubicBezTo>
                  <a:pt x="79022" y="1375834"/>
                  <a:pt x="119945" y="1388534"/>
                  <a:pt x="119945" y="13885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6" name="Freeform 41"/>
          <p:cNvSpPr>
            <a:spLocks noChangeArrowheads="1"/>
          </p:cNvSpPr>
          <p:nvPr/>
        </p:nvSpPr>
        <p:spPr bwMode="auto">
          <a:xfrm>
            <a:off x="6996043" y="1865246"/>
            <a:ext cx="379483" cy="1287285"/>
          </a:xfrm>
          <a:custGeom>
            <a:avLst/>
            <a:gdLst>
              <a:gd name="T0" fmla="*/ 529166 w 529166"/>
              <a:gd name="T1" fmla="*/ 105834 h 1799167"/>
              <a:gd name="T2" fmla="*/ 419100 w 529166"/>
              <a:gd name="T3" fmla="*/ 12700 h 1799167"/>
              <a:gd name="T4" fmla="*/ 309033 w 529166"/>
              <a:gd name="T5" fmla="*/ 29634 h 1799167"/>
              <a:gd name="T6" fmla="*/ 173566 w 529166"/>
              <a:gd name="T7" fmla="*/ 97367 h 1799167"/>
              <a:gd name="T8" fmla="*/ 97366 w 529166"/>
              <a:gd name="T9" fmla="*/ 258234 h 1799167"/>
              <a:gd name="T10" fmla="*/ 29633 w 529166"/>
              <a:gd name="T11" fmla="*/ 486834 h 1799167"/>
              <a:gd name="T12" fmla="*/ 4233 w 529166"/>
              <a:gd name="T13" fmla="*/ 867834 h 1799167"/>
              <a:gd name="T14" fmla="*/ 4233 w 529166"/>
              <a:gd name="T15" fmla="*/ 1155700 h 1799167"/>
              <a:gd name="T16" fmla="*/ 21166 w 529166"/>
              <a:gd name="T17" fmla="*/ 1443567 h 1799167"/>
              <a:gd name="T18" fmla="*/ 71966 w 529166"/>
              <a:gd name="T19" fmla="*/ 1604434 h 1799167"/>
              <a:gd name="T20" fmla="*/ 182033 w 529166"/>
              <a:gd name="T21" fmla="*/ 1748367 h 1799167"/>
              <a:gd name="T22" fmla="*/ 342900 w 529166"/>
              <a:gd name="T23" fmla="*/ 1799167 h 1799167"/>
              <a:gd name="T24" fmla="*/ 486833 w 529166"/>
              <a:gd name="T25" fmla="*/ 1748367 h 1799167"/>
              <a:gd name="T26" fmla="*/ 512233 w 529166"/>
              <a:gd name="T27" fmla="*/ 1706034 h 1799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9166"/>
              <a:gd name="T43" fmla="*/ 0 h 1799167"/>
              <a:gd name="T44" fmla="*/ 529166 w 529166"/>
              <a:gd name="T45" fmla="*/ 1799167 h 1799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9166" h="1799167">
                <a:moveTo>
                  <a:pt x="529166" y="105834"/>
                </a:moveTo>
                <a:cubicBezTo>
                  <a:pt x="492477" y="65617"/>
                  <a:pt x="455789" y="25400"/>
                  <a:pt x="419100" y="12700"/>
                </a:cubicBezTo>
                <a:cubicBezTo>
                  <a:pt x="382411" y="0"/>
                  <a:pt x="349955" y="15523"/>
                  <a:pt x="309033" y="29634"/>
                </a:cubicBezTo>
                <a:cubicBezTo>
                  <a:pt x="268111" y="43745"/>
                  <a:pt x="208844" y="59267"/>
                  <a:pt x="173566" y="97367"/>
                </a:cubicBezTo>
                <a:cubicBezTo>
                  <a:pt x="138288" y="135467"/>
                  <a:pt x="121355" y="193323"/>
                  <a:pt x="97366" y="258234"/>
                </a:cubicBezTo>
                <a:cubicBezTo>
                  <a:pt x="73377" y="323145"/>
                  <a:pt x="45155" y="385234"/>
                  <a:pt x="29633" y="486834"/>
                </a:cubicBezTo>
                <a:cubicBezTo>
                  <a:pt x="14111" y="588434"/>
                  <a:pt x="8466" y="756356"/>
                  <a:pt x="4233" y="867834"/>
                </a:cubicBezTo>
                <a:cubicBezTo>
                  <a:pt x="0" y="979312"/>
                  <a:pt x="1411" y="1059745"/>
                  <a:pt x="4233" y="1155700"/>
                </a:cubicBezTo>
                <a:cubicBezTo>
                  <a:pt x="7055" y="1251655"/>
                  <a:pt x="9877" y="1368778"/>
                  <a:pt x="21166" y="1443567"/>
                </a:cubicBezTo>
                <a:cubicBezTo>
                  <a:pt x="32455" y="1518356"/>
                  <a:pt x="45155" y="1553634"/>
                  <a:pt x="71966" y="1604434"/>
                </a:cubicBezTo>
                <a:cubicBezTo>
                  <a:pt x="98777" y="1655234"/>
                  <a:pt x="136877" y="1715911"/>
                  <a:pt x="182033" y="1748367"/>
                </a:cubicBezTo>
                <a:cubicBezTo>
                  <a:pt x="227189" y="1780823"/>
                  <a:pt x="292100" y="1799167"/>
                  <a:pt x="342900" y="1799167"/>
                </a:cubicBezTo>
                <a:cubicBezTo>
                  <a:pt x="393700" y="1799167"/>
                  <a:pt x="458611" y="1763889"/>
                  <a:pt x="486833" y="1748367"/>
                </a:cubicBezTo>
                <a:cubicBezTo>
                  <a:pt x="515055" y="1732845"/>
                  <a:pt x="513644" y="1719439"/>
                  <a:pt x="512233" y="17060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9" name="TextBox 44"/>
          <p:cNvSpPr txBox="1">
            <a:spLocks noChangeArrowheads="1"/>
          </p:cNvSpPr>
          <p:nvPr/>
        </p:nvSpPr>
        <p:spPr bwMode="auto">
          <a:xfrm>
            <a:off x="6101874" y="2461737"/>
            <a:ext cx="298815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N</a:t>
            </a:r>
          </a:p>
        </p:txBody>
      </p:sp>
      <p:sp>
        <p:nvSpPr>
          <p:cNvPr id="140310" name="TextBox 45"/>
          <p:cNvSpPr txBox="1">
            <a:spLocks noChangeArrowheads="1"/>
          </p:cNvSpPr>
          <p:nvPr/>
        </p:nvSpPr>
        <p:spPr bwMode="auto">
          <a:xfrm>
            <a:off x="5481522" y="2461737"/>
            <a:ext cx="244278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S</a:t>
            </a:r>
          </a:p>
        </p:txBody>
      </p:sp>
      <p:cxnSp>
        <p:nvCxnSpPr>
          <p:cNvPr id="140311" name="Straight Arrow Connector 50"/>
          <p:cNvCxnSpPr>
            <a:cxnSpLocks noChangeShapeType="1"/>
          </p:cNvCxnSpPr>
          <p:nvPr/>
        </p:nvCxnSpPr>
        <p:spPr bwMode="auto">
          <a:xfrm rot="5400000">
            <a:off x="8180506" y="1043223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2" name="Straight Arrow Connector 51"/>
          <p:cNvCxnSpPr>
            <a:cxnSpLocks noChangeShapeType="1"/>
          </p:cNvCxnSpPr>
          <p:nvPr/>
        </p:nvCxnSpPr>
        <p:spPr bwMode="auto">
          <a:xfrm rot="10800000" flipV="1">
            <a:off x="8398083" y="1207400"/>
            <a:ext cx="219281" cy="1090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3" name="Straight Arrow Connector 53"/>
          <p:cNvCxnSpPr>
            <a:cxnSpLocks noChangeShapeType="1"/>
          </p:cNvCxnSpPr>
          <p:nvPr/>
        </p:nvCxnSpPr>
        <p:spPr bwMode="auto">
          <a:xfrm rot="10800000" flipV="1">
            <a:off x="8453755" y="1589155"/>
            <a:ext cx="218146" cy="545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4" name="Straight Arrow Connector 55"/>
          <p:cNvCxnSpPr>
            <a:cxnSpLocks noChangeShapeType="1"/>
          </p:cNvCxnSpPr>
          <p:nvPr/>
        </p:nvCxnSpPr>
        <p:spPr bwMode="auto">
          <a:xfrm rot="10800000">
            <a:off x="8508292" y="2079982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5" name="Straight Arrow Connector 57"/>
          <p:cNvCxnSpPr>
            <a:cxnSpLocks noChangeShapeType="1"/>
          </p:cNvCxnSpPr>
          <p:nvPr/>
        </p:nvCxnSpPr>
        <p:spPr bwMode="auto">
          <a:xfrm rot="10800000">
            <a:off x="8508292" y="2461737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6" name="Straight Arrow Connector 58"/>
          <p:cNvCxnSpPr>
            <a:cxnSpLocks noChangeShapeType="1"/>
          </p:cNvCxnSpPr>
          <p:nvPr/>
        </p:nvCxnSpPr>
        <p:spPr bwMode="auto">
          <a:xfrm rot="16200000" flipV="1">
            <a:off x="8181642" y="4043861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7" name="Straight Arrow Connector 59"/>
          <p:cNvCxnSpPr>
            <a:cxnSpLocks noChangeShapeType="1"/>
          </p:cNvCxnSpPr>
          <p:nvPr/>
        </p:nvCxnSpPr>
        <p:spPr bwMode="auto">
          <a:xfrm rot="10800000">
            <a:off x="8399219" y="3771747"/>
            <a:ext cx="218146" cy="1079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8" name="Straight Arrow Connector 60"/>
          <p:cNvCxnSpPr>
            <a:cxnSpLocks noChangeShapeType="1"/>
          </p:cNvCxnSpPr>
          <p:nvPr/>
        </p:nvCxnSpPr>
        <p:spPr bwMode="auto">
          <a:xfrm rot="10800000">
            <a:off x="8454892" y="3444528"/>
            <a:ext cx="217009" cy="53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9" name="Straight Arrow Connector 61"/>
          <p:cNvCxnSpPr>
            <a:cxnSpLocks noChangeShapeType="1"/>
          </p:cNvCxnSpPr>
          <p:nvPr/>
        </p:nvCxnSpPr>
        <p:spPr bwMode="auto">
          <a:xfrm rot="10800000" flipV="1">
            <a:off x="8509428" y="3007101"/>
            <a:ext cx="162473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40320" name="Group 79"/>
          <p:cNvGrpSpPr>
            <a:grpSpLocks/>
          </p:cNvGrpSpPr>
          <p:nvPr/>
        </p:nvGrpSpPr>
        <p:grpSpPr bwMode="auto">
          <a:xfrm flipH="1">
            <a:off x="7908392" y="1207400"/>
            <a:ext cx="273818" cy="2672283"/>
            <a:chOff x="8126412" y="1676400"/>
            <a:chExt cx="382588" cy="3733800"/>
          </a:xfrm>
        </p:grpSpPr>
        <p:cxnSp>
          <p:nvCxnSpPr>
            <p:cNvPr id="140321" name="Straight Arrow Connector 72"/>
            <p:cNvCxnSpPr>
              <a:cxnSpLocks noChangeShapeType="1"/>
            </p:cNvCxnSpPr>
            <p:nvPr/>
          </p:nvCxnSpPr>
          <p:spPr bwMode="auto">
            <a:xfrm rot="10800000" flipV="1">
              <a:off x="8126412" y="1676400"/>
              <a:ext cx="306388" cy="1524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2" name="Straight Arrow Connector 73"/>
            <p:cNvCxnSpPr>
              <a:cxnSpLocks noChangeShapeType="1"/>
            </p:cNvCxnSpPr>
            <p:nvPr/>
          </p:nvCxnSpPr>
          <p:spPr bwMode="auto">
            <a:xfrm rot="10800000" flipV="1">
              <a:off x="8204200" y="2209800"/>
              <a:ext cx="304800" cy="762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3" name="Straight Arrow Connector 74"/>
            <p:cNvCxnSpPr>
              <a:cxnSpLocks noChangeShapeType="1"/>
            </p:cNvCxnSpPr>
            <p:nvPr/>
          </p:nvCxnSpPr>
          <p:spPr bwMode="auto">
            <a:xfrm rot="10800000">
              <a:off x="8280400" y="28956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4" name="Straight Arrow Connector 75"/>
            <p:cNvCxnSpPr>
              <a:cxnSpLocks noChangeShapeType="1"/>
            </p:cNvCxnSpPr>
            <p:nvPr/>
          </p:nvCxnSpPr>
          <p:spPr bwMode="auto">
            <a:xfrm rot="10800000">
              <a:off x="8280400" y="34290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5" name="Straight Arrow Connector 76"/>
            <p:cNvCxnSpPr>
              <a:cxnSpLocks noChangeShapeType="1"/>
            </p:cNvCxnSpPr>
            <p:nvPr/>
          </p:nvCxnSpPr>
          <p:spPr bwMode="auto">
            <a:xfrm rot="10800000">
              <a:off x="8128000" y="5259388"/>
              <a:ext cx="304800" cy="1508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6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8205788" y="4802188"/>
              <a:ext cx="303212" cy="746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7" name="Straight Arrow Connector 78"/>
            <p:cNvCxnSpPr>
              <a:cxnSpLocks noChangeShapeType="1"/>
            </p:cNvCxnSpPr>
            <p:nvPr/>
          </p:nvCxnSpPr>
          <p:spPr bwMode="auto">
            <a:xfrm rot="10800000" flipV="1">
              <a:off x="8281988" y="4191000"/>
              <a:ext cx="22701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50.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824817" y="3897861"/>
            <a:ext cx="210992" cy="109073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824817" y="3787622"/>
            <a:ext cx="47567" cy="224285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805801"/>
              </p:ext>
            </p:extLst>
          </p:nvPr>
        </p:nvGraphicFramePr>
        <p:xfrm>
          <a:off x="6345238" y="3761898"/>
          <a:ext cx="4460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927" name="Equation" r:id="rId3" imgW="266700" imgH="228600" progId="Equation.DSMT4">
                  <p:embed/>
                </p:oleObj>
              </mc:Choice>
              <mc:Fallback>
                <p:oleObj name="Equation" r:id="rId3" imgW="266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5238" y="3761898"/>
                        <a:ext cx="4460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52"/>
          <p:cNvSpPr txBox="1">
            <a:spLocks noChangeArrowheads="1"/>
          </p:cNvSpPr>
          <p:nvPr/>
        </p:nvSpPr>
        <p:spPr bwMode="auto">
          <a:xfrm>
            <a:off x="6715993" y="2400126"/>
            <a:ext cx="325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0000"/>
                </a:solidFill>
              </a:rPr>
              <a:t>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 rot="10800000">
            <a:off x="7022336" y="2243089"/>
            <a:ext cx="205740" cy="274320"/>
            <a:chOff x="6476727" y="698671"/>
            <a:chExt cx="205740" cy="274320"/>
          </a:xfrm>
        </p:grpSpPr>
        <p:cxnSp>
          <p:nvCxnSpPr>
            <p:cNvPr id="64" name="Straight Connector 46"/>
            <p:cNvCxnSpPr>
              <a:cxnSpLocks noChangeShapeType="1"/>
            </p:cNvCxnSpPr>
            <p:nvPr/>
          </p:nvCxnSpPr>
          <p:spPr bwMode="auto">
            <a:xfrm rot="5400000">
              <a:off x="6408147" y="767251"/>
              <a:ext cx="274320" cy="1371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5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6511017" y="801541"/>
              <a:ext cx="274320" cy="685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6" name="TextBox 55"/>
          <p:cNvSpPr txBox="1">
            <a:spLocks noChangeArrowheads="1"/>
          </p:cNvSpPr>
          <p:nvPr/>
        </p:nvSpPr>
        <p:spPr bwMode="auto">
          <a:xfrm>
            <a:off x="7188511" y="2193936"/>
            <a:ext cx="1268730" cy="63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cone (flexes 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in)</a:t>
            </a:r>
            <a:endParaRPr lang="en-US" sz="1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20040" y="342900"/>
            <a:ext cx="8506460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e.)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As 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current</a:t>
            </a:r>
            <a:r>
              <a:rPr lang="en-US" sz="2000" dirty="0">
                <a:latin typeface="Times New Roman"/>
                <a:cs typeface="Times New Roman"/>
              </a:rPr>
              <a:t> proceeds down toward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cone will relax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pulling back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20040" y="4841240"/>
            <a:ext cx="8646160" cy="162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h.)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flexing outward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then inward, then outward </a:t>
            </a:r>
            <a:r>
              <a:rPr lang="en-US" sz="2000" dirty="0">
                <a:latin typeface="Times New Roman"/>
                <a:cs typeface="Times New Roman"/>
              </a:rPr>
              <a:t>will occur at the current frequency, or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256 Hz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 our example</a:t>
            </a:r>
            <a:r>
              <a:rPr lang="en-US" sz="2000" dirty="0">
                <a:latin typeface="Times New Roman"/>
                <a:cs typeface="Times New Roman"/>
              </a:rPr>
              <a:t>, and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pressure variations will pass by your ear at a frequency of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256 Hz</a:t>
            </a:r>
            <a:r>
              <a:rPr lang="en-US" sz="2000" dirty="0">
                <a:latin typeface="Times New Roman"/>
                <a:cs typeface="Times New Roman"/>
              </a:rPr>
              <a:t>.  That, in turn,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wiggle the little hairs in your ears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creating electrical impulses </a:t>
            </a:r>
            <a:r>
              <a:rPr lang="en-US" sz="2000" dirty="0">
                <a:latin typeface="Times New Roman"/>
                <a:cs typeface="Times New Roman"/>
              </a:rPr>
              <a:t>that 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brain will interpret as sound</a:t>
            </a:r>
            <a:r>
              <a:rPr lang="en-US" sz="2000" dirty="0">
                <a:latin typeface="Times New Roman"/>
                <a:cs typeface="Times New Roman"/>
              </a:rPr>
              <a:t>.  Clever of nature, eh?</a:t>
            </a:r>
          </a:p>
        </p:txBody>
      </p:sp>
      <p:sp>
        <p:nvSpPr>
          <p:cNvPr id="56" name="TextBox 35"/>
          <p:cNvSpPr txBox="1">
            <a:spLocks noChangeArrowheads="1"/>
          </p:cNvSpPr>
          <p:nvPr/>
        </p:nvSpPr>
        <p:spPr bwMode="auto">
          <a:xfrm>
            <a:off x="320040" y="932180"/>
            <a:ext cx="5134214" cy="22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f.)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When 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current</a:t>
            </a:r>
            <a:r>
              <a:rPr lang="en-US" sz="2000" dirty="0">
                <a:latin typeface="Times New Roman"/>
                <a:cs typeface="Times New Roman"/>
              </a:rPr>
              <a:t> direction changes,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induced magnetic field in the coil will change and the 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pulling back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will proceed through equilibrium and into a flexing inward</a:t>
            </a:r>
            <a:r>
              <a:rPr lang="en-US" sz="2000" dirty="0">
                <a:latin typeface="Times New Roman"/>
                <a:cs typeface="Times New Roman"/>
              </a:rPr>
              <a:t>.  The degree of flexing will, again, depend upon how much current to moving through the coil at a given instant. </a:t>
            </a:r>
          </a:p>
        </p:txBody>
      </p:sp>
      <p:sp>
        <p:nvSpPr>
          <p:cNvPr id="57" name="TextBox 36"/>
          <p:cNvSpPr txBox="1">
            <a:spLocks noChangeArrowheads="1"/>
          </p:cNvSpPr>
          <p:nvPr/>
        </p:nvSpPr>
        <p:spPr bwMode="auto">
          <a:xfrm>
            <a:off x="320040" y="3305899"/>
            <a:ext cx="5823769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g.) As the cone flexes inward</a:t>
            </a:r>
            <a:r>
              <a:rPr lang="en-US" sz="2000" dirty="0">
                <a:latin typeface="Times New Roman"/>
                <a:cs typeface="Times New Roman"/>
              </a:rPr>
              <a:t>, it will create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rarified region </a:t>
            </a:r>
            <a:r>
              <a:rPr lang="en-US" sz="2000" dirty="0">
                <a:latin typeface="Times New Roman"/>
                <a:cs typeface="Times New Roman"/>
              </a:rPr>
              <a:t>of air generating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low pressure region</a:t>
            </a:r>
            <a:r>
              <a:rPr lang="en-US" sz="2000" dirty="0">
                <a:latin typeface="Times New Roman"/>
                <a:cs typeface="Times New Roman"/>
              </a:rPr>
              <a:t>.  That region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travel away </a:t>
            </a:r>
            <a:r>
              <a:rPr lang="en-US" sz="2000" dirty="0">
                <a:latin typeface="Times New Roman"/>
                <a:cs typeface="Times New Roman"/>
              </a:rPr>
              <a:t>from the cone at approximately 330 m/s, or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speed of sound in air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81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55" grpId="0"/>
      <p:bldP spid="56" grpId="0"/>
      <p:bldP spid="5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060575" y="1955800"/>
            <a:ext cx="5981700" cy="2971800"/>
          </a:xfrm>
          <a:prstGeom prst="rect">
            <a:avLst/>
          </a:prstGeom>
          <a:solidFill>
            <a:srgbClr val="FFE9C9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92"/>
          <p:cNvSpPr>
            <a:spLocks noChangeShapeType="1"/>
          </p:cNvSpPr>
          <p:nvPr/>
        </p:nvSpPr>
        <p:spPr bwMode="auto">
          <a:xfrm flipH="1">
            <a:off x="1622425" y="3479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93"/>
          <p:cNvSpPr>
            <a:spLocks noChangeShapeType="1"/>
          </p:cNvSpPr>
          <p:nvPr/>
        </p:nvSpPr>
        <p:spPr bwMode="auto">
          <a:xfrm flipH="1">
            <a:off x="8023225" y="3479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94"/>
          <p:cNvSpPr>
            <a:spLocks noChangeShapeType="1"/>
          </p:cNvSpPr>
          <p:nvPr/>
        </p:nvSpPr>
        <p:spPr bwMode="auto">
          <a:xfrm flipH="1" flipV="1">
            <a:off x="1622425" y="3479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95"/>
          <p:cNvSpPr>
            <a:spLocks noChangeShapeType="1"/>
          </p:cNvSpPr>
          <p:nvPr/>
        </p:nvSpPr>
        <p:spPr bwMode="auto">
          <a:xfrm flipH="1">
            <a:off x="1622425" y="61468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96"/>
          <p:cNvSpPr>
            <a:spLocks noChangeShapeType="1"/>
          </p:cNvSpPr>
          <p:nvPr/>
        </p:nvSpPr>
        <p:spPr bwMode="auto">
          <a:xfrm flipH="1">
            <a:off x="5127625" y="6146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97"/>
          <p:cNvSpPr>
            <a:spLocks noChangeShapeType="1"/>
          </p:cNvSpPr>
          <p:nvPr/>
        </p:nvSpPr>
        <p:spPr bwMode="auto">
          <a:xfrm flipH="1" flipV="1">
            <a:off x="8480425" y="3479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8"/>
          <p:cNvSpPr>
            <a:spLocks noChangeShapeType="1"/>
          </p:cNvSpPr>
          <p:nvPr/>
        </p:nvSpPr>
        <p:spPr bwMode="auto">
          <a:xfrm flipH="1" flipV="1">
            <a:off x="8480425" y="5537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99"/>
          <p:cNvSpPr>
            <a:spLocks noChangeShapeType="1"/>
          </p:cNvSpPr>
          <p:nvPr/>
        </p:nvSpPr>
        <p:spPr bwMode="auto">
          <a:xfrm>
            <a:off x="8480425" y="4775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0"/>
          <p:cNvSpPr>
            <a:spLocks noChangeShapeType="1"/>
          </p:cNvSpPr>
          <p:nvPr/>
        </p:nvSpPr>
        <p:spPr bwMode="auto">
          <a:xfrm flipH="1">
            <a:off x="8175625" y="50038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01"/>
          <p:cNvSpPr>
            <a:spLocks noChangeShapeType="1"/>
          </p:cNvSpPr>
          <p:nvPr/>
        </p:nvSpPr>
        <p:spPr bwMode="auto">
          <a:xfrm>
            <a:off x="8175625" y="5308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02"/>
          <p:cNvSpPr>
            <a:spLocks noChangeShapeType="1"/>
          </p:cNvSpPr>
          <p:nvPr/>
        </p:nvSpPr>
        <p:spPr bwMode="auto">
          <a:xfrm flipH="1" flipV="1">
            <a:off x="4899025" y="5765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03"/>
          <p:cNvSpPr>
            <a:spLocks noChangeShapeType="1"/>
          </p:cNvSpPr>
          <p:nvPr/>
        </p:nvSpPr>
        <p:spPr bwMode="auto">
          <a:xfrm flipH="1" flipV="1">
            <a:off x="5127625" y="5994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07"/>
          <p:cNvSpPr txBox="1">
            <a:spLocks noChangeArrowheads="1"/>
          </p:cNvSpPr>
          <p:nvPr/>
        </p:nvSpPr>
        <p:spPr bwMode="auto">
          <a:xfrm>
            <a:off x="4178030" y="5029200"/>
            <a:ext cx="3288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/>
                <a:cs typeface="Times New Roman"/>
              </a:rPr>
              <a:t>BROAD, </a:t>
            </a:r>
            <a:r>
              <a:rPr lang="en-US" sz="1800" dirty="0" smtClean="0">
                <a:latin typeface="Times New Roman"/>
                <a:cs typeface="Times New Roman"/>
              </a:rPr>
              <a:t>THIN, </a:t>
            </a:r>
            <a:r>
              <a:rPr lang="en-US" sz="1800" dirty="0">
                <a:latin typeface="Times New Roman"/>
                <a:cs typeface="Times New Roman"/>
              </a:rPr>
              <a:t>METAL PLATE</a:t>
            </a:r>
          </a:p>
        </p:txBody>
      </p:sp>
      <p:sp>
        <p:nvSpPr>
          <p:cNvPr id="13330" name="Text Box 108"/>
          <p:cNvSpPr txBox="1">
            <a:spLocks noChangeArrowheads="1"/>
          </p:cNvSpPr>
          <p:nvPr/>
        </p:nvSpPr>
        <p:spPr bwMode="auto">
          <a:xfrm>
            <a:off x="2819400" y="76200"/>
            <a:ext cx="41050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HALL EFFECT</a:t>
            </a:r>
          </a:p>
        </p:txBody>
      </p:sp>
      <p:sp>
        <p:nvSpPr>
          <p:cNvPr id="13331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107"/>
          <p:cNvSpPr txBox="1">
            <a:spLocks noChangeArrowheads="1"/>
          </p:cNvSpPr>
          <p:nvPr/>
        </p:nvSpPr>
        <p:spPr bwMode="auto">
          <a:xfrm>
            <a:off x="190500" y="8382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An </a:t>
            </a: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experiment </a:t>
            </a:r>
            <a:r>
              <a:rPr lang="en-US" sz="2000" dirty="0">
                <a:latin typeface="Times New Roman"/>
                <a:cs typeface="Times New Roman"/>
              </a:rPr>
              <a:t>to prove that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negative charges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moves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through electrical circuits </a:t>
            </a:r>
            <a:r>
              <a:rPr lang="en-US" sz="2000" dirty="0">
                <a:latin typeface="Times New Roman"/>
                <a:cs typeface="Times New Roman"/>
              </a:rPr>
              <a:t>when current flows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2" name="Freeform 82"/>
          <p:cNvSpPr>
            <a:spLocks/>
          </p:cNvSpPr>
          <p:nvPr/>
        </p:nvSpPr>
        <p:spPr bwMode="auto">
          <a:xfrm>
            <a:off x="2108200" y="2489200"/>
            <a:ext cx="5943600" cy="990600"/>
          </a:xfrm>
          <a:custGeom>
            <a:avLst/>
            <a:gdLst>
              <a:gd name="T0" fmla="*/ 0 w 3744"/>
              <a:gd name="T1" fmla="*/ 624 h 624"/>
              <a:gd name="T2" fmla="*/ 192 w 3744"/>
              <a:gd name="T3" fmla="*/ 576 h 624"/>
              <a:gd name="T4" fmla="*/ 384 w 3744"/>
              <a:gd name="T5" fmla="*/ 384 h 624"/>
              <a:gd name="T6" fmla="*/ 576 w 3744"/>
              <a:gd name="T7" fmla="*/ 192 h 624"/>
              <a:gd name="T8" fmla="*/ 864 w 3744"/>
              <a:gd name="T9" fmla="*/ 48 h 624"/>
              <a:gd name="T10" fmla="*/ 1680 w 3744"/>
              <a:gd name="T11" fmla="*/ 0 h 624"/>
              <a:gd name="T12" fmla="*/ 2640 w 3744"/>
              <a:gd name="T13" fmla="*/ 48 h 624"/>
              <a:gd name="T14" fmla="*/ 3072 w 3744"/>
              <a:gd name="T15" fmla="*/ 240 h 624"/>
              <a:gd name="T16" fmla="*/ 3360 w 3744"/>
              <a:gd name="T17" fmla="*/ 528 h 624"/>
              <a:gd name="T18" fmla="*/ 3744 w 3744"/>
              <a:gd name="T19" fmla="*/ 624 h 6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44"/>
              <a:gd name="T31" fmla="*/ 0 h 624"/>
              <a:gd name="T32" fmla="*/ 3744 w 3744"/>
              <a:gd name="T33" fmla="*/ 624 h 6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44" h="624">
                <a:moveTo>
                  <a:pt x="0" y="624"/>
                </a:moveTo>
                <a:cubicBezTo>
                  <a:pt x="64" y="620"/>
                  <a:pt x="128" y="616"/>
                  <a:pt x="192" y="576"/>
                </a:cubicBezTo>
                <a:cubicBezTo>
                  <a:pt x="256" y="536"/>
                  <a:pt x="320" y="448"/>
                  <a:pt x="384" y="384"/>
                </a:cubicBezTo>
                <a:cubicBezTo>
                  <a:pt x="448" y="320"/>
                  <a:pt x="496" y="248"/>
                  <a:pt x="576" y="192"/>
                </a:cubicBezTo>
                <a:cubicBezTo>
                  <a:pt x="656" y="136"/>
                  <a:pt x="680" y="80"/>
                  <a:pt x="864" y="48"/>
                </a:cubicBezTo>
                <a:cubicBezTo>
                  <a:pt x="1048" y="16"/>
                  <a:pt x="1384" y="0"/>
                  <a:pt x="1680" y="0"/>
                </a:cubicBezTo>
                <a:cubicBezTo>
                  <a:pt x="1976" y="0"/>
                  <a:pt x="2408" y="8"/>
                  <a:pt x="2640" y="48"/>
                </a:cubicBezTo>
                <a:cubicBezTo>
                  <a:pt x="2872" y="88"/>
                  <a:pt x="2952" y="160"/>
                  <a:pt x="3072" y="240"/>
                </a:cubicBezTo>
                <a:cubicBezTo>
                  <a:pt x="3192" y="320"/>
                  <a:pt x="3248" y="464"/>
                  <a:pt x="3360" y="528"/>
                </a:cubicBezTo>
                <a:cubicBezTo>
                  <a:pt x="3472" y="592"/>
                  <a:pt x="3680" y="608"/>
                  <a:pt x="3744" y="62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 flipH="1" flipV="1">
            <a:off x="3937000" y="22606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 flipH="1">
            <a:off x="3937000" y="24892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flipV="1">
            <a:off x="2168525" y="3479800"/>
            <a:ext cx="5943600" cy="1219200"/>
            <a:chOff x="1752600" y="2286000"/>
            <a:chExt cx="5943600" cy="1219200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752600" y="2514600"/>
              <a:ext cx="5943600" cy="990600"/>
            </a:xfrm>
            <a:custGeom>
              <a:avLst/>
              <a:gdLst>
                <a:gd name="T0" fmla="*/ 0 w 3744"/>
                <a:gd name="T1" fmla="*/ 624 h 624"/>
                <a:gd name="T2" fmla="*/ 192 w 3744"/>
                <a:gd name="T3" fmla="*/ 576 h 624"/>
                <a:gd name="T4" fmla="*/ 384 w 3744"/>
                <a:gd name="T5" fmla="*/ 384 h 624"/>
                <a:gd name="T6" fmla="*/ 576 w 3744"/>
                <a:gd name="T7" fmla="*/ 192 h 624"/>
                <a:gd name="T8" fmla="*/ 864 w 3744"/>
                <a:gd name="T9" fmla="*/ 48 h 624"/>
                <a:gd name="T10" fmla="*/ 1680 w 3744"/>
                <a:gd name="T11" fmla="*/ 0 h 624"/>
                <a:gd name="T12" fmla="*/ 2640 w 3744"/>
                <a:gd name="T13" fmla="*/ 48 h 624"/>
                <a:gd name="T14" fmla="*/ 3072 w 3744"/>
                <a:gd name="T15" fmla="*/ 240 h 624"/>
                <a:gd name="T16" fmla="*/ 3360 w 3744"/>
                <a:gd name="T17" fmla="*/ 528 h 624"/>
                <a:gd name="T18" fmla="*/ 3744 w 3744"/>
                <a:gd name="T19" fmla="*/ 624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44"/>
                <a:gd name="T31" fmla="*/ 0 h 624"/>
                <a:gd name="T32" fmla="*/ 3744 w 3744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44" h="624">
                  <a:moveTo>
                    <a:pt x="0" y="624"/>
                  </a:moveTo>
                  <a:cubicBezTo>
                    <a:pt x="64" y="620"/>
                    <a:pt x="128" y="616"/>
                    <a:pt x="192" y="576"/>
                  </a:cubicBezTo>
                  <a:cubicBezTo>
                    <a:pt x="256" y="536"/>
                    <a:pt x="320" y="448"/>
                    <a:pt x="384" y="384"/>
                  </a:cubicBezTo>
                  <a:cubicBezTo>
                    <a:pt x="448" y="320"/>
                    <a:pt x="496" y="248"/>
                    <a:pt x="576" y="192"/>
                  </a:cubicBezTo>
                  <a:cubicBezTo>
                    <a:pt x="656" y="136"/>
                    <a:pt x="680" y="80"/>
                    <a:pt x="864" y="48"/>
                  </a:cubicBezTo>
                  <a:cubicBezTo>
                    <a:pt x="1048" y="16"/>
                    <a:pt x="1384" y="0"/>
                    <a:pt x="1680" y="0"/>
                  </a:cubicBezTo>
                  <a:cubicBezTo>
                    <a:pt x="1976" y="0"/>
                    <a:pt x="2408" y="8"/>
                    <a:pt x="2640" y="48"/>
                  </a:cubicBezTo>
                  <a:cubicBezTo>
                    <a:pt x="2872" y="88"/>
                    <a:pt x="2952" y="160"/>
                    <a:pt x="3072" y="240"/>
                  </a:cubicBezTo>
                  <a:cubicBezTo>
                    <a:pt x="3192" y="320"/>
                    <a:pt x="3248" y="464"/>
                    <a:pt x="3360" y="528"/>
                  </a:cubicBezTo>
                  <a:cubicBezTo>
                    <a:pt x="3472" y="592"/>
                    <a:pt x="3680" y="608"/>
                    <a:pt x="3744" y="6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83"/>
            <p:cNvSpPr>
              <a:spLocks noChangeShapeType="1"/>
            </p:cNvSpPr>
            <p:nvPr/>
          </p:nvSpPr>
          <p:spPr bwMode="auto">
            <a:xfrm flipH="1" flipV="1">
              <a:off x="3581400" y="22860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84"/>
            <p:cNvSpPr>
              <a:spLocks noChangeShapeType="1"/>
            </p:cNvSpPr>
            <p:nvPr/>
          </p:nvSpPr>
          <p:spPr bwMode="auto">
            <a:xfrm flipH="1">
              <a:off x="3581400" y="25146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8200" y="2895600"/>
            <a:ext cx="5943600" cy="584200"/>
            <a:chOff x="1600200" y="2133600"/>
            <a:chExt cx="5943600" cy="1219200"/>
          </a:xfrm>
        </p:grpSpPr>
        <p:sp>
          <p:nvSpPr>
            <p:cNvPr id="31" name="Freeform 82"/>
            <p:cNvSpPr>
              <a:spLocks/>
            </p:cNvSpPr>
            <p:nvPr/>
          </p:nvSpPr>
          <p:spPr bwMode="auto">
            <a:xfrm>
              <a:off x="1600200" y="2362200"/>
              <a:ext cx="5943600" cy="990600"/>
            </a:xfrm>
            <a:custGeom>
              <a:avLst/>
              <a:gdLst>
                <a:gd name="T0" fmla="*/ 0 w 3744"/>
                <a:gd name="T1" fmla="*/ 624 h 624"/>
                <a:gd name="T2" fmla="*/ 192 w 3744"/>
                <a:gd name="T3" fmla="*/ 576 h 624"/>
                <a:gd name="T4" fmla="*/ 384 w 3744"/>
                <a:gd name="T5" fmla="*/ 384 h 624"/>
                <a:gd name="T6" fmla="*/ 576 w 3744"/>
                <a:gd name="T7" fmla="*/ 192 h 624"/>
                <a:gd name="T8" fmla="*/ 864 w 3744"/>
                <a:gd name="T9" fmla="*/ 48 h 624"/>
                <a:gd name="T10" fmla="*/ 1680 w 3744"/>
                <a:gd name="T11" fmla="*/ 0 h 624"/>
                <a:gd name="T12" fmla="*/ 2640 w 3744"/>
                <a:gd name="T13" fmla="*/ 48 h 624"/>
                <a:gd name="T14" fmla="*/ 3072 w 3744"/>
                <a:gd name="T15" fmla="*/ 240 h 624"/>
                <a:gd name="T16" fmla="*/ 3360 w 3744"/>
                <a:gd name="T17" fmla="*/ 528 h 624"/>
                <a:gd name="T18" fmla="*/ 3744 w 3744"/>
                <a:gd name="T19" fmla="*/ 624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44"/>
                <a:gd name="T31" fmla="*/ 0 h 624"/>
                <a:gd name="T32" fmla="*/ 3744 w 3744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44" h="624">
                  <a:moveTo>
                    <a:pt x="0" y="624"/>
                  </a:moveTo>
                  <a:cubicBezTo>
                    <a:pt x="64" y="620"/>
                    <a:pt x="128" y="616"/>
                    <a:pt x="192" y="576"/>
                  </a:cubicBezTo>
                  <a:cubicBezTo>
                    <a:pt x="256" y="536"/>
                    <a:pt x="320" y="448"/>
                    <a:pt x="384" y="384"/>
                  </a:cubicBezTo>
                  <a:cubicBezTo>
                    <a:pt x="448" y="320"/>
                    <a:pt x="496" y="248"/>
                    <a:pt x="576" y="192"/>
                  </a:cubicBezTo>
                  <a:cubicBezTo>
                    <a:pt x="656" y="136"/>
                    <a:pt x="680" y="80"/>
                    <a:pt x="864" y="48"/>
                  </a:cubicBezTo>
                  <a:cubicBezTo>
                    <a:pt x="1048" y="16"/>
                    <a:pt x="1384" y="0"/>
                    <a:pt x="1680" y="0"/>
                  </a:cubicBezTo>
                  <a:cubicBezTo>
                    <a:pt x="1976" y="0"/>
                    <a:pt x="2408" y="8"/>
                    <a:pt x="2640" y="48"/>
                  </a:cubicBezTo>
                  <a:cubicBezTo>
                    <a:pt x="2872" y="88"/>
                    <a:pt x="2952" y="160"/>
                    <a:pt x="3072" y="240"/>
                  </a:cubicBezTo>
                  <a:cubicBezTo>
                    <a:pt x="3192" y="320"/>
                    <a:pt x="3248" y="464"/>
                    <a:pt x="3360" y="528"/>
                  </a:cubicBezTo>
                  <a:cubicBezTo>
                    <a:pt x="3472" y="592"/>
                    <a:pt x="3680" y="608"/>
                    <a:pt x="3744" y="6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83"/>
            <p:cNvSpPr>
              <a:spLocks noChangeShapeType="1"/>
            </p:cNvSpPr>
            <p:nvPr/>
          </p:nvSpPr>
          <p:spPr bwMode="auto">
            <a:xfrm flipH="1" flipV="1">
              <a:off x="3429000" y="21336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84"/>
            <p:cNvSpPr>
              <a:spLocks noChangeShapeType="1"/>
            </p:cNvSpPr>
            <p:nvPr/>
          </p:nvSpPr>
          <p:spPr bwMode="auto">
            <a:xfrm flipH="1">
              <a:off x="3429000" y="23622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flipV="1">
            <a:off x="2108200" y="3505200"/>
            <a:ext cx="5943600" cy="584200"/>
            <a:chOff x="1600200" y="2133600"/>
            <a:chExt cx="5943600" cy="1219200"/>
          </a:xfrm>
        </p:grpSpPr>
        <p:sp>
          <p:nvSpPr>
            <p:cNvPr id="35" name="Freeform 82"/>
            <p:cNvSpPr>
              <a:spLocks/>
            </p:cNvSpPr>
            <p:nvPr/>
          </p:nvSpPr>
          <p:spPr bwMode="auto">
            <a:xfrm>
              <a:off x="1600200" y="2362200"/>
              <a:ext cx="5943600" cy="990600"/>
            </a:xfrm>
            <a:custGeom>
              <a:avLst/>
              <a:gdLst>
                <a:gd name="T0" fmla="*/ 0 w 3744"/>
                <a:gd name="T1" fmla="*/ 624 h 624"/>
                <a:gd name="T2" fmla="*/ 192 w 3744"/>
                <a:gd name="T3" fmla="*/ 576 h 624"/>
                <a:gd name="T4" fmla="*/ 384 w 3744"/>
                <a:gd name="T5" fmla="*/ 384 h 624"/>
                <a:gd name="T6" fmla="*/ 576 w 3744"/>
                <a:gd name="T7" fmla="*/ 192 h 624"/>
                <a:gd name="T8" fmla="*/ 864 w 3744"/>
                <a:gd name="T9" fmla="*/ 48 h 624"/>
                <a:gd name="T10" fmla="*/ 1680 w 3744"/>
                <a:gd name="T11" fmla="*/ 0 h 624"/>
                <a:gd name="T12" fmla="*/ 2640 w 3744"/>
                <a:gd name="T13" fmla="*/ 48 h 624"/>
                <a:gd name="T14" fmla="*/ 3072 w 3744"/>
                <a:gd name="T15" fmla="*/ 240 h 624"/>
                <a:gd name="T16" fmla="*/ 3360 w 3744"/>
                <a:gd name="T17" fmla="*/ 528 h 624"/>
                <a:gd name="T18" fmla="*/ 3744 w 3744"/>
                <a:gd name="T19" fmla="*/ 624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44"/>
                <a:gd name="T31" fmla="*/ 0 h 624"/>
                <a:gd name="T32" fmla="*/ 3744 w 3744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44" h="624">
                  <a:moveTo>
                    <a:pt x="0" y="624"/>
                  </a:moveTo>
                  <a:cubicBezTo>
                    <a:pt x="64" y="620"/>
                    <a:pt x="128" y="616"/>
                    <a:pt x="192" y="576"/>
                  </a:cubicBezTo>
                  <a:cubicBezTo>
                    <a:pt x="256" y="536"/>
                    <a:pt x="320" y="448"/>
                    <a:pt x="384" y="384"/>
                  </a:cubicBezTo>
                  <a:cubicBezTo>
                    <a:pt x="448" y="320"/>
                    <a:pt x="496" y="248"/>
                    <a:pt x="576" y="192"/>
                  </a:cubicBezTo>
                  <a:cubicBezTo>
                    <a:pt x="656" y="136"/>
                    <a:pt x="680" y="80"/>
                    <a:pt x="864" y="48"/>
                  </a:cubicBezTo>
                  <a:cubicBezTo>
                    <a:pt x="1048" y="16"/>
                    <a:pt x="1384" y="0"/>
                    <a:pt x="1680" y="0"/>
                  </a:cubicBezTo>
                  <a:cubicBezTo>
                    <a:pt x="1976" y="0"/>
                    <a:pt x="2408" y="8"/>
                    <a:pt x="2640" y="48"/>
                  </a:cubicBezTo>
                  <a:cubicBezTo>
                    <a:pt x="2872" y="88"/>
                    <a:pt x="2952" y="160"/>
                    <a:pt x="3072" y="240"/>
                  </a:cubicBezTo>
                  <a:cubicBezTo>
                    <a:pt x="3192" y="320"/>
                    <a:pt x="3248" y="464"/>
                    <a:pt x="3360" y="528"/>
                  </a:cubicBezTo>
                  <a:cubicBezTo>
                    <a:pt x="3472" y="592"/>
                    <a:pt x="3680" y="608"/>
                    <a:pt x="3744" y="6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83"/>
            <p:cNvSpPr>
              <a:spLocks noChangeShapeType="1"/>
            </p:cNvSpPr>
            <p:nvPr/>
          </p:nvSpPr>
          <p:spPr bwMode="auto">
            <a:xfrm flipH="1" flipV="1">
              <a:off x="3429000" y="21336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84"/>
            <p:cNvSpPr>
              <a:spLocks noChangeShapeType="1"/>
            </p:cNvSpPr>
            <p:nvPr/>
          </p:nvSpPr>
          <p:spPr bwMode="auto">
            <a:xfrm flipH="1">
              <a:off x="3429000" y="23622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" name="Straight Connector 4"/>
          <p:cNvCxnSpPr>
            <a:stCxn id="35" idx="0"/>
            <a:endCxn id="31" idx="9"/>
          </p:cNvCxnSpPr>
          <p:nvPr/>
        </p:nvCxnSpPr>
        <p:spPr>
          <a:xfrm flipV="1">
            <a:off x="2108200" y="3479801"/>
            <a:ext cx="5943600" cy="25399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ine 83"/>
          <p:cNvSpPr>
            <a:spLocks noChangeShapeType="1"/>
          </p:cNvSpPr>
          <p:nvPr/>
        </p:nvSpPr>
        <p:spPr bwMode="auto">
          <a:xfrm flipH="1" flipV="1">
            <a:off x="4530725" y="32639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84"/>
          <p:cNvSpPr>
            <a:spLocks noChangeShapeType="1"/>
          </p:cNvSpPr>
          <p:nvPr/>
        </p:nvSpPr>
        <p:spPr bwMode="auto">
          <a:xfrm flipH="1">
            <a:off x="4530725" y="34925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901920"/>
              </p:ext>
            </p:extLst>
          </p:nvPr>
        </p:nvGraphicFramePr>
        <p:xfrm>
          <a:off x="4947443" y="6335712"/>
          <a:ext cx="3603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03" name="Equation" r:id="rId3" imgW="190500" imgH="203200" progId="Equation.DSMT4">
                  <p:embed/>
                </p:oleObj>
              </mc:Choice>
              <mc:Fallback>
                <p:oleObj name="Equation" r:id="rId3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7443" y="6335712"/>
                        <a:ext cx="3603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838138"/>
              </p:ext>
            </p:extLst>
          </p:nvPr>
        </p:nvGraphicFramePr>
        <p:xfrm>
          <a:off x="8807450" y="4885531"/>
          <a:ext cx="2889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04" name="Equation" r:id="rId5" imgW="152400" imgH="152400" progId="Equation.DSMT4">
                  <p:embed/>
                </p:oleObj>
              </mc:Choice>
              <mc:Fallback>
                <p:oleObj name="Equation" r:id="rId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07450" y="4885531"/>
                        <a:ext cx="288925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190500" y="2496285"/>
            <a:ext cx="1244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How normal current </a:t>
            </a:r>
            <a:r>
              <a:rPr lang="en-US" sz="2000" dirty="0" smtClean="0">
                <a:latin typeface="Times New Roman"/>
                <a:cs typeface="Times New Roman"/>
              </a:rPr>
              <a:t>flows through the plate.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51.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285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8" name="Group 2"/>
          <p:cNvGrpSpPr>
            <a:grpSpLocks/>
          </p:cNvGrpSpPr>
          <p:nvPr/>
        </p:nvGrpSpPr>
        <p:grpSpPr bwMode="auto">
          <a:xfrm>
            <a:off x="2060575" y="1828800"/>
            <a:ext cx="5981700" cy="2971800"/>
            <a:chOff x="1008" y="1152"/>
            <a:chExt cx="3768" cy="1872"/>
          </a:xfrm>
        </p:grpSpPr>
        <p:sp>
          <p:nvSpPr>
            <p:cNvPr id="14378" name="Rectangle 3"/>
            <p:cNvSpPr>
              <a:spLocks noChangeArrowheads="1"/>
            </p:cNvSpPr>
            <p:nvPr/>
          </p:nvSpPr>
          <p:spPr bwMode="auto">
            <a:xfrm>
              <a:off x="1008" y="1152"/>
              <a:ext cx="3768" cy="1872"/>
            </a:xfrm>
            <a:prstGeom prst="rect">
              <a:avLst/>
            </a:prstGeom>
            <a:solidFill>
              <a:srgbClr val="FFE9C9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79" name="Group 4"/>
            <p:cNvGrpSpPr>
              <a:grpSpLocks/>
            </p:cNvGrpSpPr>
            <p:nvPr/>
          </p:nvGrpSpPr>
          <p:grpSpPr bwMode="auto">
            <a:xfrm>
              <a:off x="1104" y="1296"/>
              <a:ext cx="200" cy="192"/>
              <a:chOff x="3456" y="1200"/>
              <a:chExt cx="200" cy="192"/>
            </a:xfrm>
          </p:grpSpPr>
          <p:graphicFrame>
            <p:nvGraphicFramePr>
              <p:cNvPr id="14357" name="Object 2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48" name="Equation" r:id="rId3" imgW="127000" imgH="127000" progId="Equation.DSMT4">
                      <p:embed/>
                    </p:oleObj>
                  </mc:Choice>
                  <mc:Fallback>
                    <p:oleObj name="Equation" r:id="rId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8" name="Oval 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0" name="Group 7"/>
            <p:cNvGrpSpPr>
              <a:grpSpLocks/>
            </p:cNvGrpSpPr>
            <p:nvPr/>
          </p:nvGrpSpPr>
          <p:grpSpPr bwMode="auto">
            <a:xfrm>
              <a:off x="1864" y="1296"/>
              <a:ext cx="200" cy="192"/>
              <a:chOff x="3456" y="1200"/>
              <a:chExt cx="200" cy="192"/>
            </a:xfrm>
          </p:grpSpPr>
          <p:graphicFrame>
            <p:nvGraphicFramePr>
              <p:cNvPr id="14356" name="Object 2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49" name="Equation" r:id="rId5" imgW="127000" imgH="127000" progId="Equation.DSMT4">
                      <p:embed/>
                    </p:oleObj>
                  </mc:Choice>
                  <mc:Fallback>
                    <p:oleObj name="Equation" r:id="rId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7" name="Oval 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1" name="Group 10"/>
            <p:cNvGrpSpPr>
              <a:grpSpLocks/>
            </p:cNvGrpSpPr>
            <p:nvPr/>
          </p:nvGrpSpPr>
          <p:grpSpPr bwMode="auto">
            <a:xfrm>
              <a:off x="2624" y="1296"/>
              <a:ext cx="200" cy="192"/>
              <a:chOff x="3456" y="1200"/>
              <a:chExt cx="200" cy="192"/>
            </a:xfrm>
          </p:grpSpPr>
          <p:graphicFrame>
            <p:nvGraphicFramePr>
              <p:cNvPr id="14355" name="Object 1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50" name="Equation" r:id="rId7" imgW="127000" imgH="127000" progId="Equation.DSMT4">
                      <p:embed/>
                    </p:oleObj>
                  </mc:Choice>
                  <mc:Fallback>
                    <p:oleObj name="Equation" r:id="rId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6" name="Oval 1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2" name="Group 13"/>
            <p:cNvGrpSpPr>
              <a:grpSpLocks/>
            </p:cNvGrpSpPr>
            <p:nvPr/>
          </p:nvGrpSpPr>
          <p:grpSpPr bwMode="auto">
            <a:xfrm>
              <a:off x="3384" y="1296"/>
              <a:ext cx="200" cy="192"/>
              <a:chOff x="3456" y="1200"/>
              <a:chExt cx="200" cy="192"/>
            </a:xfrm>
          </p:grpSpPr>
          <p:graphicFrame>
            <p:nvGraphicFramePr>
              <p:cNvPr id="14354" name="Object 1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51" name="Equation" r:id="rId9" imgW="127000" imgH="127000" progId="Equation.DSMT4">
                      <p:embed/>
                    </p:oleObj>
                  </mc:Choice>
                  <mc:Fallback>
                    <p:oleObj name="Equation" r:id="rId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5" name="Oval 1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3" name="Group 16"/>
            <p:cNvGrpSpPr>
              <a:grpSpLocks/>
            </p:cNvGrpSpPr>
            <p:nvPr/>
          </p:nvGrpSpPr>
          <p:grpSpPr bwMode="auto">
            <a:xfrm>
              <a:off x="4144" y="1296"/>
              <a:ext cx="200" cy="192"/>
              <a:chOff x="3456" y="1200"/>
              <a:chExt cx="200" cy="192"/>
            </a:xfrm>
          </p:grpSpPr>
          <p:graphicFrame>
            <p:nvGraphicFramePr>
              <p:cNvPr id="14353" name="Object 1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52" name="Equation" r:id="rId11" imgW="127000" imgH="127000" progId="Equation.DSMT4">
                      <p:embed/>
                    </p:oleObj>
                  </mc:Choice>
                  <mc:Fallback>
                    <p:oleObj name="Equation" r:id="rId1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4" name="Oval 1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4" name="Group 19"/>
            <p:cNvGrpSpPr>
              <a:grpSpLocks/>
            </p:cNvGrpSpPr>
            <p:nvPr/>
          </p:nvGrpSpPr>
          <p:grpSpPr bwMode="auto">
            <a:xfrm>
              <a:off x="1464" y="1776"/>
              <a:ext cx="200" cy="192"/>
              <a:chOff x="3456" y="1200"/>
              <a:chExt cx="200" cy="192"/>
            </a:xfrm>
          </p:grpSpPr>
          <p:graphicFrame>
            <p:nvGraphicFramePr>
              <p:cNvPr id="14352" name="Object 1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53" name="Equation" r:id="rId13" imgW="127000" imgH="127000" progId="Equation.DSMT4">
                      <p:embed/>
                    </p:oleObj>
                  </mc:Choice>
                  <mc:Fallback>
                    <p:oleObj name="Equation" r:id="rId1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3" name="Oval 2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5" name="Group 22"/>
            <p:cNvGrpSpPr>
              <a:grpSpLocks/>
            </p:cNvGrpSpPr>
            <p:nvPr/>
          </p:nvGrpSpPr>
          <p:grpSpPr bwMode="auto">
            <a:xfrm>
              <a:off x="2224" y="1776"/>
              <a:ext cx="200" cy="192"/>
              <a:chOff x="3456" y="1200"/>
              <a:chExt cx="200" cy="192"/>
            </a:xfrm>
          </p:grpSpPr>
          <p:graphicFrame>
            <p:nvGraphicFramePr>
              <p:cNvPr id="14351" name="Object 1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54" name="Equation" r:id="rId15" imgW="127000" imgH="127000" progId="Equation.DSMT4">
                      <p:embed/>
                    </p:oleObj>
                  </mc:Choice>
                  <mc:Fallback>
                    <p:oleObj name="Equation" r:id="rId1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2" name="Oval 2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6" name="Group 25"/>
            <p:cNvGrpSpPr>
              <a:grpSpLocks/>
            </p:cNvGrpSpPr>
            <p:nvPr/>
          </p:nvGrpSpPr>
          <p:grpSpPr bwMode="auto">
            <a:xfrm>
              <a:off x="2984" y="1776"/>
              <a:ext cx="200" cy="192"/>
              <a:chOff x="3456" y="1200"/>
              <a:chExt cx="200" cy="192"/>
            </a:xfrm>
          </p:grpSpPr>
          <p:graphicFrame>
            <p:nvGraphicFramePr>
              <p:cNvPr id="14350" name="Object 1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55" name="Equation" r:id="rId17" imgW="127000" imgH="127000" progId="Equation.DSMT4">
                      <p:embed/>
                    </p:oleObj>
                  </mc:Choice>
                  <mc:Fallback>
                    <p:oleObj name="Equation" r:id="rId1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1" name="Oval 2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7" name="Group 28"/>
            <p:cNvGrpSpPr>
              <a:grpSpLocks/>
            </p:cNvGrpSpPr>
            <p:nvPr/>
          </p:nvGrpSpPr>
          <p:grpSpPr bwMode="auto">
            <a:xfrm>
              <a:off x="3744" y="1776"/>
              <a:ext cx="200" cy="192"/>
              <a:chOff x="3456" y="1200"/>
              <a:chExt cx="200" cy="192"/>
            </a:xfrm>
          </p:grpSpPr>
          <p:graphicFrame>
            <p:nvGraphicFramePr>
              <p:cNvPr id="14349" name="Object 1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56" name="Equation" r:id="rId19" imgW="127000" imgH="127000" progId="Equation.DSMT4">
                      <p:embed/>
                    </p:oleObj>
                  </mc:Choice>
                  <mc:Fallback>
                    <p:oleObj name="Equation" r:id="rId1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0" name="Oval 3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8" name="Group 31"/>
            <p:cNvGrpSpPr>
              <a:grpSpLocks/>
            </p:cNvGrpSpPr>
            <p:nvPr/>
          </p:nvGrpSpPr>
          <p:grpSpPr bwMode="auto">
            <a:xfrm>
              <a:off x="4504" y="1776"/>
              <a:ext cx="200" cy="192"/>
              <a:chOff x="3456" y="1200"/>
              <a:chExt cx="200" cy="192"/>
            </a:xfrm>
          </p:grpSpPr>
          <p:graphicFrame>
            <p:nvGraphicFramePr>
              <p:cNvPr id="14348" name="Object 1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57" name="Equation" r:id="rId21" imgW="127000" imgH="127000" progId="Equation.DSMT4">
                      <p:embed/>
                    </p:oleObj>
                  </mc:Choice>
                  <mc:Fallback>
                    <p:oleObj name="Equation" r:id="rId2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9" name="Oval 3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9" name="Group 34"/>
            <p:cNvGrpSpPr>
              <a:grpSpLocks/>
            </p:cNvGrpSpPr>
            <p:nvPr/>
          </p:nvGrpSpPr>
          <p:grpSpPr bwMode="auto">
            <a:xfrm>
              <a:off x="1104" y="2256"/>
              <a:ext cx="200" cy="192"/>
              <a:chOff x="3456" y="1200"/>
              <a:chExt cx="200" cy="192"/>
            </a:xfrm>
          </p:grpSpPr>
          <p:graphicFrame>
            <p:nvGraphicFramePr>
              <p:cNvPr id="14347" name="Object 1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58" name="Equation" r:id="rId23" imgW="127000" imgH="127000" progId="Equation.DSMT4">
                      <p:embed/>
                    </p:oleObj>
                  </mc:Choice>
                  <mc:Fallback>
                    <p:oleObj name="Equation" r:id="rId2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8" name="Oval 3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0" name="Group 37"/>
            <p:cNvGrpSpPr>
              <a:grpSpLocks/>
            </p:cNvGrpSpPr>
            <p:nvPr/>
          </p:nvGrpSpPr>
          <p:grpSpPr bwMode="auto">
            <a:xfrm>
              <a:off x="1864" y="2256"/>
              <a:ext cx="200" cy="192"/>
              <a:chOff x="3456" y="1200"/>
              <a:chExt cx="200" cy="192"/>
            </a:xfrm>
          </p:grpSpPr>
          <p:graphicFrame>
            <p:nvGraphicFramePr>
              <p:cNvPr id="14346" name="Object 1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59" name="Equation" r:id="rId25" imgW="127000" imgH="127000" progId="Equation.DSMT4">
                      <p:embed/>
                    </p:oleObj>
                  </mc:Choice>
                  <mc:Fallback>
                    <p:oleObj name="Equation" r:id="rId2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7" name="Oval 3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1" name="Group 40"/>
            <p:cNvGrpSpPr>
              <a:grpSpLocks/>
            </p:cNvGrpSpPr>
            <p:nvPr/>
          </p:nvGrpSpPr>
          <p:grpSpPr bwMode="auto">
            <a:xfrm>
              <a:off x="2624" y="2256"/>
              <a:ext cx="200" cy="192"/>
              <a:chOff x="3456" y="1200"/>
              <a:chExt cx="200" cy="192"/>
            </a:xfrm>
          </p:grpSpPr>
          <p:graphicFrame>
            <p:nvGraphicFramePr>
              <p:cNvPr id="14345" name="Object 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60" name="Equation" r:id="rId27" imgW="127000" imgH="127000" progId="Equation.DSMT4">
                      <p:embed/>
                    </p:oleObj>
                  </mc:Choice>
                  <mc:Fallback>
                    <p:oleObj name="Equation" r:id="rId2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6" name="Oval 4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2" name="Group 43"/>
            <p:cNvGrpSpPr>
              <a:grpSpLocks/>
            </p:cNvGrpSpPr>
            <p:nvPr/>
          </p:nvGrpSpPr>
          <p:grpSpPr bwMode="auto">
            <a:xfrm>
              <a:off x="3384" y="2256"/>
              <a:ext cx="200" cy="192"/>
              <a:chOff x="3456" y="1200"/>
              <a:chExt cx="200" cy="192"/>
            </a:xfrm>
          </p:grpSpPr>
          <p:graphicFrame>
            <p:nvGraphicFramePr>
              <p:cNvPr id="14344" name="Object 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61" name="Equation" r:id="rId29" imgW="127000" imgH="127000" progId="Equation.DSMT4">
                      <p:embed/>
                    </p:oleObj>
                  </mc:Choice>
                  <mc:Fallback>
                    <p:oleObj name="Equation" r:id="rId2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5" name="Oval 4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3" name="Group 46"/>
            <p:cNvGrpSpPr>
              <a:grpSpLocks/>
            </p:cNvGrpSpPr>
            <p:nvPr/>
          </p:nvGrpSpPr>
          <p:grpSpPr bwMode="auto">
            <a:xfrm>
              <a:off x="4144" y="2256"/>
              <a:ext cx="200" cy="192"/>
              <a:chOff x="3456" y="1200"/>
              <a:chExt cx="200" cy="192"/>
            </a:xfrm>
          </p:grpSpPr>
          <p:graphicFrame>
            <p:nvGraphicFramePr>
              <p:cNvPr id="14343" name="Object 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62" name="Equation" r:id="rId31" imgW="127000" imgH="127000" progId="Equation.DSMT4">
                      <p:embed/>
                    </p:oleObj>
                  </mc:Choice>
                  <mc:Fallback>
                    <p:oleObj name="Equation" r:id="rId3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4" name="Oval 4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4" name="Group 49"/>
            <p:cNvGrpSpPr>
              <a:grpSpLocks/>
            </p:cNvGrpSpPr>
            <p:nvPr/>
          </p:nvGrpSpPr>
          <p:grpSpPr bwMode="auto">
            <a:xfrm>
              <a:off x="1488" y="2736"/>
              <a:ext cx="200" cy="192"/>
              <a:chOff x="3456" y="1200"/>
              <a:chExt cx="200" cy="192"/>
            </a:xfrm>
          </p:grpSpPr>
          <p:graphicFrame>
            <p:nvGraphicFramePr>
              <p:cNvPr id="14342" name="Object 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63" name="Equation" r:id="rId33" imgW="127000" imgH="127000" progId="Equation.DSMT4">
                      <p:embed/>
                    </p:oleObj>
                  </mc:Choice>
                  <mc:Fallback>
                    <p:oleObj name="Equation" r:id="rId3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3" name="Oval 5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5" name="Group 52"/>
            <p:cNvGrpSpPr>
              <a:grpSpLocks/>
            </p:cNvGrpSpPr>
            <p:nvPr/>
          </p:nvGrpSpPr>
          <p:grpSpPr bwMode="auto">
            <a:xfrm>
              <a:off x="2248" y="2736"/>
              <a:ext cx="200" cy="192"/>
              <a:chOff x="3456" y="1200"/>
              <a:chExt cx="200" cy="192"/>
            </a:xfrm>
          </p:grpSpPr>
          <p:graphicFrame>
            <p:nvGraphicFramePr>
              <p:cNvPr id="14341" name="Object 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64" name="Equation" r:id="rId35" imgW="127000" imgH="127000" progId="Equation.DSMT4">
                      <p:embed/>
                    </p:oleObj>
                  </mc:Choice>
                  <mc:Fallback>
                    <p:oleObj name="Equation" r:id="rId3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2" name="Oval 5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6" name="Group 55"/>
            <p:cNvGrpSpPr>
              <a:grpSpLocks/>
            </p:cNvGrpSpPr>
            <p:nvPr/>
          </p:nvGrpSpPr>
          <p:grpSpPr bwMode="auto">
            <a:xfrm>
              <a:off x="3008" y="2736"/>
              <a:ext cx="200" cy="192"/>
              <a:chOff x="3456" y="1200"/>
              <a:chExt cx="200" cy="192"/>
            </a:xfrm>
          </p:grpSpPr>
          <p:graphicFrame>
            <p:nvGraphicFramePr>
              <p:cNvPr id="14340" name="Object 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65" name="Equation" r:id="rId37" imgW="127000" imgH="127000" progId="Equation.DSMT4">
                      <p:embed/>
                    </p:oleObj>
                  </mc:Choice>
                  <mc:Fallback>
                    <p:oleObj name="Equation" r:id="rId3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1" name="Oval 5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7" name="Group 58"/>
            <p:cNvGrpSpPr>
              <a:grpSpLocks/>
            </p:cNvGrpSpPr>
            <p:nvPr/>
          </p:nvGrpSpPr>
          <p:grpSpPr bwMode="auto">
            <a:xfrm>
              <a:off x="3768" y="2736"/>
              <a:ext cx="200" cy="192"/>
              <a:chOff x="3456" y="1200"/>
              <a:chExt cx="200" cy="192"/>
            </a:xfrm>
          </p:grpSpPr>
          <p:graphicFrame>
            <p:nvGraphicFramePr>
              <p:cNvPr id="14339" name="Object 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66" name="Equation" r:id="rId39" imgW="127000" imgH="127000" progId="Equation.DSMT4">
                      <p:embed/>
                    </p:oleObj>
                  </mc:Choice>
                  <mc:Fallback>
                    <p:oleObj name="Equation" r:id="rId3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0" name="Oval 6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8" name="Group 61"/>
            <p:cNvGrpSpPr>
              <a:grpSpLocks/>
            </p:cNvGrpSpPr>
            <p:nvPr/>
          </p:nvGrpSpPr>
          <p:grpSpPr bwMode="auto">
            <a:xfrm>
              <a:off x="4528" y="2736"/>
              <a:ext cx="200" cy="192"/>
              <a:chOff x="3456" y="1200"/>
              <a:chExt cx="200" cy="192"/>
            </a:xfrm>
          </p:grpSpPr>
          <p:graphicFrame>
            <p:nvGraphicFramePr>
              <p:cNvPr id="14338" name="Object 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467" name="Equation" r:id="rId41" imgW="127000" imgH="127000" progId="Equation.DSMT4">
                      <p:embed/>
                    </p:oleObj>
                  </mc:Choice>
                  <mc:Fallback>
                    <p:oleObj name="Equation" r:id="rId4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99" name="Oval 6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59" name="Line 64"/>
          <p:cNvSpPr>
            <a:spLocks noChangeShapeType="1"/>
          </p:cNvSpPr>
          <p:nvPr/>
        </p:nvSpPr>
        <p:spPr bwMode="auto">
          <a:xfrm flipH="1">
            <a:off x="16224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65"/>
          <p:cNvSpPr>
            <a:spLocks noChangeShapeType="1"/>
          </p:cNvSpPr>
          <p:nvPr/>
        </p:nvSpPr>
        <p:spPr bwMode="auto">
          <a:xfrm flipH="1">
            <a:off x="80232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66"/>
          <p:cNvSpPr>
            <a:spLocks noChangeShapeType="1"/>
          </p:cNvSpPr>
          <p:nvPr/>
        </p:nvSpPr>
        <p:spPr bwMode="auto">
          <a:xfrm flipH="1" flipV="1">
            <a:off x="1622425" y="3352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67"/>
          <p:cNvSpPr>
            <a:spLocks noChangeShapeType="1"/>
          </p:cNvSpPr>
          <p:nvPr/>
        </p:nvSpPr>
        <p:spPr bwMode="auto">
          <a:xfrm flipH="1">
            <a:off x="1622425" y="60198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Line 68"/>
          <p:cNvSpPr>
            <a:spLocks noChangeShapeType="1"/>
          </p:cNvSpPr>
          <p:nvPr/>
        </p:nvSpPr>
        <p:spPr bwMode="auto">
          <a:xfrm flipH="1">
            <a:off x="5127625" y="6019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Line 69"/>
          <p:cNvSpPr>
            <a:spLocks noChangeShapeType="1"/>
          </p:cNvSpPr>
          <p:nvPr/>
        </p:nvSpPr>
        <p:spPr bwMode="auto">
          <a:xfrm flipH="1" flipV="1">
            <a:off x="8480425" y="3352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Line 70"/>
          <p:cNvSpPr>
            <a:spLocks noChangeShapeType="1"/>
          </p:cNvSpPr>
          <p:nvPr/>
        </p:nvSpPr>
        <p:spPr bwMode="auto">
          <a:xfrm flipH="1" flipV="1">
            <a:off x="8480425" y="5410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Line 71"/>
          <p:cNvSpPr>
            <a:spLocks noChangeShapeType="1"/>
          </p:cNvSpPr>
          <p:nvPr/>
        </p:nvSpPr>
        <p:spPr bwMode="auto">
          <a:xfrm>
            <a:off x="8480425" y="4648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72"/>
          <p:cNvSpPr>
            <a:spLocks noChangeShapeType="1"/>
          </p:cNvSpPr>
          <p:nvPr/>
        </p:nvSpPr>
        <p:spPr bwMode="auto">
          <a:xfrm flipH="1">
            <a:off x="8175625" y="48768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73"/>
          <p:cNvSpPr>
            <a:spLocks noChangeShapeType="1"/>
          </p:cNvSpPr>
          <p:nvPr/>
        </p:nvSpPr>
        <p:spPr bwMode="auto">
          <a:xfrm>
            <a:off x="8175625" y="5181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74"/>
          <p:cNvSpPr>
            <a:spLocks noChangeShapeType="1"/>
          </p:cNvSpPr>
          <p:nvPr/>
        </p:nvSpPr>
        <p:spPr bwMode="auto">
          <a:xfrm flipH="1" flipV="1">
            <a:off x="4899025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Line 75"/>
          <p:cNvSpPr>
            <a:spLocks noChangeShapeType="1"/>
          </p:cNvSpPr>
          <p:nvPr/>
        </p:nvSpPr>
        <p:spPr bwMode="auto">
          <a:xfrm flipH="1" flipV="1">
            <a:off x="5127625" y="5867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Text Box 79"/>
          <p:cNvSpPr txBox="1">
            <a:spLocks noChangeArrowheads="1"/>
          </p:cNvSpPr>
          <p:nvPr/>
        </p:nvSpPr>
        <p:spPr bwMode="auto">
          <a:xfrm>
            <a:off x="238124" y="587514"/>
            <a:ext cx="8689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What happens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when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plate</a:t>
            </a:r>
            <a:r>
              <a:rPr lang="en-US" sz="2000" dirty="0" smtClean="0">
                <a:latin typeface="Times New Roman"/>
                <a:cs typeface="Times New Roman"/>
              </a:rPr>
              <a:t>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permeated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376" name="Rectangle 8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52.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11145"/>
              </p:ext>
            </p:extLst>
          </p:nvPr>
        </p:nvGraphicFramePr>
        <p:xfrm>
          <a:off x="4947443" y="6335712"/>
          <a:ext cx="3603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468" name="Equation" r:id="rId43" imgW="190500" imgH="203200" progId="Equation.DSMT4">
                  <p:embed/>
                </p:oleObj>
              </mc:Choice>
              <mc:Fallback>
                <p:oleObj name="Equation" r:id="rId43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4947443" y="6335712"/>
                        <a:ext cx="3603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13325"/>
              </p:ext>
            </p:extLst>
          </p:nvPr>
        </p:nvGraphicFramePr>
        <p:xfrm>
          <a:off x="8807450" y="4885531"/>
          <a:ext cx="2889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469" name="Equation" r:id="rId45" imgW="152400" imgH="152400" progId="Equation.DSMT4">
                  <p:embed/>
                </p:oleObj>
              </mc:Choice>
              <mc:Fallback>
                <p:oleObj name="Equation" r:id="rId4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807450" y="4885531"/>
                        <a:ext cx="288925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23077"/>
              </p:ext>
            </p:extLst>
          </p:nvPr>
        </p:nvGraphicFramePr>
        <p:xfrm>
          <a:off x="7588250" y="1924844"/>
          <a:ext cx="2651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470" name="Equation" r:id="rId47" imgW="139700" imgH="152400" progId="Equation.DSMT4">
                  <p:embed/>
                </p:oleObj>
              </mc:Choice>
              <mc:Fallback>
                <p:oleObj name="Equation" r:id="rId47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588250" y="1924844"/>
                        <a:ext cx="265113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107"/>
          <p:cNvSpPr txBox="1">
            <a:spLocks noChangeArrowheads="1"/>
          </p:cNvSpPr>
          <p:nvPr/>
        </p:nvSpPr>
        <p:spPr bwMode="auto">
          <a:xfrm>
            <a:off x="190499" y="2496285"/>
            <a:ext cx="1431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late permeated </a:t>
            </a:r>
            <a:r>
              <a:rPr lang="en-US" sz="2000" dirty="0" smtClean="0">
                <a:latin typeface="Times New Roman"/>
                <a:cs typeface="Times New Roman"/>
              </a:rPr>
              <a:t>by </a:t>
            </a:r>
            <a:r>
              <a:rPr lang="en-US" sz="2000" i="1" dirty="0" smtClean="0"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837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2" name="Group 2"/>
          <p:cNvGrpSpPr>
            <a:grpSpLocks/>
          </p:cNvGrpSpPr>
          <p:nvPr/>
        </p:nvGrpSpPr>
        <p:grpSpPr bwMode="auto">
          <a:xfrm>
            <a:off x="2060575" y="1828800"/>
            <a:ext cx="5981700" cy="2971800"/>
            <a:chOff x="1008" y="1152"/>
            <a:chExt cx="3768" cy="1872"/>
          </a:xfrm>
        </p:grpSpPr>
        <p:sp>
          <p:nvSpPr>
            <p:cNvPr id="15405" name="Rectangle 3"/>
            <p:cNvSpPr>
              <a:spLocks noChangeArrowheads="1"/>
            </p:cNvSpPr>
            <p:nvPr/>
          </p:nvSpPr>
          <p:spPr bwMode="auto">
            <a:xfrm>
              <a:off x="1008" y="1152"/>
              <a:ext cx="3768" cy="1872"/>
            </a:xfrm>
            <a:prstGeom prst="rect">
              <a:avLst/>
            </a:prstGeom>
            <a:solidFill>
              <a:srgbClr val="FFE9C9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06" name="Group 4"/>
            <p:cNvGrpSpPr>
              <a:grpSpLocks/>
            </p:cNvGrpSpPr>
            <p:nvPr/>
          </p:nvGrpSpPr>
          <p:grpSpPr bwMode="auto">
            <a:xfrm>
              <a:off x="1104" y="1296"/>
              <a:ext cx="200" cy="192"/>
              <a:chOff x="3456" y="1200"/>
              <a:chExt cx="200" cy="192"/>
            </a:xfrm>
          </p:grpSpPr>
          <p:graphicFrame>
            <p:nvGraphicFramePr>
              <p:cNvPr id="15381" name="Object 2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72" name="Equation" r:id="rId3" imgW="127000" imgH="127000" progId="Equation.DSMT4">
                      <p:embed/>
                    </p:oleObj>
                  </mc:Choice>
                  <mc:Fallback>
                    <p:oleObj name="Equation" r:id="rId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5" name="Oval 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7" name="Group 7"/>
            <p:cNvGrpSpPr>
              <a:grpSpLocks/>
            </p:cNvGrpSpPr>
            <p:nvPr/>
          </p:nvGrpSpPr>
          <p:grpSpPr bwMode="auto">
            <a:xfrm>
              <a:off x="1864" y="1296"/>
              <a:ext cx="200" cy="192"/>
              <a:chOff x="3456" y="1200"/>
              <a:chExt cx="200" cy="192"/>
            </a:xfrm>
          </p:grpSpPr>
          <p:graphicFrame>
            <p:nvGraphicFramePr>
              <p:cNvPr id="15380" name="Object 2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73" name="Equation" r:id="rId5" imgW="127000" imgH="127000" progId="Equation.DSMT4">
                      <p:embed/>
                    </p:oleObj>
                  </mc:Choice>
                  <mc:Fallback>
                    <p:oleObj name="Equation" r:id="rId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4" name="Oval 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8" name="Group 10"/>
            <p:cNvGrpSpPr>
              <a:grpSpLocks/>
            </p:cNvGrpSpPr>
            <p:nvPr/>
          </p:nvGrpSpPr>
          <p:grpSpPr bwMode="auto">
            <a:xfrm>
              <a:off x="2624" y="1296"/>
              <a:ext cx="200" cy="192"/>
              <a:chOff x="3456" y="1200"/>
              <a:chExt cx="200" cy="192"/>
            </a:xfrm>
          </p:grpSpPr>
          <p:graphicFrame>
            <p:nvGraphicFramePr>
              <p:cNvPr id="15379" name="Object 1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74" name="Equation" r:id="rId7" imgW="127000" imgH="127000" progId="Equation.DSMT4">
                      <p:embed/>
                    </p:oleObj>
                  </mc:Choice>
                  <mc:Fallback>
                    <p:oleObj name="Equation" r:id="rId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3" name="Oval 1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9" name="Group 13"/>
            <p:cNvGrpSpPr>
              <a:grpSpLocks/>
            </p:cNvGrpSpPr>
            <p:nvPr/>
          </p:nvGrpSpPr>
          <p:grpSpPr bwMode="auto">
            <a:xfrm>
              <a:off x="3384" y="1296"/>
              <a:ext cx="200" cy="192"/>
              <a:chOff x="3456" y="1200"/>
              <a:chExt cx="200" cy="192"/>
            </a:xfrm>
          </p:grpSpPr>
          <p:graphicFrame>
            <p:nvGraphicFramePr>
              <p:cNvPr id="15378" name="Object 1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75" name="Equation" r:id="rId9" imgW="127000" imgH="127000" progId="Equation.DSMT4">
                      <p:embed/>
                    </p:oleObj>
                  </mc:Choice>
                  <mc:Fallback>
                    <p:oleObj name="Equation" r:id="rId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2" name="Oval 1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0" name="Group 16"/>
            <p:cNvGrpSpPr>
              <a:grpSpLocks/>
            </p:cNvGrpSpPr>
            <p:nvPr/>
          </p:nvGrpSpPr>
          <p:grpSpPr bwMode="auto">
            <a:xfrm>
              <a:off x="4144" y="1296"/>
              <a:ext cx="200" cy="192"/>
              <a:chOff x="3456" y="1200"/>
              <a:chExt cx="200" cy="192"/>
            </a:xfrm>
          </p:grpSpPr>
          <p:graphicFrame>
            <p:nvGraphicFramePr>
              <p:cNvPr id="15377" name="Object 1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76" name="Equation" r:id="rId11" imgW="127000" imgH="127000" progId="Equation.DSMT4">
                      <p:embed/>
                    </p:oleObj>
                  </mc:Choice>
                  <mc:Fallback>
                    <p:oleObj name="Equation" r:id="rId1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1" name="Oval 1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1" name="Group 19"/>
            <p:cNvGrpSpPr>
              <a:grpSpLocks/>
            </p:cNvGrpSpPr>
            <p:nvPr/>
          </p:nvGrpSpPr>
          <p:grpSpPr bwMode="auto">
            <a:xfrm>
              <a:off x="1464" y="1776"/>
              <a:ext cx="200" cy="192"/>
              <a:chOff x="3456" y="1200"/>
              <a:chExt cx="200" cy="192"/>
            </a:xfrm>
          </p:grpSpPr>
          <p:graphicFrame>
            <p:nvGraphicFramePr>
              <p:cNvPr id="15376" name="Object 1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77" name="Equation" r:id="rId13" imgW="127000" imgH="127000" progId="Equation.DSMT4">
                      <p:embed/>
                    </p:oleObj>
                  </mc:Choice>
                  <mc:Fallback>
                    <p:oleObj name="Equation" r:id="rId1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0" name="Oval 2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2" name="Group 22"/>
            <p:cNvGrpSpPr>
              <a:grpSpLocks/>
            </p:cNvGrpSpPr>
            <p:nvPr/>
          </p:nvGrpSpPr>
          <p:grpSpPr bwMode="auto">
            <a:xfrm>
              <a:off x="2224" y="1776"/>
              <a:ext cx="200" cy="192"/>
              <a:chOff x="3456" y="1200"/>
              <a:chExt cx="200" cy="192"/>
            </a:xfrm>
          </p:grpSpPr>
          <p:graphicFrame>
            <p:nvGraphicFramePr>
              <p:cNvPr id="15375" name="Object 1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78" name="Equation" r:id="rId15" imgW="127000" imgH="127000" progId="Equation.DSMT4">
                      <p:embed/>
                    </p:oleObj>
                  </mc:Choice>
                  <mc:Fallback>
                    <p:oleObj name="Equation" r:id="rId1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9" name="Oval 2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3" name="Group 25"/>
            <p:cNvGrpSpPr>
              <a:grpSpLocks/>
            </p:cNvGrpSpPr>
            <p:nvPr/>
          </p:nvGrpSpPr>
          <p:grpSpPr bwMode="auto">
            <a:xfrm>
              <a:off x="2984" y="1776"/>
              <a:ext cx="200" cy="192"/>
              <a:chOff x="3456" y="1200"/>
              <a:chExt cx="200" cy="192"/>
            </a:xfrm>
          </p:grpSpPr>
          <p:graphicFrame>
            <p:nvGraphicFramePr>
              <p:cNvPr id="15374" name="Object 1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79" name="Equation" r:id="rId17" imgW="127000" imgH="127000" progId="Equation.DSMT4">
                      <p:embed/>
                    </p:oleObj>
                  </mc:Choice>
                  <mc:Fallback>
                    <p:oleObj name="Equation" r:id="rId1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8" name="Oval 2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4" name="Group 28"/>
            <p:cNvGrpSpPr>
              <a:grpSpLocks/>
            </p:cNvGrpSpPr>
            <p:nvPr/>
          </p:nvGrpSpPr>
          <p:grpSpPr bwMode="auto">
            <a:xfrm>
              <a:off x="3744" y="1776"/>
              <a:ext cx="200" cy="192"/>
              <a:chOff x="3456" y="1200"/>
              <a:chExt cx="200" cy="192"/>
            </a:xfrm>
          </p:grpSpPr>
          <p:graphicFrame>
            <p:nvGraphicFramePr>
              <p:cNvPr id="15373" name="Object 1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80" name="Equation" r:id="rId19" imgW="127000" imgH="127000" progId="Equation.DSMT4">
                      <p:embed/>
                    </p:oleObj>
                  </mc:Choice>
                  <mc:Fallback>
                    <p:oleObj name="Equation" r:id="rId1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7" name="Oval 3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5" name="Group 31"/>
            <p:cNvGrpSpPr>
              <a:grpSpLocks/>
            </p:cNvGrpSpPr>
            <p:nvPr/>
          </p:nvGrpSpPr>
          <p:grpSpPr bwMode="auto">
            <a:xfrm>
              <a:off x="4504" y="1776"/>
              <a:ext cx="200" cy="192"/>
              <a:chOff x="3456" y="1200"/>
              <a:chExt cx="200" cy="192"/>
            </a:xfrm>
          </p:grpSpPr>
          <p:graphicFrame>
            <p:nvGraphicFramePr>
              <p:cNvPr id="15372" name="Object 1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81" name="Equation" r:id="rId21" imgW="127000" imgH="127000" progId="Equation.DSMT4">
                      <p:embed/>
                    </p:oleObj>
                  </mc:Choice>
                  <mc:Fallback>
                    <p:oleObj name="Equation" r:id="rId2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6" name="Oval 3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6" name="Group 34"/>
            <p:cNvGrpSpPr>
              <a:grpSpLocks/>
            </p:cNvGrpSpPr>
            <p:nvPr/>
          </p:nvGrpSpPr>
          <p:grpSpPr bwMode="auto">
            <a:xfrm>
              <a:off x="1104" y="2256"/>
              <a:ext cx="200" cy="192"/>
              <a:chOff x="3456" y="1200"/>
              <a:chExt cx="200" cy="192"/>
            </a:xfrm>
          </p:grpSpPr>
          <p:graphicFrame>
            <p:nvGraphicFramePr>
              <p:cNvPr id="15371" name="Object 1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82" name="Equation" r:id="rId23" imgW="127000" imgH="127000" progId="Equation.DSMT4">
                      <p:embed/>
                    </p:oleObj>
                  </mc:Choice>
                  <mc:Fallback>
                    <p:oleObj name="Equation" r:id="rId2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5" name="Oval 3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7" name="Group 37"/>
            <p:cNvGrpSpPr>
              <a:grpSpLocks/>
            </p:cNvGrpSpPr>
            <p:nvPr/>
          </p:nvGrpSpPr>
          <p:grpSpPr bwMode="auto">
            <a:xfrm>
              <a:off x="1864" y="2256"/>
              <a:ext cx="200" cy="192"/>
              <a:chOff x="3456" y="1200"/>
              <a:chExt cx="200" cy="192"/>
            </a:xfrm>
          </p:grpSpPr>
          <p:graphicFrame>
            <p:nvGraphicFramePr>
              <p:cNvPr id="15370" name="Object 1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83" name="Equation" r:id="rId25" imgW="127000" imgH="127000" progId="Equation.DSMT4">
                      <p:embed/>
                    </p:oleObj>
                  </mc:Choice>
                  <mc:Fallback>
                    <p:oleObj name="Equation" r:id="rId2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4" name="Oval 3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8" name="Group 40"/>
            <p:cNvGrpSpPr>
              <a:grpSpLocks/>
            </p:cNvGrpSpPr>
            <p:nvPr/>
          </p:nvGrpSpPr>
          <p:grpSpPr bwMode="auto">
            <a:xfrm>
              <a:off x="2624" y="2256"/>
              <a:ext cx="200" cy="192"/>
              <a:chOff x="3456" y="1200"/>
              <a:chExt cx="200" cy="192"/>
            </a:xfrm>
          </p:grpSpPr>
          <p:graphicFrame>
            <p:nvGraphicFramePr>
              <p:cNvPr id="15369" name="Object 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84" name="Equation" r:id="rId27" imgW="127000" imgH="127000" progId="Equation.DSMT4">
                      <p:embed/>
                    </p:oleObj>
                  </mc:Choice>
                  <mc:Fallback>
                    <p:oleObj name="Equation" r:id="rId2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3" name="Oval 4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9" name="Group 43"/>
            <p:cNvGrpSpPr>
              <a:grpSpLocks/>
            </p:cNvGrpSpPr>
            <p:nvPr/>
          </p:nvGrpSpPr>
          <p:grpSpPr bwMode="auto">
            <a:xfrm>
              <a:off x="3384" y="2256"/>
              <a:ext cx="200" cy="192"/>
              <a:chOff x="3456" y="1200"/>
              <a:chExt cx="200" cy="192"/>
            </a:xfrm>
          </p:grpSpPr>
          <p:graphicFrame>
            <p:nvGraphicFramePr>
              <p:cNvPr id="15368" name="Object 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85" name="Equation" r:id="rId29" imgW="127000" imgH="127000" progId="Equation.DSMT4">
                      <p:embed/>
                    </p:oleObj>
                  </mc:Choice>
                  <mc:Fallback>
                    <p:oleObj name="Equation" r:id="rId2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2" name="Oval 4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0" name="Group 46"/>
            <p:cNvGrpSpPr>
              <a:grpSpLocks/>
            </p:cNvGrpSpPr>
            <p:nvPr/>
          </p:nvGrpSpPr>
          <p:grpSpPr bwMode="auto">
            <a:xfrm>
              <a:off x="4144" y="2256"/>
              <a:ext cx="200" cy="192"/>
              <a:chOff x="3456" y="1200"/>
              <a:chExt cx="200" cy="192"/>
            </a:xfrm>
          </p:grpSpPr>
          <p:graphicFrame>
            <p:nvGraphicFramePr>
              <p:cNvPr id="15367" name="Object 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86" name="Equation" r:id="rId31" imgW="127000" imgH="127000" progId="Equation.DSMT4">
                      <p:embed/>
                    </p:oleObj>
                  </mc:Choice>
                  <mc:Fallback>
                    <p:oleObj name="Equation" r:id="rId3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1" name="Oval 4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1" name="Group 49"/>
            <p:cNvGrpSpPr>
              <a:grpSpLocks/>
            </p:cNvGrpSpPr>
            <p:nvPr/>
          </p:nvGrpSpPr>
          <p:grpSpPr bwMode="auto">
            <a:xfrm>
              <a:off x="1488" y="2736"/>
              <a:ext cx="200" cy="192"/>
              <a:chOff x="3456" y="1200"/>
              <a:chExt cx="200" cy="192"/>
            </a:xfrm>
          </p:grpSpPr>
          <p:graphicFrame>
            <p:nvGraphicFramePr>
              <p:cNvPr id="15366" name="Object 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87" name="Equation" r:id="rId33" imgW="127000" imgH="127000" progId="Equation.DSMT4">
                      <p:embed/>
                    </p:oleObj>
                  </mc:Choice>
                  <mc:Fallback>
                    <p:oleObj name="Equation" r:id="rId3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0" name="Oval 5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2" name="Group 52"/>
            <p:cNvGrpSpPr>
              <a:grpSpLocks/>
            </p:cNvGrpSpPr>
            <p:nvPr/>
          </p:nvGrpSpPr>
          <p:grpSpPr bwMode="auto">
            <a:xfrm>
              <a:off x="2248" y="2736"/>
              <a:ext cx="200" cy="192"/>
              <a:chOff x="3456" y="1200"/>
              <a:chExt cx="200" cy="192"/>
            </a:xfrm>
          </p:grpSpPr>
          <p:graphicFrame>
            <p:nvGraphicFramePr>
              <p:cNvPr id="15365" name="Object 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88" name="Equation" r:id="rId35" imgW="127000" imgH="127000" progId="Equation.DSMT4">
                      <p:embed/>
                    </p:oleObj>
                  </mc:Choice>
                  <mc:Fallback>
                    <p:oleObj name="Equation" r:id="rId3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29" name="Oval 5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3" name="Group 55"/>
            <p:cNvGrpSpPr>
              <a:grpSpLocks/>
            </p:cNvGrpSpPr>
            <p:nvPr/>
          </p:nvGrpSpPr>
          <p:grpSpPr bwMode="auto">
            <a:xfrm>
              <a:off x="3008" y="2736"/>
              <a:ext cx="200" cy="192"/>
              <a:chOff x="3456" y="1200"/>
              <a:chExt cx="200" cy="192"/>
            </a:xfrm>
          </p:grpSpPr>
          <p:graphicFrame>
            <p:nvGraphicFramePr>
              <p:cNvPr id="15364" name="Object 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89" name="Equation" r:id="rId37" imgW="127000" imgH="127000" progId="Equation.DSMT4">
                      <p:embed/>
                    </p:oleObj>
                  </mc:Choice>
                  <mc:Fallback>
                    <p:oleObj name="Equation" r:id="rId3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28" name="Oval 5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4" name="Group 58"/>
            <p:cNvGrpSpPr>
              <a:grpSpLocks/>
            </p:cNvGrpSpPr>
            <p:nvPr/>
          </p:nvGrpSpPr>
          <p:grpSpPr bwMode="auto">
            <a:xfrm>
              <a:off x="3768" y="2736"/>
              <a:ext cx="200" cy="192"/>
              <a:chOff x="3456" y="1200"/>
              <a:chExt cx="200" cy="192"/>
            </a:xfrm>
          </p:grpSpPr>
          <p:graphicFrame>
            <p:nvGraphicFramePr>
              <p:cNvPr id="15363" name="Object 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90" name="Equation" r:id="rId39" imgW="127000" imgH="127000" progId="Equation.DSMT4">
                      <p:embed/>
                    </p:oleObj>
                  </mc:Choice>
                  <mc:Fallback>
                    <p:oleObj name="Equation" r:id="rId3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27" name="Oval 6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5" name="Group 61"/>
            <p:cNvGrpSpPr>
              <a:grpSpLocks/>
            </p:cNvGrpSpPr>
            <p:nvPr/>
          </p:nvGrpSpPr>
          <p:grpSpPr bwMode="auto">
            <a:xfrm>
              <a:off x="4528" y="2736"/>
              <a:ext cx="200" cy="192"/>
              <a:chOff x="3456" y="1200"/>
              <a:chExt cx="200" cy="192"/>
            </a:xfrm>
          </p:grpSpPr>
          <p:graphicFrame>
            <p:nvGraphicFramePr>
              <p:cNvPr id="15362" name="Object 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491" name="Equation" r:id="rId41" imgW="127000" imgH="127000" progId="Equation.DSMT4">
                      <p:embed/>
                    </p:oleObj>
                  </mc:Choice>
                  <mc:Fallback>
                    <p:oleObj name="Equation" r:id="rId4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26" name="Oval 6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83" name="Line 64"/>
          <p:cNvSpPr>
            <a:spLocks noChangeShapeType="1"/>
          </p:cNvSpPr>
          <p:nvPr/>
        </p:nvSpPr>
        <p:spPr bwMode="auto">
          <a:xfrm flipH="1">
            <a:off x="16224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65"/>
          <p:cNvSpPr>
            <a:spLocks noChangeShapeType="1"/>
          </p:cNvSpPr>
          <p:nvPr/>
        </p:nvSpPr>
        <p:spPr bwMode="auto">
          <a:xfrm flipH="1">
            <a:off x="80232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66"/>
          <p:cNvSpPr>
            <a:spLocks noChangeShapeType="1"/>
          </p:cNvSpPr>
          <p:nvPr/>
        </p:nvSpPr>
        <p:spPr bwMode="auto">
          <a:xfrm flipH="1" flipV="1">
            <a:off x="1622425" y="3352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67"/>
          <p:cNvSpPr>
            <a:spLocks noChangeShapeType="1"/>
          </p:cNvSpPr>
          <p:nvPr/>
        </p:nvSpPr>
        <p:spPr bwMode="auto">
          <a:xfrm flipH="1">
            <a:off x="1622425" y="60198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68"/>
          <p:cNvSpPr>
            <a:spLocks noChangeShapeType="1"/>
          </p:cNvSpPr>
          <p:nvPr/>
        </p:nvSpPr>
        <p:spPr bwMode="auto">
          <a:xfrm flipH="1">
            <a:off x="5127625" y="6019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69"/>
          <p:cNvSpPr>
            <a:spLocks noChangeShapeType="1"/>
          </p:cNvSpPr>
          <p:nvPr/>
        </p:nvSpPr>
        <p:spPr bwMode="auto">
          <a:xfrm flipH="1" flipV="1">
            <a:off x="8480425" y="3352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70"/>
          <p:cNvSpPr>
            <a:spLocks noChangeShapeType="1"/>
          </p:cNvSpPr>
          <p:nvPr/>
        </p:nvSpPr>
        <p:spPr bwMode="auto">
          <a:xfrm flipH="1" flipV="1">
            <a:off x="8480425" y="5410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71"/>
          <p:cNvSpPr>
            <a:spLocks noChangeShapeType="1"/>
          </p:cNvSpPr>
          <p:nvPr/>
        </p:nvSpPr>
        <p:spPr bwMode="auto">
          <a:xfrm>
            <a:off x="8480425" y="4648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72"/>
          <p:cNvSpPr>
            <a:spLocks noChangeShapeType="1"/>
          </p:cNvSpPr>
          <p:nvPr/>
        </p:nvSpPr>
        <p:spPr bwMode="auto">
          <a:xfrm flipH="1">
            <a:off x="8175625" y="48768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Line 73"/>
          <p:cNvSpPr>
            <a:spLocks noChangeShapeType="1"/>
          </p:cNvSpPr>
          <p:nvPr/>
        </p:nvSpPr>
        <p:spPr bwMode="auto">
          <a:xfrm>
            <a:off x="8175625" y="5181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Line 74"/>
          <p:cNvSpPr>
            <a:spLocks noChangeShapeType="1"/>
          </p:cNvSpPr>
          <p:nvPr/>
        </p:nvSpPr>
        <p:spPr bwMode="auto">
          <a:xfrm flipH="1" flipV="1">
            <a:off x="4899025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Line 75"/>
          <p:cNvSpPr>
            <a:spLocks noChangeShapeType="1"/>
          </p:cNvSpPr>
          <p:nvPr/>
        </p:nvSpPr>
        <p:spPr bwMode="auto">
          <a:xfrm flipH="1" flipV="1">
            <a:off x="5127625" y="5867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08200" y="2133600"/>
            <a:ext cx="5943600" cy="1219200"/>
            <a:chOff x="2108200" y="2133600"/>
            <a:chExt cx="5943600" cy="1219200"/>
          </a:xfrm>
        </p:grpSpPr>
        <p:sp>
          <p:nvSpPr>
            <p:cNvPr id="15400" name="Freeform 82"/>
            <p:cNvSpPr>
              <a:spLocks/>
            </p:cNvSpPr>
            <p:nvPr/>
          </p:nvSpPr>
          <p:spPr bwMode="auto">
            <a:xfrm>
              <a:off x="2108200" y="2362200"/>
              <a:ext cx="5943600" cy="990600"/>
            </a:xfrm>
            <a:custGeom>
              <a:avLst/>
              <a:gdLst>
                <a:gd name="T0" fmla="*/ 0 w 3744"/>
                <a:gd name="T1" fmla="*/ 624 h 624"/>
                <a:gd name="T2" fmla="*/ 192 w 3744"/>
                <a:gd name="T3" fmla="*/ 576 h 624"/>
                <a:gd name="T4" fmla="*/ 384 w 3744"/>
                <a:gd name="T5" fmla="*/ 384 h 624"/>
                <a:gd name="T6" fmla="*/ 576 w 3744"/>
                <a:gd name="T7" fmla="*/ 192 h 624"/>
                <a:gd name="T8" fmla="*/ 864 w 3744"/>
                <a:gd name="T9" fmla="*/ 48 h 624"/>
                <a:gd name="T10" fmla="*/ 1680 w 3744"/>
                <a:gd name="T11" fmla="*/ 0 h 624"/>
                <a:gd name="T12" fmla="*/ 2640 w 3744"/>
                <a:gd name="T13" fmla="*/ 48 h 624"/>
                <a:gd name="T14" fmla="*/ 3072 w 3744"/>
                <a:gd name="T15" fmla="*/ 240 h 624"/>
                <a:gd name="T16" fmla="*/ 3360 w 3744"/>
                <a:gd name="T17" fmla="*/ 528 h 624"/>
                <a:gd name="T18" fmla="*/ 3744 w 3744"/>
                <a:gd name="T19" fmla="*/ 624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44"/>
                <a:gd name="T31" fmla="*/ 0 h 624"/>
                <a:gd name="T32" fmla="*/ 3744 w 3744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44" h="624">
                  <a:moveTo>
                    <a:pt x="0" y="624"/>
                  </a:moveTo>
                  <a:cubicBezTo>
                    <a:pt x="64" y="620"/>
                    <a:pt x="128" y="616"/>
                    <a:pt x="192" y="576"/>
                  </a:cubicBezTo>
                  <a:cubicBezTo>
                    <a:pt x="256" y="536"/>
                    <a:pt x="320" y="448"/>
                    <a:pt x="384" y="384"/>
                  </a:cubicBezTo>
                  <a:cubicBezTo>
                    <a:pt x="448" y="320"/>
                    <a:pt x="496" y="248"/>
                    <a:pt x="576" y="192"/>
                  </a:cubicBezTo>
                  <a:cubicBezTo>
                    <a:pt x="656" y="136"/>
                    <a:pt x="680" y="80"/>
                    <a:pt x="864" y="48"/>
                  </a:cubicBezTo>
                  <a:cubicBezTo>
                    <a:pt x="1048" y="16"/>
                    <a:pt x="1384" y="0"/>
                    <a:pt x="1680" y="0"/>
                  </a:cubicBezTo>
                  <a:cubicBezTo>
                    <a:pt x="1976" y="0"/>
                    <a:pt x="2408" y="8"/>
                    <a:pt x="2640" y="48"/>
                  </a:cubicBezTo>
                  <a:cubicBezTo>
                    <a:pt x="2872" y="88"/>
                    <a:pt x="2952" y="160"/>
                    <a:pt x="3072" y="240"/>
                  </a:cubicBezTo>
                  <a:cubicBezTo>
                    <a:pt x="3192" y="320"/>
                    <a:pt x="3248" y="464"/>
                    <a:pt x="3360" y="528"/>
                  </a:cubicBezTo>
                  <a:cubicBezTo>
                    <a:pt x="3472" y="592"/>
                    <a:pt x="3680" y="608"/>
                    <a:pt x="3744" y="6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Line 83"/>
            <p:cNvSpPr>
              <a:spLocks noChangeShapeType="1"/>
            </p:cNvSpPr>
            <p:nvPr/>
          </p:nvSpPr>
          <p:spPr bwMode="auto">
            <a:xfrm flipH="1" flipV="1">
              <a:off x="3937000" y="21336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Line 84"/>
            <p:cNvSpPr>
              <a:spLocks noChangeShapeType="1"/>
            </p:cNvSpPr>
            <p:nvPr/>
          </p:nvSpPr>
          <p:spPr bwMode="auto">
            <a:xfrm flipH="1">
              <a:off x="3937000" y="23622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3" name="Rectangle 8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53.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11145"/>
              </p:ext>
            </p:extLst>
          </p:nvPr>
        </p:nvGraphicFramePr>
        <p:xfrm>
          <a:off x="4947443" y="6335712"/>
          <a:ext cx="3603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492" name="Equation" r:id="rId43" imgW="190500" imgH="203200" progId="Equation.DSMT4">
                  <p:embed/>
                </p:oleObj>
              </mc:Choice>
              <mc:Fallback>
                <p:oleObj name="Equation" r:id="rId43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4947443" y="6335712"/>
                        <a:ext cx="3603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13325"/>
              </p:ext>
            </p:extLst>
          </p:nvPr>
        </p:nvGraphicFramePr>
        <p:xfrm>
          <a:off x="8807450" y="4885531"/>
          <a:ext cx="2889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493" name="Equation" r:id="rId45" imgW="152400" imgH="152400" progId="Equation.DSMT4">
                  <p:embed/>
                </p:oleObj>
              </mc:Choice>
              <mc:Fallback>
                <p:oleObj name="Equation" r:id="rId4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807450" y="4885531"/>
                        <a:ext cx="288925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23077"/>
              </p:ext>
            </p:extLst>
          </p:nvPr>
        </p:nvGraphicFramePr>
        <p:xfrm>
          <a:off x="7588250" y="1924844"/>
          <a:ext cx="2651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494" name="Equation" r:id="rId47" imgW="139700" imgH="152400" progId="Equation.DSMT4">
                  <p:embed/>
                </p:oleObj>
              </mc:Choice>
              <mc:Fallback>
                <p:oleObj name="Equation" r:id="rId47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588250" y="1924844"/>
                        <a:ext cx="265113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 Box 107"/>
          <p:cNvSpPr txBox="1">
            <a:spLocks noChangeArrowheads="1"/>
          </p:cNvSpPr>
          <p:nvPr/>
        </p:nvSpPr>
        <p:spPr bwMode="auto">
          <a:xfrm>
            <a:off x="190499" y="1988453"/>
            <a:ext cx="14319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ositive charge flow </a:t>
            </a:r>
            <a:r>
              <a:rPr lang="en-US" sz="2000" dirty="0" smtClean="0">
                <a:latin typeface="Times New Roman"/>
                <a:cs typeface="Times New Roman"/>
              </a:rPr>
              <a:t>suggests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upper side of plate </a:t>
            </a:r>
            <a:r>
              <a:rPr lang="en-US" sz="2000" dirty="0" smtClean="0">
                <a:latin typeface="Times New Roman"/>
                <a:cs typeface="Times New Roman"/>
              </a:rPr>
              <a:t>will be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high voltage side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 Box 80"/>
          <p:cNvSpPr txBox="1">
            <a:spLocks noChangeArrowheads="1"/>
          </p:cNvSpPr>
          <p:nvPr/>
        </p:nvSpPr>
        <p:spPr bwMode="auto">
          <a:xfrm>
            <a:off x="190499" y="520046"/>
            <a:ext cx="8380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latin typeface="Apple Chancery"/>
                <a:cs typeface="Apple Chancery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. . . if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 POSITIVE charge </a:t>
            </a:r>
            <a:r>
              <a:rPr lang="en-US" sz="2000" dirty="0" smtClean="0">
                <a:latin typeface="Times New Roman"/>
                <a:cs typeface="Times New Roman"/>
              </a:rPr>
              <a:t>is assumed to flow through circuit?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1" name="Text Box 107"/>
          <p:cNvSpPr txBox="1">
            <a:spLocks noChangeArrowheads="1"/>
          </p:cNvSpPr>
          <p:nvPr/>
        </p:nvSpPr>
        <p:spPr bwMode="auto">
          <a:xfrm>
            <a:off x="4292598" y="2404646"/>
            <a:ext cx="18700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ositive charge flow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92" name="Group 91"/>
          <p:cNvGrpSpPr/>
          <p:nvPr/>
        </p:nvGrpSpPr>
        <p:grpSpPr>
          <a:xfrm flipH="1">
            <a:off x="3051175" y="5867400"/>
            <a:ext cx="371475" cy="304800"/>
            <a:chOff x="6350000" y="5867400"/>
            <a:chExt cx="371475" cy="30480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350000" y="5867400"/>
              <a:ext cx="358775" cy="15240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6350000" y="6019800"/>
              <a:ext cx="371475" cy="15240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 Box 107"/>
          <p:cNvSpPr txBox="1">
            <a:spLocks noChangeArrowheads="1"/>
          </p:cNvSpPr>
          <p:nvPr/>
        </p:nvSpPr>
        <p:spPr bwMode="auto">
          <a:xfrm>
            <a:off x="2438398" y="5503446"/>
            <a:ext cx="18700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ositive charge flow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334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0" name="Group 2"/>
          <p:cNvGrpSpPr>
            <a:grpSpLocks/>
          </p:cNvGrpSpPr>
          <p:nvPr/>
        </p:nvGrpSpPr>
        <p:grpSpPr bwMode="auto">
          <a:xfrm>
            <a:off x="2060575" y="1828800"/>
            <a:ext cx="5981700" cy="2971800"/>
            <a:chOff x="1008" y="1152"/>
            <a:chExt cx="3768" cy="1872"/>
          </a:xfrm>
        </p:grpSpPr>
        <p:sp>
          <p:nvSpPr>
            <p:cNvPr id="17453" name="Rectangle 3"/>
            <p:cNvSpPr>
              <a:spLocks noChangeArrowheads="1"/>
            </p:cNvSpPr>
            <p:nvPr/>
          </p:nvSpPr>
          <p:spPr bwMode="auto">
            <a:xfrm>
              <a:off x="1008" y="1152"/>
              <a:ext cx="3768" cy="1872"/>
            </a:xfrm>
            <a:prstGeom prst="rect">
              <a:avLst/>
            </a:prstGeom>
            <a:solidFill>
              <a:srgbClr val="FFE9C9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54" name="Group 4"/>
            <p:cNvGrpSpPr>
              <a:grpSpLocks/>
            </p:cNvGrpSpPr>
            <p:nvPr/>
          </p:nvGrpSpPr>
          <p:grpSpPr bwMode="auto">
            <a:xfrm>
              <a:off x="1104" y="1296"/>
              <a:ext cx="200" cy="192"/>
              <a:chOff x="3456" y="1200"/>
              <a:chExt cx="200" cy="192"/>
            </a:xfrm>
          </p:grpSpPr>
          <p:graphicFrame>
            <p:nvGraphicFramePr>
              <p:cNvPr id="17429" name="Object 2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496" name="Equation" r:id="rId3" imgW="127000" imgH="127000" progId="Equation.DSMT4">
                      <p:embed/>
                    </p:oleObj>
                  </mc:Choice>
                  <mc:Fallback>
                    <p:oleObj name="Equation" r:id="rId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93" name="Oval 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5" name="Group 7"/>
            <p:cNvGrpSpPr>
              <a:grpSpLocks/>
            </p:cNvGrpSpPr>
            <p:nvPr/>
          </p:nvGrpSpPr>
          <p:grpSpPr bwMode="auto">
            <a:xfrm>
              <a:off x="1864" y="1296"/>
              <a:ext cx="200" cy="192"/>
              <a:chOff x="3456" y="1200"/>
              <a:chExt cx="200" cy="192"/>
            </a:xfrm>
          </p:grpSpPr>
          <p:graphicFrame>
            <p:nvGraphicFramePr>
              <p:cNvPr id="17428" name="Object 2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497" name="Equation" r:id="rId5" imgW="127000" imgH="127000" progId="Equation.DSMT4">
                      <p:embed/>
                    </p:oleObj>
                  </mc:Choice>
                  <mc:Fallback>
                    <p:oleObj name="Equation" r:id="rId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92" name="Oval 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6" name="Group 10"/>
            <p:cNvGrpSpPr>
              <a:grpSpLocks/>
            </p:cNvGrpSpPr>
            <p:nvPr/>
          </p:nvGrpSpPr>
          <p:grpSpPr bwMode="auto">
            <a:xfrm>
              <a:off x="2624" y="1296"/>
              <a:ext cx="200" cy="192"/>
              <a:chOff x="3456" y="1200"/>
              <a:chExt cx="200" cy="192"/>
            </a:xfrm>
          </p:grpSpPr>
          <p:graphicFrame>
            <p:nvGraphicFramePr>
              <p:cNvPr id="17427" name="Object 1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498" name="Equation" r:id="rId7" imgW="127000" imgH="127000" progId="Equation.DSMT4">
                      <p:embed/>
                    </p:oleObj>
                  </mc:Choice>
                  <mc:Fallback>
                    <p:oleObj name="Equation" r:id="rId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91" name="Oval 1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7" name="Group 13"/>
            <p:cNvGrpSpPr>
              <a:grpSpLocks/>
            </p:cNvGrpSpPr>
            <p:nvPr/>
          </p:nvGrpSpPr>
          <p:grpSpPr bwMode="auto">
            <a:xfrm>
              <a:off x="3384" y="1296"/>
              <a:ext cx="200" cy="192"/>
              <a:chOff x="3456" y="1200"/>
              <a:chExt cx="200" cy="192"/>
            </a:xfrm>
          </p:grpSpPr>
          <p:graphicFrame>
            <p:nvGraphicFramePr>
              <p:cNvPr id="17426" name="Object 1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499" name="Equation" r:id="rId9" imgW="127000" imgH="127000" progId="Equation.DSMT4">
                      <p:embed/>
                    </p:oleObj>
                  </mc:Choice>
                  <mc:Fallback>
                    <p:oleObj name="Equation" r:id="rId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90" name="Oval 1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8" name="Group 16"/>
            <p:cNvGrpSpPr>
              <a:grpSpLocks/>
            </p:cNvGrpSpPr>
            <p:nvPr/>
          </p:nvGrpSpPr>
          <p:grpSpPr bwMode="auto">
            <a:xfrm>
              <a:off x="4144" y="1296"/>
              <a:ext cx="200" cy="192"/>
              <a:chOff x="3456" y="1200"/>
              <a:chExt cx="200" cy="192"/>
            </a:xfrm>
          </p:grpSpPr>
          <p:graphicFrame>
            <p:nvGraphicFramePr>
              <p:cNvPr id="17425" name="Object 1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00" name="Equation" r:id="rId11" imgW="127000" imgH="127000" progId="Equation.DSMT4">
                      <p:embed/>
                    </p:oleObj>
                  </mc:Choice>
                  <mc:Fallback>
                    <p:oleObj name="Equation" r:id="rId1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9" name="Oval 1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9" name="Group 19"/>
            <p:cNvGrpSpPr>
              <a:grpSpLocks/>
            </p:cNvGrpSpPr>
            <p:nvPr/>
          </p:nvGrpSpPr>
          <p:grpSpPr bwMode="auto">
            <a:xfrm>
              <a:off x="1464" y="1776"/>
              <a:ext cx="200" cy="192"/>
              <a:chOff x="3456" y="1200"/>
              <a:chExt cx="200" cy="192"/>
            </a:xfrm>
          </p:grpSpPr>
          <p:graphicFrame>
            <p:nvGraphicFramePr>
              <p:cNvPr id="17424" name="Object 1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01" name="Equation" r:id="rId13" imgW="127000" imgH="127000" progId="Equation.DSMT4">
                      <p:embed/>
                    </p:oleObj>
                  </mc:Choice>
                  <mc:Fallback>
                    <p:oleObj name="Equation" r:id="rId1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8" name="Oval 2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0" name="Group 22"/>
            <p:cNvGrpSpPr>
              <a:grpSpLocks/>
            </p:cNvGrpSpPr>
            <p:nvPr/>
          </p:nvGrpSpPr>
          <p:grpSpPr bwMode="auto">
            <a:xfrm>
              <a:off x="2224" y="1776"/>
              <a:ext cx="200" cy="192"/>
              <a:chOff x="3456" y="1200"/>
              <a:chExt cx="200" cy="192"/>
            </a:xfrm>
          </p:grpSpPr>
          <p:graphicFrame>
            <p:nvGraphicFramePr>
              <p:cNvPr id="17423" name="Object 1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02" name="Equation" r:id="rId15" imgW="127000" imgH="127000" progId="Equation.DSMT4">
                      <p:embed/>
                    </p:oleObj>
                  </mc:Choice>
                  <mc:Fallback>
                    <p:oleObj name="Equation" r:id="rId1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7" name="Oval 2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1" name="Group 25"/>
            <p:cNvGrpSpPr>
              <a:grpSpLocks/>
            </p:cNvGrpSpPr>
            <p:nvPr/>
          </p:nvGrpSpPr>
          <p:grpSpPr bwMode="auto">
            <a:xfrm>
              <a:off x="2984" y="1776"/>
              <a:ext cx="200" cy="192"/>
              <a:chOff x="3456" y="1200"/>
              <a:chExt cx="200" cy="192"/>
            </a:xfrm>
          </p:grpSpPr>
          <p:graphicFrame>
            <p:nvGraphicFramePr>
              <p:cNvPr id="17422" name="Object 1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03" name="Equation" r:id="rId17" imgW="127000" imgH="127000" progId="Equation.DSMT4">
                      <p:embed/>
                    </p:oleObj>
                  </mc:Choice>
                  <mc:Fallback>
                    <p:oleObj name="Equation" r:id="rId1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6" name="Oval 2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2" name="Group 28"/>
            <p:cNvGrpSpPr>
              <a:grpSpLocks/>
            </p:cNvGrpSpPr>
            <p:nvPr/>
          </p:nvGrpSpPr>
          <p:grpSpPr bwMode="auto">
            <a:xfrm>
              <a:off x="3744" y="1776"/>
              <a:ext cx="200" cy="192"/>
              <a:chOff x="3456" y="1200"/>
              <a:chExt cx="200" cy="192"/>
            </a:xfrm>
          </p:grpSpPr>
          <p:graphicFrame>
            <p:nvGraphicFramePr>
              <p:cNvPr id="17421" name="Object 1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04" name="Equation" r:id="rId19" imgW="127000" imgH="127000" progId="Equation.DSMT4">
                      <p:embed/>
                    </p:oleObj>
                  </mc:Choice>
                  <mc:Fallback>
                    <p:oleObj name="Equation" r:id="rId1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5" name="Oval 3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3" name="Group 31"/>
            <p:cNvGrpSpPr>
              <a:grpSpLocks/>
            </p:cNvGrpSpPr>
            <p:nvPr/>
          </p:nvGrpSpPr>
          <p:grpSpPr bwMode="auto">
            <a:xfrm>
              <a:off x="4504" y="1776"/>
              <a:ext cx="200" cy="192"/>
              <a:chOff x="3456" y="1200"/>
              <a:chExt cx="200" cy="192"/>
            </a:xfrm>
          </p:grpSpPr>
          <p:graphicFrame>
            <p:nvGraphicFramePr>
              <p:cNvPr id="17420" name="Object 1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05" name="Equation" r:id="rId21" imgW="127000" imgH="127000" progId="Equation.DSMT4">
                      <p:embed/>
                    </p:oleObj>
                  </mc:Choice>
                  <mc:Fallback>
                    <p:oleObj name="Equation" r:id="rId2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4" name="Oval 3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4" name="Group 34"/>
            <p:cNvGrpSpPr>
              <a:grpSpLocks/>
            </p:cNvGrpSpPr>
            <p:nvPr/>
          </p:nvGrpSpPr>
          <p:grpSpPr bwMode="auto">
            <a:xfrm>
              <a:off x="1104" y="2256"/>
              <a:ext cx="200" cy="192"/>
              <a:chOff x="3456" y="1200"/>
              <a:chExt cx="200" cy="192"/>
            </a:xfrm>
          </p:grpSpPr>
          <p:graphicFrame>
            <p:nvGraphicFramePr>
              <p:cNvPr id="17419" name="Object 1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06" name="Equation" r:id="rId23" imgW="127000" imgH="127000" progId="Equation.DSMT4">
                      <p:embed/>
                    </p:oleObj>
                  </mc:Choice>
                  <mc:Fallback>
                    <p:oleObj name="Equation" r:id="rId2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3" name="Oval 3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5" name="Group 37"/>
            <p:cNvGrpSpPr>
              <a:grpSpLocks/>
            </p:cNvGrpSpPr>
            <p:nvPr/>
          </p:nvGrpSpPr>
          <p:grpSpPr bwMode="auto">
            <a:xfrm>
              <a:off x="1864" y="2256"/>
              <a:ext cx="200" cy="192"/>
              <a:chOff x="3456" y="1200"/>
              <a:chExt cx="200" cy="192"/>
            </a:xfrm>
          </p:grpSpPr>
          <p:graphicFrame>
            <p:nvGraphicFramePr>
              <p:cNvPr id="17418" name="Object 1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07" name="Equation" r:id="rId25" imgW="127000" imgH="127000" progId="Equation.DSMT4">
                      <p:embed/>
                    </p:oleObj>
                  </mc:Choice>
                  <mc:Fallback>
                    <p:oleObj name="Equation" r:id="rId2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2" name="Oval 3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6" name="Group 40"/>
            <p:cNvGrpSpPr>
              <a:grpSpLocks/>
            </p:cNvGrpSpPr>
            <p:nvPr/>
          </p:nvGrpSpPr>
          <p:grpSpPr bwMode="auto">
            <a:xfrm>
              <a:off x="2624" y="2256"/>
              <a:ext cx="200" cy="192"/>
              <a:chOff x="3456" y="1200"/>
              <a:chExt cx="200" cy="192"/>
            </a:xfrm>
          </p:grpSpPr>
          <p:graphicFrame>
            <p:nvGraphicFramePr>
              <p:cNvPr id="17417" name="Object 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08" name="Equation" r:id="rId27" imgW="127000" imgH="127000" progId="Equation.DSMT4">
                      <p:embed/>
                    </p:oleObj>
                  </mc:Choice>
                  <mc:Fallback>
                    <p:oleObj name="Equation" r:id="rId2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1" name="Oval 4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7" name="Group 43"/>
            <p:cNvGrpSpPr>
              <a:grpSpLocks/>
            </p:cNvGrpSpPr>
            <p:nvPr/>
          </p:nvGrpSpPr>
          <p:grpSpPr bwMode="auto">
            <a:xfrm>
              <a:off x="3384" y="2256"/>
              <a:ext cx="200" cy="192"/>
              <a:chOff x="3456" y="1200"/>
              <a:chExt cx="200" cy="192"/>
            </a:xfrm>
          </p:grpSpPr>
          <p:graphicFrame>
            <p:nvGraphicFramePr>
              <p:cNvPr id="17416" name="Object 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09" name="Equation" r:id="rId29" imgW="127000" imgH="127000" progId="Equation.DSMT4">
                      <p:embed/>
                    </p:oleObj>
                  </mc:Choice>
                  <mc:Fallback>
                    <p:oleObj name="Equation" r:id="rId2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0" name="Oval 4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8" name="Group 46"/>
            <p:cNvGrpSpPr>
              <a:grpSpLocks/>
            </p:cNvGrpSpPr>
            <p:nvPr/>
          </p:nvGrpSpPr>
          <p:grpSpPr bwMode="auto">
            <a:xfrm>
              <a:off x="4144" y="2256"/>
              <a:ext cx="200" cy="192"/>
              <a:chOff x="3456" y="1200"/>
              <a:chExt cx="200" cy="192"/>
            </a:xfrm>
          </p:grpSpPr>
          <p:graphicFrame>
            <p:nvGraphicFramePr>
              <p:cNvPr id="17415" name="Object 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10" name="Equation" r:id="rId31" imgW="127000" imgH="127000" progId="Equation.DSMT4">
                      <p:embed/>
                    </p:oleObj>
                  </mc:Choice>
                  <mc:Fallback>
                    <p:oleObj name="Equation" r:id="rId3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9" name="Oval 4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9" name="Group 49"/>
            <p:cNvGrpSpPr>
              <a:grpSpLocks/>
            </p:cNvGrpSpPr>
            <p:nvPr/>
          </p:nvGrpSpPr>
          <p:grpSpPr bwMode="auto">
            <a:xfrm>
              <a:off x="1488" y="2736"/>
              <a:ext cx="200" cy="192"/>
              <a:chOff x="3456" y="1200"/>
              <a:chExt cx="200" cy="192"/>
            </a:xfrm>
          </p:grpSpPr>
          <p:graphicFrame>
            <p:nvGraphicFramePr>
              <p:cNvPr id="17414" name="Object 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11" name="Equation" r:id="rId33" imgW="127000" imgH="127000" progId="Equation.DSMT4">
                      <p:embed/>
                    </p:oleObj>
                  </mc:Choice>
                  <mc:Fallback>
                    <p:oleObj name="Equation" r:id="rId3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8" name="Oval 5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0" name="Group 52"/>
            <p:cNvGrpSpPr>
              <a:grpSpLocks/>
            </p:cNvGrpSpPr>
            <p:nvPr/>
          </p:nvGrpSpPr>
          <p:grpSpPr bwMode="auto">
            <a:xfrm>
              <a:off x="2248" y="2736"/>
              <a:ext cx="200" cy="192"/>
              <a:chOff x="3456" y="1200"/>
              <a:chExt cx="200" cy="192"/>
            </a:xfrm>
          </p:grpSpPr>
          <p:graphicFrame>
            <p:nvGraphicFramePr>
              <p:cNvPr id="17413" name="Object 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12" name="Equation" r:id="rId35" imgW="127000" imgH="127000" progId="Equation.DSMT4">
                      <p:embed/>
                    </p:oleObj>
                  </mc:Choice>
                  <mc:Fallback>
                    <p:oleObj name="Equation" r:id="rId3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7" name="Oval 5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1" name="Group 55"/>
            <p:cNvGrpSpPr>
              <a:grpSpLocks/>
            </p:cNvGrpSpPr>
            <p:nvPr/>
          </p:nvGrpSpPr>
          <p:grpSpPr bwMode="auto">
            <a:xfrm>
              <a:off x="3008" y="2736"/>
              <a:ext cx="200" cy="192"/>
              <a:chOff x="3456" y="1200"/>
              <a:chExt cx="200" cy="192"/>
            </a:xfrm>
          </p:grpSpPr>
          <p:graphicFrame>
            <p:nvGraphicFramePr>
              <p:cNvPr id="17412" name="Object 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13" name="Equation" r:id="rId37" imgW="127000" imgH="127000" progId="Equation.DSMT4">
                      <p:embed/>
                    </p:oleObj>
                  </mc:Choice>
                  <mc:Fallback>
                    <p:oleObj name="Equation" r:id="rId3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6" name="Oval 5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2" name="Group 58"/>
            <p:cNvGrpSpPr>
              <a:grpSpLocks/>
            </p:cNvGrpSpPr>
            <p:nvPr/>
          </p:nvGrpSpPr>
          <p:grpSpPr bwMode="auto">
            <a:xfrm>
              <a:off x="3768" y="2736"/>
              <a:ext cx="200" cy="192"/>
              <a:chOff x="3456" y="1200"/>
              <a:chExt cx="200" cy="192"/>
            </a:xfrm>
          </p:grpSpPr>
          <p:graphicFrame>
            <p:nvGraphicFramePr>
              <p:cNvPr id="17411" name="Object 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14" name="Equation" r:id="rId39" imgW="127000" imgH="127000" progId="Equation.DSMT4">
                      <p:embed/>
                    </p:oleObj>
                  </mc:Choice>
                  <mc:Fallback>
                    <p:oleObj name="Equation" r:id="rId3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5" name="Oval 6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3" name="Group 61"/>
            <p:cNvGrpSpPr>
              <a:grpSpLocks/>
            </p:cNvGrpSpPr>
            <p:nvPr/>
          </p:nvGrpSpPr>
          <p:grpSpPr bwMode="auto">
            <a:xfrm>
              <a:off x="4528" y="2736"/>
              <a:ext cx="200" cy="192"/>
              <a:chOff x="3456" y="1200"/>
              <a:chExt cx="200" cy="192"/>
            </a:xfrm>
          </p:grpSpPr>
          <p:graphicFrame>
            <p:nvGraphicFramePr>
              <p:cNvPr id="17410" name="Object 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515" name="Equation" r:id="rId41" imgW="127000" imgH="127000" progId="Equation.DSMT4">
                      <p:embed/>
                    </p:oleObj>
                  </mc:Choice>
                  <mc:Fallback>
                    <p:oleObj name="Equation" r:id="rId4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4" name="Oval 6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31" name="Line 64"/>
          <p:cNvSpPr>
            <a:spLocks noChangeShapeType="1"/>
          </p:cNvSpPr>
          <p:nvPr/>
        </p:nvSpPr>
        <p:spPr bwMode="auto">
          <a:xfrm flipH="1">
            <a:off x="16224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65"/>
          <p:cNvSpPr>
            <a:spLocks noChangeShapeType="1"/>
          </p:cNvSpPr>
          <p:nvPr/>
        </p:nvSpPr>
        <p:spPr bwMode="auto">
          <a:xfrm flipH="1">
            <a:off x="80232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66"/>
          <p:cNvSpPr>
            <a:spLocks noChangeShapeType="1"/>
          </p:cNvSpPr>
          <p:nvPr/>
        </p:nvSpPr>
        <p:spPr bwMode="auto">
          <a:xfrm flipH="1" flipV="1">
            <a:off x="1622425" y="3352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67"/>
          <p:cNvSpPr>
            <a:spLocks noChangeShapeType="1"/>
          </p:cNvSpPr>
          <p:nvPr/>
        </p:nvSpPr>
        <p:spPr bwMode="auto">
          <a:xfrm flipH="1">
            <a:off x="1622425" y="60198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68"/>
          <p:cNvSpPr>
            <a:spLocks noChangeShapeType="1"/>
          </p:cNvSpPr>
          <p:nvPr/>
        </p:nvSpPr>
        <p:spPr bwMode="auto">
          <a:xfrm flipH="1">
            <a:off x="5127625" y="6019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69"/>
          <p:cNvSpPr>
            <a:spLocks noChangeShapeType="1"/>
          </p:cNvSpPr>
          <p:nvPr/>
        </p:nvSpPr>
        <p:spPr bwMode="auto">
          <a:xfrm flipH="1" flipV="1">
            <a:off x="8480425" y="3352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70"/>
          <p:cNvSpPr>
            <a:spLocks noChangeShapeType="1"/>
          </p:cNvSpPr>
          <p:nvPr/>
        </p:nvSpPr>
        <p:spPr bwMode="auto">
          <a:xfrm flipH="1" flipV="1">
            <a:off x="8480425" y="5410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Line 71"/>
          <p:cNvSpPr>
            <a:spLocks noChangeShapeType="1"/>
          </p:cNvSpPr>
          <p:nvPr/>
        </p:nvSpPr>
        <p:spPr bwMode="auto">
          <a:xfrm>
            <a:off x="8480425" y="4648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72"/>
          <p:cNvSpPr>
            <a:spLocks noChangeShapeType="1"/>
          </p:cNvSpPr>
          <p:nvPr/>
        </p:nvSpPr>
        <p:spPr bwMode="auto">
          <a:xfrm flipH="1">
            <a:off x="8175625" y="48768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73"/>
          <p:cNvSpPr>
            <a:spLocks noChangeShapeType="1"/>
          </p:cNvSpPr>
          <p:nvPr/>
        </p:nvSpPr>
        <p:spPr bwMode="auto">
          <a:xfrm>
            <a:off x="8175625" y="5181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74"/>
          <p:cNvSpPr>
            <a:spLocks noChangeShapeType="1"/>
          </p:cNvSpPr>
          <p:nvPr/>
        </p:nvSpPr>
        <p:spPr bwMode="auto">
          <a:xfrm flipH="1" flipV="1">
            <a:off x="4899025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75"/>
          <p:cNvSpPr>
            <a:spLocks noChangeShapeType="1"/>
          </p:cNvSpPr>
          <p:nvPr/>
        </p:nvSpPr>
        <p:spPr bwMode="auto">
          <a:xfrm flipH="1" flipV="1">
            <a:off x="5127625" y="5867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Freeform 81"/>
          <p:cNvSpPr>
            <a:spLocks/>
          </p:cNvSpPr>
          <p:nvPr/>
        </p:nvSpPr>
        <p:spPr bwMode="auto">
          <a:xfrm>
            <a:off x="2108200" y="2362200"/>
            <a:ext cx="5943600" cy="990600"/>
          </a:xfrm>
          <a:custGeom>
            <a:avLst/>
            <a:gdLst>
              <a:gd name="T0" fmla="*/ 0 w 3744"/>
              <a:gd name="T1" fmla="*/ 624 h 624"/>
              <a:gd name="T2" fmla="*/ 192 w 3744"/>
              <a:gd name="T3" fmla="*/ 576 h 624"/>
              <a:gd name="T4" fmla="*/ 384 w 3744"/>
              <a:gd name="T5" fmla="*/ 384 h 624"/>
              <a:gd name="T6" fmla="*/ 576 w 3744"/>
              <a:gd name="T7" fmla="*/ 192 h 624"/>
              <a:gd name="T8" fmla="*/ 864 w 3744"/>
              <a:gd name="T9" fmla="*/ 48 h 624"/>
              <a:gd name="T10" fmla="*/ 1680 w 3744"/>
              <a:gd name="T11" fmla="*/ 0 h 624"/>
              <a:gd name="T12" fmla="*/ 2640 w 3744"/>
              <a:gd name="T13" fmla="*/ 48 h 624"/>
              <a:gd name="T14" fmla="*/ 3072 w 3744"/>
              <a:gd name="T15" fmla="*/ 240 h 624"/>
              <a:gd name="T16" fmla="*/ 3360 w 3744"/>
              <a:gd name="T17" fmla="*/ 528 h 624"/>
              <a:gd name="T18" fmla="*/ 3744 w 3744"/>
              <a:gd name="T19" fmla="*/ 624 h 6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44"/>
              <a:gd name="T31" fmla="*/ 0 h 624"/>
              <a:gd name="T32" fmla="*/ 3744 w 3744"/>
              <a:gd name="T33" fmla="*/ 624 h 6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44" h="624">
                <a:moveTo>
                  <a:pt x="0" y="624"/>
                </a:moveTo>
                <a:cubicBezTo>
                  <a:pt x="64" y="620"/>
                  <a:pt x="128" y="616"/>
                  <a:pt x="192" y="576"/>
                </a:cubicBezTo>
                <a:cubicBezTo>
                  <a:pt x="256" y="536"/>
                  <a:pt x="320" y="448"/>
                  <a:pt x="384" y="384"/>
                </a:cubicBezTo>
                <a:cubicBezTo>
                  <a:pt x="448" y="320"/>
                  <a:pt x="496" y="248"/>
                  <a:pt x="576" y="192"/>
                </a:cubicBezTo>
                <a:cubicBezTo>
                  <a:pt x="656" y="136"/>
                  <a:pt x="680" y="80"/>
                  <a:pt x="864" y="48"/>
                </a:cubicBezTo>
                <a:cubicBezTo>
                  <a:pt x="1048" y="16"/>
                  <a:pt x="1384" y="0"/>
                  <a:pt x="1680" y="0"/>
                </a:cubicBezTo>
                <a:cubicBezTo>
                  <a:pt x="1976" y="0"/>
                  <a:pt x="2408" y="8"/>
                  <a:pt x="2640" y="48"/>
                </a:cubicBezTo>
                <a:cubicBezTo>
                  <a:pt x="2872" y="88"/>
                  <a:pt x="2952" y="160"/>
                  <a:pt x="3072" y="240"/>
                </a:cubicBezTo>
                <a:cubicBezTo>
                  <a:pt x="3192" y="320"/>
                  <a:pt x="3248" y="464"/>
                  <a:pt x="3360" y="528"/>
                </a:cubicBezTo>
                <a:cubicBezTo>
                  <a:pt x="3472" y="592"/>
                  <a:pt x="3680" y="608"/>
                  <a:pt x="3744" y="62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Line 82"/>
          <p:cNvSpPr>
            <a:spLocks noChangeShapeType="1"/>
          </p:cNvSpPr>
          <p:nvPr/>
        </p:nvSpPr>
        <p:spPr bwMode="auto">
          <a:xfrm flipH="1" flipV="1">
            <a:off x="3784600" y="24130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Line 83"/>
          <p:cNvSpPr>
            <a:spLocks noChangeShapeType="1"/>
          </p:cNvSpPr>
          <p:nvPr/>
        </p:nvSpPr>
        <p:spPr bwMode="auto">
          <a:xfrm flipH="1">
            <a:off x="3784600" y="21844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Rectangle 8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11145"/>
              </p:ext>
            </p:extLst>
          </p:nvPr>
        </p:nvGraphicFramePr>
        <p:xfrm>
          <a:off x="4947443" y="6335712"/>
          <a:ext cx="3603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516" name="Equation" r:id="rId43" imgW="190500" imgH="203200" progId="Equation.DSMT4">
                  <p:embed/>
                </p:oleObj>
              </mc:Choice>
              <mc:Fallback>
                <p:oleObj name="Equation" r:id="rId43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4947443" y="6335712"/>
                        <a:ext cx="3603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723932"/>
              </p:ext>
            </p:extLst>
          </p:nvPr>
        </p:nvGraphicFramePr>
        <p:xfrm>
          <a:off x="8807450" y="4885531"/>
          <a:ext cx="2889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517" name="Equation" r:id="rId45" imgW="152400" imgH="152400" progId="Equation.DSMT4">
                  <p:embed/>
                </p:oleObj>
              </mc:Choice>
              <mc:Fallback>
                <p:oleObj name="Equation" r:id="rId4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807450" y="4885531"/>
                        <a:ext cx="288925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70888"/>
              </p:ext>
            </p:extLst>
          </p:nvPr>
        </p:nvGraphicFramePr>
        <p:xfrm>
          <a:off x="7588250" y="1924844"/>
          <a:ext cx="2651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518" name="Equation" r:id="rId47" imgW="139700" imgH="152400" progId="Equation.DSMT4">
                  <p:embed/>
                </p:oleObj>
              </mc:Choice>
              <mc:Fallback>
                <p:oleObj name="Equation" r:id="rId47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588250" y="1924844"/>
                        <a:ext cx="265113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107"/>
          <p:cNvSpPr txBox="1">
            <a:spLocks noChangeArrowheads="1"/>
          </p:cNvSpPr>
          <p:nvPr/>
        </p:nvSpPr>
        <p:spPr bwMode="auto">
          <a:xfrm>
            <a:off x="190499" y="1988453"/>
            <a:ext cx="14319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negative charge flow </a:t>
            </a:r>
            <a:r>
              <a:rPr lang="en-US" sz="2000" dirty="0" smtClean="0">
                <a:latin typeface="Times New Roman"/>
                <a:cs typeface="Times New Roman"/>
              </a:rPr>
              <a:t>suggests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upper side of plate </a:t>
            </a:r>
            <a:r>
              <a:rPr lang="en-US" sz="2000" dirty="0" smtClean="0">
                <a:latin typeface="Times New Roman"/>
                <a:cs typeface="Times New Roman"/>
              </a:rPr>
              <a:t>will be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 voltage side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0" name="Text Box 80"/>
          <p:cNvSpPr txBox="1">
            <a:spLocks noChangeArrowheads="1"/>
          </p:cNvSpPr>
          <p:nvPr/>
        </p:nvSpPr>
        <p:spPr bwMode="auto">
          <a:xfrm>
            <a:off x="190499" y="520046"/>
            <a:ext cx="8380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. . . if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 NEGATIVE charge </a:t>
            </a:r>
            <a:r>
              <a:rPr lang="en-US" sz="2000" dirty="0" smtClean="0">
                <a:latin typeface="Times New Roman"/>
                <a:cs typeface="Times New Roman"/>
              </a:rPr>
              <a:t>is assumed to flow through circuit?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1" name="Text Box 107"/>
          <p:cNvSpPr txBox="1">
            <a:spLocks noChangeArrowheads="1"/>
          </p:cNvSpPr>
          <p:nvPr/>
        </p:nvSpPr>
        <p:spPr bwMode="auto">
          <a:xfrm>
            <a:off x="4343398" y="2404646"/>
            <a:ext cx="20066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egative charge flow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3" name="Text Box 107"/>
          <p:cNvSpPr txBox="1">
            <a:spLocks noChangeArrowheads="1"/>
          </p:cNvSpPr>
          <p:nvPr/>
        </p:nvSpPr>
        <p:spPr bwMode="auto">
          <a:xfrm>
            <a:off x="5581648" y="5410200"/>
            <a:ext cx="20066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egative charge flow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0" y="5867400"/>
            <a:ext cx="371475" cy="304800"/>
            <a:chOff x="6350000" y="5867400"/>
            <a:chExt cx="371475" cy="304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350000" y="5867400"/>
              <a:ext cx="358775" cy="15240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350000" y="6019800"/>
              <a:ext cx="371475" cy="15240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857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7" grpId="0" animBg="1"/>
      <p:bldP spid="17448" grpId="0" animBg="1"/>
      <p:bldP spid="17449" grpId="0" animBg="1"/>
      <p:bldP spid="89" grpId="0"/>
      <p:bldP spid="9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4" name="Text Box 79"/>
          <p:cNvSpPr txBox="1">
            <a:spLocks noChangeArrowheads="1"/>
          </p:cNvSpPr>
          <p:nvPr/>
        </p:nvSpPr>
        <p:spPr bwMode="auto">
          <a:xfrm>
            <a:off x="228599" y="1143000"/>
            <a:ext cx="380841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If</a:t>
            </a:r>
            <a:r>
              <a:rPr lang="en-US" sz="2000" dirty="0">
                <a:latin typeface="Times New Roman"/>
                <a:cs typeface="Times New Roman"/>
              </a:rPr>
              <a:t> there exists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predominance of positive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upper side of the plate </a:t>
            </a:r>
            <a:r>
              <a:rPr lang="en-US" sz="2000" dirty="0">
                <a:latin typeface="Times New Roman"/>
                <a:cs typeface="Times New Roman"/>
              </a:rPr>
              <a:t>making that side of the plate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higher voltage </a:t>
            </a:r>
            <a:r>
              <a:rPr lang="en-US" sz="2000" dirty="0">
                <a:latin typeface="Times New Roman"/>
                <a:cs typeface="Times New Roman"/>
              </a:rPr>
              <a:t>than the bottom side, then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placing a voltmeter with</a:t>
            </a:r>
            <a:r>
              <a:rPr lang="en-US" sz="2000" dirty="0">
                <a:latin typeface="Times New Roman"/>
                <a:cs typeface="Times New Roman"/>
              </a:rPr>
              <a:t> its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terminals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as positioned </a:t>
            </a:r>
            <a:r>
              <a:rPr lang="en-US" sz="2000" dirty="0">
                <a:latin typeface="Times New Roman"/>
                <a:cs typeface="Times New Roman"/>
              </a:rPr>
              <a:t>would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produce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meter reading </a:t>
            </a:r>
            <a:r>
              <a:rPr lang="en-US" sz="2000" i="1" dirty="0">
                <a:latin typeface="Times New Roman"/>
                <a:cs typeface="Times New Roman"/>
              </a:rPr>
              <a:t>that was sensible </a:t>
            </a:r>
            <a:r>
              <a:rPr lang="en-US" sz="2000" dirty="0">
                <a:latin typeface="Times New Roman"/>
                <a:cs typeface="Times New Roman"/>
              </a:rPr>
              <a:t>(that is, the needle would swing in the appropriate </a:t>
            </a:r>
            <a:r>
              <a:rPr lang="en-US" sz="2000" dirty="0" smtClean="0">
                <a:latin typeface="Times New Roman"/>
                <a:cs typeface="Times New Roman"/>
              </a:rPr>
              <a:t>direction).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8455" name="Text Box 80"/>
          <p:cNvSpPr txBox="1">
            <a:spLocks noChangeArrowheads="1"/>
          </p:cNvSpPr>
          <p:nvPr/>
        </p:nvSpPr>
        <p:spPr bwMode="auto">
          <a:xfrm>
            <a:off x="288925" y="304800"/>
            <a:ext cx="8474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So back to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positive charge-flow</a:t>
            </a:r>
            <a:r>
              <a:rPr lang="en-US" sz="2000" dirty="0" smtClean="0">
                <a:latin typeface="Times New Roman"/>
                <a:cs typeface="Times New Roman"/>
              </a:rPr>
              <a:t> assumption: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8456" name="Group 83"/>
          <p:cNvGrpSpPr>
            <a:grpSpLocks/>
          </p:cNvGrpSpPr>
          <p:nvPr/>
        </p:nvGrpSpPr>
        <p:grpSpPr bwMode="auto">
          <a:xfrm>
            <a:off x="4495800" y="1676400"/>
            <a:ext cx="4267200" cy="3181350"/>
            <a:chOff x="1114425" y="1828800"/>
            <a:chExt cx="7464425" cy="5564487"/>
          </a:xfrm>
        </p:grpSpPr>
        <p:grpSp>
          <p:nvGrpSpPr>
            <p:cNvPr id="18471" name="Group 2"/>
            <p:cNvGrpSpPr>
              <a:grpSpLocks/>
            </p:cNvGrpSpPr>
            <p:nvPr/>
          </p:nvGrpSpPr>
          <p:grpSpPr bwMode="auto">
            <a:xfrm>
              <a:off x="1552575" y="1828800"/>
              <a:ext cx="5981700" cy="2971800"/>
              <a:chOff x="1008" y="1152"/>
              <a:chExt cx="3768" cy="1872"/>
            </a:xfrm>
          </p:grpSpPr>
          <p:sp>
            <p:nvSpPr>
              <p:cNvPr id="18490" name="Rectangle 3"/>
              <p:cNvSpPr>
                <a:spLocks noChangeArrowheads="1"/>
              </p:cNvSpPr>
              <p:nvPr/>
            </p:nvSpPr>
            <p:spPr bwMode="auto">
              <a:xfrm>
                <a:off x="1008" y="1152"/>
                <a:ext cx="3768" cy="1872"/>
              </a:xfrm>
              <a:prstGeom prst="rect">
                <a:avLst/>
              </a:prstGeom>
              <a:solidFill>
                <a:srgbClr val="FFE9C9"/>
              </a:solidFill>
              <a:ln w="76200" cmpd="tri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491" name="Group 4"/>
              <p:cNvGrpSpPr>
                <a:grpSpLocks/>
              </p:cNvGrpSpPr>
              <p:nvPr/>
            </p:nvGrpSpPr>
            <p:grpSpPr bwMode="auto">
              <a:xfrm>
                <a:off x="1104" y="129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53" name="Object 21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29" name="Equation" r:id="rId3" imgW="127000" imgH="127000" progId="Equation.DSMT4">
                        <p:embed/>
                      </p:oleObj>
                    </mc:Choice>
                    <mc:Fallback>
                      <p:oleObj name="Equation" r:id="rId3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30" name="Oval 6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2" name="Group 7"/>
              <p:cNvGrpSpPr>
                <a:grpSpLocks/>
              </p:cNvGrpSpPr>
              <p:nvPr/>
            </p:nvGrpSpPr>
            <p:grpSpPr bwMode="auto">
              <a:xfrm>
                <a:off x="1864" y="129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52" name="Object 20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30" name="Equation" r:id="rId5" imgW="127000" imgH="127000" progId="Equation.DSMT4">
                        <p:embed/>
                      </p:oleObj>
                    </mc:Choice>
                    <mc:Fallback>
                      <p:oleObj name="Equation" r:id="rId5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9" name="Oval 9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3" name="Group 10"/>
              <p:cNvGrpSpPr>
                <a:grpSpLocks/>
              </p:cNvGrpSpPr>
              <p:nvPr/>
            </p:nvGrpSpPr>
            <p:grpSpPr bwMode="auto">
              <a:xfrm>
                <a:off x="2624" y="129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51" name="Object 19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31" name="Equation" r:id="rId7" imgW="127000" imgH="127000" progId="Equation.DSMT4">
                        <p:embed/>
                      </p:oleObj>
                    </mc:Choice>
                    <mc:Fallback>
                      <p:oleObj name="Equation" r:id="rId7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8" name="Oval 12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4" name="Group 13"/>
              <p:cNvGrpSpPr>
                <a:grpSpLocks/>
              </p:cNvGrpSpPr>
              <p:nvPr/>
            </p:nvGrpSpPr>
            <p:grpSpPr bwMode="auto">
              <a:xfrm>
                <a:off x="3384" y="129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50" name="Object 18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32" name="Equation" r:id="rId9" imgW="127000" imgH="127000" progId="Equation.DSMT4">
                        <p:embed/>
                      </p:oleObj>
                    </mc:Choice>
                    <mc:Fallback>
                      <p:oleObj name="Equation" r:id="rId9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7" name="Oval 15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5" name="Group 16"/>
              <p:cNvGrpSpPr>
                <a:grpSpLocks/>
              </p:cNvGrpSpPr>
              <p:nvPr/>
            </p:nvGrpSpPr>
            <p:grpSpPr bwMode="auto">
              <a:xfrm>
                <a:off x="4144" y="129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9" name="Object 17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33" name="Equation" r:id="rId11" imgW="127000" imgH="127000" progId="Equation.DSMT4">
                        <p:embed/>
                      </p:oleObj>
                    </mc:Choice>
                    <mc:Fallback>
                      <p:oleObj name="Equation" r:id="rId11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6" name="Oval 18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6" name="Group 19"/>
              <p:cNvGrpSpPr>
                <a:grpSpLocks/>
              </p:cNvGrpSpPr>
              <p:nvPr/>
            </p:nvGrpSpPr>
            <p:grpSpPr bwMode="auto">
              <a:xfrm>
                <a:off x="1464" y="177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8" name="Object 16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34" name="Equation" r:id="rId13" imgW="127000" imgH="127000" progId="Equation.DSMT4">
                        <p:embed/>
                      </p:oleObj>
                    </mc:Choice>
                    <mc:Fallback>
                      <p:oleObj name="Equation" r:id="rId13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5" name="Oval 21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7" name="Group 22"/>
              <p:cNvGrpSpPr>
                <a:grpSpLocks/>
              </p:cNvGrpSpPr>
              <p:nvPr/>
            </p:nvGrpSpPr>
            <p:grpSpPr bwMode="auto">
              <a:xfrm>
                <a:off x="2224" y="177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7" name="Object 15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35" name="Equation" r:id="rId15" imgW="127000" imgH="127000" progId="Equation.DSMT4">
                        <p:embed/>
                      </p:oleObj>
                    </mc:Choice>
                    <mc:Fallback>
                      <p:oleObj name="Equation" r:id="rId15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4" name="Oval 24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8" name="Group 25"/>
              <p:cNvGrpSpPr>
                <a:grpSpLocks/>
              </p:cNvGrpSpPr>
              <p:nvPr/>
            </p:nvGrpSpPr>
            <p:grpSpPr bwMode="auto">
              <a:xfrm>
                <a:off x="2984" y="177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6" name="Object 14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36" name="Equation" r:id="rId17" imgW="127000" imgH="127000" progId="Equation.DSMT4">
                        <p:embed/>
                      </p:oleObj>
                    </mc:Choice>
                    <mc:Fallback>
                      <p:oleObj name="Equation" r:id="rId17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3" name="Oval 27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9" name="Group 28"/>
              <p:cNvGrpSpPr>
                <a:grpSpLocks/>
              </p:cNvGrpSpPr>
              <p:nvPr/>
            </p:nvGrpSpPr>
            <p:grpSpPr bwMode="auto">
              <a:xfrm>
                <a:off x="3744" y="177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5" name="Object 13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37" name="Equation" r:id="rId19" imgW="127000" imgH="127000" progId="Equation.DSMT4">
                        <p:embed/>
                      </p:oleObj>
                    </mc:Choice>
                    <mc:Fallback>
                      <p:oleObj name="Equation" r:id="rId19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2" name="Oval 30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0" name="Group 31"/>
              <p:cNvGrpSpPr>
                <a:grpSpLocks/>
              </p:cNvGrpSpPr>
              <p:nvPr/>
            </p:nvGrpSpPr>
            <p:grpSpPr bwMode="auto">
              <a:xfrm>
                <a:off x="4504" y="177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4" name="Object 12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38" name="Equation" r:id="rId21" imgW="127000" imgH="127000" progId="Equation.DSMT4">
                        <p:embed/>
                      </p:oleObj>
                    </mc:Choice>
                    <mc:Fallback>
                      <p:oleObj name="Equation" r:id="rId21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1" name="Oval 33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1" name="Group 34"/>
              <p:cNvGrpSpPr>
                <a:grpSpLocks/>
              </p:cNvGrpSpPr>
              <p:nvPr/>
            </p:nvGrpSpPr>
            <p:grpSpPr bwMode="auto">
              <a:xfrm>
                <a:off x="1104" y="225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3" name="Object 11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39" name="Equation" r:id="rId23" imgW="127000" imgH="127000" progId="Equation.DSMT4">
                        <p:embed/>
                      </p:oleObj>
                    </mc:Choice>
                    <mc:Fallback>
                      <p:oleObj name="Equation" r:id="rId23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0" name="Oval 36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2" name="Group 37"/>
              <p:cNvGrpSpPr>
                <a:grpSpLocks/>
              </p:cNvGrpSpPr>
              <p:nvPr/>
            </p:nvGrpSpPr>
            <p:grpSpPr bwMode="auto">
              <a:xfrm>
                <a:off x="1864" y="225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2" name="Object 10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40" name="Equation" r:id="rId25" imgW="127000" imgH="127000" progId="Equation.DSMT4">
                        <p:embed/>
                      </p:oleObj>
                    </mc:Choice>
                    <mc:Fallback>
                      <p:oleObj name="Equation" r:id="rId25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9" name="Oval 39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3" name="Group 40"/>
              <p:cNvGrpSpPr>
                <a:grpSpLocks/>
              </p:cNvGrpSpPr>
              <p:nvPr/>
            </p:nvGrpSpPr>
            <p:grpSpPr bwMode="auto">
              <a:xfrm>
                <a:off x="2624" y="225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1" name="Object 9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41" name="Equation" r:id="rId27" imgW="127000" imgH="127000" progId="Equation.DSMT4">
                        <p:embed/>
                      </p:oleObj>
                    </mc:Choice>
                    <mc:Fallback>
                      <p:oleObj name="Equation" r:id="rId27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8" name="Oval 42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4" name="Group 43"/>
              <p:cNvGrpSpPr>
                <a:grpSpLocks/>
              </p:cNvGrpSpPr>
              <p:nvPr/>
            </p:nvGrpSpPr>
            <p:grpSpPr bwMode="auto">
              <a:xfrm>
                <a:off x="3384" y="225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0" name="Object 8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42" name="Equation" r:id="rId29" imgW="127000" imgH="127000" progId="Equation.DSMT4">
                        <p:embed/>
                      </p:oleObj>
                    </mc:Choice>
                    <mc:Fallback>
                      <p:oleObj name="Equation" r:id="rId29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7" name="Oval 45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5" name="Group 46"/>
              <p:cNvGrpSpPr>
                <a:grpSpLocks/>
              </p:cNvGrpSpPr>
              <p:nvPr/>
            </p:nvGrpSpPr>
            <p:grpSpPr bwMode="auto">
              <a:xfrm>
                <a:off x="4144" y="225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9" name="Object 7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43" name="Equation" r:id="rId31" imgW="127000" imgH="127000" progId="Equation.DSMT4">
                        <p:embed/>
                      </p:oleObj>
                    </mc:Choice>
                    <mc:Fallback>
                      <p:oleObj name="Equation" r:id="rId31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6" name="Oval 48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6" name="Group 49"/>
              <p:cNvGrpSpPr>
                <a:grpSpLocks/>
              </p:cNvGrpSpPr>
              <p:nvPr/>
            </p:nvGrpSpPr>
            <p:grpSpPr bwMode="auto">
              <a:xfrm>
                <a:off x="1488" y="273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8" name="Object 6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44" name="Equation" r:id="rId33" imgW="127000" imgH="127000" progId="Equation.DSMT4">
                        <p:embed/>
                      </p:oleObj>
                    </mc:Choice>
                    <mc:Fallback>
                      <p:oleObj name="Equation" r:id="rId33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5" name="Oval 51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7" name="Group 52"/>
              <p:cNvGrpSpPr>
                <a:grpSpLocks/>
              </p:cNvGrpSpPr>
              <p:nvPr/>
            </p:nvGrpSpPr>
            <p:grpSpPr bwMode="auto">
              <a:xfrm>
                <a:off x="2248" y="273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7" name="Object 5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45" name="Equation" r:id="rId35" imgW="127000" imgH="127000" progId="Equation.DSMT4">
                        <p:embed/>
                      </p:oleObj>
                    </mc:Choice>
                    <mc:Fallback>
                      <p:oleObj name="Equation" r:id="rId35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4" name="Oval 54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8" name="Group 55"/>
              <p:cNvGrpSpPr>
                <a:grpSpLocks/>
              </p:cNvGrpSpPr>
              <p:nvPr/>
            </p:nvGrpSpPr>
            <p:grpSpPr bwMode="auto">
              <a:xfrm>
                <a:off x="3008" y="273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6" name="Object 4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46" name="Equation" r:id="rId37" imgW="127000" imgH="127000" progId="Equation.DSMT4">
                        <p:embed/>
                      </p:oleObj>
                    </mc:Choice>
                    <mc:Fallback>
                      <p:oleObj name="Equation" r:id="rId37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3" name="Oval 57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9" name="Group 58"/>
              <p:cNvGrpSpPr>
                <a:grpSpLocks/>
              </p:cNvGrpSpPr>
              <p:nvPr/>
            </p:nvGrpSpPr>
            <p:grpSpPr bwMode="auto">
              <a:xfrm>
                <a:off x="3768" y="273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5" name="Object 3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47" name="Equation" r:id="rId39" imgW="127000" imgH="127000" progId="Equation.DSMT4">
                        <p:embed/>
                      </p:oleObj>
                    </mc:Choice>
                    <mc:Fallback>
                      <p:oleObj name="Equation" r:id="rId39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2" name="Oval 60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10" name="Group 61"/>
              <p:cNvGrpSpPr>
                <a:grpSpLocks/>
              </p:cNvGrpSpPr>
              <p:nvPr/>
            </p:nvGrpSpPr>
            <p:grpSpPr bwMode="auto">
              <a:xfrm>
                <a:off x="4528" y="273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4" name="Object 2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748" name="Equation" r:id="rId41" imgW="127000" imgH="127000" progId="Equation.DSMT4">
                        <p:embed/>
                      </p:oleObj>
                    </mc:Choice>
                    <mc:Fallback>
                      <p:oleObj name="Equation" r:id="rId41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1" name="Oval 63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472" name="Line 64"/>
            <p:cNvSpPr>
              <a:spLocks noChangeShapeType="1"/>
            </p:cNvSpPr>
            <p:nvPr/>
          </p:nvSpPr>
          <p:spPr bwMode="auto">
            <a:xfrm flipH="1">
              <a:off x="1114425" y="33528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Line 65"/>
            <p:cNvSpPr>
              <a:spLocks noChangeShapeType="1"/>
            </p:cNvSpPr>
            <p:nvPr/>
          </p:nvSpPr>
          <p:spPr bwMode="auto">
            <a:xfrm flipH="1">
              <a:off x="7515225" y="33528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Line 66"/>
            <p:cNvSpPr>
              <a:spLocks noChangeShapeType="1"/>
            </p:cNvSpPr>
            <p:nvPr/>
          </p:nvSpPr>
          <p:spPr bwMode="auto">
            <a:xfrm flipH="1" flipV="1">
              <a:off x="1114425" y="3352800"/>
              <a:ext cx="0" cy="2667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Line 67"/>
            <p:cNvSpPr>
              <a:spLocks noChangeShapeType="1"/>
            </p:cNvSpPr>
            <p:nvPr/>
          </p:nvSpPr>
          <p:spPr bwMode="auto">
            <a:xfrm flipH="1">
              <a:off x="1114425" y="6019800"/>
              <a:ext cx="3276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Line 68"/>
            <p:cNvSpPr>
              <a:spLocks noChangeShapeType="1"/>
            </p:cNvSpPr>
            <p:nvPr/>
          </p:nvSpPr>
          <p:spPr bwMode="auto">
            <a:xfrm flipH="1">
              <a:off x="4619625" y="6019800"/>
              <a:ext cx="3352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Line 69"/>
            <p:cNvSpPr>
              <a:spLocks noChangeShapeType="1"/>
            </p:cNvSpPr>
            <p:nvPr/>
          </p:nvSpPr>
          <p:spPr bwMode="auto">
            <a:xfrm flipH="1" flipV="1">
              <a:off x="7972425" y="3352800"/>
              <a:ext cx="0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70"/>
            <p:cNvSpPr>
              <a:spLocks noChangeShapeType="1"/>
            </p:cNvSpPr>
            <p:nvPr/>
          </p:nvSpPr>
          <p:spPr bwMode="auto">
            <a:xfrm flipH="1" flipV="1">
              <a:off x="7972425" y="54102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Line 71"/>
            <p:cNvSpPr>
              <a:spLocks noChangeShapeType="1"/>
            </p:cNvSpPr>
            <p:nvPr/>
          </p:nvSpPr>
          <p:spPr bwMode="auto">
            <a:xfrm>
              <a:off x="7972425" y="4648200"/>
              <a:ext cx="304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72"/>
            <p:cNvSpPr>
              <a:spLocks noChangeShapeType="1"/>
            </p:cNvSpPr>
            <p:nvPr/>
          </p:nvSpPr>
          <p:spPr bwMode="auto">
            <a:xfrm flipH="1">
              <a:off x="7667625" y="48768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73"/>
            <p:cNvSpPr>
              <a:spLocks noChangeShapeType="1"/>
            </p:cNvSpPr>
            <p:nvPr/>
          </p:nvSpPr>
          <p:spPr bwMode="auto">
            <a:xfrm>
              <a:off x="7667625" y="5181600"/>
              <a:ext cx="304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Line 74"/>
            <p:cNvSpPr>
              <a:spLocks noChangeShapeType="1"/>
            </p:cNvSpPr>
            <p:nvPr/>
          </p:nvSpPr>
          <p:spPr bwMode="auto">
            <a:xfrm flipH="1" flipV="1">
              <a:off x="4391025" y="5638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Line 75"/>
            <p:cNvSpPr>
              <a:spLocks noChangeShapeType="1"/>
            </p:cNvSpPr>
            <p:nvPr/>
          </p:nvSpPr>
          <p:spPr bwMode="auto">
            <a:xfrm flipH="1" flipV="1">
              <a:off x="4619625" y="58674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Text Box 76"/>
            <p:cNvSpPr txBox="1">
              <a:spLocks noChangeArrowheads="1"/>
            </p:cNvSpPr>
            <p:nvPr/>
          </p:nvSpPr>
          <p:spPr bwMode="auto">
            <a:xfrm>
              <a:off x="7042150" y="1947861"/>
              <a:ext cx="336552" cy="11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B</a:t>
              </a:r>
            </a:p>
          </p:txBody>
        </p:sp>
        <p:sp>
          <p:nvSpPr>
            <p:cNvPr id="18485" name="Text Box 77"/>
            <p:cNvSpPr txBox="1">
              <a:spLocks noChangeArrowheads="1"/>
            </p:cNvSpPr>
            <p:nvPr/>
          </p:nvSpPr>
          <p:spPr bwMode="auto">
            <a:xfrm>
              <a:off x="8229601" y="5105400"/>
              <a:ext cx="349249" cy="11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R</a:t>
              </a:r>
            </a:p>
          </p:txBody>
        </p:sp>
        <p:sp>
          <p:nvSpPr>
            <p:cNvPr id="18486" name="Text Box 78"/>
            <p:cNvSpPr txBox="1">
              <a:spLocks noChangeArrowheads="1"/>
            </p:cNvSpPr>
            <p:nvPr/>
          </p:nvSpPr>
          <p:spPr bwMode="auto">
            <a:xfrm>
              <a:off x="4419600" y="6262689"/>
              <a:ext cx="336552" cy="11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8487" name="Freeform 82"/>
            <p:cNvSpPr>
              <a:spLocks/>
            </p:cNvSpPr>
            <p:nvPr/>
          </p:nvSpPr>
          <p:spPr bwMode="auto">
            <a:xfrm>
              <a:off x="1600200" y="2362200"/>
              <a:ext cx="5943600" cy="990600"/>
            </a:xfrm>
            <a:custGeom>
              <a:avLst/>
              <a:gdLst>
                <a:gd name="T0" fmla="*/ 0 w 3744"/>
                <a:gd name="T1" fmla="*/ 624 h 624"/>
                <a:gd name="T2" fmla="*/ 192 w 3744"/>
                <a:gd name="T3" fmla="*/ 576 h 624"/>
                <a:gd name="T4" fmla="*/ 384 w 3744"/>
                <a:gd name="T5" fmla="*/ 384 h 624"/>
                <a:gd name="T6" fmla="*/ 576 w 3744"/>
                <a:gd name="T7" fmla="*/ 192 h 624"/>
                <a:gd name="T8" fmla="*/ 864 w 3744"/>
                <a:gd name="T9" fmla="*/ 48 h 624"/>
                <a:gd name="T10" fmla="*/ 1680 w 3744"/>
                <a:gd name="T11" fmla="*/ 0 h 624"/>
                <a:gd name="T12" fmla="*/ 2640 w 3744"/>
                <a:gd name="T13" fmla="*/ 48 h 624"/>
                <a:gd name="T14" fmla="*/ 3072 w 3744"/>
                <a:gd name="T15" fmla="*/ 240 h 624"/>
                <a:gd name="T16" fmla="*/ 3360 w 3744"/>
                <a:gd name="T17" fmla="*/ 528 h 624"/>
                <a:gd name="T18" fmla="*/ 3744 w 3744"/>
                <a:gd name="T19" fmla="*/ 624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44"/>
                <a:gd name="T31" fmla="*/ 0 h 624"/>
                <a:gd name="T32" fmla="*/ 3744 w 3744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44" h="624">
                  <a:moveTo>
                    <a:pt x="0" y="624"/>
                  </a:moveTo>
                  <a:cubicBezTo>
                    <a:pt x="64" y="620"/>
                    <a:pt x="128" y="616"/>
                    <a:pt x="192" y="576"/>
                  </a:cubicBezTo>
                  <a:cubicBezTo>
                    <a:pt x="256" y="536"/>
                    <a:pt x="320" y="448"/>
                    <a:pt x="384" y="384"/>
                  </a:cubicBezTo>
                  <a:cubicBezTo>
                    <a:pt x="448" y="320"/>
                    <a:pt x="496" y="248"/>
                    <a:pt x="576" y="192"/>
                  </a:cubicBezTo>
                  <a:cubicBezTo>
                    <a:pt x="656" y="136"/>
                    <a:pt x="680" y="80"/>
                    <a:pt x="864" y="48"/>
                  </a:cubicBezTo>
                  <a:cubicBezTo>
                    <a:pt x="1048" y="16"/>
                    <a:pt x="1384" y="0"/>
                    <a:pt x="1680" y="0"/>
                  </a:cubicBezTo>
                  <a:cubicBezTo>
                    <a:pt x="1976" y="0"/>
                    <a:pt x="2408" y="8"/>
                    <a:pt x="2640" y="48"/>
                  </a:cubicBezTo>
                  <a:cubicBezTo>
                    <a:pt x="2872" y="88"/>
                    <a:pt x="2952" y="160"/>
                    <a:pt x="3072" y="240"/>
                  </a:cubicBezTo>
                  <a:cubicBezTo>
                    <a:pt x="3192" y="320"/>
                    <a:pt x="3248" y="464"/>
                    <a:pt x="3360" y="528"/>
                  </a:cubicBezTo>
                  <a:cubicBezTo>
                    <a:pt x="3472" y="592"/>
                    <a:pt x="3680" y="608"/>
                    <a:pt x="3744" y="6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Line 83"/>
            <p:cNvSpPr>
              <a:spLocks noChangeShapeType="1"/>
            </p:cNvSpPr>
            <p:nvPr/>
          </p:nvSpPr>
          <p:spPr bwMode="auto">
            <a:xfrm flipH="1" flipV="1">
              <a:off x="3429000" y="21336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Line 84"/>
            <p:cNvSpPr>
              <a:spLocks noChangeShapeType="1"/>
            </p:cNvSpPr>
            <p:nvPr/>
          </p:nvSpPr>
          <p:spPr bwMode="auto">
            <a:xfrm flipH="1">
              <a:off x="3429000" y="23622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8457" name="Straight Connector 85"/>
          <p:cNvCxnSpPr>
            <a:cxnSpLocks noChangeShapeType="1"/>
          </p:cNvCxnSpPr>
          <p:nvPr/>
        </p:nvCxnSpPr>
        <p:spPr bwMode="auto">
          <a:xfrm rot="16200000" flipV="1">
            <a:off x="5905500" y="12573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8" name="Straight Connector 87"/>
          <p:cNvCxnSpPr>
            <a:cxnSpLocks noChangeShapeType="1"/>
          </p:cNvCxnSpPr>
          <p:nvPr/>
        </p:nvCxnSpPr>
        <p:spPr bwMode="auto">
          <a:xfrm rot="10800000">
            <a:off x="4953000" y="1143000"/>
            <a:ext cx="106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59" name="Oval 88"/>
          <p:cNvSpPr>
            <a:spLocks noChangeArrowheads="1"/>
          </p:cNvSpPr>
          <p:nvPr/>
        </p:nvSpPr>
        <p:spPr bwMode="auto">
          <a:xfrm>
            <a:off x="4495800" y="914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TextBox 89"/>
          <p:cNvSpPr txBox="1">
            <a:spLocks noChangeArrowheads="1"/>
          </p:cNvSpPr>
          <p:nvPr/>
        </p:nvSpPr>
        <p:spPr bwMode="auto">
          <a:xfrm>
            <a:off x="4572000" y="990600"/>
            <a:ext cx="32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</a:t>
            </a:r>
          </a:p>
        </p:txBody>
      </p:sp>
      <p:cxnSp>
        <p:nvCxnSpPr>
          <p:cNvPr id="18461" name="Straight Connector 91"/>
          <p:cNvCxnSpPr>
            <a:cxnSpLocks noChangeShapeType="1"/>
            <a:stCxn id="18459" idx="2"/>
          </p:cNvCxnSpPr>
          <p:nvPr/>
        </p:nvCxnSpPr>
        <p:spPr bwMode="auto">
          <a:xfrm rot="10800000">
            <a:off x="4038600" y="1143000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2" name="Straight Connector 93"/>
          <p:cNvCxnSpPr>
            <a:cxnSpLocks noChangeShapeType="1"/>
          </p:cNvCxnSpPr>
          <p:nvPr/>
        </p:nvCxnSpPr>
        <p:spPr bwMode="auto">
          <a:xfrm rot="5400000">
            <a:off x="2743201" y="2438400"/>
            <a:ext cx="2590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3" name="Straight Connector 95"/>
          <p:cNvCxnSpPr>
            <a:cxnSpLocks noChangeShapeType="1"/>
          </p:cNvCxnSpPr>
          <p:nvPr/>
        </p:nvCxnSpPr>
        <p:spPr bwMode="auto">
          <a:xfrm>
            <a:off x="4038600" y="37338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4" name="Straight Connector 97"/>
          <p:cNvCxnSpPr>
            <a:cxnSpLocks noChangeShapeType="1"/>
          </p:cNvCxnSpPr>
          <p:nvPr/>
        </p:nvCxnSpPr>
        <p:spPr bwMode="auto">
          <a:xfrm>
            <a:off x="4648200" y="37338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65" name="Freeform 98"/>
          <p:cNvSpPr>
            <a:spLocks noChangeArrowheads="1"/>
          </p:cNvSpPr>
          <p:nvPr/>
        </p:nvSpPr>
        <p:spPr bwMode="auto">
          <a:xfrm>
            <a:off x="4340225" y="3614738"/>
            <a:ext cx="311150" cy="119062"/>
          </a:xfrm>
          <a:custGeom>
            <a:avLst/>
            <a:gdLst>
              <a:gd name="T0" fmla="*/ 0 w 311150"/>
              <a:gd name="T1" fmla="*/ 119592 h 119592"/>
              <a:gd name="T2" fmla="*/ 38100 w 311150"/>
              <a:gd name="T3" fmla="*/ 65617 h 119592"/>
              <a:gd name="T4" fmla="*/ 101600 w 311150"/>
              <a:gd name="T5" fmla="*/ 21167 h 119592"/>
              <a:gd name="T6" fmla="*/ 155575 w 311150"/>
              <a:gd name="T7" fmla="*/ 2117 h 119592"/>
              <a:gd name="T8" fmla="*/ 241300 w 311150"/>
              <a:gd name="T9" fmla="*/ 33867 h 119592"/>
              <a:gd name="T10" fmla="*/ 311150 w 311150"/>
              <a:gd name="T11" fmla="*/ 116417 h 119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150"/>
              <a:gd name="T19" fmla="*/ 0 h 119592"/>
              <a:gd name="T20" fmla="*/ 311150 w 311150"/>
              <a:gd name="T21" fmla="*/ 119592 h 119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150" h="119592">
                <a:moveTo>
                  <a:pt x="0" y="119592"/>
                </a:moveTo>
                <a:cubicBezTo>
                  <a:pt x="10583" y="100806"/>
                  <a:pt x="21167" y="82021"/>
                  <a:pt x="38100" y="65617"/>
                </a:cubicBezTo>
                <a:cubicBezTo>
                  <a:pt x="55033" y="49213"/>
                  <a:pt x="82021" y="31750"/>
                  <a:pt x="101600" y="21167"/>
                </a:cubicBezTo>
                <a:cubicBezTo>
                  <a:pt x="121179" y="10584"/>
                  <a:pt x="132292" y="0"/>
                  <a:pt x="155575" y="2117"/>
                </a:cubicBezTo>
                <a:cubicBezTo>
                  <a:pt x="178858" y="4234"/>
                  <a:pt x="215371" y="14817"/>
                  <a:pt x="241300" y="33867"/>
                </a:cubicBezTo>
                <a:cubicBezTo>
                  <a:pt x="267229" y="52917"/>
                  <a:pt x="311150" y="116417"/>
                  <a:pt x="311150" y="1164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66" name="Straight Connector 100"/>
          <p:cNvCxnSpPr>
            <a:cxnSpLocks noChangeShapeType="1"/>
          </p:cNvCxnSpPr>
          <p:nvPr/>
        </p:nvCxnSpPr>
        <p:spPr bwMode="auto">
          <a:xfrm rot="5400000" flipH="1" flipV="1">
            <a:off x="6134101" y="3543300"/>
            <a:ext cx="381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67" name="TextBox 101"/>
          <p:cNvSpPr txBox="1">
            <a:spLocks noChangeArrowheads="1"/>
          </p:cNvSpPr>
          <p:nvPr/>
        </p:nvSpPr>
        <p:spPr bwMode="auto">
          <a:xfrm>
            <a:off x="4876800" y="838200"/>
            <a:ext cx="288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+</a:t>
            </a:r>
          </a:p>
        </p:txBody>
      </p:sp>
      <p:sp>
        <p:nvSpPr>
          <p:cNvPr id="18468" name="TextBox 102"/>
          <p:cNvSpPr txBox="1">
            <a:spLocks noChangeArrowheads="1"/>
          </p:cNvSpPr>
          <p:nvPr/>
        </p:nvSpPr>
        <p:spPr bwMode="auto">
          <a:xfrm>
            <a:off x="4267200" y="758825"/>
            <a:ext cx="287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_</a:t>
            </a:r>
          </a:p>
        </p:txBody>
      </p:sp>
      <p:sp>
        <p:nvSpPr>
          <p:cNvPr id="18469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55.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0" name="Text Box 79"/>
          <p:cNvSpPr txBox="1">
            <a:spLocks noChangeArrowheads="1"/>
          </p:cNvSpPr>
          <p:nvPr/>
        </p:nvSpPr>
        <p:spPr bwMode="auto">
          <a:xfrm>
            <a:off x="222250" y="4464268"/>
            <a:ext cx="88869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Times New Roman"/>
                <a:cs typeface="Times New Roman"/>
              </a:rPr>
              <a:t>In </a:t>
            </a:r>
            <a:r>
              <a:rPr lang="en-US" sz="2000" dirty="0">
                <a:latin typeface="Times New Roman"/>
                <a:cs typeface="Times New Roman"/>
              </a:rPr>
              <a:t>fact,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if</a:t>
            </a:r>
            <a:r>
              <a:rPr lang="en-US" sz="2000" dirty="0" smtClean="0">
                <a:latin typeface="Times New Roman"/>
                <a:cs typeface="Times New Roman"/>
              </a:rPr>
              <a:t> this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experiment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was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done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needle</a:t>
            </a:r>
            <a:r>
              <a:rPr lang="en-US" sz="2000" dirty="0">
                <a:latin typeface="Times New Roman"/>
                <a:cs typeface="Times New Roman"/>
              </a:rPr>
              <a:t> would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swing</a:t>
            </a:r>
            <a:r>
              <a:rPr lang="en-US" sz="2000" dirty="0">
                <a:latin typeface="Times New Roman"/>
                <a:cs typeface="Times New Roman"/>
              </a:rPr>
              <a:t> in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wrong direction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  <a:r>
              <a:rPr lang="en-US" sz="2000" dirty="0">
                <a:latin typeface="Times New Roman"/>
                <a:cs typeface="Times New Roman"/>
              </a:rPr>
              <a:t>  In other words,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meter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 hooked up wrong</a:t>
            </a:r>
            <a:r>
              <a:rPr lang="en-US" sz="2000" dirty="0" smtClean="0">
                <a:latin typeface="Times New Roman"/>
                <a:cs typeface="Times New Roman"/>
              </a:rPr>
              <a:t>.  What are accumulating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 upper side of the plate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not positive charges,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they are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NEGATIVE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charges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101" name="Text Box 79"/>
          <p:cNvSpPr txBox="1">
            <a:spLocks noChangeArrowheads="1"/>
          </p:cNvSpPr>
          <p:nvPr/>
        </p:nvSpPr>
        <p:spPr bwMode="auto">
          <a:xfrm>
            <a:off x="228599" y="5704870"/>
            <a:ext cx="8664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Times New Roman"/>
                <a:cs typeface="Times New Roman"/>
              </a:rPr>
              <a:t>In </a:t>
            </a:r>
            <a:r>
              <a:rPr lang="en-US" sz="2000" dirty="0">
                <a:latin typeface="Times New Roman"/>
                <a:cs typeface="Times New Roman"/>
              </a:rPr>
              <a:t>short, it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negative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that flows </a:t>
            </a:r>
            <a:r>
              <a:rPr lang="en-US" sz="2000" dirty="0">
                <a:latin typeface="Times New Roman"/>
                <a:cs typeface="Times New Roman"/>
              </a:rPr>
              <a:t>through circuits.</a:t>
            </a:r>
          </a:p>
        </p:txBody>
      </p:sp>
    </p:spTree>
    <p:extLst>
      <p:ext uri="{BB962C8B-B14F-4D97-AF65-F5344CB8AC3E}">
        <p14:creationId xmlns:p14="http://schemas.microsoft.com/office/powerpoint/2010/main" val="360167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3 Types of Magnetism</a:t>
            </a:r>
          </a:p>
        </p:txBody>
      </p:sp>
      <p:sp>
        <p:nvSpPr>
          <p:cNvPr id="78851" name="Text Box 1027"/>
          <p:cNvSpPr txBox="1">
            <a:spLocks noChangeArrowheads="1"/>
          </p:cNvSpPr>
          <p:nvPr/>
        </p:nvSpPr>
        <p:spPr bwMode="auto">
          <a:xfrm>
            <a:off x="304800" y="1219200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0000"/>
                </a:solidFill>
                <a:latin typeface="Apple Chancery"/>
                <a:cs typeface="Apple Chancery"/>
              </a:rPr>
              <a:t>Ferromagnetism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- material has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permanent 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moment,</a:t>
            </a:r>
            <a:r>
              <a:rPr lang="ja-JP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due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microscopic 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domains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 which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moments are aligned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i="1" dirty="0" err="1">
                <a:solidFill>
                  <a:srgbClr val="FF0000"/>
                </a:solidFill>
                <a:latin typeface="Apple Chancery"/>
                <a:cs typeface="Apple Chancery"/>
              </a:rPr>
              <a:t>Paramagnetism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- materials has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small magnetic susceptibility</a:t>
            </a:r>
            <a:r>
              <a:rPr lang="en-US" sz="2000" dirty="0">
                <a:latin typeface="Times New Roman"/>
                <a:cs typeface="Times New Roman"/>
              </a:rPr>
              <a:t>,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only becomes evident when placed in </a:t>
            </a:r>
            <a:r>
              <a:rPr lang="en-US" sz="2000" dirty="0">
                <a:latin typeface="Times New Roman"/>
                <a:cs typeface="Times New Roman"/>
              </a:rPr>
              <a:t>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external magnetic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field.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0000"/>
                </a:solidFill>
                <a:latin typeface="Apple Chancery"/>
                <a:cs typeface="Apple Chancery"/>
              </a:rPr>
              <a:t>Diamagnetism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- material does </a:t>
            </a:r>
            <a:r>
              <a:rPr lang="en-US" sz="2000" u="sng" dirty="0">
                <a:solidFill>
                  <a:srgbClr val="0000FF"/>
                </a:solidFill>
                <a:latin typeface="Times New Roman"/>
                <a:cs typeface="Times New Roman"/>
              </a:rPr>
              <a:t>not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have permanent magnetic moments</a:t>
            </a:r>
            <a:r>
              <a:rPr lang="en-US" sz="2000" dirty="0">
                <a:latin typeface="Times New Roman"/>
                <a:cs typeface="Times New Roman"/>
              </a:rPr>
              <a:t>. In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presence of an external magnetic field</a:t>
            </a:r>
            <a:r>
              <a:rPr lang="en-US" sz="2000" dirty="0">
                <a:latin typeface="Times New Roman"/>
                <a:cs typeface="Times New Roman"/>
              </a:rPr>
              <a:t>,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weak magnetic moment is induced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in a direction opposite to the external field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56.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924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What’</a:t>
            </a:r>
            <a:r>
              <a:rPr lang="en-US" altLang="ja-JP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s </a:t>
            </a:r>
            <a:r>
              <a:rPr lang="en-US" altLang="ja-JP" sz="2000" dirty="0">
                <a:solidFill>
                  <a:srgbClr val="FF0000"/>
                </a:solidFill>
                <a:latin typeface="Apple Chancery"/>
                <a:cs typeface="Apple Chancery"/>
              </a:rPr>
              <a:t>important </a:t>
            </a:r>
            <a:r>
              <a:rPr lang="en-US" altLang="ja-JP" sz="2000" dirty="0">
                <a:latin typeface="Times New Roman"/>
                <a:cs typeface="Times New Roman"/>
              </a:rPr>
              <a:t>to notice here is that </a:t>
            </a:r>
            <a:r>
              <a:rPr lang="en-US" altLang="ja-JP" sz="2000" dirty="0">
                <a:solidFill>
                  <a:srgbClr val="0000FF"/>
                </a:solidFill>
                <a:latin typeface="Times New Roman"/>
                <a:cs typeface="Times New Roman"/>
              </a:rPr>
              <a:t>because the </a:t>
            </a:r>
            <a:r>
              <a:rPr lang="en-US" altLang="ja-JP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protons are moving faster than the electrons</a:t>
            </a:r>
            <a:r>
              <a:rPr lang="en-US" altLang="ja-JP" sz="2000" dirty="0">
                <a:latin typeface="Times New Roman"/>
                <a:cs typeface="Times New Roman"/>
              </a:rPr>
              <a:t>, they will </a:t>
            </a:r>
            <a:r>
              <a:rPr lang="en-US" altLang="ja-JP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length contract </a:t>
            </a:r>
            <a:r>
              <a:rPr lang="en-US" altLang="ja-JP" sz="2000" dirty="0">
                <a:solidFill>
                  <a:srgbClr val="FF0000"/>
                </a:solidFill>
                <a:latin typeface="Times New Roman"/>
                <a:cs typeface="Times New Roman"/>
              </a:rPr>
              <a:t>more </a:t>
            </a:r>
            <a:r>
              <a:rPr lang="en-US" altLang="ja-JP" sz="2000" dirty="0">
                <a:latin typeface="Times New Roman"/>
                <a:cs typeface="Times New Roman"/>
              </a:rPr>
              <a:t>than will the electrons.  When they do so, </a:t>
            </a:r>
            <a:r>
              <a:rPr lang="en-US" altLang="ja-JP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from </a:t>
            </a:r>
            <a:r>
              <a:rPr lang="en-US" altLang="ja-JP" sz="2000" dirty="0">
                <a:solidFill>
                  <a:srgbClr val="0000FF"/>
                </a:solidFill>
                <a:latin typeface="Times New Roman"/>
                <a:cs typeface="Times New Roman"/>
              </a:rPr>
              <a:t>the moving </a:t>
            </a:r>
            <a:r>
              <a:rPr lang="en-US" altLang="ja-JP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charge’s perspective, there appears to </a:t>
            </a:r>
            <a:r>
              <a:rPr lang="en-US" altLang="ja-JP" sz="2000" dirty="0">
                <a:solidFill>
                  <a:srgbClr val="0000FF"/>
                </a:solidFill>
                <a:latin typeface="Times New Roman"/>
                <a:cs typeface="Times New Roman"/>
              </a:rPr>
              <a:t>be </a:t>
            </a:r>
            <a:r>
              <a:rPr lang="en-US" altLang="ja-JP" sz="2000" dirty="0">
                <a:solidFill>
                  <a:srgbClr val="FF0000"/>
                </a:solidFill>
                <a:latin typeface="Times New Roman"/>
                <a:cs typeface="Times New Roman"/>
              </a:rPr>
              <a:t>more protons on the wire than electrons</a:t>
            </a:r>
            <a:r>
              <a:rPr lang="en-US" altLang="ja-JP" sz="2000" dirty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2732088" y="3124200"/>
            <a:ext cx="395287" cy="457200"/>
            <a:chOff x="432" y="2544"/>
            <a:chExt cx="249" cy="288"/>
          </a:xfrm>
        </p:grpSpPr>
        <p:sp>
          <p:nvSpPr>
            <p:cNvPr id="19540" name="Text Box 6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41" name="Text Box 7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3352800" y="3124200"/>
            <a:ext cx="395288" cy="457200"/>
            <a:chOff x="432" y="2544"/>
            <a:chExt cx="249" cy="288"/>
          </a:xfrm>
        </p:grpSpPr>
        <p:sp>
          <p:nvSpPr>
            <p:cNvPr id="19538" name="Text Box 9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39" name="Text Box 10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1" name="Group 11"/>
          <p:cNvGrpSpPr>
            <a:grpSpLocks/>
          </p:cNvGrpSpPr>
          <p:nvPr/>
        </p:nvGrpSpPr>
        <p:grpSpPr bwMode="auto">
          <a:xfrm>
            <a:off x="3962400" y="3124200"/>
            <a:ext cx="395288" cy="457200"/>
            <a:chOff x="432" y="2544"/>
            <a:chExt cx="249" cy="288"/>
          </a:xfrm>
        </p:grpSpPr>
        <p:sp>
          <p:nvSpPr>
            <p:cNvPr id="19536" name="Text Box 12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37" name="Text Box 13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4572000" y="3124200"/>
            <a:ext cx="395288" cy="457200"/>
            <a:chOff x="432" y="2544"/>
            <a:chExt cx="249" cy="288"/>
          </a:xfrm>
        </p:grpSpPr>
        <p:sp>
          <p:nvSpPr>
            <p:cNvPr id="19534" name="Text Box 15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35" name="Text Box 16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3" name="Group 17"/>
          <p:cNvGrpSpPr>
            <a:grpSpLocks/>
          </p:cNvGrpSpPr>
          <p:nvPr/>
        </p:nvGrpSpPr>
        <p:grpSpPr bwMode="auto">
          <a:xfrm>
            <a:off x="5181600" y="3124200"/>
            <a:ext cx="395288" cy="457200"/>
            <a:chOff x="432" y="2544"/>
            <a:chExt cx="249" cy="288"/>
          </a:xfrm>
        </p:grpSpPr>
        <p:sp>
          <p:nvSpPr>
            <p:cNvPr id="19532" name="Text Box 18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33" name="Text Box 19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4" name="Group 20"/>
          <p:cNvGrpSpPr>
            <a:grpSpLocks/>
          </p:cNvGrpSpPr>
          <p:nvPr/>
        </p:nvGrpSpPr>
        <p:grpSpPr bwMode="auto">
          <a:xfrm>
            <a:off x="5791200" y="3124200"/>
            <a:ext cx="395288" cy="457200"/>
            <a:chOff x="432" y="2544"/>
            <a:chExt cx="249" cy="288"/>
          </a:xfrm>
        </p:grpSpPr>
        <p:sp>
          <p:nvSpPr>
            <p:cNvPr id="19530" name="Text Box 21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31" name="Text Box 22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5" name="Group 23"/>
          <p:cNvGrpSpPr>
            <a:grpSpLocks/>
          </p:cNvGrpSpPr>
          <p:nvPr/>
        </p:nvGrpSpPr>
        <p:grpSpPr bwMode="auto">
          <a:xfrm>
            <a:off x="6400800" y="3124200"/>
            <a:ext cx="395288" cy="457200"/>
            <a:chOff x="432" y="2544"/>
            <a:chExt cx="249" cy="288"/>
          </a:xfrm>
        </p:grpSpPr>
        <p:sp>
          <p:nvSpPr>
            <p:cNvPr id="19528" name="Text Box 24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29" name="Text Box 25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6" name="Group 26"/>
          <p:cNvGrpSpPr>
            <a:grpSpLocks/>
          </p:cNvGrpSpPr>
          <p:nvPr/>
        </p:nvGrpSpPr>
        <p:grpSpPr bwMode="auto">
          <a:xfrm>
            <a:off x="7010400" y="3124200"/>
            <a:ext cx="395288" cy="457200"/>
            <a:chOff x="432" y="2544"/>
            <a:chExt cx="249" cy="288"/>
          </a:xfrm>
        </p:grpSpPr>
        <p:sp>
          <p:nvSpPr>
            <p:cNvPr id="19526" name="Text Box 27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27" name="Text Box 28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7" name="Group 29"/>
          <p:cNvGrpSpPr>
            <a:grpSpLocks/>
          </p:cNvGrpSpPr>
          <p:nvPr/>
        </p:nvGrpSpPr>
        <p:grpSpPr bwMode="auto">
          <a:xfrm>
            <a:off x="7620000" y="3124200"/>
            <a:ext cx="395288" cy="457200"/>
            <a:chOff x="432" y="2544"/>
            <a:chExt cx="249" cy="288"/>
          </a:xfrm>
        </p:grpSpPr>
        <p:sp>
          <p:nvSpPr>
            <p:cNvPr id="19524" name="Text Box 30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25" name="Text Box 31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8" name="Group 32"/>
          <p:cNvGrpSpPr>
            <a:grpSpLocks/>
          </p:cNvGrpSpPr>
          <p:nvPr/>
        </p:nvGrpSpPr>
        <p:grpSpPr bwMode="auto">
          <a:xfrm>
            <a:off x="8229600" y="3124200"/>
            <a:ext cx="395288" cy="457200"/>
            <a:chOff x="432" y="2544"/>
            <a:chExt cx="249" cy="288"/>
          </a:xfrm>
        </p:grpSpPr>
        <p:sp>
          <p:nvSpPr>
            <p:cNvPr id="19522" name="Text Box 33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23" name="Text Box 34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9" name="Group 35"/>
          <p:cNvGrpSpPr>
            <a:grpSpLocks/>
          </p:cNvGrpSpPr>
          <p:nvPr/>
        </p:nvGrpSpPr>
        <p:grpSpPr bwMode="auto">
          <a:xfrm>
            <a:off x="2743200" y="3886200"/>
            <a:ext cx="439738" cy="401638"/>
            <a:chOff x="432" y="2976"/>
            <a:chExt cx="277" cy="253"/>
          </a:xfrm>
        </p:grpSpPr>
        <p:sp>
          <p:nvSpPr>
            <p:cNvPr id="19520" name="Text Box 36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21" name="Text Box 37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0" name="Group 38"/>
          <p:cNvGrpSpPr>
            <a:grpSpLocks/>
          </p:cNvGrpSpPr>
          <p:nvPr/>
        </p:nvGrpSpPr>
        <p:grpSpPr bwMode="auto">
          <a:xfrm>
            <a:off x="3200400" y="3886200"/>
            <a:ext cx="439738" cy="401638"/>
            <a:chOff x="432" y="2976"/>
            <a:chExt cx="277" cy="253"/>
          </a:xfrm>
        </p:grpSpPr>
        <p:sp>
          <p:nvSpPr>
            <p:cNvPr id="19518" name="Text Box 39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19" name="Text Box 40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1" name="Group 41"/>
          <p:cNvGrpSpPr>
            <a:grpSpLocks/>
          </p:cNvGrpSpPr>
          <p:nvPr/>
        </p:nvGrpSpPr>
        <p:grpSpPr bwMode="auto">
          <a:xfrm>
            <a:off x="3657600" y="3886200"/>
            <a:ext cx="439738" cy="401638"/>
            <a:chOff x="432" y="2976"/>
            <a:chExt cx="277" cy="253"/>
          </a:xfrm>
        </p:grpSpPr>
        <p:sp>
          <p:nvSpPr>
            <p:cNvPr id="19516" name="Text Box 42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17" name="Text Box 43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2" name="Group 44"/>
          <p:cNvGrpSpPr>
            <a:grpSpLocks/>
          </p:cNvGrpSpPr>
          <p:nvPr/>
        </p:nvGrpSpPr>
        <p:grpSpPr bwMode="auto">
          <a:xfrm>
            <a:off x="4149725" y="3886200"/>
            <a:ext cx="439738" cy="401638"/>
            <a:chOff x="432" y="2976"/>
            <a:chExt cx="277" cy="253"/>
          </a:xfrm>
        </p:grpSpPr>
        <p:sp>
          <p:nvSpPr>
            <p:cNvPr id="19514" name="Text Box 45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15" name="Text Box 46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3" name="Group 47"/>
          <p:cNvGrpSpPr>
            <a:grpSpLocks/>
          </p:cNvGrpSpPr>
          <p:nvPr/>
        </p:nvGrpSpPr>
        <p:grpSpPr bwMode="auto">
          <a:xfrm>
            <a:off x="4648200" y="3886200"/>
            <a:ext cx="439738" cy="401638"/>
            <a:chOff x="432" y="2976"/>
            <a:chExt cx="277" cy="253"/>
          </a:xfrm>
        </p:grpSpPr>
        <p:sp>
          <p:nvSpPr>
            <p:cNvPr id="19512" name="Text Box 48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13" name="Text Box 49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4" name="Group 50"/>
          <p:cNvGrpSpPr>
            <a:grpSpLocks/>
          </p:cNvGrpSpPr>
          <p:nvPr/>
        </p:nvGrpSpPr>
        <p:grpSpPr bwMode="auto">
          <a:xfrm>
            <a:off x="5105400" y="3886200"/>
            <a:ext cx="439738" cy="401638"/>
            <a:chOff x="432" y="2976"/>
            <a:chExt cx="277" cy="253"/>
          </a:xfrm>
        </p:grpSpPr>
        <p:sp>
          <p:nvSpPr>
            <p:cNvPr id="19510" name="Text Box 51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11" name="Text Box 52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5" name="Group 53"/>
          <p:cNvGrpSpPr>
            <a:grpSpLocks/>
          </p:cNvGrpSpPr>
          <p:nvPr/>
        </p:nvGrpSpPr>
        <p:grpSpPr bwMode="auto">
          <a:xfrm>
            <a:off x="5597525" y="3886200"/>
            <a:ext cx="439738" cy="401638"/>
            <a:chOff x="432" y="2976"/>
            <a:chExt cx="277" cy="253"/>
          </a:xfrm>
        </p:grpSpPr>
        <p:sp>
          <p:nvSpPr>
            <p:cNvPr id="19508" name="Text Box 54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09" name="Text Box 55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6" name="Group 56"/>
          <p:cNvGrpSpPr>
            <a:grpSpLocks/>
          </p:cNvGrpSpPr>
          <p:nvPr/>
        </p:nvGrpSpPr>
        <p:grpSpPr bwMode="auto">
          <a:xfrm>
            <a:off x="6096000" y="3886200"/>
            <a:ext cx="439738" cy="401638"/>
            <a:chOff x="432" y="2976"/>
            <a:chExt cx="277" cy="253"/>
          </a:xfrm>
        </p:grpSpPr>
        <p:sp>
          <p:nvSpPr>
            <p:cNvPr id="19506" name="Text Box 57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07" name="Text Box 58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7" name="Group 59"/>
          <p:cNvGrpSpPr>
            <a:grpSpLocks/>
          </p:cNvGrpSpPr>
          <p:nvPr/>
        </p:nvGrpSpPr>
        <p:grpSpPr bwMode="auto">
          <a:xfrm>
            <a:off x="6570663" y="3886200"/>
            <a:ext cx="439737" cy="401638"/>
            <a:chOff x="432" y="2976"/>
            <a:chExt cx="277" cy="253"/>
          </a:xfrm>
        </p:grpSpPr>
        <p:sp>
          <p:nvSpPr>
            <p:cNvPr id="19504" name="Text Box 60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05" name="Text Box 61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8" name="Group 62"/>
          <p:cNvGrpSpPr>
            <a:grpSpLocks/>
          </p:cNvGrpSpPr>
          <p:nvPr/>
        </p:nvGrpSpPr>
        <p:grpSpPr bwMode="auto">
          <a:xfrm>
            <a:off x="7086600" y="3886200"/>
            <a:ext cx="439738" cy="401638"/>
            <a:chOff x="432" y="2976"/>
            <a:chExt cx="277" cy="253"/>
          </a:xfrm>
        </p:grpSpPr>
        <p:sp>
          <p:nvSpPr>
            <p:cNvPr id="19502" name="Text Box 63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03" name="Text Box 64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sp>
        <p:nvSpPr>
          <p:cNvPr id="19479" name="Oval 65"/>
          <p:cNvSpPr>
            <a:spLocks noChangeArrowheads="1"/>
          </p:cNvSpPr>
          <p:nvPr/>
        </p:nvSpPr>
        <p:spPr bwMode="auto">
          <a:xfrm>
            <a:off x="5181600" y="2662238"/>
            <a:ext cx="152400" cy="152400"/>
          </a:xfrm>
          <a:prstGeom prst="ellipse">
            <a:avLst/>
          </a:prstGeom>
          <a:solidFill>
            <a:srgbClr val="FF12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80" name="Object 2"/>
          <p:cNvGraphicFramePr>
            <a:graphicFrameLocks noChangeAspect="1"/>
          </p:cNvGraphicFramePr>
          <p:nvPr/>
        </p:nvGraphicFramePr>
        <p:xfrm>
          <a:off x="4800600" y="2362200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195" name="Equation" r:id="rId3" imgW="190500" imgH="203200" progId="Equation.DSMT4">
                  <p:embed/>
                </p:oleObj>
              </mc:Choice>
              <mc:Fallback>
                <p:oleObj name="Equation" r:id="rId3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75"/>
          <p:cNvSpPr txBox="1">
            <a:spLocks noChangeArrowheads="1"/>
          </p:cNvSpPr>
          <p:nvPr/>
        </p:nvSpPr>
        <p:spPr bwMode="auto">
          <a:xfrm>
            <a:off x="1163638" y="4937125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Protons length contract </a:t>
            </a:r>
            <a:r>
              <a:rPr lang="en-US" sz="1800" dirty="0">
                <a:latin typeface="Times New Roman"/>
                <a:cs typeface="Times New Roman"/>
              </a:rPr>
              <a:t>more than electrons.  More protons means the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wire looks electrically positive </a:t>
            </a:r>
            <a:r>
              <a:rPr lang="en-US" sz="1800" dirty="0">
                <a:latin typeface="Times New Roman"/>
                <a:cs typeface="Times New Roman"/>
              </a:rPr>
              <a:t>and an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is set up pointing outward </a:t>
            </a:r>
            <a:r>
              <a:rPr lang="en-US" sz="1800" dirty="0">
                <a:latin typeface="Times New Roman"/>
                <a:cs typeface="Times New Roman"/>
              </a:rPr>
              <a:t>from the wire.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9482" name="Group 80"/>
          <p:cNvGrpSpPr>
            <a:grpSpLocks/>
          </p:cNvGrpSpPr>
          <p:nvPr/>
        </p:nvGrpSpPr>
        <p:grpSpPr bwMode="auto">
          <a:xfrm>
            <a:off x="7561263" y="3886200"/>
            <a:ext cx="439737" cy="401638"/>
            <a:chOff x="432" y="2976"/>
            <a:chExt cx="277" cy="253"/>
          </a:xfrm>
        </p:grpSpPr>
        <p:sp>
          <p:nvSpPr>
            <p:cNvPr id="19500" name="Text Box 81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01" name="Text Box 82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83" name="Group 83"/>
          <p:cNvGrpSpPr>
            <a:grpSpLocks/>
          </p:cNvGrpSpPr>
          <p:nvPr/>
        </p:nvGrpSpPr>
        <p:grpSpPr bwMode="auto">
          <a:xfrm>
            <a:off x="8035925" y="3886200"/>
            <a:ext cx="439738" cy="401638"/>
            <a:chOff x="432" y="2976"/>
            <a:chExt cx="277" cy="253"/>
          </a:xfrm>
        </p:grpSpPr>
        <p:sp>
          <p:nvSpPr>
            <p:cNvPr id="19498" name="Text Box 84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499" name="Text Box 85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84" name="Group 86"/>
          <p:cNvGrpSpPr>
            <a:grpSpLocks/>
          </p:cNvGrpSpPr>
          <p:nvPr/>
        </p:nvGrpSpPr>
        <p:grpSpPr bwMode="auto">
          <a:xfrm>
            <a:off x="8510588" y="3886200"/>
            <a:ext cx="439737" cy="401638"/>
            <a:chOff x="432" y="2976"/>
            <a:chExt cx="277" cy="253"/>
          </a:xfrm>
        </p:grpSpPr>
        <p:sp>
          <p:nvSpPr>
            <p:cNvPr id="19496" name="Text Box 87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497" name="Text Box 88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85" name="Group 89"/>
          <p:cNvGrpSpPr>
            <a:grpSpLocks/>
          </p:cNvGrpSpPr>
          <p:nvPr/>
        </p:nvGrpSpPr>
        <p:grpSpPr bwMode="auto">
          <a:xfrm>
            <a:off x="8824913" y="3124200"/>
            <a:ext cx="395287" cy="457200"/>
            <a:chOff x="432" y="2544"/>
            <a:chExt cx="249" cy="288"/>
          </a:xfrm>
        </p:grpSpPr>
        <p:sp>
          <p:nvSpPr>
            <p:cNvPr id="19494" name="Text Box 90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495" name="Text Box 91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86" name="Group 92"/>
          <p:cNvGrpSpPr>
            <a:grpSpLocks/>
          </p:cNvGrpSpPr>
          <p:nvPr/>
        </p:nvGrpSpPr>
        <p:grpSpPr bwMode="auto">
          <a:xfrm>
            <a:off x="2286000" y="3886200"/>
            <a:ext cx="439738" cy="401638"/>
            <a:chOff x="432" y="2976"/>
            <a:chExt cx="277" cy="253"/>
          </a:xfrm>
        </p:grpSpPr>
        <p:sp>
          <p:nvSpPr>
            <p:cNvPr id="19492" name="Text Box 93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493" name="Text Box 94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87" name="Group 95"/>
          <p:cNvGrpSpPr>
            <a:grpSpLocks/>
          </p:cNvGrpSpPr>
          <p:nvPr/>
        </p:nvGrpSpPr>
        <p:grpSpPr bwMode="auto">
          <a:xfrm>
            <a:off x="2119313" y="3124200"/>
            <a:ext cx="395287" cy="457200"/>
            <a:chOff x="432" y="2544"/>
            <a:chExt cx="249" cy="288"/>
          </a:xfrm>
        </p:grpSpPr>
        <p:sp>
          <p:nvSpPr>
            <p:cNvPr id="19490" name="Text Box 96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491" name="Text Box 97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sp>
        <p:nvSpPr>
          <p:cNvPr id="19488" name="Rectangle 9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Text Box 99"/>
          <p:cNvSpPr txBox="1">
            <a:spLocks noChangeArrowheads="1"/>
          </p:cNvSpPr>
          <p:nvPr/>
        </p:nvSpPr>
        <p:spPr bwMode="auto">
          <a:xfrm>
            <a:off x="8629650" y="6430963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6.)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912938" y="2959100"/>
            <a:ext cx="7239000" cy="1566336"/>
            <a:chOff x="1231900" y="4102096"/>
            <a:chExt cx="7239000" cy="1566336"/>
          </a:xfrm>
        </p:grpSpPr>
        <p:grpSp>
          <p:nvGrpSpPr>
            <p:cNvPr id="88" name="Group 87"/>
            <p:cNvGrpSpPr/>
            <p:nvPr/>
          </p:nvGrpSpPr>
          <p:grpSpPr>
            <a:xfrm>
              <a:off x="1231900" y="4102098"/>
              <a:ext cx="7239000" cy="1566334"/>
              <a:chOff x="1367278" y="5219700"/>
              <a:chExt cx="6798827" cy="448732"/>
            </a:xfrm>
          </p:grpSpPr>
          <p:sp>
            <p:nvSpPr>
              <p:cNvPr id="91" name="Rectangle 4"/>
              <p:cNvSpPr>
                <a:spLocks noChangeArrowheads="1"/>
              </p:cNvSpPr>
              <p:nvPr/>
            </p:nvSpPr>
            <p:spPr bwMode="auto">
              <a:xfrm rot="16200000">
                <a:off x="4659801" y="2168477"/>
                <a:ext cx="20743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 rot="5400000" flipV="1">
                <a:off x="4655566" y="1937762"/>
                <a:ext cx="22860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p:grpSp>
        <p:cxnSp>
          <p:nvCxnSpPr>
            <p:cNvPr id="89" name="Straight Connector 88"/>
            <p:cNvCxnSpPr/>
            <p:nvPr/>
          </p:nvCxnSpPr>
          <p:spPr>
            <a:xfrm>
              <a:off x="1231900" y="4102096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231900" y="5668431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064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2732088" y="3124200"/>
            <a:ext cx="395287" cy="457200"/>
            <a:chOff x="432" y="2544"/>
            <a:chExt cx="249" cy="288"/>
          </a:xfrm>
        </p:grpSpPr>
        <p:sp>
          <p:nvSpPr>
            <p:cNvPr id="20587" name="Text Box 5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88" name="Text Box 6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3352800" y="3124200"/>
            <a:ext cx="395288" cy="457200"/>
            <a:chOff x="432" y="2544"/>
            <a:chExt cx="249" cy="288"/>
          </a:xfrm>
        </p:grpSpPr>
        <p:sp>
          <p:nvSpPr>
            <p:cNvPr id="20585" name="Text Box 8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86" name="Text Box 9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4" name="Group 10"/>
          <p:cNvGrpSpPr>
            <a:grpSpLocks/>
          </p:cNvGrpSpPr>
          <p:nvPr/>
        </p:nvGrpSpPr>
        <p:grpSpPr bwMode="auto">
          <a:xfrm>
            <a:off x="3962400" y="3124200"/>
            <a:ext cx="395288" cy="457200"/>
            <a:chOff x="432" y="2544"/>
            <a:chExt cx="249" cy="288"/>
          </a:xfrm>
        </p:grpSpPr>
        <p:sp>
          <p:nvSpPr>
            <p:cNvPr id="20583" name="Text Box 11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84" name="Text Box 12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5" name="Group 13"/>
          <p:cNvGrpSpPr>
            <a:grpSpLocks/>
          </p:cNvGrpSpPr>
          <p:nvPr/>
        </p:nvGrpSpPr>
        <p:grpSpPr bwMode="auto">
          <a:xfrm>
            <a:off x="4572000" y="3124200"/>
            <a:ext cx="395288" cy="457200"/>
            <a:chOff x="432" y="2544"/>
            <a:chExt cx="249" cy="288"/>
          </a:xfrm>
        </p:grpSpPr>
        <p:sp>
          <p:nvSpPr>
            <p:cNvPr id="20581" name="Text Box 14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82" name="Text Box 15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6" name="Group 16"/>
          <p:cNvGrpSpPr>
            <a:grpSpLocks/>
          </p:cNvGrpSpPr>
          <p:nvPr/>
        </p:nvGrpSpPr>
        <p:grpSpPr bwMode="auto">
          <a:xfrm>
            <a:off x="5181600" y="3124200"/>
            <a:ext cx="395288" cy="457200"/>
            <a:chOff x="432" y="2544"/>
            <a:chExt cx="249" cy="288"/>
          </a:xfrm>
        </p:grpSpPr>
        <p:sp>
          <p:nvSpPr>
            <p:cNvPr id="20579" name="Text Box 17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80" name="Text Box 18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7" name="Group 19"/>
          <p:cNvGrpSpPr>
            <a:grpSpLocks/>
          </p:cNvGrpSpPr>
          <p:nvPr/>
        </p:nvGrpSpPr>
        <p:grpSpPr bwMode="auto">
          <a:xfrm>
            <a:off x="5791200" y="3124200"/>
            <a:ext cx="395288" cy="457200"/>
            <a:chOff x="432" y="2544"/>
            <a:chExt cx="249" cy="288"/>
          </a:xfrm>
        </p:grpSpPr>
        <p:sp>
          <p:nvSpPr>
            <p:cNvPr id="20577" name="Text Box 20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78" name="Text Box 21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8" name="Group 22"/>
          <p:cNvGrpSpPr>
            <a:grpSpLocks/>
          </p:cNvGrpSpPr>
          <p:nvPr/>
        </p:nvGrpSpPr>
        <p:grpSpPr bwMode="auto">
          <a:xfrm>
            <a:off x="6400800" y="3124200"/>
            <a:ext cx="395288" cy="457200"/>
            <a:chOff x="432" y="2544"/>
            <a:chExt cx="249" cy="288"/>
          </a:xfrm>
        </p:grpSpPr>
        <p:sp>
          <p:nvSpPr>
            <p:cNvPr id="20575" name="Text Box 23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76" name="Text Box 24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9" name="Group 25"/>
          <p:cNvGrpSpPr>
            <a:grpSpLocks/>
          </p:cNvGrpSpPr>
          <p:nvPr/>
        </p:nvGrpSpPr>
        <p:grpSpPr bwMode="auto">
          <a:xfrm>
            <a:off x="7010400" y="3124200"/>
            <a:ext cx="395288" cy="457200"/>
            <a:chOff x="432" y="2544"/>
            <a:chExt cx="249" cy="288"/>
          </a:xfrm>
        </p:grpSpPr>
        <p:sp>
          <p:nvSpPr>
            <p:cNvPr id="20573" name="Text Box 26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74" name="Text Box 27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90" name="Group 28"/>
          <p:cNvGrpSpPr>
            <a:grpSpLocks/>
          </p:cNvGrpSpPr>
          <p:nvPr/>
        </p:nvGrpSpPr>
        <p:grpSpPr bwMode="auto">
          <a:xfrm>
            <a:off x="7620000" y="3124200"/>
            <a:ext cx="395288" cy="457200"/>
            <a:chOff x="432" y="2544"/>
            <a:chExt cx="249" cy="288"/>
          </a:xfrm>
        </p:grpSpPr>
        <p:sp>
          <p:nvSpPr>
            <p:cNvPr id="20571" name="Text Box 29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72" name="Text Box 30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91" name="Group 31"/>
          <p:cNvGrpSpPr>
            <a:grpSpLocks/>
          </p:cNvGrpSpPr>
          <p:nvPr/>
        </p:nvGrpSpPr>
        <p:grpSpPr bwMode="auto">
          <a:xfrm>
            <a:off x="8229600" y="3124200"/>
            <a:ext cx="395288" cy="457200"/>
            <a:chOff x="432" y="2544"/>
            <a:chExt cx="249" cy="288"/>
          </a:xfrm>
        </p:grpSpPr>
        <p:sp>
          <p:nvSpPr>
            <p:cNvPr id="20569" name="Text Box 32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70" name="Text Box 33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92" name="Group 34"/>
          <p:cNvGrpSpPr>
            <a:grpSpLocks/>
          </p:cNvGrpSpPr>
          <p:nvPr/>
        </p:nvGrpSpPr>
        <p:grpSpPr bwMode="auto">
          <a:xfrm>
            <a:off x="2743200" y="3886200"/>
            <a:ext cx="439738" cy="401638"/>
            <a:chOff x="432" y="2976"/>
            <a:chExt cx="277" cy="253"/>
          </a:xfrm>
        </p:grpSpPr>
        <p:sp>
          <p:nvSpPr>
            <p:cNvPr id="20567" name="Text Box 35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68" name="Text Box 36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3" name="Group 37"/>
          <p:cNvGrpSpPr>
            <a:grpSpLocks/>
          </p:cNvGrpSpPr>
          <p:nvPr/>
        </p:nvGrpSpPr>
        <p:grpSpPr bwMode="auto">
          <a:xfrm>
            <a:off x="3200400" y="3886200"/>
            <a:ext cx="439738" cy="401638"/>
            <a:chOff x="432" y="2976"/>
            <a:chExt cx="277" cy="253"/>
          </a:xfrm>
        </p:grpSpPr>
        <p:sp>
          <p:nvSpPr>
            <p:cNvPr id="20565" name="Text Box 38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66" name="Text Box 39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4" name="Group 40"/>
          <p:cNvGrpSpPr>
            <a:grpSpLocks/>
          </p:cNvGrpSpPr>
          <p:nvPr/>
        </p:nvGrpSpPr>
        <p:grpSpPr bwMode="auto">
          <a:xfrm>
            <a:off x="3657600" y="3886200"/>
            <a:ext cx="439738" cy="401638"/>
            <a:chOff x="432" y="2976"/>
            <a:chExt cx="277" cy="253"/>
          </a:xfrm>
        </p:grpSpPr>
        <p:sp>
          <p:nvSpPr>
            <p:cNvPr id="20563" name="Text Box 41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64" name="Text Box 42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5" name="Group 43"/>
          <p:cNvGrpSpPr>
            <a:grpSpLocks/>
          </p:cNvGrpSpPr>
          <p:nvPr/>
        </p:nvGrpSpPr>
        <p:grpSpPr bwMode="auto">
          <a:xfrm>
            <a:off x="4149725" y="3886200"/>
            <a:ext cx="439738" cy="401638"/>
            <a:chOff x="432" y="2976"/>
            <a:chExt cx="277" cy="253"/>
          </a:xfrm>
        </p:grpSpPr>
        <p:sp>
          <p:nvSpPr>
            <p:cNvPr id="20561" name="Text Box 44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62" name="Text Box 45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6" name="Group 46"/>
          <p:cNvGrpSpPr>
            <a:grpSpLocks/>
          </p:cNvGrpSpPr>
          <p:nvPr/>
        </p:nvGrpSpPr>
        <p:grpSpPr bwMode="auto">
          <a:xfrm>
            <a:off x="4648200" y="3886200"/>
            <a:ext cx="439738" cy="401638"/>
            <a:chOff x="432" y="2976"/>
            <a:chExt cx="277" cy="253"/>
          </a:xfrm>
        </p:grpSpPr>
        <p:sp>
          <p:nvSpPr>
            <p:cNvPr id="20559" name="Text Box 47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60" name="Text Box 48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7" name="Group 49"/>
          <p:cNvGrpSpPr>
            <a:grpSpLocks/>
          </p:cNvGrpSpPr>
          <p:nvPr/>
        </p:nvGrpSpPr>
        <p:grpSpPr bwMode="auto">
          <a:xfrm>
            <a:off x="5105400" y="3886200"/>
            <a:ext cx="439738" cy="401638"/>
            <a:chOff x="432" y="2976"/>
            <a:chExt cx="277" cy="253"/>
          </a:xfrm>
        </p:grpSpPr>
        <p:sp>
          <p:nvSpPr>
            <p:cNvPr id="20557" name="Text Box 50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58" name="Text Box 51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8" name="Group 52"/>
          <p:cNvGrpSpPr>
            <a:grpSpLocks/>
          </p:cNvGrpSpPr>
          <p:nvPr/>
        </p:nvGrpSpPr>
        <p:grpSpPr bwMode="auto">
          <a:xfrm>
            <a:off x="5597525" y="3886200"/>
            <a:ext cx="439738" cy="401638"/>
            <a:chOff x="432" y="2976"/>
            <a:chExt cx="277" cy="253"/>
          </a:xfrm>
        </p:grpSpPr>
        <p:sp>
          <p:nvSpPr>
            <p:cNvPr id="20555" name="Text Box 53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56" name="Text Box 54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9" name="Group 55"/>
          <p:cNvGrpSpPr>
            <a:grpSpLocks/>
          </p:cNvGrpSpPr>
          <p:nvPr/>
        </p:nvGrpSpPr>
        <p:grpSpPr bwMode="auto">
          <a:xfrm>
            <a:off x="6096000" y="3886200"/>
            <a:ext cx="439738" cy="401638"/>
            <a:chOff x="432" y="2976"/>
            <a:chExt cx="277" cy="253"/>
          </a:xfrm>
        </p:grpSpPr>
        <p:sp>
          <p:nvSpPr>
            <p:cNvPr id="20553" name="Text Box 56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54" name="Text Box 57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00" name="Group 58"/>
          <p:cNvGrpSpPr>
            <a:grpSpLocks/>
          </p:cNvGrpSpPr>
          <p:nvPr/>
        </p:nvGrpSpPr>
        <p:grpSpPr bwMode="auto">
          <a:xfrm>
            <a:off x="6570663" y="3886200"/>
            <a:ext cx="439737" cy="401638"/>
            <a:chOff x="432" y="2976"/>
            <a:chExt cx="277" cy="253"/>
          </a:xfrm>
        </p:grpSpPr>
        <p:sp>
          <p:nvSpPr>
            <p:cNvPr id="20551" name="Text Box 59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52" name="Text Box 60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01" name="Group 61"/>
          <p:cNvGrpSpPr>
            <a:grpSpLocks/>
          </p:cNvGrpSpPr>
          <p:nvPr/>
        </p:nvGrpSpPr>
        <p:grpSpPr bwMode="auto">
          <a:xfrm>
            <a:off x="7086600" y="3886200"/>
            <a:ext cx="439738" cy="401638"/>
            <a:chOff x="432" y="2976"/>
            <a:chExt cx="277" cy="253"/>
          </a:xfrm>
        </p:grpSpPr>
        <p:sp>
          <p:nvSpPr>
            <p:cNvPr id="20549" name="Text Box 62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50" name="Text Box 63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sp>
        <p:nvSpPr>
          <p:cNvPr id="20502" name="Oval 64"/>
          <p:cNvSpPr>
            <a:spLocks noChangeArrowheads="1"/>
          </p:cNvSpPr>
          <p:nvPr/>
        </p:nvSpPr>
        <p:spPr bwMode="auto">
          <a:xfrm>
            <a:off x="5181600" y="2662238"/>
            <a:ext cx="152400" cy="152400"/>
          </a:xfrm>
          <a:prstGeom prst="ellipse">
            <a:avLst/>
          </a:prstGeom>
          <a:solidFill>
            <a:srgbClr val="FF12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53520"/>
              </p:ext>
            </p:extLst>
          </p:nvPr>
        </p:nvGraphicFramePr>
        <p:xfrm>
          <a:off x="4800600" y="2362200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334" name="Equation" r:id="rId3" imgW="190500" imgH="203200" progId="Equation.DSMT4">
                  <p:embed/>
                </p:oleObj>
              </mc:Choice>
              <mc:Fallback>
                <p:oleObj name="Equation" r:id="rId3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Text Box 66"/>
          <p:cNvSpPr txBox="1">
            <a:spLocks noChangeArrowheads="1"/>
          </p:cNvSpPr>
          <p:nvPr/>
        </p:nvSpPr>
        <p:spPr bwMode="auto">
          <a:xfrm>
            <a:off x="381000" y="368300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With more protons </a:t>
            </a:r>
            <a:r>
              <a:rPr lang="en-US" sz="2000" dirty="0">
                <a:latin typeface="Times New Roman"/>
                <a:cs typeface="Times New Roman"/>
              </a:rPr>
              <a:t>apparently on the wire, there is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generated </a:t>
            </a:r>
            <a:r>
              <a:rPr lang="en-US" sz="2000" dirty="0">
                <a:latin typeface="Times New Roman"/>
                <a:cs typeface="Times New Roman"/>
              </a:rPr>
              <a:t>emanating outward from the wire.  It is that electric field that the </a:t>
            </a:r>
            <a:r>
              <a:rPr lang="en-US" sz="2000" dirty="0" smtClean="0">
                <a:latin typeface="Times New Roman"/>
                <a:cs typeface="Times New Roman"/>
              </a:rPr>
              <a:t>     responds </a:t>
            </a:r>
            <a:r>
              <a:rPr lang="en-US" sz="2000" dirty="0">
                <a:latin typeface="Times New Roman"/>
                <a:cs typeface="Times New Roman"/>
              </a:rPr>
              <a:t>to.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20505" name="Group 67"/>
          <p:cNvGrpSpPr>
            <a:grpSpLocks/>
          </p:cNvGrpSpPr>
          <p:nvPr/>
        </p:nvGrpSpPr>
        <p:grpSpPr bwMode="auto">
          <a:xfrm>
            <a:off x="7561263" y="3886200"/>
            <a:ext cx="439737" cy="401638"/>
            <a:chOff x="432" y="2976"/>
            <a:chExt cx="277" cy="253"/>
          </a:xfrm>
        </p:grpSpPr>
        <p:sp>
          <p:nvSpPr>
            <p:cNvPr id="20547" name="Text Box 68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48" name="Text Box 69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06" name="Group 70"/>
          <p:cNvGrpSpPr>
            <a:grpSpLocks/>
          </p:cNvGrpSpPr>
          <p:nvPr/>
        </p:nvGrpSpPr>
        <p:grpSpPr bwMode="auto">
          <a:xfrm>
            <a:off x="8035925" y="3886200"/>
            <a:ext cx="439738" cy="401638"/>
            <a:chOff x="432" y="2976"/>
            <a:chExt cx="277" cy="253"/>
          </a:xfrm>
        </p:grpSpPr>
        <p:sp>
          <p:nvSpPr>
            <p:cNvPr id="20545" name="Text Box 71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46" name="Text Box 72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07" name="Group 73"/>
          <p:cNvGrpSpPr>
            <a:grpSpLocks/>
          </p:cNvGrpSpPr>
          <p:nvPr/>
        </p:nvGrpSpPr>
        <p:grpSpPr bwMode="auto">
          <a:xfrm>
            <a:off x="8510588" y="3886200"/>
            <a:ext cx="439737" cy="401638"/>
            <a:chOff x="432" y="2976"/>
            <a:chExt cx="277" cy="253"/>
          </a:xfrm>
        </p:grpSpPr>
        <p:sp>
          <p:nvSpPr>
            <p:cNvPr id="20543" name="Text Box 74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44" name="Text Box 75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08" name="Group 76"/>
          <p:cNvGrpSpPr>
            <a:grpSpLocks/>
          </p:cNvGrpSpPr>
          <p:nvPr/>
        </p:nvGrpSpPr>
        <p:grpSpPr bwMode="auto">
          <a:xfrm>
            <a:off x="8824913" y="3124200"/>
            <a:ext cx="395287" cy="457200"/>
            <a:chOff x="432" y="2544"/>
            <a:chExt cx="249" cy="288"/>
          </a:xfrm>
        </p:grpSpPr>
        <p:sp>
          <p:nvSpPr>
            <p:cNvPr id="20541" name="Text Box 77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42" name="Text Box 78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509" name="Group 79"/>
          <p:cNvGrpSpPr>
            <a:grpSpLocks/>
          </p:cNvGrpSpPr>
          <p:nvPr/>
        </p:nvGrpSpPr>
        <p:grpSpPr bwMode="auto">
          <a:xfrm>
            <a:off x="2286000" y="3886200"/>
            <a:ext cx="439738" cy="401638"/>
            <a:chOff x="432" y="2976"/>
            <a:chExt cx="277" cy="253"/>
          </a:xfrm>
        </p:grpSpPr>
        <p:sp>
          <p:nvSpPr>
            <p:cNvPr id="20539" name="Text Box 80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40" name="Text Box 81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10" name="Group 82"/>
          <p:cNvGrpSpPr>
            <a:grpSpLocks/>
          </p:cNvGrpSpPr>
          <p:nvPr/>
        </p:nvGrpSpPr>
        <p:grpSpPr bwMode="auto">
          <a:xfrm>
            <a:off x="2119313" y="3124200"/>
            <a:ext cx="395287" cy="457200"/>
            <a:chOff x="432" y="2544"/>
            <a:chExt cx="249" cy="288"/>
          </a:xfrm>
        </p:grpSpPr>
        <p:sp>
          <p:nvSpPr>
            <p:cNvPr id="20537" name="Text Box 83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38" name="Text Box 84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511" name="Group 95"/>
          <p:cNvGrpSpPr>
            <a:grpSpLocks/>
          </p:cNvGrpSpPr>
          <p:nvPr/>
        </p:nvGrpSpPr>
        <p:grpSpPr bwMode="auto">
          <a:xfrm>
            <a:off x="2514600" y="1524000"/>
            <a:ext cx="6172200" cy="1219200"/>
            <a:chOff x="1584" y="960"/>
            <a:chExt cx="3888" cy="768"/>
          </a:xfrm>
        </p:grpSpPr>
        <p:sp>
          <p:nvSpPr>
            <p:cNvPr id="20527" name="Line 85"/>
            <p:cNvSpPr>
              <a:spLocks noChangeShapeType="1"/>
            </p:cNvSpPr>
            <p:nvPr/>
          </p:nvSpPr>
          <p:spPr bwMode="auto">
            <a:xfrm flipV="1">
              <a:off x="1584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Line 86"/>
            <p:cNvSpPr>
              <a:spLocks noChangeShapeType="1"/>
            </p:cNvSpPr>
            <p:nvPr/>
          </p:nvSpPr>
          <p:spPr bwMode="auto">
            <a:xfrm flipV="1">
              <a:off x="2016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Line 87"/>
            <p:cNvSpPr>
              <a:spLocks noChangeShapeType="1"/>
            </p:cNvSpPr>
            <p:nvPr/>
          </p:nvSpPr>
          <p:spPr bwMode="auto">
            <a:xfrm flipV="1">
              <a:off x="2448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88"/>
            <p:cNvSpPr>
              <a:spLocks noChangeShapeType="1"/>
            </p:cNvSpPr>
            <p:nvPr/>
          </p:nvSpPr>
          <p:spPr bwMode="auto">
            <a:xfrm flipV="1">
              <a:off x="2880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Line 89"/>
            <p:cNvSpPr>
              <a:spLocks noChangeShapeType="1"/>
            </p:cNvSpPr>
            <p:nvPr/>
          </p:nvSpPr>
          <p:spPr bwMode="auto">
            <a:xfrm flipV="1">
              <a:off x="3312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Line 90"/>
            <p:cNvSpPr>
              <a:spLocks noChangeShapeType="1"/>
            </p:cNvSpPr>
            <p:nvPr/>
          </p:nvSpPr>
          <p:spPr bwMode="auto">
            <a:xfrm flipV="1">
              <a:off x="3744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91"/>
            <p:cNvSpPr>
              <a:spLocks noChangeShapeType="1"/>
            </p:cNvSpPr>
            <p:nvPr/>
          </p:nvSpPr>
          <p:spPr bwMode="auto">
            <a:xfrm flipV="1">
              <a:off x="4176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Line 92"/>
            <p:cNvSpPr>
              <a:spLocks noChangeShapeType="1"/>
            </p:cNvSpPr>
            <p:nvPr/>
          </p:nvSpPr>
          <p:spPr bwMode="auto">
            <a:xfrm flipV="1">
              <a:off x="4608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Line 93"/>
            <p:cNvSpPr>
              <a:spLocks noChangeShapeType="1"/>
            </p:cNvSpPr>
            <p:nvPr/>
          </p:nvSpPr>
          <p:spPr bwMode="auto">
            <a:xfrm flipV="1">
              <a:off x="5040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94"/>
            <p:cNvSpPr>
              <a:spLocks noChangeShapeType="1"/>
            </p:cNvSpPr>
            <p:nvPr/>
          </p:nvSpPr>
          <p:spPr bwMode="auto">
            <a:xfrm flipV="1">
              <a:off x="5472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12" name="Group 96"/>
          <p:cNvGrpSpPr>
            <a:grpSpLocks/>
          </p:cNvGrpSpPr>
          <p:nvPr/>
        </p:nvGrpSpPr>
        <p:grpSpPr bwMode="auto">
          <a:xfrm rot="10800000">
            <a:off x="2514600" y="4724400"/>
            <a:ext cx="6172200" cy="1219200"/>
            <a:chOff x="1584" y="960"/>
            <a:chExt cx="3888" cy="768"/>
          </a:xfrm>
        </p:grpSpPr>
        <p:sp>
          <p:nvSpPr>
            <p:cNvPr id="20517" name="Line 97"/>
            <p:cNvSpPr>
              <a:spLocks noChangeShapeType="1"/>
            </p:cNvSpPr>
            <p:nvPr/>
          </p:nvSpPr>
          <p:spPr bwMode="auto">
            <a:xfrm flipV="1">
              <a:off x="1584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98"/>
            <p:cNvSpPr>
              <a:spLocks noChangeShapeType="1"/>
            </p:cNvSpPr>
            <p:nvPr/>
          </p:nvSpPr>
          <p:spPr bwMode="auto">
            <a:xfrm flipV="1">
              <a:off x="2016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Line 99"/>
            <p:cNvSpPr>
              <a:spLocks noChangeShapeType="1"/>
            </p:cNvSpPr>
            <p:nvPr/>
          </p:nvSpPr>
          <p:spPr bwMode="auto">
            <a:xfrm flipV="1">
              <a:off x="2448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Line 100"/>
            <p:cNvSpPr>
              <a:spLocks noChangeShapeType="1"/>
            </p:cNvSpPr>
            <p:nvPr/>
          </p:nvSpPr>
          <p:spPr bwMode="auto">
            <a:xfrm flipV="1">
              <a:off x="2880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101"/>
            <p:cNvSpPr>
              <a:spLocks noChangeShapeType="1"/>
            </p:cNvSpPr>
            <p:nvPr/>
          </p:nvSpPr>
          <p:spPr bwMode="auto">
            <a:xfrm flipV="1">
              <a:off x="3312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Line 102"/>
            <p:cNvSpPr>
              <a:spLocks noChangeShapeType="1"/>
            </p:cNvSpPr>
            <p:nvPr/>
          </p:nvSpPr>
          <p:spPr bwMode="auto">
            <a:xfrm flipV="1">
              <a:off x="3744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103"/>
            <p:cNvSpPr>
              <a:spLocks noChangeShapeType="1"/>
            </p:cNvSpPr>
            <p:nvPr/>
          </p:nvSpPr>
          <p:spPr bwMode="auto">
            <a:xfrm flipV="1">
              <a:off x="4176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104"/>
            <p:cNvSpPr>
              <a:spLocks noChangeShapeType="1"/>
            </p:cNvSpPr>
            <p:nvPr/>
          </p:nvSpPr>
          <p:spPr bwMode="auto">
            <a:xfrm flipV="1">
              <a:off x="4608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Line 105"/>
            <p:cNvSpPr>
              <a:spLocks noChangeShapeType="1"/>
            </p:cNvSpPr>
            <p:nvPr/>
          </p:nvSpPr>
          <p:spPr bwMode="auto">
            <a:xfrm flipV="1">
              <a:off x="5040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Line 106"/>
            <p:cNvSpPr>
              <a:spLocks noChangeShapeType="1"/>
            </p:cNvSpPr>
            <p:nvPr/>
          </p:nvSpPr>
          <p:spPr bwMode="auto">
            <a:xfrm flipV="1">
              <a:off x="5472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3" name="Text Box 107"/>
          <p:cNvSpPr txBox="1">
            <a:spLocks noChangeArrowheads="1"/>
          </p:cNvSpPr>
          <p:nvPr/>
        </p:nvSpPr>
        <p:spPr bwMode="auto">
          <a:xfrm>
            <a:off x="622300" y="4787900"/>
            <a:ext cx="2057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E-field due to </a:t>
            </a:r>
            <a:r>
              <a:rPr lang="en-US" sz="1800" dirty="0">
                <a:latin typeface="Times New Roman"/>
                <a:cs typeface="Times New Roman"/>
              </a:rPr>
              <a:t>preponderance of positive charge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0514" name="Text Box 108"/>
          <p:cNvSpPr txBox="1">
            <a:spLocks noChangeArrowheads="1"/>
          </p:cNvSpPr>
          <p:nvPr/>
        </p:nvSpPr>
        <p:spPr bwMode="auto">
          <a:xfrm>
            <a:off x="622300" y="1752600"/>
            <a:ext cx="2057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E-field due to </a:t>
            </a:r>
            <a:r>
              <a:rPr lang="en-US" sz="1800" dirty="0">
                <a:latin typeface="Times New Roman"/>
                <a:cs typeface="Times New Roman"/>
              </a:rPr>
              <a:t>preponderance of positive charge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0515" name="Rectangle 10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Text Box 110"/>
          <p:cNvSpPr txBox="1">
            <a:spLocks noChangeArrowheads="1"/>
          </p:cNvSpPr>
          <p:nvPr/>
        </p:nvSpPr>
        <p:spPr bwMode="auto">
          <a:xfrm>
            <a:off x="8629650" y="6430963"/>
            <a:ext cx="364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6.</a:t>
            </a:r>
            <a:r>
              <a:rPr lang="en-US" sz="1200" dirty="0"/>
              <a:t>)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1912938" y="2959100"/>
            <a:ext cx="7239000" cy="1566336"/>
            <a:chOff x="1231900" y="4102096"/>
            <a:chExt cx="7239000" cy="1566336"/>
          </a:xfrm>
        </p:grpSpPr>
        <p:grpSp>
          <p:nvGrpSpPr>
            <p:cNvPr id="112" name="Group 111"/>
            <p:cNvGrpSpPr/>
            <p:nvPr/>
          </p:nvGrpSpPr>
          <p:grpSpPr>
            <a:xfrm>
              <a:off x="1231900" y="4102098"/>
              <a:ext cx="7239000" cy="1566334"/>
              <a:chOff x="1367278" y="5219700"/>
              <a:chExt cx="6798827" cy="448732"/>
            </a:xfrm>
          </p:grpSpPr>
          <p:sp>
            <p:nvSpPr>
              <p:cNvPr id="115" name="Rectangle 4"/>
              <p:cNvSpPr>
                <a:spLocks noChangeArrowheads="1"/>
              </p:cNvSpPr>
              <p:nvPr/>
            </p:nvSpPr>
            <p:spPr bwMode="auto">
              <a:xfrm rot="16200000">
                <a:off x="4659801" y="2168477"/>
                <a:ext cx="20743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116" name="Rectangle 4"/>
              <p:cNvSpPr>
                <a:spLocks noChangeArrowheads="1"/>
              </p:cNvSpPr>
              <p:nvPr/>
            </p:nvSpPr>
            <p:spPr bwMode="auto">
              <a:xfrm rot="5400000" flipV="1">
                <a:off x="4655566" y="1937762"/>
                <a:ext cx="22860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p:grpSp>
        <p:cxnSp>
          <p:nvCxnSpPr>
            <p:cNvPr id="113" name="Straight Connector 112"/>
            <p:cNvCxnSpPr/>
            <p:nvPr/>
          </p:nvCxnSpPr>
          <p:spPr>
            <a:xfrm>
              <a:off x="1231900" y="4102096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231900" y="5668431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91261"/>
              </p:ext>
            </p:extLst>
          </p:nvPr>
        </p:nvGraphicFramePr>
        <p:xfrm>
          <a:off x="7086600" y="707886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335" name="Equation" r:id="rId5" imgW="190500" imgH="203200" progId="Equation.DSMT4">
                  <p:embed/>
                </p:oleObj>
              </mc:Choice>
              <mc:Fallback>
                <p:oleObj name="Equation" r:id="rId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707886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41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5"/>
          <p:cNvSpPr txBox="1">
            <a:spLocks noChangeArrowheads="1"/>
          </p:cNvSpPr>
          <p:nvPr/>
        </p:nvSpPr>
        <p:spPr bwMode="auto">
          <a:xfrm>
            <a:off x="304800" y="457200"/>
            <a:ext cx="8763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pple Chancery"/>
                <a:cs typeface="Apple Chancery"/>
              </a:rPr>
              <a:t>In short, </a:t>
            </a:r>
            <a:r>
              <a:rPr lang="en-US" sz="4800" dirty="0">
                <a:latin typeface="Times New Roman"/>
                <a:cs typeface="Times New Roman"/>
              </a:rPr>
              <a:t>what was described by early researchers as a </a:t>
            </a:r>
            <a:r>
              <a:rPr lang="en-US" sz="4800" dirty="0">
                <a:solidFill>
                  <a:srgbClr val="1E23FF"/>
                </a:solidFill>
                <a:latin typeface="Times New Roman"/>
                <a:cs typeface="Times New Roman"/>
              </a:rPr>
              <a:t>MAGNETIC EFFECT</a:t>
            </a:r>
            <a:r>
              <a:rPr lang="en-US" sz="4800" dirty="0">
                <a:latin typeface="Times New Roman"/>
                <a:cs typeface="Times New Roman"/>
              </a:rPr>
              <a:t> was (and is) really a </a:t>
            </a:r>
            <a:r>
              <a:rPr lang="en-US" sz="4800" dirty="0">
                <a:solidFill>
                  <a:srgbClr val="FF121B"/>
                </a:solidFill>
                <a:latin typeface="Times New Roman"/>
                <a:cs typeface="Times New Roman"/>
              </a:rPr>
              <a:t>RELATIVISTIC EFFECT</a:t>
            </a:r>
            <a:r>
              <a:rPr lang="en-US" sz="4800" dirty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1506" name="Rectangle 10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109"/>
          <p:cNvSpPr txBox="1">
            <a:spLocks noChangeArrowheads="1"/>
          </p:cNvSpPr>
          <p:nvPr/>
        </p:nvSpPr>
        <p:spPr bwMode="auto">
          <a:xfrm>
            <a:off x="8629650" y="6430963"/>
            <a:ext cx="364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7.</a:t>
            </a:r>
            <a:r>
              <a:rPr lang="en-US" sz="1200" dirty="0"/>
              <a:t>)</a:t>
            </a:r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381000" y="4559300"/>
            <a:ext cx="8534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Still, the </a:t>
            </a:r>
            <a:r>
              <a:rPr lang="en-US" sz="2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Classical Theory of Magnetism </a:t>
            </a:r>
            <a:r>
              <a:rPr lang="en-US" sz="2000" dirty="0" smtClean="0">
                <a:latin typeface="Times New Roman"/>
                <a:cs typeface="Times New Roman"/>
              </a:rPr>
              <a:t>is a good theory in the everyday world (just as is the case with Newtonian Mechanics), so that’s what you will be spending the next several weeks learning.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85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101635" y="6036628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--are closer together </a:t>
            </a:r>
            <a:r>
              <a:rPr lang="en-US" dirty="0" smtClean="0">
                <a:latin typeface="Times New Roman"/>
                <a:cs typeface="Times New Roman"/>
              </a:rPr>
              <a:t>where B-</a:t>
            </a:r>
            <a:r>
              <a:rPr lang="en-US" dirty="0" err="1" smtClean="0">
                <a:latin typeface="Times New Roman"/>
                <a:cs typeface="Times New Roman"/>
              </a:rPr>
              <a:t>flds</a:t>
            </a:r>
            <a:r>
              <a:rPr lang="en-US" dirty="0" smtClean="0">
                <a:latin typeface="Times New Roman"/>
                <a:cs typeface="Times New Roman"/>
              </a:rPr>
              <a:t> are more intense;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3025" y="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General Information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838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" charset="0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9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08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2"/>
          </p:cNvCxnSpPr>
          <p:nvPr/>
        </p:nvCxnSpPr>
        <p:spPr>
          <a:xfrm flipH="1">
            <a:off x="4572000" y="685800"/>
            <a:ext cx="12700" cy="61722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85800"/>
            <a:ext cx="458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Electric Fields </a:t>
            </a:r>
            <a:endParaRPr lang="en-US" sz="2000" dirty="0">
              <a:latin typeface="Apple Chancery"/>
              <a:cs typeface="Apple Chancery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0" y="608013"/>
            <a:ext cx="458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Magnetic Fields</a:t>
            </a:r>
            <a:endParaRPr lang="en-US" sz="2000" dirty="0">
              <a:latin typeface="Apple Chancery"/>
              <a:cs typeface="Apple Chancer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1384300"/>
            <a:ext cx="4152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--electric fields </a:t>
            </a:r>
            <a:r>
              <a:rPr lang="en-US" dirty="0" smtClean="0">
                <a:latin typeface="Times New Roman"/>
                <a:cs typeface="Times New Roman"/>
              </a:rPr>
              <a:t>(abbreviated as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dirty="0" smtClean="0">
                <a:latin typeface="Times New Roman"/>
                <a:cs typeface="Times New Roman"/>
              </a:rPr>
              <a:t>), with units of </a:t>
            </a:r>
            <a:r>
              <a:rPr lang="en-US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newtons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per coulomb </a:t>
            </a:r>
            <a:r>
              <a:rPr lang="en-US" dirty="0" smtClean="0">
                <a:latin typeface="Times New Roman"/>
                <a:cs typeface="Times New Roman"/>
              </a:rPr>
              <a:t>or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volt per meter</a:t>
            </a:r>
            <a:r>
              <a:rPr lang="en-US" dirty="0" smtClean="0">
                <a:latin typeface="Times New Roman"/>
                <a:cs typeface="Times New Roman"/>
              </a:rPr>
              <a:t>, are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modified force fields </a:t>
            </a:r>
            <a:r>
              <a:rPr lang="en-US" dirty="0" smtClean="0">
                <a:latin typeface="Times New Roman"/>
                <a:cs typeface="Times New Roman"/>
              </a:rPr>
              <a:t>(release a charge in an E-</a:t>
            </a:r>
            <a:r>
              <a:rPr lang="en-US" dirty="0" err="1" smtClean="0">
                <a:latin typeface="Times New Roman"/>
                <a:cs typeface="Times New Roman"/>
              </a:rPr>
              <a:t>fld</a:t>
            </a:r>
            <a:r>
              <a:rPr lang="en-US" dirty="0" smtClean="0">
                <a:latin typeface="Times New Roman"/>
                <a:cs typeface="Times New Roman"/>
              </a:rPr>
              <a:t> and it will accelerate); 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400" y="2916556"/>
            <a:ext cx="415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--electric fields </a:t>
            </a:r>
            <a:r>
              <a:rPr lang="en-US" dirty="0" smtClean="0">
                <a:latin typeface="Times New Roman"/>
                <a:cs typeface="Times New Roman"/>
              </a:rPr>
              <a:t>are generated with the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presence of charge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400" y="473710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--electric field lines: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4935" y="1155700"/>
            <a:ext cx="415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--magnetic fields </a:t>
            </a:r>
            <a:r>
              <a:rPr lang="en-US" dirty="0" smtClean="0">
                <a:latin typeface="Times New Roman"/>
                <a:cs typeface="Times New Roman"/>
              </a:rPr>
              <a:t>(abbreviated as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dirty="0" smtClean="0">
                <a:latin typeface="Times New Roman"/>
                <a:cs typeface="Times New Roman"/>
              </a:rPr>
              <a:t>), with units of </a:t>
            </a:r>
            <a:r>
              <a:rPr lang="en-US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teslas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 the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MKS system</a:t>
            </a:r>
            <a:r>
              <a:rPr lang="en-US" dirty="0" smtClean="0">
                <a:latin typeface="Times New Roman"/>
                <a:cs typeface="Times New Roman"/>
              </a:rPr>
              <a:t>, are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NOT modified force fields </a:t>
            </a:r>
            <a:r>
              <a:rPr lang="en-US" dirty="0" smtClean="0">
                <a:latin typeface="Times New Roman"/>
                <a:cs typeface="Times New Roman"/>
              </a:rPr>
              <a:t>(release a charge in a B-</a:t>
            </a:r>
            <a:r>
              <a:rPr lang="en-US" dirty="0" err="1" smtClean="0">
                <a:latin typeface="Times New Roman"/>
                <a:cs typeface="Times New Roman"/>
              </a:rPr>
              <a:t>fld</a:t>
            </a:r>
            <a:r>
              <a:rPr lang="en-US" dirty="0" smtClean="0">
                <a:latin typeface="Times New Roman"/>
                <a:cs typeface="Times New Roman"/>
              </a:rPr>
              <a:t> and it will just sit there); 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7035" y="2292529"/>
            <a:ext cx="373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--magnetic forces do exist </a:t>
            </a:r>
            <a:r>
              <a:rPr lang="en-US" dirty="0" smtClean="0">
                <a:latin typeface="Times New Roman"/>
                <a:cs typeface="Times New Roman"/>
              </a:rPr>
              <a:t>when a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 moves through a B-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dirty="0" smtClean="0">
                <a:latin typeface="Times New Roman"/>
                <a:cs typeface="Times New Roman"/>
              </a:rPr>
              <a:t>—they are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centripetal</a:t>
            </a:r>
            <a:r>
              <a:rPr lang="en-US" dirty="0" smtClean="0">
                <a:latin typeface="Times New Roman"/>
                <a:cs typeface="Times New Roman"/>
              </a:rPr>
              <a:t> and are governed by the relationship: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997693"/>
              </p:ext>
            </p:extLst>
          </p:nvPr>
        </p:nvGraphicFramePr>
        <p:xfrm>
          <a:off x="6426200" y="3124558"/>
          <a:ext cx="1063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4" imgW="635000" imgH="228600" progId="Equation.DSMT4">
                  <p:embed/>
                </p:oleObj>
              </mc:Choice>
              <mc:Fallback>
                <p:oleObj name="Equation" r:id="rId4" imgW="63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6200" y="3124558"/>
                        <a:ext cx="10636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46100" y="5106432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--go from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positive to negative charge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6100" y="5769928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--are closer together </a:t>
            </a:r>
            <a:r>
              <a:rPr lang="en-US" dirty="0" smtClean="0">
                <a:latin typeface="Times New Roman"/>
                <a:cs typeface="Times New Roman"/>
              </a:rPr>
              <a:t>where E-</a:t>
            </a:r>
            <a:r>
              <a:rPr lang="en-US" dirty="0" err="1" smtClean="0">
                <a:latin typeface="Times New Roman"/>
                <a:cs typeface="Times New Roman"/>
              </a:rPr>
              <a:t>flds</a:t>
            </a:r>
            <a:r>
              <a:rPr lang="en-US" dirty="0" smtClean="0">
                <a:latin typeface="Times New Roman"/>
                <a:cs typeface="Times New Roman"/>
              </a:rPr>
              <a:t> are more intense;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100" y="5443498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--identify </a:t>
            </a:r>
            <a:r>
              <a:rPr lang="en-US" dirty="0" smtClean="0">
                <a:latin typeface="Times New Roman"/>
                <a:cs typeface="Times New Roman"/>
              </a:rPr>
              <a:t>the E-</a:t>
            </a:r>
            <a:r>
              <a:rPr lang="en-US" dirty="0" err="1" smtClean="0">
                <a:latin typeface="Times New Roman"/>
                <a:cs typeface="Times New Roman"/>
              </a:rPr>
              <a:t>fld’s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</a:t>
            </a:r>
            <a:r>
              <a:rPr lang="en-US" dirty="0" smtClean="0">
                <a:latin typeface="Times New Roman"/>
                <a:cs typeface="Times New Roman"/>
              </a:rPr>
              <a:t> in a region;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34935" y="487680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--magnetic field lines: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1635" y="5195332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--go from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north to south pole, or circle around current carrying wire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1635" y="5748298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--identify </a:t>
            </a:r>
            <a:r>
              <a:rPr lang="en-US" dirty="0" smtClean="0">
                <a:latin typeface="Times New Roman"/>
                <a:cs typeface="Times New Roman"/>
              </a:rPr>
              <a:t>the B-</a:t>
            </a:r>
            <a:r>
              <a:rPr lang="en-US" dirty="0" err="1" smtClean="0">
                <a:latin typeface="Times New Roman"/>
                <a:cs typeface="Times New Roman"/>
              </a:rPr>
              <a:t>fld’s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</a:t>
            </a:r>
            <a:r>
              <a:rPr lang="en-US" dirty="0" smtClean="0">
                <a:latin typeface="Times New Roman"/>
                <a:cs typeface="Times New Roman"/>
              </a:rPr>
              <a:t> in a region;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9400" y="3696058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--an electric field’s direction </a:t>
            </a:r>
            <a:r>
              <a:rPr lang="en-US" dirty="0" smtClean="0">
                <a:latin typeface="Times New Roman"/>
                <a:cs typeface="Times New Roman"/>
              </a:rPr>
              <a:t>is defined as the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a positive charge will accelerate if released in the field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4934" y="3544016"/>
            <a:ext cx="432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--B-fields </a:t>
            </a:r>
            <a:r>
              <a:rPr lang="en-US" dirty="0" smtClean="0">
                <a:latin typeface="Times New Roman"/>
                <a:cs typeface="Times New Roman"/>
              </a:rPr>
              <a:t>are generated by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 in motion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4934" y="3957935"/>
            <a:ext cx="311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--a B-field’s direction </a:t>
            </a:r>
            <a:r>
              <a:rPr lang="en-US" dirty="0" smtClean="0">
                <a:latin typeface="Times New Roman"/>
                <a:cs typeface="Times New Roman"/>
              </a:rPr>
              <a:t>is defined as the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a compass points when placed in the field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pic>
        <p:nvPicPr>
          <p:cNvPr id="33" name="Picture 32" descr="a22bw_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31" y="3984735"/>
            <a:ext cx="1281704" cy="81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3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102187</TotalTime>
  <Words>5805</Words>
  <Application>Microsoft Macintosh PowerPoint</Application>
  <PresentationFormat>On-screen Show (4:3)</PresentationFormat>
  <Paragraphs>529</Paragraphs>
  <Slides>56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1: (courtesy of Mr. White)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Types of Magnetism</vt:lpstr>
    </vt:vector>
  </TitlesOfParts>
  <Company>Polytechnic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Craig Fletcher</cp:lastModifiedBy>
  <cp:revision>2028</cp:revision>
  <cp:lastPrinted>2019-03-22T18:01:58Z</cp:lastPrinted>
  <dcterms:created xsi:type="dcterms:W3CDTF">2017-08-16T17:34:12Z</dcterms:created>
  <dcterms:modified xsi:type="dcterms:W3CDTF">2019-04-03T04:51:54Z</dcterms:modified>
</cp:coreProperties>
</file>